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Lst>
  <p:notesMasterIdLst>
    <p:notesMasterId r:id="rId3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3" r:id="rId18"/>
    <p:sldId id="274" r:id="rId19"/>
    <p:sldId id="275" r:id="rId20"/>
    <p:sldId id="278" r:id="rId21"/>
    <p:sldId id="279" r:id="rId22"/>
    <p:sldId id="280" r:id="rId23"/>
    <p:sldId id="281" r:id="rId24"/>
    <p:sldId id="282" r:id="rId25"/>
    <p:sldId id="283" r:id="rId26"/>
    <p:sldId id="284" r:id="rId27"/>
    <p:sldId id="285" r:id="rId28"/>
    <p:sldId id="287" r:id="rId29"/>
    <p:sldId id="288" r:id="rId30"/>
    <p:sldId id="289" r:id="rId31"/>
    <p:sldId id="290" r:id="rId32"/>
    <p:sldId id="291" r:id="rId33"/>
    <p:sldId id="292" r:id="rId34"/>
    <p:sldId id="293" r:id="rId35"/>
    <p:sldId id="294" r:id="rId36"/>
    <p:sldId id="295" r:id="rId37"/>
    <p:sldId id="533" r:id="rId38"/>
    <p:sldId id="534" r:id="rId39"/>
    <p:sldId id="535" r:id="rId40"/>
    <p:sldId id="536" r:id="rId41"/>
    <p:sldId id="537" r:id="rId42"/>
    <p:sldId id="538" r:id="rId43"/>
    <p:sldId id="539" r:id="rId44"/>
    <p:sldId id="540" r:id="rId45"/>
    <p:sldId id="541" r:id="rId46"/>
    <p:sldId id="542" r:id="rId47"/>
    <p:sldId id="543" r:id="rId48"/>
    <p:sldId id="544" r:id="rId49"/>
    <p:sldId id="545" r:id="rId50"/>
    <p:sldId id="546" r:id="rId51"/>
    <p:sldId id="547" r:id="rId52"/>
    <p:sldId id="548" r:id="rId53"/>
    <p:sldId id="549" r:id="rId54"/>
    <p:sldId id="550" r:id="rId55"/>
    <p:sldId id="551" r:id="rId56"/>
    <p:sldId id="552" r:id="rId57"/>
    <p:sldId id="553" r:id="rId58"/>
    <p:sldId id="554" r:id="rId59"/>
    <p:sldId id="555" r:id="rId60"/>
    <p:sldId id="556" r:id="rId61"/>
    <p:sldId id="557" r:id="rId62"/>
    <p:sldId id="558" r:id="rId63"/>
    <p:sldId id="296" r:id="rId64"/>
    <p:sldId id="297" r:id="rId65"/>
    <p:sldId id="298" r:id="rId66"/>
    <p:sldId id="299" r:id="rId67"/>
    <p:sldId id="300" r:id="rId68"/>
    <p:sldId id="301" r:id="rId69"/>
    <p:sldId id="302" r:id="rId70"/>
    <p:sldId id="303" r:id="rId71"/>
    <p:sldId id="304" r:id="rId72"/>
    <p:sldId id="305" r:id="rId73"/>
    <p:sldId id="306" r:id="rId74"/>
    <p:sldId id="307" r:id="rId75"/>
    <p:sldId id="308" r:id="rId76"/>
    <p:sldId id="309" r:id="rId77"/>
    <p:sldId id="310" r:id="rId78"/>
    <p:sldId id="311" r:id="rId79"/>
    <p:sldId id="313" r:id="rId80"/>
    <p:sldId id="407" r:id="rId81"/>
    <p:sldId id="314" r:id="rId82"/>
    <p:sldId id="315" r:id="rId83"/>
    <p:sldId id="316" r:id="rId84"/>
    <p:sldId id="317" r:id="rId85"/>
    <p:sldId id="318" r:id="rId86"/>
    <p:sldId id="312" r:id="rId87"/>
    <p:sldId id="319" r:id="rId88"/>
    <p:sldId id="320" r:id="rId89"/>
    <p:sldId id="321" r:id="rId90"/>
    <p:sldId id="322" r:id="rId91"/>
    <p:sldId id="323" r:id="rId92"/>
    <p:sldId id="324" r:id="rId93"/>
    <p:sldId id="325" r:id="rId94"/>
    <p:sldId id="326" r:id="rId95"/>
    <p:sldId id="327" r:id="rId96"/>
    <p:sldId id="328" r:id="rId97"/>
    <p:sldId id="329" r:id="rId98"/>
    <p:sldId id="330" r:id="rId99"/>
    <p:sldId id="331" r:id="rId100"/>
    <p:sldId id="332" r:id="rId101"/>
    <p:sldId id="333" r:id="rId102"/>
    <p:sldId id="334" r:id="rId103"/>
    <p:sldId id="335" r:id="rId104"/>
    <p:sldId id="336" r:id="rId105"/>
    <p:sldId id="337" r:id="rId106"/>
    <p:sldId id="338" r:id="rId107"/>
    <p:sldId id="339" r:id="rId108"/>
    <p:sldId id="340" r:id="rId109"/>
    <p:sldId id="342" r:id="rId110"/>
    <p:sldId id="343" r:id="rId111"/>
    <p:sldId id="344" r:id="rId112"/>
    <p:sldId id="345" r:id="rId113"/>
    <p:sldId id="346" r:id="rId114"/>
    <p:sldId id="347" r:id="rId115"/>
    <p:sldId id="341" r:id="rId116"/>
    <p:sldId id="348" r:id="rId117"/>
    <p:sldId id="349" r:id="rId118"/>
    <p:sldId id="350" r:id="rId119"/>
    <p:sldId id="351" r:id="rId120"/>
    <p:sldId id="352" r:id="rId121"/>
    <p:sldId id="353" r:id="rId122"/>
    <p:sldId id="354" r:id="rId123"/>
    <p:sldId id="355" r:id="rId124"/>
    <p:sldId id="356" r:id="rId125"/>
    <p:sldId id="357" r:id="rId126"/>
    <p:sldId id="358" r:id="rId127"/>
    <p:sldId id="359" r:id="rId128"/>
    <p:sldId id="360" r:id="rId129"/>
    <p:sldId id="361" r:id="rId130"/>
    <p:sldId id="362" r:id="rId131"/>
    <p:sldId id="363" r:id="rId132"/>
    <p:sldId id="364" r:id="rId133"/>
    <p:sldId id="372" r:id="rId134"/>
    <p:sldId id="365" r:id="rId135"/>
    <p:sldId id="366" r:id="rId136"/>
    <p:sldId id="367" r:id="rId137"/>
    <p:sldId id="368" r:id="rId138"/>
    <p:sldId id="369" r:id="rId139"/>
    <p:sldId id="370" r:id="rId140"/>
    <p:sldId id="371" r:id="rId141"/>
    <p:sldId id="373" r:id="rId142"/>
    <p:sldId id="374" r:id="rId143"/>
    <p:sldId id="375" r:id="rId144"/>
    <p:sldId id="376" r:id="rId145"/>
    <p:sldId id="377" r:id="rId146"/>
    <p:sldId id="378" r:id="rId147"/>
    <p:sldId id="379" r:id="rId148"/>
    <p:sldId id="380" r:id="rId149"/>
    <p:sldId id="381" r:id="rId150"/>
    <p:sldId id="382" r:id="rId151"/>
    <p:sldId id="383" r:id="rId152"/>
    <p:sldId id="384" r:id="rId153"/>
    <p:sldId id="385" r:id="rId154"/>
    <p:sldId id="386" r:id="rId155"/>
    <p:sldId id="387" r:id="rId156"/>
    <p:sldId id="388" r:id="rId157"/>
    <p:sldId id="559" r:id="rId158"/>
    <p:sldId id="389" r:id="rId159"/>
    <p:sldId id="390" r:id="rId160"/>
    <p:sldId id="391" r:id="rId161"/>
    <p:sldId id="392" r:id="rId162"/>
    <p:sldId id="393" r:id="rId163"/>
    <p:sldId id="394" r:id="rId164"/>
    <p:sldId id="395" r:id="rId165"/>
    <p:sldId id="396" r:id="rId166"/>
    <p:sldId id="397" r:id="rId167"/>
    <p:sldId id="398" r:id="rId168"/>
    <p:sldId id="399" r:id="rId169"/>
    <p:sldId id="400" r:id="rId170"/>
    <p:sldId id="401" r:id="rId171"/>
    <p:sldId id="402" r:id="rId172"/>
    <p:sldId id="403" r:id="rId173"/>
    <p:sldId id="404" r:id="rId174"/>
    <p:sldId id="405" r:id="rId175"/>
    <p:sldId id="406" r:id="rId176"/>
    <p:sldId id="408" r:id="rId177"/>
    <p:sldId id="409" r:id="rId178"/>
    <p:sldId id="410" r:id="rId179"/>
    <p:sldId id="411" r:id="rId180"/>
    <p:sldId id="412" r:id="rId181"/>
    <p:sldId id="413" r:id="rId182"/>
    <p:sldId id="570" r:id="rId183"/>
    <p:sldId id="569" r:id="rId184"/>
    <p:sldId id="571" r:id="rId185"/>
    <p:sldId id="414" r:id="rId186"/>
    <p:sldId id="415" r:id="rId187"/>
    <p:sldId id="416" r:id="rId188"/>
    <p:sldId id="417" r:id="rId189"/>
    <p:sldId id="418" r:id="rId190"/>
    <p:sldId id="419" r:id="rId191"/>
    <p:sldId id="420" r:id="rId192"/>
    <p:sldId id="421" r:id="rId193"/>
    <p:sldId id="422" r:id="rId194"/>
    <p:sldId id="423" r:id="rId195"/>
    <p:sldId id="424" r:id="rId196"/>
    <p:sldId id="425" r:id="rId197"/>
    <p:sldId id="426" r:id="rId198"/>
    <p:sldId id="427" r:id="rId199"/>
    <p:sldId id="428" r:id="rId200"/>
    <p:sldId id="429" r:id="rId201"/>
    <p:sldId id="430" r:id="rId202"/>
    <p:sldId id="431" r:id="rId203"/>
    <p:sldId id="432" r:id="rId204"/>
    <p:sldId id="433" r:id="rId205"/>
    <p:sldId id="434" r:id="rId206"/>
    <p:sldId id="435" r:id="rId207"/>
    <p:sldId id="436" r:id="rId208"/>
    <p:sldId id="437" r:id="rId209"/>
    <p:sldId id="438" r:id="rId210"/>
    <p:sldId id="439" r:id="rId211"/>
    <p:sldId id="440" r:id="rId212"/>
    <p:sldId id="441" r:id="rId213"/>
    <p:sldId id="442" r:id="rId214"/>
    <p:sldId id="444" r:id="rId215"/>
    <p:sldId id="445" r:id="rId216"/>
    <p:sldId id="446" r:id="rId217"/>
    <p:sldId id="443" r:id="rId218"/>
    <p:sldId id="447" r:id="rId219"/>
    <p:sldId id="448" r:id="rId220"/>
    <p:sldId id="449" r:id="rId221"/>
    <p:sldId id="450" r:id="rId222"/>
    <p:sldId id="451" r:id="rId223"/>
    <p:sldId id="452" r:id="rId224"/>
    <p:sldId id="453" r:id="rId225"/>
    <p:sldId id="454" r:id="rId226"/>
    <p:sldId id="455" r:id="rId227"/>
    <p:sldId id="456" r:id="rId228"/>
    <p:sldId id="457" r:id="rId229"/>
    <p:sldId id="458" r:id="rId230"/>
    <p:sldId id="459" r:id="rId231"/>
    <p:sldId id="460" r:id="rId232"/>
    <p:sldId id="461" r:id="rId233"/>
    <p:sldId id="462" r:id="rId234"/>
    <p:sldId id="463" r:id="rId235"/>
    <p:sldId id="467" r:id="rId236"/>
    <p:sldId id="465" r:id="rId237"/>
    <p:sldId id="466" r:id="rId238"/>
    <p:sldId id="468" r:id="rId239"/>
    <p:sldId id="469" r:id="rId240"/>
    <p:sldId id="470" r:id="rId241"/>
    <p:sldId id="471" r:id="rId242"/>
    <p:sldId id="472" r:id="rId243"/>
    <p:sldId id="473" r:id="rId244"/>
    <p:sldId id="474" r:id="rId245"/>
    <p:sldId id="475" r:id="rId246"/>
    <p:sldId id="476" r:id="rId247"/>
    <p:sldId id="477" r:id="rId248"/>
    <p:sldId id="478" r:id="rId249"/>
    <p:sldId id="479" r:id="rId250"/>
    <p:sldId id="480" r:id="rId251"/>
    <p:sldId id="481" r:id="rId252"/>
    <p:sldId id="482" r:id="rId253"/>
    <p:sldId id="483" r:id="rId254"/>
    <p:sldId id="484" r:id="rId255"/>
    <p:sldId id="485" r:id="rId256"/>
    <p:sldId id="486" r:id="rId257"/>
    <p:sldId id="487" r:id="rId258"/>
    <p:sldId id="488" r:id="rId259"/>
    <p:sldId id="489" r:id="rId260"/>
    <p:sldId id="490" r:id="rId261"/>
    <p:sldId id="491" r:id="rId262"/>
    <p:sldId id="492" r:id="rId263"/>
    <p:sldId id="493" r:id="rId264"/>
    <p:sldId id="494" r:id="rId265"/>
    <p:sldId id="495" r:id="rId266"/>
    <p:sldId id="496" r:id="rId267"/>
    <p:sldId id="497" r:id="rId268"/>
    <p:sldId id="498" r:id="rId269"/>
    <p:sldId id="499" r:id="rId270"/>
    <p:sldId id="500" r:id="rId271"/>
    <p:sldId id="501" r:id="rId272"/>
    <p:sldId id="502" r:id="rId273"/>
    <p:sldId id="503" r:id="rId274"/>
    <p:sldId id="504" r:id="rId275"/>
    <p:sldId id="505" r:id="rId276"/>
    <p:sldId id="506" r:id="rId277"/>
    <p:sldId id="507" r:id="rId278"/>
    <p:sldId id="508" r:id="rId279"/>
    <p:sldId id="509" r:id="rId280"/>
    <p:sldId id="510" r:id="rId281"/>
    <p:sldId id="511" r:id="rId282"/>
    <p:sldId id="512" r:id="rId283"/>
    <p:sldId id="513" r:id="rId284"/>
    <p:sldId id="560" r:id="rId285"/>
    <p:sldId id="514" r:id="rId286"/>
    <p:sldId id="515" r:id="rId287"/>
    <p:sldId id="561" r:id="rId288"/>
    <p:sldId id="516" r:id="rId289"/>
    <p:sldId id="517" r:id="rId290"/>
    <p:sldId id="518" r:id="rId291"/>
    <p:sldId id="519" r:id="rId292"/>
    <p:sldId id="520" r:id="rId293"/>
    <p:sldId id="521" r:id="rId294"/>
    <p:sldId id="522" r:id="rId295"/>
    <p:sldId id="523" r:id="rId296"/>
    <p:sldId id="524" r:id="rId297"/>
    <p:sldId id="525" r:id="rId298"/>
    <p:sldId id="526" r:id="rId299"/>
    <p:sldId id="527" r:id="rId300"/>
    <p:sldId id="528" r:id="rId301"/>
    <p:sldId id="529" r:id="rId302"/>
    <p:sldId id="530" r:id="rId303"/>
    <p:sldId id="531" r:id="rId304"/>
    <p:sldId id="532" r:id="rId305"/>
    <p:sldId id="562" r:id="rId306"/>
    <p:sldId id="563" r:id="rId307"/>
    <p:sldId id="564" r:id="rId308"/>
    <p:sldId id="567" r:id="rId309"/>
    <p:sldId id="568" r:id="rId310"/>
    <p:sldId id="572" r:id="rId311"/>
    <p:sldId id="573" r:id="rId312"/>
    <p:sldId id="574" r:id="rId313"/>
    <p:sldId id="575" r:id="rId314"/>
    <p:sldId id="576" r:id="rId315"/>
    <p:sldId id="577" r:id="rId316"/>
  </p:sldIdLst>
  <p:sldSz cx="9144000" cy="6858000" type="screen4x3"/>
  <p:notesSz cx="6858000" cy="9144000"/>
  <p:defaultTex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312" Type="http://schemas.openxmlformats.org/officeDocument/2006/relationships/slide" Target="slides/slide311.xml"/><Relationship Id="rId31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viewProps" Target="view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theme" Target="theme/theme1.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tableStyles" Target="tableStyles.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bg-BG"/>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0FE1F4-3FDE-4EF1-AE8E-727D30D2D721}" type="datetimeFigureOut">
              <a:rPr lang="bg-BG" smtClean="0"/>
              <a:pPr/>
              <a:t>24.7.2016 г.</a:t>
            </a:fld>
            <a:endParaRPr lang="bg-B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bg-B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bg-BG"/>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BE2269-E6B1-4D7F-B629-04037B843CF9}" type="slidenum">
              <a:rPr lang="bg-BG" smtClean="0"/>
              <a:pPr/>
              <a:t>‹#›</a:t>
            </a:fld>
            <a:endParaRPr lang="bg-BG"/>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70D15CFD-1835-4622-B161-47D2E7C1CABB}" type="datetimeFigureOut">
              <a:rPr lang="bg-BG" smtClean="0"/>
              <a:pPr/>
              <a:t>24.7.2016 г.</a:t>
            </a:fld>
            <a:endParaRPr lang="bg-BG"/>
          </a:p>
        </p:txBody>
      </p:sp>
      <p:sp>
        <p:nvSpPr>
          <p:cNvPr id="19" name="Footer Placeholder 18"/>
          <p:cNvSpPr>
            <a:spLocks noGrp="1"/>
          </p:cNvSpPr>
          <p:nvPr>
            <p:ph type="ftr" sz="quarter" idx="11"/>
          </p:nvPr>
        </p:nvSpPr>
        <p:spPr/>
        <p:txBody>
          <a:bodyPr/>
          <a:lstStyle/>
          <a:p>
            <a:endParaRPr lang="bg-BG"/>
          </a:p>
        </p:txBody>
      </p:sp>
      <p:sp>
        <p:nvSpPr>
          <p:cNvPr id="27" name="Slide Number Placeholder 26"/>
          <p:cNvSpPr>
            <a:spLocks noGrp="1"/>
          </p:cNvSpPr>
          <p:nvPr>
            <p:ph type="sldNum" sz="quarter" idx="12"/>
          </p:nvPr>
        </p:nvSpPr>
        <p:spPr/>
        <p:txBody>
          <a:bodyPr/>
          <a:lstStyle/>
          <a:p>
            <a:fld id="{C200484F-86EB-4C29-BDEF-A59C857DF88C}" type="slidenum">
              <a:rPr lang="bg-BG" smtClean="0"/>
              <a:pPr/>
              <a:t>‹#›</a:t>
            </a:fld>
            <a:endParaRPr lang="bg-BG"/>
          </a:p>
        </p:txBody>
      </p:sp>
    </p:spTree>
  </p:cSld>
  <p:clrMapOvr>
    <a:overrideClrMapping bg1="dk1" tx1="lt1" bg2="dk2" tx2="lt2" accent1="accent1" accent2="accent2" accent3="accent3" accent4="accent4" accent5="accent5" accent6="accent6" hlink="hlink" folHlink="folHlink"/>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0D15CFD-1835-4622-B161-47D2E7C1CABB}" type="datetimeFigureOut">
              <a:rPr lang="bg-BG" smtClean="0"/>
              <a:pPr/>
              <a:t>24.7.2016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C200484F-86EB-4C29-BDEF-A59C857DF88C}" type="slidenum">
              <a:rPr lang="bg-BG" smtClean="0"/>
              <a:pPr/>
              <a:t>‹#›</a:t>
            </a:fld>
            <a:endParaRPr lang="bg-BG"/>
          </a:p>
        </p:txBody>
      </p:sp>
    </p:spTree>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0D15CFD-1835-4622-B161-47D2E7C1CABB}" type="datetimeFigureOut">
              <a:rPr lang="bg-BG" smtClean="0"/>
              <a:pPr/>
              <a:t>24.7.2016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C200484F-86EB-4C29-BDEF-A59C857DF88C}" type="slidenum">
              <a:rPr lang="bg-BG" smtClean="0"/>
              <a:pPr/>
              <a:t>‹#›</a:t>
            </a:fld>
            <a:endParaRPr lang="bg-BG"/>
          </a:p>
        </p:txBody>
      </p:sp>
    </p:spTree>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0D15CFD-1835-4622-B161-47D2E7C1CABB}" type="datetimeFigureOut">
              <a:rPr lang="bg-BG" smtClean="0"/>
              <a:pPr/>
              <a:t>24.7.2016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C200484F-86EB-4C29-BDEF-A59C857DF88C}" type="slidenum">
              <a:rPr lang="bg-BG" smtClean="0"/>
              <a:pPr/>
              <a:t>‹#›</a:t>
            </a:fld>
            <a:endParaRPr lang="bg-BG"/>
          </a:p>
        </p:txBody>
      </p:sp>
    </p:spTree>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0D15CFD-1835-4622-B161-47D2E7C1CABB}" type="datetimeFigureOut">
              <a:rPr lang="bg-BG" smtClean="0"/>
              <a:pPr/>
              <a:t>24.7.2016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C200484F-86EB-4C29-BDEF-A59C857DF88C}" type="slidenum">
              <a:rPr lang="bg-BG" smtClean="0"/>
              <a:pPr/>
              <a:t>‹#›</a:t>
            </a:fld>
            <a:endParaRPr lang="bg-BG"/>
          </a:p>
        </p:txBody>
      </p:sp>
    </p:spTree>
  </p:cSld>
  <p:clrMapOvr>
    <a:overrideClrMapping bg1="dk1" tx1="lt1" bg2="dk2" tx2="lt2" accent1="accent1" accent2="accent2" accent3="accent3" accent4="accent4" accent5="accent5" accent6="accent6" hlink="hlink" folHlink="folHlink"/>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0D15CFD-1835-4622-B161-47D2E7C1CABB}" type="datetimeFigureOut">
              <a:rPr lang="bg-BG" smtClean="0"/>
              <a:pPr/>
              <a:t>24.7.2016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C200484F-86EB-4C29-BDEF-A59C857DF88C}" type="slidenum">
              <a:rPr lang="bg-BG" smtClean="0"/>
              <a:pPr/>
              <a:t>‹#›</a:t>
            </a:fld>
            <a:endParaRPr lang="bg-BG"/>
          </a:p>
        </p:txBody>
      </p:sp>
    </p:spTree>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0D15CFD-1835-4622-B161-47D2E7C1CABB}" type="datetimeFigureOut">
              <a:rPr lang="bg-BG" smtClean="0"/>
              <a:pPr/>
              <a:t>24.7.2016 г.</a:t>
            </a:fld>
            <a:endParaRPr lang="bg-BG"/>
          </a:p>
        </p:txBody>
      </p:sp>
      <p:sp>
        <p:nvSpPr>
          <p:cNvPr id="8" name="Footer Placeholder 7"/>
          <p:cNvSpPr>
            <a:spLocks noGrp="1"/>
          </p:cNvSpPr>
          <p:nvPr>
            <p:ph type="ftr" sz="quarter" idx="11"/>
          </p:nvPr>
        </p:nvSpPr>
        <p:spPr/>
        <p:txBody>
          <a:bodyPr/>
          <a:lstStyle/>
          <a:p>
            <a:endParaRPr lang="bg-BG"/>
          </a:p>
        </p:txBody>
      </p:sp>
      <p:sp>
        <p:nvSpPr>
          <p:cNvPr id="9" name="Slide Number Placeholder 8"/>
          <p:cNvSpPr>
            <a:spLocks noGrp="1"/>
          </p:cNvSpPr>
          <p:nvPr>
            <p:ph type="sldNum" sz="quarter" idx="12"/>
          </p:nvPr>
        </p:nvSpPr>
        <p:spPr/>
        <p:txBody>
          <a:bodyPr/>
          <a:lstStyle/>
          <a:p>
            <a:fld id="{C200484F-86EB-4C29-BDEF-A59C857DF88C}" type="slidenum">
              <a:rPr lang="bg-BG" smtClean="0"/>
              <a:pPr/>
              <a:t>‹#›</a:t>
            </a:fld>
            <a:endParaRPr lang="bg-BG"/>
          </a:p>
        </p:txBody>
      </p:sp>
    </p:spTree>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0D15CFD-1835-4622-B161-47D2E7C1CABB}" type="datetimeFigureOut">
              <a:rPr lang="bg-BG" smtClean="0"/>
              <a:pPr/>
              <a:t>24.7.2016 г.</a:t>
            </a:fld>
            <a:endParaRPr lang="bg-BG"/>
          </a:p>
        </p:txBody>
      </p:sp>
      <p:sp>
        <p:nvSpPr>
          <p:cNvPr id="4" name="Footer Placeholder 3"/>
          <p:cNvSpPr>
            <a:spLocks noGrp="1"/>
          </p:cNvSpPr>
          <p:nvPr>
            <p:ph type="ftr" sz="quarter" idx="11"/>
          </p:nvPr>
        </p:nvSpPr>
        <p:spPr/>
        <p:txBody>
          <a:bodyPr/>
          <a:lstStyle/>
          <a:p>
            <a:endParaRPr lang="bg-BG"/>
          </a:p>
        </p:txBody>
      </p:sp>
      <p:sp>
        <p:nvSpPr>
          <p:cNvPr id="5" name="Slide Number Placeholder 4"/>
          <p:cNvSpPr>
            <a:spLocks noGrp="1"/>
          </p:cNvSpPr>
          <p:nvPr>
            <p:ph type="sldNum" sz="quarter" idx="12"/>
          </p:nvPr>
        </p:nvSpPr>
        <p:spPr/>
        <p:txBody>
          <a:bodyPr/>
          <a:lstStyle/>
          <a:p>
            <a:fld id="{C200484F-86EB-4C29-BDEF-A59C857DF88C}" type="slidenum">
              <a:rPr lang="bg-BG" smtClean="0"/>
              <a:pPr/>
              <a:t>‹#›</a:t>
            </a:fld>
            <a:endParaRPr lang="bg-BG"/>
          </a:p>
        </p:txBody>
      </p:sp>
    </p:spTree>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D15CFD-1835-4622-B161-47D2E7C1CABB}" type="datetimeFigureOut">
              <a:rPr lang="bg-BG" smtClean="0"/>
              <a:pPr/>
              <a:t>24.7.2016 г.</a:t>
            </a:fld>
            <a:endParaRPr lang="bg-BG"/>
          </a:p>
        </p:txBody>
      </p:sp>
      <p:sp>
        <p:nvSpPr>
          <p:cNvPr id="3" name="Footer Placeholder 2"/>
          <p:cNvSpPr>
            <a:spLocks noGrp="1"/>
          </p:cNvSpPr>
          <p:nvPr>
            <p:ph type="ftr" sz="quarter" idx="11"/>
          </p:nvPr>
        </p:nvSpPr>
        <p:spPr/>
        <p:txBody>
          <a:bodyPr/>
          <a:lstStyle/>
          <a:p>
            <a:endParaRPr lang="bg-BG"/>
          </a:p>
        </p:txBody>
      </p:sp>
      <p:sp>
        <p:nvSpPr>
          <p:cNvPr id="4" name="Slide Number Placeholder 3"/>
          <p:cNvSpPr>
            <a:spLocks noGrp="1"/>
          </p:cNvSpPr>
          <p:nvPr>
            <p:ph type="sldNum" sz="quarter" idx="12"/>
          </p:nvPr>
        </p:nvSpPr>
        <p:spPr/>
        <p:txBody>
          <a:bodyPr/>
          <a:lstStyle/>
          <a:p>
            <a:fld id="{C200484F-86EB-4C29-BDEF-A59C857DF88C}" type="slidenum">
              <a:rPr lang="bg-BG" smtClean="0"/>
              <a:pPr/>
              <a:t>‹#›</a:t>
            </a:fld>
            <a:endParaRPr lang="bg-BG"/>
          </a:p>
        </p:txBody>
      </p:sp>
    </p:spTree>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0D15CFD-1835-4622-B161-47D2E7C1CABB}" type="datetimeFigureOut">
              <a:rPr lang="bg-BG" smtClean="0"/>
              <a:pPr/>
              <a:t>24.7.2016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C200484F-86EB-4C29-BDEF-A59C857DF88C}" type="slidenum">
              <a:rPr lang="bg-BG" smtClean="0"/>
              <a:pPr/>
              <a:t>‹#›</a:t>
            </a:fld>
            <a:endParaRPr lang="bg-BG"/>
          </a:p>
        </p:txBody>
      </p:sp>
    </p:spTree>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0D15CFD-1835-4622-B161-47D2E7C1CABB}" type="datetimeFigureOut">
              <a:rPr lang="bg-BG" smtClean="0"/>
              <a:pPr/>
              <a:t>24.7.2016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a:xfrm>
            <a:off x="8077200" y="6356350"/>
            <a:ext cx="609600" cy="365125"/>
          </a:xfrm>
        </p:spPr>
        <p:txBody>
          <a:bodyPr/>
          <a:lstStyle/>
          <a:p>
            <a:fld id="{C200484F-86EB-4C29-BDEF-A59C857DF88C}" type="slidenum">
              <a:rPr lang="bg-BG" smtClean="0"/>
              <a:pPr/>
              <a:t>‹#›</a:t>
            </a:fld>
            <a:endParaRPr lang="bg-BG"/>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0D15CFD-1835-4622-B161-47D2E7C1CABB}" type="datetimeFigureOut">
              <a:rPr lang="bg-BG" smtClean="0"/>
              <a:pPr/>
              <a:t>24.7.2016 г.</a:t>
            </a:fld>
            <a:endParaRPr lang="bg-BG"/>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bg-BG"/>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200484F-86EB-4C29-BDEF-A59C857DF88C}" type="slidenum">
              <a:rPr lang="bg-BG" smtClean="0"/>
              <a:pPr/>
              <a:t>‹#›</a:t>
            </a:fld>
            <a:endParaRPr lang="bg-BG"/>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ransition>
    <p:zoom/>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hyperlink" Target="http://www.pimpampum.net/phrasr/" TargetMode="External"/><Relationship Id="rId2" Type="http://schemas.openxmlformats.org/officeDocument/2006/relationships/hyperlink" Target="http://blachan.com/shahi/" TargetMode="External"/><Relationship Id="rId1" Type="http://schemas.openxmlformats.org/officeDocument/2006/relationships/slideLayout" Target="../slideLayouts/slideLayout2.xml"/><Relationship Id="rId5" Type="http://schemas.openxmlformats.org/officeDocument/2006/relationships/hyperlink" Target="http://imagine-it.org/flickr/PhotoMunchrs.html" TargetMode="External"/><Relationship Id="rId4" Type="http://schemas.openxmlformats.org/officeDocument/2006/relationships/hyperlink" Target="http://www.eslflashcards.com/"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www.pimpampum.net/bubblr/" TargetMode="External"/><Relationship Id="rId2" Type="http://schemas.openxmlformats.org/officeDocument/2006/relationships/hyperlink" Target="http://www.makebeliefscomix.com/Comix/"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youtellyou.com/zine.php" TargetMode="External"/><Relationship Id="rId2" Type="http://schemas.openxmlformats.org/officeDocument/2006/relationships/hyperlink" Target="http://www.pimpampum.net/bookr/" TargetMode="External"/><Relationship Id="rId1" Type="http://schemas.openxmlformats.org/officeDocument/2006/relationships/slideLayout" Target="../slideLayouts/slideLayout2.xml"/><Relationship Id="rId4" Type="http://schemas.openxmlformats.org/officeDocument/2006/relationships/hyperlink" Target="http://1000words.net/" TargetMode="Externa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hyperlink" Target="Card%0912"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hyperlink" Target="Card%0912" TargetMode="External"/><Relationship Id="rId2" Type="http://schemas.openxmlformats.org/officeDocument/2006/relationships/hyperlink" Target="http://www.flickr.com/photos/eltpics/sets/72157625503458235/" TargetMode="Externa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hyperlink" Target="Card%0912"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hyperlink" Target="&#8226;%20http:/www.visuwords.com" TargetMode="Externa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hyperlink" Target="https://www.youtube.com/watch?v=6ZwVoqFP-NE" TargetMode="Externa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hyperlink" Target="travel.yahoo.com/ideas/worlds-worst-cultural-mistakes-011841671.html" TargetMode="Externa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hyperlink" Target="http://vocaroo.com/i/s0BSD8UhIZQA" TargetMode="External"/><Relationship Id="rId2" Type="http://schemas.openxmlformats.org/officeDocument/2006/relationships/hyperlink" Target="http://vocaroo.com/i/s0qwIRdM6Mjo" TargetMode="External"/><Relationship Id="rId1" Type="http://schemas.openxmlformats.org/officeDocument/2006/relationships/slideLayout" Target="../slideLayouts/slideLayout2.xml"/><Relationship Id="rId6" Type="http://schemas.openxmlformats.org/officeDocument/2006/relationships/hyperlink" Target="http://vocaroo.com/i/s0CYfaVgKFv1" TargetMode="External"/><Relationship Id="rId5" Type="http://schemas.openxmlformats.org/officeDocument/2006/relationships/hyperlink" Target="http://vocaroo.com/i/s080VvRPP7Mz" TargetMode="External"/><Relationship Id="rId4" Type="http://schemas.openxmlformats.org/officeDocument/2006/relationships/hyperlink" Target="http://vocaroo.com/i/s1ZMdR0QDdzQ" TargetMode="External"/></Relationships>
</file>

<file path=ppt/slides/_rels/slide18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hyperlink" Target="travel.yahoo.com/ideas/worlds-worst-cultural-mistakes-011841671.html" TargetMode="Externa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www.wherethehellismatt.com/" TargetMode="Externa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www.dfilm.com/" TargetMode="Externa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www.voicethread.com/" TargetMode="Externa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film-english.com/" TargetMode="Externa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lyricstraining.com/" TargetMode="Externa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animoto.com/dashboard" TargetMode="Externa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travel.yahoo.com/ideas/worlds-worst-cultural-mistakes-011841671.html" TargetMode="Externa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present.me/content/" TargetMode="Externa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www.techsmith.com/jing.html" TargetMode="Externa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hyperlink" Target="travel.yahoo.com/ideas/worlds-worst-cultural-mistakes-011841671.html" TargetMode="Externa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hyperlink" Target="http://www.overstream.net/help.php" TargetMode="External"/><Relationship Id="rId2" Type="http://schemas.openxmlformats.org/officeDocument/2006/relationships/hyperlink" Target="http://captiontube.appspot.com/help/" TargetMode="External"/><Relationship Id="rId1" Type="http://schemas.openxmlformats.org/officeDocument/2006/relationships/slideLayout" Target="../slideLayouts/slideLayout2.xml"/><Relationship Id="rId4" Type="http://schemas.openxmlformats.org/officeDocument/2006/relationships/hyperlink" Target="http://subtitle-horse.com/" TargetMode="Externa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hyperlink" Target="http://www.imdb.com/" TargetMode="Externa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hyperlink" Target="https://en.wikipedia.org/wiki/Blended_learning" TargetMode="Externa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3" Type="http://schemas.openxmlformats.org/officeDocument/2006/relationships/hyperlink" Target="file:///C:\Users\Guest\Documents\iframe%20height=%22360%22%20width=%22640%22%20frameborder=%220%22%20src=%22http:\www.magisto.com\embed\PkcFIgVTB2AiAkRgCzE%3fl=vem&amp;o=w&amp;c=b%22%3e%3c\iframe" TargetMode="External"/><Relationship Id="rId2" Type="http://schemas.openxmlformats.org/officeDocument/2006/relationships/hyperlink" Target="http://www.magisto.com/video/aE8TJ0lQCzUhQQ5gCzE?c=e&amp;tp=AgMCXjUmPFZAAAgKDyw6WxJQXF5aemhZQVYKCVopblsQVFsCDylpWlcUCUkFOioIFDkFXlcuLR8eORpTDio3NAMDDV4TEDACAhIDSBNpLRgUFDNTDnJpW0VWWQpafGhNEg4NVAQqNFYUCw1TBg&amp;l=mmr1&amp;o=a&amp;trydeeplink" TargetMode="Externa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3" Type="http://schemas.openxmlformats.org/officeDocument/2006/relationships/hyperlink" Target="https://animoto.com/play/i2SeD2E1WCV2kgU5Bl7IWw" TargetMode="External"/><Relationship Id="rId2" Type="http://schemas.openxmlformats.org/officeDocument/2006/relationships/hyperlink" Target="https://animoto.com/play/RL4AvhBjsmKnZTVOsva0oA"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www.youtube.com/education" TargetMode="External"/><Relationship Id="rId3" Type="http://schemas.openxmlformats.org/officeDocument/2006/relationships/hyperlink" Target="http://www.zoo-m.com/flickr-storm" TargetMode="External"/><Relationship Id="rId7" Type="http://schemas.openxmlformats.org/officeDocument/2006/relationships/hyperlink" Target="http://webcrawler.com/" TargetMode="External"/><Relationship Id="rId2" Type="http://schemas.openxmlformats.org/officeDocument/2006/relationships/hyperlink" Target="http://www.visuwords.com/" TargetMode="External"/><Relationship Id="rId1" Type="http://schemas.openxmlformats.org/officeDocument/2006/relationships/slideLayout" Target="../slideLayouts/slideLayout2.xml"/><Relationship Id="rId6" Type="http://schemas.openxmlformats.org/officeDocument/2006/relationships/hyperlink" Target="http://spezify.com/" TargetMode="External"/><Relationship Id="rId5" Type="http://schemas.openxmlformats.org/officeDocument/2006/relationships/hyperlink" Target="http://zanran.com/" TargetMode="External"/><Relationship Id="rId4" Type="http://schemas.openxmlformats.org/officeDocument/2006/relationships/hyperlink" Target="http://visualoop.tumblr.com/"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bit.lydnh/"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hyperlink" Target="http://www.youtube.com/education" TargetMode="External"/><Relationship Id="rId3" Type="http://schemas.openxmlformats.org/officeDocument/2006/relationships/hyperlink" Target="http://www.zoo-m.com/flickr-storm" TargetMode="External"/><Relationship Id="rId7" Type="http://schemas.openxmlformats.org/officeDocument/2006/relationships/hyperlink" Target="http://webcrawler.com/" TargetMode="External"/><Relationship Id="rId2" Type="http://schemas.openxmlformats.org/officeDocument/2006/relationships/hyperlink" Target="http://www.visuwords.com/" TargetMode="External"/><Relationship Id="rId1" Type="http://schemas.openxmlformats.org/officeDocument/2006/relationships/slideLayout" Target="../slideLayouts/slideLayout2.xml"/><Relationship Id="rId6" Type="http://schemas.openxmlformats.org/officeDocument/2006/relationships/hyperlink" Target="http://spezify.com/" TargetMode="External"/><Relationship Id="rId5" Type="http://schemas.openxmlformats.org/officeDocument/2006/relationships/hyperlink" Target="http://zanran.com/" TargetMode="External"/><Relationship Id="rId4" Type="http://schemas.openxmlformats.org/officeDocument/2006/relationships/hyperlink" Target="http://visualoop.tumblr.com/"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http://www.mjt.org/"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hyperlink" Target="http://www.flickriver.com/" TargetMode="External"/><Relationship Id="rId3" Type="http://schemas.openxmlformats.org/officeDocument/2006/relationships/hyperlink" Target="http://www.simonhoegsberg.com/" TargetMode="External"/><Relationship Id="rId7" Type="http://schemas.openxmlformats.org/officeDocument/2006/relationships/hyperlink" Target="http://taggalaxy.de/" TargetMode="External"/><Relationship Id="rId2" Type="http://schemas.openxmlformats.org/officeDocument/2006/relationships/hyperlink" Target="http://images.google.com/hosted/life" TargetMode="External"/><Relationship Id="rId1" Type="http://schemas.openxmlformats.org/officeDocument/2006/relationships/slideLayout" Target="../slideLayouts/slideLayout2.xml"/><Relationship Id="rId6" Type="http://schemas.openxmlformats.org/officeDocument/2006/relationships/hyperlink" Target="http://www.fotopedia.com/magazine" TargetMode="External"/><Relationship Id="rId5" Type="http://schemas.openxmlformats.org/officeDocument/2006/relationships/hyperlink" Target="http://www.flickr.com/photos/eltpics/sets/" TargetMode="External"/><Relationship Id="rId4" Type="http://schemas.openxmlformats.org/officeDocument/2006/relationships/hyperlink" Target="http://www.flickr.com/"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www.effmypic.com/" TargetMode="External"/><Relationship Id="rId2" Type="http://schemas.openxmlformats.org/officeDocument/2006/relationships/hyperlink" Target="http://www.photofunia.com/" TargetMode="External"/><Relationship Id="rId1" Type="http://schemas.openxmlformats.org/officeDocument/2006/relationships/slideLayout" Target="../slideLayouts/slideLayout2.xml"/><Relationship Id="rId4" Type="http://schemas.openxmlformats.org/officeDocument/2006/relationships/hyperlink" Target="http://www.tuxpi.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4320" b="9279"/>
          <a:stretch/>
        </p:blipFill>
        <p:spPr>
          <a:xfrm>
            <a:off x="0" y="0"/>
            <a:ext cx="9144000" cy="1676400"/>
          </a:xfrm>
          <a:prstGeom prst="rect">
            <a:avLst/>
          </a:prstGeom>
        </p:spPr>
      </p:pic>
      <p:sp>
        <p:nvSpPr>
          <p:cNvPr id="2" name="Title 1"/>
          <p:cNvSpPr>
            <a:spLocks noGrp="1"/>
          </p:cNvSpPr>
          <p:nvPr>
            <p:ph type="ctrTitle"/>
          </p:nvPr>
        </p:nvSpPr>
        <p:spPr>
          <a:xfrm>
            <a:off x="457200" y="685800"/>
            <a:ext cx="6934200" cy="1981200"/>
          </a:xfrm>
        </p:spPr>
        <p:txBody>
          <a:bodyPr/>
          <a:lstStyle/>
          <a:p>
            <a:r>
              <a:rPr lang="en-US" dirty="0" smtClean="0"/>
              <a:t>Technology-assisted Language </a:t>
            </a:r>
            <a:r>
              <a:rPr lang="en-US" dirty="0" smtClean="0">
                <a:ln>
                  <a:solidFill>
                    <a:srgbClr val="C00000">
                      <a:alpha val="92000"/>
                    </a:srgbClr>
                  </a:solidFill>
                </a:ln>
                <a:effectLst>
                  <a:outerShdw blurRad="50800" dist="38100" dir="2700000" algn="tl" rotWithShape="0">
                    <a:prstClr val="black">
                      <a:alpha val="40000"/>
                    </a:prstClr>
                  </a:outerShdw>
                </a:effectLst>
              </a:rPr>
              <a:t>Learning</a:t>
            </a:r>
            <a:endParaRPr lang="bg-BG" dirty="0">
              <a:ln>
                <a:solidFill>
                  <a:srgbClr val="C00000">
                    <a:alpha val="92000"/>
                  </a:srgbClr>
                </a:solidFill>
              </a:ln>
              <a:effectLst>
                <a:outerShdw blurRad="50800" dist="38100" dir="2700000" algn="tl" rotWithShape="0">
                  <a:prstClr val="black">
                    <a:alpha val="40000"/>
                  </a:prstClr>
                </a:outerShdw>
              </a:effectLst>
            </a:endParaRPr>
          </a:p>
        </p:txBody>
      </p:sp>
      <p:pic>
        <p:nvPicPr>
          <p:cNvPr id="1026" name="Picture 2"/>
          <p:cNvPicPr>
            <a:picLocks noChangeAspect="1" noChangeArrowheads="1"/>
          </p:cNvPicPr>
          <p:nvPr/>
        </p:nvPicPr>
        <p:blipFill>
          <a:blip r:embed="rId3"/>
          <a:srcRect/>
          <a:stretch>
            <a:fillRect/>
          </a:stretch>
        </p:blipFill>
        <p:spPr bwMode="auto">
          <a:xfrm>
            <a:off x="762000" y="2743200"/>
            <a:ext cx="7620000" cy="3962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l="12299" t="16667" r="18594" b="14583"/>
          <a:stretch>
            <a:fillRect/>
          </a:stretch>
        </p:blipFill>
        <p:spPr bwMode="auto">
          <a:xfrm>
            <a:off x="0" y="609600"/>
            <a:ext cx="8991600" cy="50292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sp>
        <p:nvSpPr>
          <p:cNvPr id="3" name="Content Placeholder 2"/>
          <p:cNvSpPr>
            <a:spLocks noGrp="1"/>
          </p:cNvSpPr>
          <p:nvPr>
            <p:ph idx="1"/>
          </p:nvPr>
        </p:nvSpPr>
        <p:spPr/>
        <p:txBody>
          <a:bodyPr/>
          <a:lstStyle/>
          <a:p>
            <a:r>
              <a:rPr lang="en-US" dirty="0" smtClean="0"/>
              <a:t>PICTURE DICTIONARIES</a:t>
            </a:r>
            <a:br>
              <a:rPr lang="en-US" dirty="0" smtClean="0"/>
            </a:br>
            <a:r>
              <a:rPr lang="en-US" sz="3600" dirty="0" smtClean="0">
                <a:hlinkClick r:id="rId2"/>
              </a:rPr>
              <a:t>http://blachan.com/shahi/</a:t>
            </a:r>
            <a:r>
              <a:rPr lang="en-US" sz="3600" dirty="0" smtClean="0"/>
              <a:t/>
            </a:r>
            <a:br>
              <a:rPr lang="en-US" sz="3600" dirty="0" smtClean="0"/>
            </a:br>
            <a:r>
              <a:rPr lang="en-US" sz="3600" dirty="0" smtClean="0">
                <a:hlinkClick r:id="rId3"/>
              </a:rPr>
              <a:t>http://www.pimpampum.net/phrasr/</a:t>
            </a:r>
            <a:r>
              <a:rPr lang="en-US" sz="3600" dirty="0" smtClean="0"/>
              <a:t/>
            </a:r>
            <a:br>
              <a:rPr lang="en-US" sz="3600" dirty="0" smtClean="0"/>
            </a:br>
            <a:r>
              <a:rPr lang="en-US" sz="3600" dirty="0" smtClean="0">
                <a:hlinkClick r:id="rId4"/>
              </a:rPr>
              <a:t>http://www.eslflashcards.com/</a:t>
            </a:r>
            <a:r>
              <a:rPr lang="en-US" sz="3600" dirty="0" smtClean="0"/>
              <a:t/>
            </a:r>
            <a:br>
              <a:rPr lang="en-US" sz="3600" dirty="0" smtClean="0"/>
            </a:br>
            <a:r>
              <a:rPr lang="en-US" sz="3600" dirty="0" smtClean="0">
                <a:hlinkClick r:id="rId5"/>
              </a:rPr>
              <a:t>http://imagine-it.org/flickr/PhotoMunchrs.html</a:t>
            </a:r>
            <a:endParaRPr lang="en-US" sz="3600" dirty="0" smtClean="0"/>
          </a:p>
          <a:p>
            <a:pPr>
              <a:buNone/>
            </a:pPr>
            <a:r>
              <a:rPr lang="en-US" dirty="0" smtClean="0"/>
              <a:t/>
            </a:r>
            <a:br>
              <a:rPr lang="en-US" dirty="0" smtClean="0"/>
            </a:br>
            <a:endParaRPr lang="bg-BG" dirty="0"/>
          </a:p>
        </p:txBody>
      </p:sp>
    </p:spTree>
  </p:cSld>
  <p:clrMapOvr>
    <a:masterClrMapping/>
  </p:clrMapOvr>
  <p:transition>
    <p:zoom/>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15112"/>
          </a:xfrm>
        </p:spPr>
        <p:txBody>
          <a:bodyPr>
            <a:normAutofit fontScale="90000"/>
          </a:bodyPr>
          <a:lstStyle/>
          <a:p>
            <a:endParaRPr lang="bg-BG" dirty="0"/>
          </a:p>
        </p:txBody>
      </p:sp>
      <p:sp>
        <p:nvSpPr>
          <p:cNvPr id="3" name="Content Placeholder 2"/>
          <p:cNvSpPr>
            <a:spLocks noGrp="1"/>
          </p:cNvSpPr>
          <p:nvPr>
            <p:ph idx="1"/>
          </p:nvPr>
        </p:nvSpPr>
        <p:spPr>
          <a:xfrm>
            <a:off x="457200" y="1447800"/>
            <a:ext cx="8229600" cy="4876800"/>
          </a:xfrm>
        </p:spPr>
        <p:txBody>
          <a:bodyPr/>
          <a:lstStyle/>
          <a:p>
            <a:r>
              <a:rPr lang="en-US" sz="3600" dirty="0" smtClean="0"/>
              <a:t>COMIC/FILM STRIPS</a:t>
            </a:r>
            <a:br>
              <a:rPr lang="en-US" sz="3600" dirty="0" smtClean="0"/>
            </a:br>
            <a:r>
              <a:rPr lang="en-US" sz="3600" dirty="0" smtClean="0">
                <a:hlinkClick r:id="rId2"/>
              </a:rPr>
              <a:t>http://www.makebeliefscomix.com/Comix/</a:t>
            </a:r>
            <a:r>
              <a:rPr lang="en-US" sz="3600" dirty="0" smtClean="0"/>
              <a:t/>
            </a:r>
            <a:br>
              <a:rPr lang="en-US" sz="3600" dirty="0" smtClean="0"/>
            </a:br>
            <a:r>
              <a:rPr lang="en-US" sz="3600" dirty="0" smtClean="0">
                <a:hlinkClick r:id="rId3"/>
              </a:rPr>
              <a:t>http://www.pimpampum.net/bubblr/</a:t>
            </a:r>
            <a:endParaRPr lang="en-US" sz="3600" dirty="0" smtClean="0"/>
          </a:p>
          <a:p>
            <a:pPr>
              <a:buNone/>
            </a:pPr>
            <a:r>
              <a:rPr lang="en-US" dirty="0" smtClean="0"/>
              <a:t/>
            </a:r>
            <a:br>
              <a:rPr lang="en-US" dirty="0" smtClean="0"/>
            </a:br>
            <a:endParaRPr lang="bg-BG" dirty="0"/>
          </a:p>
        </p:txBody>
      </p:sp>
    </p:spTree>
  </p:cSld>
  <p:clrMapOvr>
    <a:masterClrMapping/>
  </p:clrMapOvr>
  <p:transition>
    <p:zoom/>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sp>
        <p:nvSpPr>
          <p:cNvPr id="3" name="Content Placeholder 2"/>
          <p:cNvSpPr>
            <a:spLocks noGrp="1"/>
          </p:cNvSpPr>
          <p:nvPr>
            <p:ph idx="1"/>
          </p:nvPr>
        </p:nvSpPr>
        <p:spPr/>
        <p:txBody>
          <a:bodyPr/>
          <a:lstStyle/>
          <a:p>
            <a:r>
              <a:rPr lang="fr-FR" dirty="0" smtClean="0"/>
              <a:t>IMAGE STORIES</a:t>
            </a:r>
            <a:br>
              <a:rPr lang="fr-FR" dirty="0" smtClean="0"/>
            </a:br>
            <a:r>
              <a:rPr lang="fr-FR" sz="3600" dirty="0" smtClean="0">
                <a:hlinkClick r:id="rId2"/>
              </a:rPr>
              <a:t>http://www.pimpampum.net/bookr/</a:t>
            </a:r>
            <a:r>
              <a:rPr lang="fr-FR" sz="3600" dirty="0" smtClean="0"/>
              <a:t/>
            </a:r>
            <a:br>
              <a:rPr lang="fr-FR" sz="3600" dirty="0" smtClean="0"/>
            </a:br>
            <a:r>
              <a:rPr lang="fr-FR" sz="3600" dirty="0" smtClean="0">
                <a:hlinkClick r:id="rId3"/>
              </a:rPr>
              <a:t>http://youtellyou.com/zine.php</a:t>
            </a:r>
            <a:r>
              <a:rPr lang="fr-FR" sz="3600" dirty="0" smtClean="0"/>
              <a:t/>
            </a:r>
            <a:br>
              <a:rPr lang="fr-FR" sz="3600" dirty="0" smtClean="0"/>
            </a:br>
            <a:r>
              <a:rPr lang="fr-FR" sz="3600" dirty="0" smtClean="0">
                <a:hlinkClick r:id="rId4"/>
              </a:rPr>
              <a:t>http://1000words.net</a:t>
            </a:r>
            <a:endParaRPr lang="bg-BG" sz="3600" dirty="0"/>
          </a:p>
        </p:txBody>
      </p:sp>
    </p:spTree>
  </p:cSld>
  <p:clrMapOvr>
    <a:masterClrMapping/>
  </p:clrMapOvr>
  <p:transition>
    <p:zoom/>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pPr algn="ctr"/>
            <a:r>
              <a:rPr lang="en-US" dirty="0" smtClean="0"/>
              <a:t>Multimedia Literacy</a:t>
            </a:r>
            <a:endParaRPr lang="bg-BG" dirty="0"/>
          </a:p>
        </p:txBody>
      </p:sp>
      <p:sp>
        <p:nvSpPr>
          <p:cNvPr id="3" name="Content Placeholder 2"/>
          <p:cNvSpPr>
            <a:spLocks noGrp="1"/>
          </p:cNvSpPr>
          <p:nvPr>
            <p:ph idx="1"/>
          </p:nvPr>
        </p:nvSpPr>
        <p:spPr>
          <a:xfrm>
            <a:off x="457200" y="1524000"/>
            <a:ext cx="8229600" cy="4800600"/>
          </a:xfrm>
        </p:spPr>
        <p:txBody>
          <a:bodyPr>
            <a:normAutofit/>
          </a:bodyPr>
          <a:lstStyle/>
          <a:p>
            <a:pPr algn="ctr">
              <a:buNone/>
            </a:pPr>
            <a:r>
              <a:rPr lang="en-US" sz="4400" dirty="0" smtClean="0">
                <a:solidFill>
                  <a:schemeClr val="accent1">
                    <a:lumMod val="75000"/>
                  </a:schemeClr>
                </a:solidFill>
              </a:rPr>
              <a:t>Activity -  </a:t>
            </a:r>
            <a:r>
              <a:rPr lang="en-US" sz="4400" b="1" i="1" dirty="0" smtClean="0">
                <a:solidFill>
                  <a:schemeClr val="accent1">
                    <a:lumMod val="75000"/>
                  </a:schemeClr>
                </a:solidFill>
              </a:rPr>
              <a:t>Envisioning the facts</a:t>
            </a:r>
          </a:p>
          <a:p>
            <a:pPr>
              <a:buNone/>
            </a:pPr>
            <a:r>
              <a:rPr lang="en-US" sz="4400" i="1" dirty="0" smtClean="0"/>
              <a:t>	Students interpret and design </a:t>
            </a:r>
            <a:r>
              <a:rPr lang="en-US" sz="4400" b="1" i="1" dirty="0" err="1" smtClean="0"/>
              <a:t>infographics</a:t>
            </a:r>
            <a:r>
              <a:rPr lang="en-US" sz="4400" b="1" i="1" dirty="0" smtClean="0"/>
              <a:t>.</a:t>
            </a:r>
          </a:p>
          <a:p>
            <a:pPr>
              <a:buNone/>
            </a:pPr>
            <a:r>
              <a:rPr lang="en-US" sz="4400" dirty="0" smtClean="0"/>
              <a:t>	</a:t>
            </a:r>
            <a:r>
              <a:rPr lang="en-US" sz="4400" i="1" dirty="0" err="1" smtClean="0"/>
              <a:t>Infographics</a:t>
            </a:r>
            <a:r>
              <a:rPr lang="en-US" sz="4400" i="1" dirty="0" smtClean="0"/>
              <a:t> display </a:t>
            </a:r>
            <a:r>
              <a:rPr lang="en-US" sz="4400" b="1" i="1" dirty="0" smtClean="0"/>
              <a:t>facts and figures </a:t>
            </a:r>
            <a:r>
              <a:rPr lang="en-US" sz="4400" i="1" dirty="0" smtClean="0"/>
              <a:t>in easily accessible formats.</a:t>
            </a:r>
            <a:endParaRPr lang="bg-BG" sz="4400" i="1" dirty="0">
              <a:solidFill>
                <a:schemeClr val="accent1">
                  <a:lumMod val="75000"/>
                </a:schemeClr>
              </a:solidFill>
            </a:endParaRPr>
          </a:p>
        </p:txBody>
      </p:sp>
    </p:spTree>
  </p:cSld>
  <p:clrMapOvr>
    <a:masterClrMapping/>
  </p:clrMapOvr>
  <p:transition>
    <p:zoom/>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457200"/>
          </a:xfrm>
        </p:spPr>
        <p:txBody>
          <a:bodyPr>
            <a:normAutofit fontScale="90000"/>
          </a:bodyPr>
          <a:lstStyle/>
          <a:p>
            <a:endParaRPr lang="bg-BG" dirty="0"/>
          </a:p>
        </p:txBody>
      </p:sp>
      <p:pic>
        <p:nvPicPr>
          <p:cNvPr id="1026" name="Picture 2"/>
          <p:cNvPicPr>
            <a:picLocks noGrp="1" noChangeAspect="1" noChangeArrowheads="1"/>
          </p:cNvPicPr>
          <p:nvPr>
            <p:ph idx="1"/>
          </p:nvPr>
        </p:nvPicPr>
        <p:blipFill>
          <a:blip r:embed="rId2"/>
          <a:srcRect l="17791" t="34033" r="24624" b="24304"/>
          <a:stretch>
            <a:fillRect/>
          </a:stretch>
        </p:blipFill>
        <p:spPr bwMode="auto">
          <a:xfrm>
            <a:off x="0" y="1371600"/>
            <a:ext cx="9144000" cy="43434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33400"/>
          </a:xfrm>
        </p:spPr>
        <p:txBody>
          <a:bodyPr>
            <a:normAutofit fontScale="90000"/>
          </a:bodyPr>
          <a:lstStyle/>
          <a:p>
            <a:endParaRPr lang="bg-BG" dirty="0"/>
          </a:p>
        </p:txBody>
      </p:sp>
      <p:sp>
        <p:nvSpPr>
          <p:cNvPr id="3" name="Content Placeholder 2"/>
          <p:cNvSpPr>
            <a:spLocks noGrp="1"/>
          </p:cNvSpPr>
          <p:nvPr>
            <p:ph idx="1"/>
          </p:nvPr>
        </p:nvSpPr>
        <p:spPr>
          <a:xfrm>
            <a:off x="457200" y="914400"/>
            <a:ext cx="8229600" cy="5638800"/>
          </a:xfrm>
        </p:spPr>
        <p:txBody>
          <a:bodyPr>
            <a:noAutofit/>
          </a:bodyPr>
          <a:lstStyle/>
          <a:p>
            <a:r>
              <a:rPr lang="en-US" sz="3200" i="1" dirty="0" smtClean="0"/>
              <a:t>Put the word ‘</a:t>
            </a:r>
            <a:r>
              <a:rPr lang="en-US" sz="3200" b="1" i="1" dirty="0" err="1" smtClean="0"/>
              <a:t>sharepocalypse</a:t>
            </a:r>
            <a:r>
              <a:rPr lang="en-US" sz="3200" b="1" i="1" dirty="0" smtClean="0"/>
              <a:t>’</a:t>
            </a:r>
            <a:r>
              <a:rPr lang="en-US" sz="3200" i="1" dirty="0" smtClean="0"/>
              <a:t> on the board and ask students what they think it </a:t>
            </a:r>
            <a:r>
              <a:rPr lang="en-US" sz="3200" b="1" i="1" dirty="0" smtClean="0"/>
              <a:t>means</a:t>
            </a:r>
            <a:r>
              <a:rPr lang="en-US" sz="3200" i="1" dirty="0" smtClean="0"/>
              <a:t>. You may have to help them with </a:t>
            </a:r>
            <a:r>
              <a:rPr lang="en-US" sz="3200" i="1" dirty="0" smtClean="0">
                <a:solidFill>
                  <a:srgbClr val="002060"/>
                </a:solidFill>
              </a:rPr>
              <a:t>hints:</a:t>
            </a:r>
          </a:p>
          <a:p>
            <a:pPr>
              <a:buNone/>
            </a:pPr>
            <a:r>
              <a:rPr lang="en-US" sz="3200" i="1" dirty="0" smtClean="0">
                <a:solidFill>
                  <a:schemeClr val="accent4">
                    <a:lumMod val="50000"/>
                  </a:schemeClr>
                </a:solidFill>
              </a:rPr>
              <a:t> • it’s connected to online </a:t>
            </a:r>
            <a:r>
              <a:rPr lang="en-US" sz="3200" b="1" i="1" dirty="0" smtClean="0">
                <a:solidFill>
                  <a:schemeClr val="accent4">
                    <a:lumMod val="50000"/>
                  </a:schemeClr>
                </a:solidFill>
              </a:rPr>
              <a:t>content</a:t>
            </a:r>
            <a:r>
              <a:rPr lang="en-US" sz="3200" i="1" dirty="0" smtClean="0">
                <a:solidFill>
                  <a:schemeClr val="accent4">
                    <a:lumMod val="50000"/>
                  </a:schemeClr>
                </a:solidFill>
              </a:rPr>
              <a:t> </a:t>
            </a:r>
          </a:p>
          <a:p>
            <a:pPr>
              <a:buNone/>
            </a:pPr>
            <a:r>
              <a:rPr lang="en-US" sz="3200" i="1" dirty="0" smtClean="0">
                <a:solidFill>
                  <a:schemeClr val="accent4">
                    <a:lumMod val="50000"/>
                  </a:schemeClr>
                </a:solidFill>
              </a:rPr>
              <a:t> • it’s about </a:t>
            </a:r>
            <a:r>
              <a:rPr lang="en-US" sz="3200" b="1" i="1" dirty="0" smtClean="0">
                <a:solidFill>
                  <a:schemeClr val="accent4">
                    <a:lumMod val="50000"/>
                  </a:schemeClr>
                </a:solidFill>
              </a:rPr>
              <a:t>how much we share</a:t>
            </a:r>
          </a:p>
          <a:p>
            <a:pPr>
              <a:buNone/>
            </a:pPr>
            <a:r>
              <a:rPr lang="en-US" sz="3200" i="1" dirty="0" smtClean="0">
                <a:solidFill>
                  <a:schemeClr val="accent4">
                    <a:lumMod val="50000"/>
                  </a:schemeClr>
                </a:solidFill>
              </a:rPr>
              <a:t> • ‘</a:t>
            </a:r>
            <a:r>
              <a:rPr lang="en-US" sz="3200" i="1" dirty="0" err="1" smtClean="0">
                <a:solidFill>
                  <a:schemeClr val="accent4">
                    <a:lumMod val="50000"/>
                  </a:schemeClr>
                </a:solidFill>
              </a:rPr>
              <a:t>pocalypse</a:t>
            </a:r>
            <a:r>
              <a:rPr lang="en-US" sz="3200" i="1" dirty="0" smtClean="0">
                <a:solidFill>
                  <a:schemeClr val="accent4">
                    <a:lumMod val="50000"/>
                  </a:schemeClr>
                </a:solidFill>
              </a:rPr>
              <a:t>’ is short for </a:t>
            </a:r>
            <a:r>
              <a:rPr lang="en-US" sz="3200" b="1" i="1" dirty="0" smtClean="0">
                <a:solidFill>
                  <a:schemeClr val="accent4">
                    <a:lumMod val="50000"/>
                  </a:schemeClr>
                </a:solidFill>
              </a:rPr>
              <a:t>‘apocalypse</a:t>
            </a:r>
            <a:r>
              <a:rPr lang="en-US" sz="3200" b="1" dirty="0" smtClean="0"/>
              <a:t>’</a:t>
            </a:r>
          </a:p>
          <a:p>
            <a:pPr>
              <a:buNone/>
            </a:pPr>
            <a:r>
              <a:rPr lang="en-US" sz="3200" dirty="0" smtClean="0"/>
              <a:t>	Refer students to the </a:t>
            </a:r>
            <a:r>
              <a:rPr lang="en-US" sz="3200" b="1" i="1" dirty="0" err="1" smtClean="0"/>
              <a:t>Sharepocalypse</a:t>
            </a:r>
            <a:r>
              <a:rPr lang="en-US" sz="3200" b="1" i="1" dirty="0" smtClean="0"/>
              <a:t> </a:t>
            </a:r>
            <a:r>
              <a:rPr lang="en-US" sz="3200" b="1" i="1" dirty="0" err="1" smtClean="0"/>
              <a:t>infographic</a:t>
            </a:r>
            <a:r>
              <a:rPr lang="en-US" sz="3200" b="1" i="1" dirty="0" smtClean="0"/>
              <a:t> </a:t>
            </a:r>
            <a:r>
              <a:rPr lang="en-US" sz="3200" dirty="0" smtClean="0"/>
              <a:t>(</a:t>
            </a:r>
            <a:r>
              <a:rPr lang="en-US" sz="3200" dirty="0" smtClean="0">
                <a:solidFill>
                  <a:srgbClr val="FF0000"/>
                </a:solidFill>
                <a:hlinkClick r:id="rId2" action="ppaction://hlinkfile"/>
              </a:rPr>
              <a:t>summify.com/static/</a:t>
            </a:r>
            <a:r>
              <a:rPr lang="en-US" sz="3200" dirty="0" err="1" smtClean="0">
                <a:solidFill>
                  <a:srgbClr val="FF0000"/>
                </a:solidFill>
                <a:hlinkClick r:id="rId2" action="ppaction://hlinkfile"/>
              </a:rPr>
              <a:t>infographic</a:t>
            </a:r>
            <a:r>
              <a:rPr lang="en-US" sz="3200" dirty="0" smtClean="0">
                <a:solidFill>
                  <a:srgbClr val="FF0000"/>
                </a:solidFill>
                <a:hlinkClick r:id="rId2" action="ppaction://hlinkfile"/>
              </a:rPr>
              <a:t>/social-sharing.png</a:t>
            </a:r>
            <a:r>
              <a:rPr lang="en-US" sz="3200" dirty="0" smtClean="0"/>
              <a:t>)</a:t>
            </a:r>
            <a:endParaRPr lang="bg-BG" sz="3200" i="1" dirty="0"/>
          </a:p>
        </p:txBody>
      </p:sp>
    </p:spTree>
  </p:cSld>
  <p:clrMapOvr>
    <a:masterClrMapping/>
  </p:clrMapOvr>
  <p:transition>
    <p:zoom/>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381000"/>
          </a:xfrm>
        </p:spPr>
        <p:txBody>
          <a:bodyPr>
            <a:normAutofit fontScale="90000"/>
          </a:bodyPr>
          <a:lstStyle/>
          <a:p>
            <a:endParaRPr lang="bg-BG" dirty="0"/>
          </a:p>
        </p:txBody>
      </p:sp>
      <p:sp>
        <p:nvSpPr>
          <p:cNvPr id="3" name="Content Placeholder 2"/>
          <p:cNvSpPr>
            <a:spLocks noGrp="1"/>
          </p:cNvSpPr>
          <p:nvPr>
            <p:ph idx="1"/>
          </p:nvPr>
        </p:nvSpPr>
        <p:spPr>
          <a:xfrm>
            <a:off x="457200" y="1143000"/>
            <a:ext cx="8229600" cy="5181600"/>
          </a:xfrm>
        </p:spPr>
        <p:txBody>
          <a:bodyPr>
            <a:normAutofit fontScale="92500" lnSpcReduction="10000"/>
          </a:bodyPr>
          <a:lstStyle/>
          <a:p>
            <a:r>
              <a:rPr lang="en-US" sz="4400" i="1" dirty="0" smtClean="0"/>
              <a:t>Elicit </a:t>
            </a:r>
            <a:r>
              <a:rPr lang="en-US" sz="4400" i="1" dirty="0" smtClean="0">
                <a:solidFill>
                  <a:srgbClr val="002060"/>
                </a:solidFill>
              </a:rPr>
              <a:t>reactions</a:t>
            </a:r>
            <a:r>
              <a:rPr lang="en-US" sz="4400" i="1" dirty="0" smtClean="0"/>
              <a:t> from students. </a:t>
            </a:r>
            <a:r>
              <a:rPr lang="en-US" sz="4400" i="1" dirty="0" smtClean="0">
                <a:solidFill>
                  <a:srgbClr val="002060"/>
                </a:solidFill>
              </a:rPr>
              <a:t>How much ‘content’ </a:t>
            </a:r>
            <a:r>
              <a:rPr lang="en-US" sz="4400" i="1" dirty="0" smtClean="0"/>
              <a:t>do they </a:t>
            </a:r>
            <a:r>
              <a:rPr lang="en-US" sz="4400" i="1" dirty="0" smtClean="0">
                <a:solidFill>
                  <a:srgbClr val="002060"/>
                </a:solidFill>
              </a:rPr>
              <a:t>view</a:t>
            </a:r>
            <a:r>
              <a:rPr lang="en-US" sz="4400" i="1" dirty="0" smtClean="0"/>
              <a:t> on a daily basis, and how much do they </a:t>
            </a:r>
            <a:r>
              <a:rPr lang="en-US" sz="4400" i="1" dirty="0" smtClean="0">
                <a:solidFill>
                  <a:srgbClr val="002060"/>
                </a:solidFill>
              </a:rPr>
              <a:t>share</a:t>
            </a:r>
            <a:r>
              <a:rPr lang="en-US" sz="4400" i="1" dirty="0" smtClean="0"/>
              <a:t> with others? Do they </a:t>
            </a:r>
            <a:r>
              <a:rPr lang="en-US" sz="4400" i="1" dirty="0" smtClean="0">
                <a:solidFill>
                  <a:srgbClr val="002060"/>
                </a:solidFill>
              </a:rPr>
              <a:t>have time </a:t>
            </a:r>
            <a:r>
              <a:rPr lang="en-US" sz="4400" i="1" dirty="0" smtClean="0"/>
              <a:t>each day to </a:t>
            </a:r>
            <a:r>
              <a:rPr lang="en-US" sz="4400" i="1" dirty="0" smtClean="0">
                <a:solidFill>
                  <a:srgbClr val="002060"/>
                </a:solidFill>
              </a:rPr>
              <a:t>keep up </a:t>
            </a:r>
            <a:r>
              <a:rPr lang="en-US" sz="4400" i="1" dirty="0" smtClean="0"/>
              <a:t>with </a:t>
            </a:r>
            <a:r>
              <a:rPr lang="en-US" sz="4400" b="1" i="1" dirty="0" smtClean="0">
                <a:solidFill>
                  <a:srgbClr val="002060"/>
                </a:solidFill>
              </a:rPr>
              <a:t>what’s going on </a:t>
            </a:r>
            <a:r>
              <a:rPr lang="en-US" sz="4400" i="1" dirty="0" smtClean="0"/>
              <a:t>in their digital lives?</a:t>
            </a:r>
          </a:p>
          <a:p>
            <a:pPr>
              <a:buNone/>
            </a:pPr>
            <a:endParaRPr lang="en-US" i="1" dirty="0" smtClean="0"/>
          </a:p>
          <a:p>
            <a:pPr>
              <a:buNone/>
            </a:pPr>
            <a:r>
              <a:rPr lang="en-US" i="1" dirty="0" smtClean="0"/>
              <a:t>	</a:t>
            </a:r>
            <a:endParaRPr lang="bg-BG" i="1" dirty="0"/>
          </a:p>
        </p:txBody>
      </p:sp>
    </p:spTree>
  </p:cSld>
  <p:clrMapOvr>
    <a:masterClrMapping/>
  </p:clrMapOvr>
  <p:transition>
    <p:zoom/>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fontScale="90000"/>
          </a:bodyPr>
          <a:lstStyle/>
          <a:p>
            <a:pPr algn="ctr"/>
            <a:r>
              <a:rPr lang="en-US" dirty="0" smtClean="0"/>
              <a:t>Worksheet – Sixty seconds online</a:t>
            </a:r>
            <a:endParaRPr lang="bg-BG" dirty="0"/>
          </a:p>
        </p:txBody>
      </p:sp>
      <p:pic>
        <p:nvPicPr>
          <p:cNvPr id="2050" name="Picture 2"/>
          <p:cNvPicPr>
            <a:picLocks noGrp="1" noChangeAspect="1" noChangeArrowheads="1"/>
          </p:cNvPicPr>
          <p:nvPr>
            <p:ph idx="1"/>
          </p:nvPr>
        </p:nvPicPr>
        <p:blipFill>
          <a:blip r:embed="rId2"/>
          <a:srcRect l="13888" t="20145" r="15839" b="12152"/>
          <a:stretch>
            <a:fillRect/>
          </a:stretch>
        </p:blipFill>
        <p:spPr bwMode="auto">
          <a:xfrm>
            <a:off x="304800" y="1219200"/>
            <a:ext cx="8382000" cy="52578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33400"/>
          </a:xfrm>
        </p:spPr>
        <p:txBody>
          <a:bodyPr>
            <a:normAutofit fontScale="90000"/>
          </a:bodyPr>
          <a:lstStyle/>
          <a:p>
            <a:endParaRPr lang="bg-BG" dirty="0"/>
          </a:p>
        </p:txBody>
      </p:sp>
      <p:pic>
        <p:nvPicPr>
          <p:cNvPr id="3074" name="Picture 2"/>
          <p:cNvPicPr>
            <a:picLocks noGrp="1" noChangeAspect="1" noChangeArrowheads="1"/>
          </p:cNvPicPr>
          <p:nvPr>
            <p:ph idx="1"/>
          </p:nvPr>
        </p:nvPicPr>
        <p:blipFill>
          <a:blip r:embed="rId2"/>
          <a:srcRect l="13887" t="23617" r="41216" b="34720"/>
          <a:stretch>
            <a:fillRect/>
          </a:stretch>
        </p:blipFill>
        <p:spPr bwMode="auto">
          <a:xfrm>
            <a:off x="304800" y="1371600"/>
            <a:ext cx="8616950" cy="48006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a:t>
            </a:r>
            <a:endParaRPr lang="bg-BG" dirty="0"/>
          </a:p>
        </p:txBody>
      </p:sp>
      <p:sp>
        <p:nvSpPr>
          <p:cNvPr id="3" name="Content Placeholder 2"/>
          <p:cNvSpPr>
            <a:spLocks noGrp="1"/>
          </p:cNvSpPr>
          <p:nvPr>
            <p:ph idx="1"/>
          </p:nvPr>
        </p:nvSpPr>
        <p:spPr/>
        <p:txBody>
          <a:bodyPr>
            <a:normAutofit/>
          </a:bodyPr>
          <a:lstStyle/>
          <a:p>
            <a:r>
              <a:rPr lang="en-US" sz="3600" b="1" dirty="0" smtClean="0"/>
              <a:t>70 domains are registered</a:t>
            </a:r>
          </a:p>
          <a:p>
            <a:r>
              <a:rPr lang="en-US" sz="3600" b="1" dirty="0" smtClean="0"/>
              <a:t> 79,364 wall posts are made on </a:t>
            </a:r>
            <a:r>
              <a:rPr lang="en-US" sz="3600" b="1" dirty="0" err="1" smtClean="0"/>
              <a:t>Facebook</a:t>
            </a:r>
            <a:endParaRPr lang="bg-BG" sz="3600" b="1" dirty="0"/>
          </a:p>
        </p:txBody>
      </p:sp>
    </p:spTree>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85800"/>
          </a:xfrm>
        </p:spPr>
        <p:txBody>
          <a:bodyPr>
            <a:normAutofit fontScale="90000"/>
          </a:bodyPr>
          <a:lstStyle/>
          <a:p>
            <a:pPr algn="ctr"/>
            <a:endParaRPr lang="bg-BG" dirty="0"/>
          </a:p>
        </p:txBody>
      </p:sp>
      <p:sp>
        <p:nvSpPr>
          <p:cNvPr id="3" name="Subtitle 2"/>
          <p:cNvSpPr>
            <a:spLocks noGrp="1"/>
          </p:cNvSpPr>
          <p:nvPr>
            <p:ph idx="1"/>
          </p:nvPr>
        </p:nvSpPr>
        <p:spPr>
          <a:xfrm>
            <a:off x="457200" y="1752600"/>
            <a:ext cx="8229600" cy="4648200"/>
          </a:xfrm>
        </p:spPr>
        <p:txBody>
          <a:bodyPr>
            <a:normAutofit/>
          </a:bodyPr>
          <a:lstStyle/>
          <a:p>
            <a:pPr algn="ctr"/>
            <a:r>
              <a:rPr lang="en-US" sz="4800" b="1" dirty="0" smtClean="0">
                <a:solidFill>
                  <a:schemeClr val="accent2">
                    <a:lumMod val="75000"/>
                  </a:schemeClr>
                </a:solidFill>
              </a:rPr>
              <a:t>Developing Different Digital Literacies  of Our Students</a:t>
            </a:r>
            <a:endParaRPr lang="bg-BG" sz="4800" b="1" dirty="0">
              <a:solidFill>
                <a:schemeClr val="accent2">
                  <a:lumMod val="75000"/>
                </a:schemeClr>
              </a:solidFill>
            </a:endParaRPr>
          </a:p>
        </p:txBody>
      </p:sp>
    </p:spTree>
  </p:cSld>
  <p:clrMapOvr>
    <a:masterClrMapping/>
  </p:clrMapOvr>
  <p:transition>
    <p:zoom/>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295400"/>
          </a:xfrm>
        </p:spPr>
        <p:txBody>
          <a:bodyPr/>
          <a:lstStyle/>
          <a:p>
            <a:pPr algn="ctr"/>
            <a:r>
              <a:rPr lang="en-US" dirty="0" smtClean="0"/>
              <a:t>Activity – </a:t>
            </a:r>
            <a:r>
              <a:rPr lang="en-US" b="1" i="1" dirty="0" err="1" smtClean="0"/>
              <a:t>Showcasting</a:t>
            </a:r>
            <a:r>
              <a:rPr lang="en-US" b="1" i="1" dirty="0" smtClean="0"/>
              <a:t> Hobbies</a:t>
            </a:r>
            <a:endParaRPr lang="bg-BG" b="1" i="1" dirty="0"/>
          </a:p>
        </p:txBody>
      </p:sp>
      <p:sp>
        <p:nvSpPr>
          <p:cNvPr id="3" name="Content Placeholder 2"/>
          <p:cNvSpPr>
            <a:spLocks noGrp="1"/>
          </p:cNvSpPr>
          <p:nvPr>
            <p:ph idx="1"/>
          </p:nvPr>
        </p:nvSpPr>
        <p:spPr>
          <a:xfrm>
            <a:off x="457200" y="1981200"/>
            <a:ext cx="8229600" cy="4343400"/>
          </a:xfrm>
        </p:spPr>
        <p:txBody>
          <a:bodyPr/>
          <a:lstStyle/>
          <a:p>
            <a:r>
              <a:rPr lang="en-US" sz="4400" dirty="0" smtClean="0"/>
              <a:t>Students produce a </a:t>
            </a:r>
            <a:r>
              <a:rPr lang="en-US" sz="4400" b="1" dirty="0" smtClean="0">
                <a:solidFill>
                  <a:srgbClr val="002060"/>
                </a:solidFill>
              </a:rPr>
              <a:t>slideshow</a:t>
            </a:r>
            <a:r>
              <a:rPr lang="en-US" sz="4400" dirty="0" smtClean="0"/>
              <a:t>, with </a:t>
            </a:r>
            <a:r>
              <a:rPr lang="en-US" sz="4400" dirty="0" smtClean="0">
                <a:solidFill>
                  <a:srgbClr val="002060"/>
                </a:solidFill>
              </a:rPr>
              <a:t>audio</a:t>
            </a:r>
            <a:r>
              <a:rPr lang="en-US" sz="4400" dirty="0" smtClean="0"/>
              <a:t>, about a </a:t>
            </a:r>
            <a:r>
              <a:rPr lang="en-US" sz="4400" dirty="0" smtClean="0">
                <a:solidFill>
                  <a:srgbClr val="002060"/>
                </a:solidFill>
              </a:rPr>
              <a:t>hobby or interest.</a:t>
            </a:r>
          </a:p>
          <a:p>
            <a:endParaRPr lang="bg-BG" dirty="0"/>
          </a:p>
        </p:txBody>
      </p:sp>
    </p:spTree>
  </p:cSld>
  <p:clrMapOvr>
    <a:masterClrMapping/>
  </p:clrMapOvr>
  <p:transition>
    <p:zoom/>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33400"/>
          </a:xfrm>
        </p:spPr>
        <p:txBody>
          <a:bodyPr>
            <a:normAutofit fontScale="90000"/>
          </a:bodyPr>
          <a:lstStyle/>
          <a:p>
            <a:endParaRPr lang="bg-BG" dirty="0"/>
          </a:p>
        </p:txBody>
      </p:sp>
      <p:pic>
        <p:nvPicPr>
          <p:cNvPr id="5122" name="Picture 2"/>
          <p:cNvPicPr>
            <a:picLocks noGrp="1" noChangeAspect="1" noChangeArrowheads="1"/>
          </p:cNvPicPr>
          <p:nvPr>
            <p:ph idx="1"/>
          </p:nvPr>
        </p:nvPicPr>
        <p:blipFill>
          <a:blip r:embed="rId2"/>
          <a:srcRect l="9007" t="20145" r="19744" b="29512"/>
          <a:stretch>
            <a:fillRect/>
          </a:stretch>
        </p:blipFill>
        <p:spPr bwMode="auto">
          <a:xfrm>
            <a:off x="0" y="1295400"/>
            <a:ext cx="9144000" cy="45720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lstStyle/>
          <a:p>
            <a:pPr algn="ctr"/>
            <a:r>
              <a:rPr lang="en-US" dirty="0" smtClean="0"/>
              <a:t>Digital Risks</a:t>
            </a:r>
            <a:endParaRPr lang="bg-BG" dirty="0"/>
          </a:p>
        </p:txBody>
      </p:sp>
      <p:sp>
        <p:nvSpPr>
          <p:cNvPr id="3" name="Content Placeholder 2"/>
          <p:cNvSpPr>
            <a:spLocks noGrp="1"/>
          </p:cNvSpPr>
          <p:nvPr>
            <p:ph idx="1"/>
          </p:nvPr>
        </p:nvSpPr>
        <p:spPr>
          <a:xfrm>
            <a:off x="457200" y="1295400"/>
            <a:ext cx="8229600" cy="5029200"/>
          </a:xfrm>
        </p:spPr>
        <p:txBody>
          <a:bodyPr>
            <a:noAutofit/>
          </a:bodyPr>
          <a:lstStyle/>
          <a:p>
            <a:r>
              <a:rPr lang="en-US" sz="4000" i="1" dirty="0" smtClean="0">
                <a:solidFill>
                  <a:schemeClr val="accent4">
                    <a:lumMod val="50000"/>
                  </a:schemeClr>
                </a:solidFill>
              </a:rPr>
              <a:t>Ensure that your students are aware of the </a:t>
            </a:r>
            <a:r>
              <a:rPr lang="en-US" sz="4000" b="1" i="1" dirty="0" smtClean="0">
                <a:solidFill>
                  <a:schemeClr val="accent4">
                    <a:lumMod val="50000"/>
                  </a:schemeClr>
                </a:solidFill>
              </a:rPr>
              <a:t>privacy settings </a:t>
            </a:r>
            <a:r>
              <a:rPr lang="en-US" sz="4000" i="1" dirty="0" smtClean="0">
                <a:solidFill>
                  <a:schemeClr val="accent4">
                    <a:lumMod val="50000"/>
                  </a:schemeClr>
                </a:solidFill>
              </a:rPr>
              <a:t>on </a:t>
            </a:r>
            <a:r>
              <a:rPr lang="en-US" sz="4000" b="1" i="1" dirty="0" err="1" smtClean="0">
                <a:solidFill>
                  <a:srgbClr val="002060"/>
                </a:solidFill>
              </a:rPr>
              <a:t>VoiceThread</a:t>
            </a:r>
            <a:r>
              <a:rPr lang="en-US" sz="4000" b="1" i="1" dirty="0" smtClean="0">
                <a:solidFill>
                  <a:srgbClr val="002060"/>
                </a:solidFill>
              </a:rPr>
              <a:t> </a:t>
            </a:r>
            <a:r>
              <a:rPr lang="en-US" sz="4000" i="1" dirty="0" smtClean="0">
                <a:solidFill>
                  <a:schemeClr val="accent4">
                    <a:lumMod val="50000"/>
                  </a:schemeClr>
                </a:solidFill>
              </a:rPr>
              <a:t>so that they can decide </a:t>
            </a:r>
            <a:r>
              <a:rPr lang="en-US" sz="4000" b="1" i="1" dirty="0" smtClean="0">
                <a:solidFill>
                  <a:schemeClr val="accent4">
                    <a:lumMod val="50000"/>
                  </a:schemeClr>
                </a:solidFill>
              </a:rPr>
              <a:t>who can view </a:t>
            </a:r>
            <a:r>
              <a:rPr lang="en-US" sz="4000" i="1" dirty="0" smtClean="0">
                <a:solidFill>
                  <a:schemeClr val="accent4">
                    <a:lumMod val="50000"/>
                  </a:schemeClr>
                </a:solidFill>
              </a:rPr>
              <a:t>their presentation. As with other activities using creative websites, ensure they are familiar with </a:t>
            </a:r>
            <a:r>
              <a:rPr lang="en-US" sz="4000" b="1" i="1" dirty="0" smtClean="0">
                <a:solidFill>
                  <a:schemeClr val="accent4">
                    <a:lumMod val="50000"/>
                  </a:schemeClr>
                </a:solidFill>
              </a:rPr>
              <a:t>copyright</a:t>
            </a:r>
            <a:r>
              <a:rPr lang="en-US" sz="4000" i="1" dirty="0" smtClean="0">
                <a:solidFill>
                  <a:schemeClr val="accent4">
                    <a:lumMod val="50000"/>
                  </a:schemeClr>
                </a:solidFill>
              </a:rPr>
              <a:t> for any images they use</a:t>
            </a:r>
            <a:endParaRPr lang="bg-BG" sz="4000" i="1" dirty="0">
              <a:solidFill>
                <a:schemeClr val="accent4">
                  <a:lumMod val="50000"/>
                </a:schemeClr>
              </a:solidFill>
            </a:endParaRPr>
          </a:p>
        </p:txBody>
      </p:sp>
    </p:spTree>
  </p:cSld>
  <p:clrMapOvr>
    <a:masterClrMapping/>
  </p:clrMapOvr>
  <p:transition>
    <p:zoom/>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38200"/>
          </a:xfrm>
        </p:spPr>
        <p:txBody>
          <a:bodyPr>
            <a:normAutofit/>
          </a:bodyPr>
          <a:lstStyle/>
          <a:p>
            <a:r>
              <a:rPr lang="en-US" dirty="0" smtClean="0"/>
              <a:t>Advantages and disadvantages </a:t>
            </a:r>
            <a:endParaRPr lang="bg-BG" dirty="0"/>
          </a:p>
        </p:txBody>
      </p:sp>
      <p:pic>
        <p:nvPicPr>
          <p:cNvPr id="6146" name="Picture 2"/>
          <p:cNvPicPr>
            <a:picLocks noGrp="1" noChangeAspect="1" noChangeArrowheads="1"/>
          </p:cNvPicPr>
          <p:nvPr>
            <p:ph idx="1"/>
          </p:nvPr>
        </p:nvPicPr>
        <p:blipFill>
          <a:blip r:embed="rId2"/>
          <a:srcRect l="14864" t="21881" r="11935" b="17360"/>
          <a:stretch>
            <a:fillRect/>
          </a:stretch>
        </p:blipFill>
        <p:spPr bwMode="auto">
          <a:xfrm>
            <a:off x="0" y="1676400"/>
            <a:ext cx="9144000" cy="48006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endParaRPr lang="bg-BG" dirty="0"/>
          </a:p>
        </p:txBody>
      </p:sp>
      <p:sp>
        <p:nvSpPr>
          <p:cNvPr id="3" name="Content Placeholder 2"/>
          <p:cNvSpPr>
            <a:spLocks noGrp="1"/>
          </p:cNvSpPr>
          <p:nvPr>
            <p:ph idx="1"/>
          </p:nvPr>
        </p:nvSpPr>
        <p:spPr>
          <a:xfrm>
            <a:off x="457200" y="685800"/>
            <a:ext cx="8229600" cy="5638800"/>
          </a:xfrm>
        </p:spPr>
        <p:txBody>
          <a:bodyPr>
            <a:normAutofit lnSpcReduction="10000"/>
          </a:bodyPr>
          <a:lstStyle/>
          <a:p>
            <a:r>
              <a:rPr lang="en-US" dirty="0" smtClean="0"/>
              <a:t>In </a:t>
            </a:r>
            <a:r>
              <a:rPr lang="en-US" dirty="0" smtClean="0">
                <a:solidFill>
                  <a:srgbClr val="002060"/>
                </a:solidFill>
              </a:rPr>
              <a:t>pairs,</a:t>
            </a:r>
            <a:r>
              <a:rPr lang="en-US" dirty="0" smtClean="0"/>
              <a:t> get students to </a:t>
            </a:r>
            <a:r>
              <a:rPr lang="en-US" b="1" dirty="0" smtClean="0">
                <a:solidFill>
                  <a:srgbClr val="002060"/>
                </a:solidFill>
              </a:rPr>
              <a:t>interview each other </a:t>
            </a:r>
            <a:r>
              <a:rPr lang="en-US" dirty="0" smtClean="0"/>
              <a:t>about their chosen </a:t>
            </a:r>
            <a:r>
              <a:rPr lang="en-US" b="1" dirty="0" smtClean="0">
                <a:solidFill>
                  <a:srgbClr val="002060"/>
                </a:solidFill>
              </a:rPr>
              <a:t>hobby</a:t>
            </a:r>
            <a:r>
              <a:rPr lang="en-US" dirty="0" smtClean="0"/>
              <a:t>. The interviewer should </a:t>
            </a:r>
            <a:r>
              <a:rPr lang="en-US" b="1" dirty="0" smtClean="0">
                <a:solidFill>
                  <a:srgbClr val="002060"/>
                </a:solidFill>
              </a:rPr>
              <a:t>take notes</a:t>
            </a:r>
            <a:r>
              <a:rPr lang="en-US" dirty="0" smtClean="0"/>
              <a:t>. These notes will form the </a:t>
            </a:r>
            <a:r>
              <a:rPr lang="en-US" b="1" dirty="0" smtClean="0">
                <a:solidFill>
                  <a:srgbClr val="002060"/>
                </a:solidFill>
              </a:rPr>
              <a:t>basis</a:t>
            </a:r>
            <a:r>
              <a:rPr lang="en-US" dirty="0" smtClean="0"/>
              <a:t> of the </a:t>
            </a:r>
            <a:r>
              <a:rPr lang="en-US" dirty="0" err="1" smtClean="0"/>
              <a:t>VoiceThread</a:t>
            </a:r>
            <a:r>
              <a:rPr lang="en-US" dirty="0" smtClean="0"/>
              <a:t> presentation </a:t>
            </a:r>
            <a:r>
              <a:rPr lang="en-US" b="1" dirty="0" smtClean="0">
                <a:solidFill>
                  <a:srgbClr val="002060"/>
                </a:solidFill>
              </a:rPr>
              <a:t>audio</a:t>
            </a:r>
            <a:r>
              <a:rPr lang="en-US" dirty="0" smtClean="0"/>
              <a:t>, so they need to listen carefully and make a clear record of what they learn.</a:t>
            </a:r>
          </a:p>
          <a:p>
            <a:r>
              <a:rPr lang="en-US" dirty="0" smtClean="0"/>
              <a:t> Once each student has their </a:t>
            </a:r>
            <a:r>
              <a:rPr lang="en-US" b="1" dirty="0" smtClean="0">
                <a:solidFill>
                  <a:srgbClr val="002060"/>
                </a:solidFill>
              </a:rPr>
              <a:t>content</a:t>
            </a:r>
            <a:r>
              <a:rPr lang="en-US" dirty="0" smtClean="0"/>
              <a:t>, encourage them to </a:t>
            </a:r>
            <a:r>
              <a:rPr lang="en-US" b="1" dirty="0" smtClean="0">
                <a:solidFill>
                  <a:srgbClr val="002060"/>
                </a:solidFill>
              </a:rPr>
              <a:t>map out a storyboard</a:t>
            </a:r>
            <a:r>
              <a:rPr lang="en-US" dirty="0" smtClean="0"/>
              <a:t>. This can be done using </a:t>
            </a:r>
            <a:r>
              <a:rPr lang="en-US" b="1" dirty="0" smtClean="0">
                <a:solidFill>
                  <a:schemeClr val="accent4">
                    <a:lumMod val="50000"/>
                  </a:schemeClr>
                </a:solidFill>
              </a:rPr>
              <a:t>PowerPoint</a:t>
            </a:r>
            <a:r>
              <a:rPr lang="en-US" dirty="0" smtClean="0"/>
              <a:t> or similar (high-tech version). </a:t>
            </a:r>
          </a:p>
          <a:p>
            <a:r>
              <a:rPr lang="en-US" dirty="0" smtClean="0"/>
              <a:t> Once the content from their interview is in place they should think about the </a:t>
            </a:r>
            <a:r>
              <a:rPr lang="en-US" b="1" dirty="0" smtClean="0"/>
              <a:t>photos </a:t>
            </a:r>
            <a:r>
              <a:rPr lang="en-US" dirty="0" smtClean="0"/>
              <a:t>they’ll need to </a:t>
            </a:r>
            <a:r>
              <a:rPr lang="en-US" b="1" dirty="0" smtClean="0"/>
              <a:t>illustrate their talk </a:t>
            </a:r>
            <a:r>
              <a:rPr lang="en-US" dirty="0" smtClean="0"/>
              <a:t>– these can be taken using their own </a:t>
            </a:r>
            <a:r>
              <a:rPr lang="en-US" dirty="0" smtClean="0">
                <a:solidFill>
                  <a:srgbClr val="002060"/>
                </a:solidFill>
              </a:rPr>
              <a:t>mobile phones </a:t>
            </a:r>
            <a:r>
              <a:rPr lang="en-US" dirty="0" smtClean="0"/>
              <a:t>or digital cameras if available, or sourced from </a:t>
            </a:r>
            <a:r>
              <a:rPr lang="en-US" dirty="0" smtClean="0">
                <a:solidFill>
                  <a:srgbClr val="002060"/>
                </a:solidFill>
              </a:rPr>
              <a:t>Google Images </a:t>
            </a:r>
            <a:r>
              <a:rPr lang="en-US" dirty="0" smtClean="0"/>
              <a:t>or </a:t>
            </a:r>
            <a:r>
              <a:rPr lang="en-US" dirty="0" err="1" smtClean="0">
                <a:solidFill>
                  <a:srgbClr val="002060"/>
                </a:solidFill>
              </a:rPr>
              <a:t>Flickr</a:t>
            </a:r>
            <a:r>
              <a:rPr lang="en-US" dirty="0" smtClean="0">
                <a:solidFill>
                  <a:srgbClr val="002060"/>
                </a:solidFill>
              </a:rPr>
              <a:t>.</a:t>
            </a:r>
            <a:endParaRPr lang="bg-BG" dirty="0">
              <a:solidFill>
                <a:srgbClr val="002060"/>
              </a:solidFill>
            </a:endParaRPr>
          </a:p>
        </p:txBody>
      </p:sp>
    </p:spTree>
  </p:cSld>
  <p:clrMapOvr>
    <a:masterClrMapping/>
  </p:clrMapOvr>
  <p:transition>
    <p:zoom/>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endParaRPr lang="bg-BG" dirty="0"/>
          </a:p>
        </p:txBody>
      </p:sp>
      <p:sp>
        <p:nvSpPr>
          <p:cNvPr id="3" name="Content Placeholder 2"/>
          <p:cNvSpPr>
            <a:spLocks noGrp="1"/>
          </p:cNvSpPr>
          <p:nvPr>
            <p:ph idx="1"/>
          </p:nvPr>
        </p:nvSpPr>
        <p:spPr>
          <a:xfrm>
            <a:off x="457200" y="914400"/>
            <a:ext cx="8229600" cy="5410200"/>
          </a:xfrm>
        </p:spPr>
        <p:txBody>
          <a:bodyPr>
            <a:normAutofit/>
          </a:bodyPr>
          <a:lstStyle/>
          <a:p>
            <a:r>
              <a:rPr lang="en-US" sz="4800" b="1" i="1" dirty="0" err="1" smtClean="0">
                <a:solidFill>
                  <a:srgbClr val="002060"/>
                </a:solidFill>
              </a:rPr>
              <a:t>VoiceThread</a:t>
            </a:r>
            <a:r>
              <a:rPr lang="en-US" sz="4800" i="1" dirty="0" smtClean="0"/>
              <a:t> allows viewers </a:t>
            </a:r>
            <a:r>
              <a:rPr lang="en-US" sz="4800" i="1" dirty="0" smtClean="0">
                <a:solidFill>
                  <a:srgbClr val="7030A0"/>
                </a:solidFill>
              </a:rPr>
              <a:t>to leave comments. </a:t>
            </a:r>
            <a:r>
              <a:rPr lang="en-US" sz="4800" i="1" dirty="0" smtClean="0"/>
              <a:t>Ensure that you </a:t>
            </a:r>
            <a:r>
              <a:rPr lang="en-US" sz="4800" i="1" dirty="0" smtClean="0">
                <a:solidFill>
                  <a:srgbClr val="002060"/>
                </a:solidFill>
              </a:rPr>
              <a:t>visit </a:t>
            </a:r>
            <a:r>
              <a:rPr lang="en-US" sz="4800" i="1" dirty="0" smtClean="0"/>
              <a:t>each of the slideshows and give some general </a:t>
            </a:r>
            <a:r>
              <a:rPr lang="en-US" sz="4800" i="1" dirty="0" smtClean="0">
                <a:solidFill>
                  <a:srgbClr val="002060"/>
                </a:solidFill>
              </a:rPr>
              <a:t>feedback</a:t>
            </a:r>
            <a:r>
              <a:rPr lang="en-US" sz="4800" i="1" dirty="0" smtClean="0"/>
              <a:t>; try to encourage classmates to visit each other’s and do the same.</a:t>
            </a:r>
            <a:endParaRPr lang="bg-BG" sz="4800" i="1" dirty="0"/>
          </a:p>
        </p:txBody>
      </p:sp>
    </p:spTree>
  </p:cSld>
  <p:clrMapOvr>
    <a:masterClrMapping/>
  </p:clrMapOvr>
  <p:transition>
    <p:zoom/>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66800"/>
          </a:xfrm>
        </p:spPr>
        <p:txBody>
          <a:bodyPr>
            <a:normAutofit/>
          </a:bodyPr>
          <a:lstStyle/>
          <a:p>
            <a:pPr algn="ctr"/>
            <a:r>
              <a:rPr lang="en-US" dirty="0" smtClean="0"/>
              <a:t>Activity – </a:t>
            </a:r>
            <a:r>
              <a:rPr lang="en-US" b="1" i="1" dirty="0" smtClean="0"/>
              <a:t>A picture a day</a:t>
            </a:r>
            <a:endParaRPr lang="bg-BG" b="1" i="1" dirty="0"/>
          </a:p>
        </p:txBody>
      </p:sp>
      <p:sp>
        <p:nvSpPr>
          <p:cNvPr id="3" name="Content Placeholder 2"/>
          <p:cNvSpPr>
            <a:spLocks noGrp="1"/>
          </p:cNvSpPr>
          <p:nvPr>
            <p:ph idx="1"/>
          </p:nvPr>
        </p:nvSpPr>
        <p:spPr/>
        <p:txBody>
          <a:bodyPr>
            <a:normAutofit/>
          </a:bodyPr>
          <a:lstStyle/>
          <a:p>
            <a:r>
              <a:rPr lang="en-US" sz="4400" dirty="0" smtClean="0"/>
              <a:t>Students </a:t>
            </a:r>
            <a:r>
              <a:rPr lang="en-US" sz="4400" b="1" dirty="0" smtClean="0">
                <a:solidFill>
                  <a:srgbClr val="002060"/>
                </a:solidFill>
              </a:rPr>
              <a:t>document </a:t>
            </a:r>
            <a:r>
              <a:rPr lang="en-US" sz="4400" dirty="0" smtClean="0">
                <a:solidFill>
                  <a:srgbClr val="002060"/>
                </a:solidFill>
              </a:rPr>
              <a:t>their</a:t>
            </a:r>
            <a:r>
              <a:rPr lang="en-US" sz="4400" b="1" dirty="0" smtClean="0">
                <a:solidFill>
                  <a:srgbClr val="002060"/>
                </a:solidFill>
              </a:rPr>
              <a:t> lives </a:t>
            </a:r>
            <a:r>
              <a:rPr lang="en-US" sz="4400" dirty="0" smtClean="0"/>
              <a:t>on a mobile </a:t>
            </a:r>
            <a:r>
              <a:rPr lang="en-US" sz="4400" b="1" dirty="0" smtClean="0">
                <a:solidFill>
                  <a:srgbClr val="002060"/>
                </a:solidFill>
              </a:rPr>
              <a:t>image site</a:t>
            </a:r>
            <a:r>
              <a:rPr lang="en-US" sz="4400" dirty="0" smtClean="0"/>
              <a:t>.</a:t>
            </a:r>
          </a:p>
          <a:p>
            <a:endParaRPr lang="bg-BG" sz="3200" dirty="0"/>
          </a:p>
        </p:txBody>
      </p:sp>
    </p:spTree>
  </p:cSld>
  <p:clrMapOvr>
    <a:masterClrMapping/>
  </p:clrMapOvr>
  <p:transition>
    <p:zoom/>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381000"/>
          </a:xfrm>
        </p:spPr>
        <p:txBody>
          <a:bodyPr>
            <a:normAutofit fontScale="90000"/>
          </a:bodyPr>
          <a:lstStyle/>
          <a:p>
            <a:endParaRPr lang="bg-BG" dirty="0"/>
          </a:p>
        </p:txBody>
      </p:sp>
      <p:pic>
        <p:nvPicPr>
          <p:cNvPr id="7170" name="Picture 2"/>
          <p:cNvPicPr>
            <a:picLocks noGrp="1" noChangeAspect="1" noChangeArrowheads="1"/>
          </p:cNvPicPr>
          <p:nvPr>
            <p:ph idx="1"/>
          </p:nvPr>
        </p:nvPicPr>
        <p:blipFill>
          <a:blip r:embed="rId2"/>
          <a:srcRect l="11935" t="21881" r="24624" b="20832"/>
          <a:stretch>
            <a:fillRect/>
          </a:stretch>
        </p:blipFill>
        <p:spPr bwMode="auto">
          <a:xfrm>
            <a:off x="170874" y="1219200"/>
            <a:ext cx="8705272" cy="51054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457200"/>
          </a:xfrm>
        </p:spPr>
        <p:txBody>
          <a:bodyPr>
            <a:normAutofit fontScale="90000"/>
          </a:bodyPr>
          <a:lstStyle/>
          <a:p>
            <a:endParaRPr lang="bg-BG" dirty="0"/>
          </a:p>
        </p:txBody>
      </p:sp>
      <p:sp>
        <p:nvSpPr>
          <p:cNvPr id="3" name="Content Placeholder 2"/>
          <p:cNvSpPr>
            <a:spLocks noGrp="1"/>
          </p:cNvSpPr>
          <p:nvPr>
            <p:ph idx="1"/>
          </p:nvPr>
        </p:nvSpPr>
        <p:spPr>
          <a:xfrm>
            <a:off x="228600" y="1143000"/>
            <a:ext cx="8610600" cy="5257800"/>
          </a:xfrm>
        </p:spPr>
        <p:txBody>
          <a:bodyPr>
            <a:normAutofit/>
          </a:bodyPr>
          <a:lstStyle/>
          <a:p>
            <a:r>
              <a:rPr lang="en-US" sz="3600" i="1" dirty="0" smtClean="0"/>
              <a:t>Tell them they are going </a:t>
            </a:r>
            <a:r>
              <a:rPr lang="en-US" sz="3600" i="1" dirty="0" smtClean="0">
                <a:solidFill>
                  <a:srgbClr val="7030A0"/>
                </a:solidFill>
              </a:rPr>
              <a:t>to keep a photographic record </a:t>
            </a:r>
            <a:r>
              <a:rPr lang="en-US" sz="3600" i="1" dirty="0" smtClean="0"/>
              <a:t>of one week in their lives. As they go about their daily lives, they will be taking at least one photograph per day using a mobile phone or digital camera, </a:t>
            </a:r>
            <a:r>
              <a:rPr lang="en-US" sz="3600" i="1" dirty="0" smtClean="0">
                <a:solidFill>
                  <a:srgbClr val="7030A0"/>
                </a:solidFill>
              </a:rPr>
              <a:t>uploading</a:t>
            </a:r>
            <a:r>
              <a:rPr lang="en-US" sz="3600" i="1" dirty="0" smtClean="0"/>
              <a:t> it to their </a:t>
            </a:r>
            <a:r>
              <a:rPr lang="en-US" sz="3600" b="1" i="1" dirty="0" err="1" smtClean="0"/>
              <a:t>Posterous</a:t>
            </a:r>
            <a:r>
              <a:rPr lang="en-US" sz="3600" b="1" i="1" dirty="0" smtClean="0"/>
              <a:t> </a:t>
            </a:r>
            <a:r>
              <a:rPr lang="en-US" sz="3600" i="1" dirty="0" smtClean="0"/>
              <a:t>account, and </a:t>
            </a:r>
            <a:r>
              <a:rPr lang="en-US" sz="3600" i="1" dirty="0" smtClean="0">
                <a:solidFill>
                  <a:srgbClr val="7030A0"/>
                </a:solidFill>
              </a:rPr>
              <a:t>adding a short paragraph describing it.</a:t>
            </a:r>
            <a:endParaRPr lang="bg-BG" sz="3600" i="1" dirty="0">
              <a:solidFill>
                <a:srgbClr val="7030A0"/>
              </a:solidFill>
            </a:endParaRPr>
          </a:p>
        </p:txBody>
      </p:sp>
    </p:spTree>
  </p:cSld>
  <p:clrMapOvr>
    <a:masterClrMapping/>
  </p:clrMapOvr>
  <p:transition>
    <p:zoom/>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81000"/>
          </a:xfrm>
        </p:spPr>
        <p:txBody>
          <a:bodyPr>
            <a:normAutofit fontScale="90000"/>
          </a:bodyPr>
          <a:lstStyle/>
          <a:p>
            <a:endParaRPr lang="bg-BG" dirty="0"/>
          </a:p>
        </p:txBody>
      </p:sp>
      <p:sp>
        <p:nvSpPr>
          <p:cNvPr id="3" name="Content Placeholder 2"/>
          <p:cNvSpPr>
            <a:spLocks noGrp="1"/>
          </p:cNvSpPr>
          <p:nvPr>
            <p:ph idx="1"/>
          </p:nvPr>
        </p:nvSpPr>
        <p:spPr>
          <a:xfrm>
            <a:off x="457200" y="685800"/>
            <a:ext cx="8229600" cy="5638800"/>
          </a:xfrm>
        </p:spPr>
        <p:txBody>
          <a:bodyPr>
            <a:noAutofit/>
          </a:bodyPr>
          <a:lstStyle/>
          <a:p>
            <a:r>
              <a:rPr lang="en-US" sz="3200" i="1" dirty="0" smtClean="0"/>
              <a:t>Ensure that each student </a:t>
            </a:r>
            <a:r>
              <a:rPr lang="en-US" sz="3200" i="1" dirty="0" smtClean="0">
                <a:solidFill>
                  <a:srgbClr val="002060"/>
                </a:solidFill>
              </a:rPr>
              <a:t>has a space set up on </a:t>
            </a:r>
            <a:r>
              <a:rPr lang="en-US" sz="3200" i="1" dirty="0" err="1" smtClean="0">
                <a:solidFill>
                  <a:srgbClr val="002060"/>
                </a:solidFill>
              </a:rPr>
              <a:t>Posterous</a:t>
            </a:r>
            <a:r>
              <a:rPr lang="en-US" sz="3200" i="1" dirty="0" smtClean="0">
                <a:solidFill>
                  <a:srgbClr val="002060"/>
                </a:solidFill>
              </a:rPr>
              <a:t> </a:t>
            </a:r>
            <a:r>
              <a:rPr lang="en-US" sz="3200" i="1" dirty="0" smtClean="0"/>
              <a:t>and that they know how to add a new post</a:t>
            </a:r>
          </a:p>
          <a:p>
            <a:r>
              <a:rPr lang="en-US" sz="3200" i="1" dirty="0" smtClean="0"/>
              <a:t>Get each student to </a:t>
            </a:r>
            <a:r>
              <a:rPr lang="en-US" sz="3200" i="1" dirty="0" smtClean="0">
                <a:solidFill>
                  <a:srgbClr val="002060"/>
                </a:solidFill>
              </a:rPr>
              <a:t>add a post </a:t>
            </a:r>
            <a:r>
              <a:rPr lang="en-US" sz="3200" i="1" dirty="0" smtClean="0"/>
              <a:t>with the notes they made.</a:t>
            </a:r>
          </a:p>
          <a:p>
            <a:r>
              <a:rPr lang="en-US" sz="3200" i="1" dirty="0" smtClean="0"/>
              <a:t>Once they have added their first post, show them how to </a:t>
            </a:r>
            <a:r>
              <a:rPr lang="en-US" sz="3200" b="1" i="1" dirty="0" smtClean="0">
                <a:solidFill>
                  <a:srgbClr val="002060"/>
                </a:solidFill>
              </a:rPr>
              <a:t>make their spaces private </a:t>
            </a:r>
            <a:r>
              <a:rPr lang="en-US" sz="3200" i="1" dirty="0" smtClean="0"/>
              <a:t>and </a:t>
            </a:r>
            <a:r>
              <a:rPr lang="en-US" sz="3200" i="1" dirty="0" smtClean="0">
                <a:solidFill>
                  <a:srgbClr val="002060"/>
                </a:solidFill>
              </a:rPr>
              <a:t>invite their classmates</a:t>
            </a:r>
            <a:r>
              <a:rPr lang="en-US" sz="3200" i="1" dirty="0" smtClean="0"/>
              <a:t> to subscribe.</a:t>
            </a:r>
          </a:p>
          <a:p>
            <a:r>
              <a:rPr lang="en-US" sz="3200" i="1" dirty="0" smtClean="0"/>
              <a:t>Ensure that they </a:t>
            </a:r>
            <a:r>
              <a:rPr lang="en-US" sz="3200" b="1" i="1" dirty="0" smtClean="0">
                <a:solidFill>
                  <a:srgbClr val="002060"/>
                </a:solidFill>
              </a:rPr>
              <a:t>also invite you </a:t>
            </a:r>
            <a:r>
              <a:rPr lang="en-US" sz="3200" i="1" dirty="0" smtClean="0"/>
              <a:t>to subscribe so that you can monitor and give feedback</a:t>
            </a:r>
            <a:endParaRPr lang="bg-BG" sz="3200" i="1" dirty="0"/>
          </a:p>
        </p:txBody>
      </p:sp>
    </p:spTree>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normAutofit fontScale="90000"/>
          </a:bodyPr>
          <a:lstStyle/>
          <a:p>
            <a:pPr algn="ctr"/>
            <a:r>
              <a:rPr lang="en-US" dirty="0" smtClean="0"/>
              <a:t>Activity - </a:t>
            </a:r>
            <a:r>
              <a:rPr lang="en-US" b="1" i="1" dirty="0" smtClean="0"/>
              <a:t>Being Digitally Literate</a:t>
            </a:r>
            <a:endParaRPr lang="bg-BG" b="1" i="1" dirty="0"/>
          </a:p>
        </p:txBody>
      </p:sp>
      <p:sp>
        <p:nvSpPr>
          <p:cNvPr id="3" name="Content Placeholder 2"/>
          <p:cNvSpPr>
            <a:spLocks noGrp="1"/>
          </p:cNvSpPr>
          <p:nvPr>
            <p:ph idx="1"/>
          </p:nvPr>
        </p:nvSpPr>
        <p:spPr>
          <a:xfrm>
            <a:off x="457200" y="1524000"/>
            <a:ext cx="8229600" cy="4800600"/>
          </a:xfrm>
        </p:spPr>
        <p:txBody>
          <a:bodyPr>
            <a:normAutofit fontScale="92500"/>
          </a:bodyPr>
          <a:lstStyle/>
          <a:p>
            <a:pPr>
              <a:buFont typeface="Wingdings" pitchFamily="2" charset="2"/>
              <a:buChar char="§"/>
            </a:pPr>
            <a:r>
              <a:rPr lang="en-US" sz="3200" b="1" dirty="0" smtClean="0"/>
              <a:t>Students discuss their uses of various technologies and websites. </a:t>
            </a:r>
          </a:p>
          <a:p>
            <a:pPr>
              <a:buFont typeface="Wingdings" pitchFamily="2" charset="2"/>
              <a:buChar char="§"/>
            </a:pPr>
            <a:r>
              <a:rPr lang="en-US" sz="3200" b="1" dirty="0" smtClean="0">
                <a:solidFill>
                  <a:srgbClr val="002060"/>
                </a:solidFill>
              </a:rPr>
              <a:t>It raises their awareness of digital literacies and reliance on technology.</a:t>
            </a:r>
          </a:p>
          <a:p>
            <a:pPr>
              <a:buNone/>
            </a:pPr>
            <a:r>
              <a:rPr lang="en-US" sz="3200" dirty="0" smtClean="0"/>
              <a:t>	</a:t>
            </a:r>
            <a:r>
              <a:rPr lang="en-US" sz="3200" i="1" dirty="0" smtClean="0"/>
              <a:t>The teacher examines how students currently use gadgets and what they do online.</a:t>
            </a:r>
          </a:p>
          <a:p>
            <a:pPr algn="just">
              <a:buNone/>
            </a:pPr>
            <a:r>
              <a:rPr lang="en-US" sz="3200" b="1" i="1" dirty="0" smtClean="0"/>
              <a:t>	Tech Support</a:t>
            </a:r>
            <a:r>
              <a:rPr lang="en-US" sz="3200" dirty="0" smtClean="0"/>
              <a:t>: </a:t>
            </a:r>
            <a:r>
              <a:rPr lang="en-US" sz="3200" dirty="0" smtClean="0">
                <a:solidFill>
                  <a:srgbClr val="002060"/>
                </a:solidFill>
              </a:rPr>
              <a:t>Polling</a:t>
            </a:r>
          </a:p>
          <a:p>
            <a:pPr algn="ctr">
              <a:buNone/>
            </a:pPr>
            <a:r>
              <a:rPr lang="en-US" sz="3200" dirty="0" smtClean="0"/>
              <a:t> • General: </a:t>
            </a:r>
            <a:r>
              <a:rPr lang="en-US" sz="3200" dirty="0" smtClean="0">
                <a:solidFill>
                  <a:schemeClr val="accent3">
                    <a:lumMod val="75000"/>
                  </a:schemeClr>
                </a:solidFill>
              </a:rPr>
              <a:t>e-language.wikispaces.com/polling</a:t>
            </a:r>
            <a:r>
              <a:rPr lang="en-US" sz="3200" dirty="0" smtClean="0"/>
              <a:t> • </a:t>
            </a:r>
            <a:r>
              <a:rPr lang="en-US" sz="3200" dirty="0" err="1" smtClean="0"/>
              <a:t>SurveyMonkey</a:t>
            </a:r>
            <a:r>
              <a:rPr lang="en-US" sz="3200" dirty="0" smtClean="0">
                <a:solidFill>
                  <a:schemeClr val="accent3">
                    <a:lumMod val="75000"/>
                  </a:schemeClr>
                </a:solidFill>
              </a:rPr>
              <a:t>: help.surveymonkey.com</a:t>
            </a:r>
            <a:endParaRPr lang="bg-BG" sz="3200" i="1" dirty="0">
              <a:solidFill>
                <a:schemeClr val="accent3">
                  <a:lumMod val="75000"/>
                </a:schemeClr>
              </a:solidFill>
            </a:endParaRPr>
          </a:p>
        </p:txBody>
      </p:sp>
    </p:spTree>
  </p:cSld>
  <p:clrMapOvr>
    <a:masterClrMapping/>
  </p:clrMapOvr>
  <p:transition>
    <p:zoom/>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90600"/>
          </a:xfrm>
        </p:spPr>
        <p:txBody>
          <a:bodyPr>
            <a:normAutofit fontScale="90000"/>
          </a:bodyPr>
          <a:lstStyle/>
          <a:p>
            <a:pPr algn="ctr"/>
            <a:r>
              <a:rPr lang="en-US" dirty="0" smtClean="0"/>
              <a:t/>
            </a:r>
            <a:br>
              <a:rPr lang="en-US" dirty="0" smtClean="0"/>
            </a:br>
            <a:r>
              <a:rPr lang="en-US" i="1" dirty="0" smtClean="0"/>
              <a:t/>
            </a:r>
            <a:br>
              <a:rPr lang="en-US" i="1" dirty="0" smtClean="0"/>
            </a:br>
            <a:r>
              <a:rPr lang="en-US" i="1" dirty="0" smtClean="0"/>
              <a:t>Participatory and Multimedia </a:t>
            </a:r>
            <a:r>
              <a:rPr lang="en-US" i="1" dirty="0" err="1" smtClean="0"/>
              <a:t>Literacies</a:t>
            </a:r>
            <a:r>
              <a:rPr lang="en-US" i="1" dirty="0" smtClean="0"/>
              <a:t> </a:t>
            </a:r>
            <a:endParaRPr lang="bg-BG" i="1" dirty="0"/>
          </a:p>
        </p:txBody>
      </p:sp>
      <p:sp>
        <p:nvSpPr>
          <p:cNvPr id="3" name="Content Placeholder 2"/>
          <p:cNvSpPr>
            <a:spLocks noGrp="1"/>
          </p:cNvSpPr>
          <p:nvPr>
            <p:ph idx="1"/>
          </p:nvPr>
        </p:nvSpPr>
        <p:spPr>
          <a:xfrm>
            <a:off x="457200" y="1676400"/>
            <a:ext cx="8229600" cy="4648200"/>
          </a:xfrm>
        </p:spPr>
        <p:txBody>
          <a:bodyPr>
            <a:normAutofit/>
          </a:bodyPr>
          <a:lstStyle/>
          <a:p>
            <a:pPr>
              <a:buNone/>
            </a:pPr>
            <a:r>
              <a:rPr lang="en-US" sz="3200" dirty="0" smtClean="0"/>
              <a:t>	 </a:t>
            </a:r>
            <a:r>
              <a:rPr lang="en-US" sz="4000" dirty="0" smtClean="0">
                <a:solidFill>
                  <a:schemeClr val="accent1">
                    <a:lumMod val="75000"/>
                  </a:schemeClr>
                </a:solidFill>
              </a:rPr>
              <a:t>Activity - </a:t>
            </a:r>
            <a:r>
              <a:rPr lang="en-US" sz="4000" b="1" i="1" dirty="0" err="1" smtClean="0">
                <a:solidFill>
                  <a:schemeClr val="accent1">
                    <a:lumMod val="75000"/>
                  </a:schemeClr>
                </a:solidFill>
              </a:rPr>
              <a:t>Flickr</a:t>
            </a:r>
            <a:r>
              <a:rPr lang="en-US" sz="4000" b="1" i="1" dirty="0" smtClean="0">
                <a:solidFill>
                  <a:schemeClr val="accent1">
                    <a:lumMod val="75000"/>
                  </a:schemeClr>
                </a:solidFill>
              </a:rPr>
              <a:t> vocabulary book</a:t>
            </a:r>
          </a:p>
          <a:p>
            <a:r>
              <a:rPr lang="en-US" sz="3200" dirty="0" smtClean="0"/>
              <a:t> Students </a:t>
            </a:r>
            <a:r>
              <a:rPr lang="en-US" sz="3200" b="1" dirty="0" smtClean="0"/>
              <a:t>create</a:t>
            </a:r>
            <a:r>
              <a:rPr lang="en-US" sz="3200" dirty="0" smtClean="0"/>
              <a:t> a growing vocabulary </a:t>
            </a:r>
            <a:r>
              <a:rPr lang="en-US" sz="3200" b="1" dirty="0" smtClean="0"/>
              <a:t>resource on </a:t>
            </a:r>
            <a:r>
              <a:rPr lang="en-US" sz="3200" b="1" i="1" dirty="0" err="1" smtClean="0">
                <a:solidFill>
                  <a:srgbClr val="002060"/>
                </a:solidFill>
              </a:rPr>
              <a:t>Flickr</a:t>
            </a:r>
            <a:r>
              <a:rPr lang="en-US" sz="3200" dirty="0" smtClean="0"/>
              <a:t>. (</a:t>
            </a:r>
            <a:r>
              <a:rPr lang="en-US" sz="3200" i="1" dirty="0" smtClean="0">
                <a:solidFill>
                  <a:schemeClr val="accent4">
                    <a:lumMod val="50000"/>
                  </a:schemeClr>
                </a:solidFill>
              </a:rPr>
              <a:t>Creating and sharing content online)</a:t>
            </a:r>
          </a:p>
          <a:p>
            <a:r>
              <a:rPr lang="en-US" sz="3200" dirty="0" smtClean="0"/>
              <a:t>In this activity students collaborate over a period of time to </a:t>
            </a:r>
            <a:r>
              <a:rPr lang="en-US" sz="3200" dirty="0" smtClean="0">
                <a:solidFill>
                  <a:schemeClr val="accent4">
                    <a:lumMod val="50000"/>
                  </a:schemeClr>
                </a:solidFill>
              </a:rPr>
              <a:t>produce a class vocabulary book </a:t>
            </a:r>
            <a:r>
              <a:rPr lang="en-US" sz="3200" dirty="0" smtClean="0"/>
              <a:t>using the </a:t>
            </a:r>
            <a:r>
              <a:rPr lang="en-US" sz="3200" dirty="0" err="1" smtClean="0"/>
              <a:t>photosharing</a:t>
            </a:r>
            <a:r>
              <a:rPr lang="en-US" sz="3200" dirty="0" smtClean="0"/>
              <a:t> site </a:t>
            </a:r>
            <a:r>
              <a:rPr lang="en-US" sz="3200" dirty="0" err="1" smtClean="0">
                <a:solidFill>
                  <a:schemeClr val="accent1">
                    <a:lumMod val="75000"/>
                  </a:schemeClr>
                </a:solidFill>
              </a:rPr>
              <a:t>Flickr</a:t>
            </a:r>
            <a:r>
              <a:rPr lang="en-US" sz="3200" dirty="0" smtClean="0">
                <a:solidFill>
                  <a:schemeClr val="accent1">
                    <a:lumMod val="75000"/>
                  </a:schemeClr>
                </a:solidFill>
              </a:rPr>
              <a:t>.</a:t>
            </a:r>
            <a:endParaRPr lang="en-US" sz="3200" i="1" dirty="0" smtClean="0">
              <a:solidFill>
                <a:schemeClr val="accent1">
                  <a:lumMod val="75000"/>
                </a:schemeClr>
              </a:solidFill>
            </a:endParaRPr>
          </a:p>
          <a:p>
            <a:endParaRPr lang="bg-BG" sz="3200" dirty="0"/>
          </a:p>
        </p:txBody>
      </p:sp>
    </p:spTree>
  </p:cSld>
  <p:clrMapOvr>
    <a:masterClrMapping/>
  </p:clrMapOvr>
  <p:transition>
    <p:zoom/>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457200"/>
          </a:xfrm>
        </p:spPr>
        <p:txBody>
          <a:bodyPr>
            <a:normAutofit fontScale="90000"/>
          </a:bodyPr>
          <a:lstStyle/>
          <a:p>
            <a:endParaRPr lang="bg-BG" dirty="0"/>
          </a:p>
        </p:txBody>
      </p:sp>
      <p:sp>
        <p:nvSpPr>
          <p:cNvPr id="3" name="Content Placeholder 2"/>
          <p:cNvSpPr>
            <a:spLocks noGrp="1"/>
          </p:cNvSpPr>
          <p:nvPr>
            <p:ph idx="1"/>
          </p:nvPr>
        </p:nvSpPr>
        <p:spPr>
          <a:xfrm>
            <a:off x="457200" y="1219200"/>
            <a:ext cx="8229600" cy="5105400"/>
          </a:xfrm>
        </p:spPr>
        <p:txBody>
          <a:bodyPr/>
          <a:lstStyle/>
          <a:p>
            <a:r>
              <a:rPr lang="en-US" sz="3600" b="1" dirty="0" smtClean="0"/>
              <a:t>Tech Support</a:t>
            </a:r>
            <a:r>
              <a:rPr lang="en-US" sz="3600" dirty="0" smtClean="0"/>
              <a:t>: </a:t>
            </a:r>
            <a:r>
              <a:rPr lang="en-US" sz="3600" i="1" dirty="0" err="1" smtClean="0"/>
              <a:t>Photosharing</a:t>
            </a:r>
            <a:r>
              <a:rPr lang="en-US" sz="3600" i="1" dirty="0" smtClean="0"/>
              <a:t>:</a:t>
            </a:r>
          </a:p>
          <a:p>
            <a:pPr>
              <a:buNone/>
            </a:pPr>
            <a:r>
              <a:rPr lang="en-US" dirty="0" smtClean="0"/>
              <a:t>	</a:t>
            </a:r>
            <a:r>
              <a:rPr lang="en-US" sz="3200" dirty="0" smtClean="0"/>
              <a:t> • General: </a:t>
            </a:r>
            <a:r>
              <a:rPr lang="en-US" sz="3200" dirty="0" smtClean="0">
                <a:solidFill>
                  <a:srgbClr val="FF0000"/>
                </a:solidFill>
              </a:rPr>
              <a:t>e-language.wikispaces.com/</a:t>
            </a:r>
            <a:r>
              <a:rPr lang="en-US" sz="3200" dirty="0" err="1" smtClean="0">
                <a:solidFill>
                  <a:srgbClr val="FF0000"/>
                </a:solidFill>
              </a:rPr>
              <a:t>socialsharing#Photosharing</a:t>
            </a:r>
            <a:endParaRPr lang="en-US" sz="3200" dirty="0" smtClean="0">
              <a:solidFill>
                <a:srgbClr val="FF0000"/>
              </a:solidFill>
            </a:endParaRPr>
          </a:p>
          <a:p>
            <a:pPr>
              <a:buNone/>
            </a:pPr>
            <a:r>
              <a:rPr lang="en-US" sz="3200" dirty="0" smtClean="0"/>
              <a:t>	• ELT </a:t>
            </a:r>
            <a:r>
              <a:rPr lang="en-US" sz="3200" dirty="0" err="1" smtClean="0"/>
              <a:t>Pics</a:t>
            </a:r>
            <a:r>
              <a:rPr lang="en-US" sz="3200" dirty="0" smtClean="0"/>
              <a:t>: </a:t>
            </a:r>
            <a:r>
              <a:rPr lang="en-US" sz="3200" dirty="0" smtClean="0">
                <a:solidFill>
                  <a:srgbClr val="FF0000"/>
                </a:solidFill>
              </a:rPr>
              <a:t>sandymillin.wordpress.com/2011/05/18/how-to-</a:t>
            </a:r>
            <a:r>
              <a:rPr lang="en-US" sz="3200" dirty="0" err="1" smtClean="0">
                <a:solidFill>
                  <a:srgbClr val="FF0000"/>
                </a:solidFill>
              </a:rPr>
              <a:t>joinin</a:t>
            </a:r>
            <a:r>
              <a:rPr lang="en-US" sz="3200" dirty="0" smtClean="0">
                <a:solidFill>
                  <a:srgbClr val="FF0000"/>
                </a:solidFill>
              </a:rPr>
              <a:t>-with-</a:t>
            </a:r>
            <a:r>
              <a:rPr lang="en-US" sz="3200" dirty="0" err="1" smtClean="0">
                <a:solidFill>
                  <a:srgbClr val="FF0000"/>
                </a:solidFill>
              </a:rPr>
              <a:t>eltpics</a:t>
            </a:r>
            <a:r>
              <a:rPr lang="en-US" sz="3200" dirty="0" smtClean="0">
                <a:solidFill>
                  <a:srgbClr val="FF0000"/>
                </a:solidFill>
              </a:rPr>
              <a:t>/</a:t>
            </a:r>
          </a:p>
          <a:p>
            <a:pPr>
              <a:buNone/>
            </a:pPr>
            <a:r>
              <a:rPr lang="en-US" sz="3200" dirty="0" smtClean="0"/>
              <a:t>	 • </a:t>
            </a:r>
            <a:r>
              <a:rPr lang="en-US" sz="3200" dirty="0" err="1" smtClean="0"/>
              <a:t>Flickr</a:t>
            </a:r>
            <a:r>
              <a:rPr lang="en-US" sz="3200" dirty="0" smtClean="0">
                <a:solidFill>
                  <a:srgbClr val="FF0000"/>
                </a:solidFill>
              </a:rPr>
              <a:t>: www.flickr.com/tour/#section=welcome</a:t>
            </a:r>
            <a:endParaRPr lang="bg-BG" sz="3200" dirty="0">
              <a:solidFill>
                <a:srgbClr val="FF0000"/>
              </a:solidFill>
            </a:endParaRPr>
          </a:p>
        </p:txBody>
      </p:sp>
    </p:spTree>
  </p:cSld>
  <p:clrMapOvr>
    <a:masterClrMapping/>
  </p:clrMapOvr>
  <p:transition>
    <p:zoom/>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pPr algn="ctr"/>
            <a:r>
              <a:rPr lang="en-US" dirty="0" smtClean="0"/>
              <a:t>Procedure</a:t>
            </a:r>
            <a:endParaRPr lang="bg-BG" dirty="0"/>
          </a:p>
        </p:txBody>
      </p:sp>
      <p:sp>
        <p:nvSpPr>
          <p:cNvPr id="3" name="Content Placeholder 2"/>
          <p:cNvSpPr>
            <a:spLocks noGrp="1"/>
          </p:cNvSpPr>
          <p:nvPr>
            <p:ph idx="1"/>
          </p:nvPr>
        </p:nvSpPr>
        <p:spPr>
          <a:xfrm>
            <a:off x="457200" y="1295400"/>
            <a:ext cx="8229600" cy="5029200"/>
          </a:xfrm>
        </p:spPr>
        <p:txBody>
          <a:bodyPr/>
          <a:lstStyle/>
          <a:p>
            <a:r>
              <a:rPr lang="en-US" sz="3200" b="1" i="1" dirty="0" smtClean="0"/>
              <a:t>Before class</a:t>
            </a:r>
          </a:p>
          <a:p>
            <a:pPr>
              <a:buNone/>
            </a:pPr>
            <a:r>
              <a:rPr lang="en-US" dirty="0" smtClean="0"/>
              <a:t>	</a:t>
            </a:r>
            <a:r>
              <a:rPr lang="en-US" sz="3200" i="1" dirty="0" smtClean="0">
                <a:solidFill>
                  <a:srgbClr val="002060"/>
                </a:solidFill>
              </a:rPr>
              <a:t>Set up a </a:t>
            </a:r>
            <a:r>
              <a:rPr lang="en-US" sz="3200" i="1" dirty="0" err="1" smtClean="0">
                <a:solidFill>
                  <a:srgbClr val="002060"/>
                </a:solidFill>
              </a:rPr>
              <a:t>Flickr</a:t>
            </a:r>
            <a:r>
              <a:rPr lang="en-US" sz="3200" i="1" dirty="0" smtClean="0">
                <a:solidFill>
                  <a:srgbClr val="002060"/>
                </a:solidFill>
              </a:rPr>
              <a:t> account </a:t>
            </a:r>
            <a:r>
              <a:rPr lang="en-US" sz="3200" i="1" dirty="0" smtClean="0"/>
              <a:t>for your students to use. Within the account, </a:t>
            </a:r>
            <a:r>
              <a:rPr lang="en-US" sz="3200" i="1" dirty="0" smtClean="0">
                <a:solidFill>
                  <a:srgbClr val="002060"/>
                </a:solidFill>
              </a:rPr>
              <a:t>set up a group </a:t>
            </a:r>
            <a:r>
              <a:rPr lang="en-US" sz="3200" i="1" dirty="0" smtClean="0"/>
              <a:t>to add your students to. </a:t>
            </a:r>
            <a:r>
              <a:rPr lang="en-US" sz="3200" i="1" dirty="0" smtClean="0">
                <a:solidFill>
                  <a:srgbClr val="002060"/>
                </a:solidFill>
              </a:rPr>
              <a:t>Add </a:t>
            </a:r>
            <a:r>
              <a:rPr lang="en-US" sz="3200" i="1" dirty="0" smtClean="0"/>
              <a:t>a couple of sample </a:t>
            </a:r>
            <a:r>
              <a:rPr lang="en-US" sz="3200" i="1" dirty="0" smtClean="0">
                <a:solidFill>
                  <a:srgbClr val="002060"/>
                </a:solidFill>
              </a:rPr>
              <a:t>photographs </a:t>
            </a:r>
            <a:r>
              <a:rPr lang="en-US" sz="3200" i="1" dirty="0" smtClean="0"/>
              <a:t>with descriptions and tags.</a:t>
            </a:r>
          </a:p>
          <a:p>
            <a:pPr>
              <a:buNone/>
            </a:pPr>
            <a:endParaRPr lang="bg-BG" sz="3200" i="1" dirty="0"/>
          </a:p>
        </p:txBody>
      </p:sp>
    </p:spTree>
  </p:cSld>
  <p:clrMapOvr>
    <a:masterClrMapping/>
  </p:clrMapOvr>
  <p:transition>
    <p:zoom/>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228600"/>
          </a:xfrm>
        </p:spPr>
        <p:txBody>
          <a:bodyPr>
            <a:normAutofit fontScale="90000"/>
          </a:bodyPr>
          <a:lstStyle/>
          <a:p>
            <a:endParaRPr lang="bg-BG" dirty="0"/>
          </a:p>
        </p:txBody>
      </p:sp>
      <p:sp>
        <p:nvSpPr>
          <p:cNvPr id="3" name="Content Placeholder 2"/>
          <p:cNvSpPr>
            <a:spLocks noGrp="1"/>
          </p:cNvSpPr>
          <p:nvPr>
            <p:ph idx="1"/>
          </p:nvPr>
        </p:nvSpPr>
        <p:spPr>
          <a:xfrm>
            <a:off x="457200" y="914400"/>
            <a:ext cx="8229600" cy="5410200"/>
          </a:xfrm>
        </p:spPr>
        <p:txBody>
          <a:bodyPr>
            <a:normAutofit lnSpcReduction="10000"/>
          </a:bodyPr>
          <a:lstStyle/>
          <a:p>
            <a:r>
              <a:rPr lang="en-US" sz="3200" i="1" dirty="0" smtClean="0"/>
              <a:t>Explain what </a:t>
            </a:r>
            <a:r>
              <a:rPr lang="en-US" sz="3200" i="1" dirty="0" err="1" smtClean="0">
                <a:solidFill>
                  <a:schemeClr val="accent1">
                    <a:lumMod val="50000"/>
                  </a:schemeClr>
                </a:solidFill>
              </a:rPr>
              <a:t>Flickr</a:t>
            </a:r>
            <a:r>
              <a:rPr lang="en-US" sz="3200" i="1" dirty="0" smtClean="0">
                <a:solidFill>
                  <a:schemeClr val="accent1">
                    <a:lumMod val="50000"/>
                  </a:schemeClr>
                </a:solidFill>
              </a:rPr>
              <a:t> </a:t>
            </a:r>
            <a:r>
              <a:rPr lang="en-US" sz="3200" i="1" dirty="0" smtClean="0"/>
              <a:t>is for, pointing out these key features:</a:t>
            </a:r>
          </a:p>
          <a:p>
            <a:pPr>
              <a:buNone/>
            </a:pPr>
            <a:r>
              <a:rPr lang="en-US" dirty="0" smtClean="0"/>
              <a:t>• </a:t>
            </a:r>
            <a:r>
              <a:rPr lang="en-US" sz="3200" dirty="0" smtClean="0">
                <a:solidFill>
                  <a:schemeClr val="accent1">
                    <a:lumMod val="75000"/>
                  </a:schemeClr>
                </a:solidFill>
              </a:rPr>
              <a:t>Purpose</a:t>
            </a:r>
            <a:r>
              <a:rPr lang="en-US" sz="3200" dirty="0" smtClean="0"/>
              <a:t>: to share photos online</a:t>
            </a:r>
          </a:p>
          <a:p>
            <a:pPr>
              <a:buNone/>
            </a:pPr>
            <a:r>
              <a:rPr lang="en-US" sz="3200" dirty="0" smtClean="0"/>
              <a:t> • </a:t>
            </a:r>
            <a:r>
              <a:rPr lang="en-US" sz="3200" dirty="0" smtClean="0">
                <a:solidFill>
                  <a:schemeClr val="accent1">
                    <a:lumMod val="75000"/>
                  </a:schemeClr>
                </a:solidFill>
              </a:rPr>
              <a:t>Accounts:</a:t>
            </a:r>
            <a:r>
              <a:rPr lang="en-US" sz="3200" dirty="0" smtClean="0"/>
              <a:t> free to set up</a:t>
            </a:r>
          </a:p>
          <a:p>
            <a:pPr>
              <a:buNone/>
            </a:pPr>
            <a:r>
              <a:rPr lang="en-US" sz="3200" dirty="0" smtClean="0"/>
              <a:t> • </a:t>
            </a:r>
            <a:r>
              <a:rPr lang="en-US" sz="3200" dirty="0" smtClean="0">
                <a:solidFill>
                  <a:schemeClr val="accent1">
                    <a:lumMod val="75000"/>
                  </a:schemeClr>
                </a:solidFill>
              </a:rPr>
              <a:t>Sets</a:t>
            </a:r>
            <a:r>
              <a:rPr lang="en-US" sz="3200" dirty="0" smtClean="0"/>
              <a:t>: photos can be grouped into collections around a theme</a:t>
            </a:r>
          </a:p>
          <a:p>
            <a:pPr>
              <a:buNone/>
            </a:pPr>
            <a:r>
              <a:rPr lang="en-US" sz="3200" dirty="0" smtClean="0"/>
              <a:t> • </a:t>
            </a:r>
            <a:r>
              <a:rPr lang="en-US" sz="3200" dirty="0" smtClean="0">
                <a:solidFill>
                  <a:schemeClr val="accent1">
                    <a:lumMod val="75000"/>
                  </a:schemeClr>
                </a:solidFill>
              </a:rPr>
              <a:t>Tags</a:t>
            </a:r>
            <a:r>
              <a:rPr lang="en-US" sz="3200" dirty="0" smtClean="0"/>
              <a:t>: photos can be described using keywords or ‘tags’</a:t>
            </a:r>
          </a:p>
          <a:p>
            <a:pPr>
              <a:buNone/>
            </a:pPr>
            <a:r>
              <a:rPr lang="en-US" sz="3200" dirty="0" smtClean="0"/>
              <a:t> • </a:t>
            </a:r>
            <a:r>
              <a:rPr lang="en-US" sz="3200" dirty="0" smtClean="0">
                <a:solidFill>
                  <a:schemeClr val="accent1">
                    <a:lumMod val="75000"/>
                  </a:schemeClr>
                </a:solidFill>
              </a:rPr>
              <a:t>Map</a:t>
            </a:r>
            <a:r>
              <a:rPr lang="en-US" sz="3200" dirty="0" smtClean="0"/>
              <a:t>: photos can be located on a world map (if data is available)</a:t>
            </a:r>
            <a:endParaRPr lang="bg-BG" sz="3200" dirty="0"/>
          </a:p>
        </p:txBody>
      </p:sp>
    </p:spTree>
  </p:cSld>
  <p:clrMapOvr>
    <a:masterClrMapping/>
  </p:clrMapOvr>
  <p:transition>
    <p:zoom/>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rmAutofit fontScale="90000"/>
          </a:bodyPr>
          <a:lstStyle/>
          <a:p>
            <a:endParaRPr lang="bg-BG" dirty="0"/>
          </a:p>
        </p:txBody>
      </p:sp>
      <p:sp>
        <p:nvSpPr>
          <p:cNvPr id="3" name="Content Placeholder 2"/>
          <p:cNvSpPr>
            <a:spLocks noGrp="1"/>
          </p:cNvSpPr>
          <p:nvPr>
            <p:ph idx="1"/>
          </p:nvPr>
        </p:nvSpPr>
        <p:spPr>
          <a:xfrm>
            <a:off x="457200" y="1143000"/>
            <a:ext cx="8229600" cy="5334000"/>
          </a:xfrm>
        </p:spPr>
        <p:txBody>
          <a:bodyPr>
            <a:noAutofit/>
          </a:bodyPr>
          <a:lstStyle/>
          <a:p>
            <a:r>
              <a:rPr lang="en-US" sz="3600" i="1" dirty="0" smtClean="0">
                <a:solidFill>
                  <a:schemeClr val="accent6">
                    <a:lumMod val="50000"/>
                  </a:schemeClr>
                </a:solidFill>
              </a:rPr>
              <a:t>Tell your students that they are going to </a:t>
            </a:r>
            <a:r>
              <a:rPr lang="en-US" sz="3600" i="1" dirty="0" smtClean="0">
                <a:solidFill>
                  <a:schemeClr val="accent1">
                    <a:lumMod val="75000"/>
                  </a:schemeClr>
                </a:solidFill>
              </a:rPr>
              <a:t>prepare a similar resource </a:t>
            </a:r>
            <a:r>
              <a:rPr lang="en-US" sz="3600" i="1" dirty="0" smtClean="0">
                <a:solidFill>
                  <a:schemeClr val="accent6">
                    <a:lumMod val="50000"/>
                  </a:schemeClr>
                </a:solidFill>
              </a:rPr>
              <a:t>for their own studies </a:t>
            </a:r>
            <a:r>
              <a:rPr lang="en-US" sz="3600" i="1" dirty="0" smtClean="0">
                <a:solidFill>
                  <a:schemeClr val="accent1">
                    <a:lumMod val="75000"/>
                  </a:schemeClr>
                </a:solidFill>
              </a:rPr>
              <a:t>as a revision tool for vocabulary and grammar. </a:t>
            </a:r>
            <a:r>
              <a:rPr lang="en-US" sz="3600" i="1" dirty="0" smtClean="0">
                <a:solidFill>
                  <a:schemeClr val="accent6">
                    <a:lumMod val="50000"/>
                  </a:schemeClr>
                </a:solidFill>
              </a:rPr>
              <a:t>However, because it is publicly viewable, it can also be seen and used by other students and their teachers, so they are in fact </a:t>
            </a:r>
            <a:r>
              <a:rPr lang="en-US" sz="3600" i="1" dirty="0" smtClean="0">
                <a:solidFill>
                  <a:schemeClr val="accent1">
                    <a:lumMod val="50000"/>
                  </a:schemeClr>
                </a:solidFill>
              </a:rPr>
              <a:t>creating a public resource</a:t>
            </a:r>
            <a:r>
              <a:rPr lang="en-US" sz="3200" i="1" dirty="0" smtClean="0">
                <a:solidFill>
                  <a:schemeClr val="accent6">
                    <a:lumMod val="50000"/>
                  </a:schemeClr>
                </a:solidFill>
              </a:rPr>
              <a:t>. </a:t>
            </a:r>
            <a:endParaRPr lang="bg-BG" sz="3200" i="1" dirty="0">
              <a:solidFill>
                <a:schemeClr val="accent6">
                  <a:lumMod val="50000"/>
                </a:schemeClr>
              </a:solidFill>
            </a:endParaRPr>
          </a:p>
        </p:txBody>
      </p:sp>
    </p:spTree>
  </p:cSld>
  <p:clrMapOvr>
    <a:masterClrMapping/>
  </p:clrMapOvr>
  <p:transition>
    <p:zoom/>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57200"/>
          </a:xfrm>
        </p:spPr>
        <p:txBody>
          <a:bodyPr>
            <a:normAutofit fontScale="90000"/>
          </a:bodyPr>
          <a:lstStyle/>
          <a:p>
            <a:endParaRPr lang="bg-BG" dirty="0"/>
          </a:p>
        </p:txBody>
      </p:sp>
      <p:sp>
        <p:nvSpPr>
          <p:cNvPr id="3" name="Content Placeholder 2"/>
          <p:cNvSpPr>
            <a:spLocks noGrp="1"/>
          </p:cNvSpPr>
          <p:nvPr>
            <p:ph idx="1"/>
          </p:nvPr>
        </p:nvSpPr>
        <p:spPr>
          <a:xfrm>
            <a:off x="457200" y="990600"/>
            <a:ext cx="8229600" cy="5334000"/>
          </a:xfrm>
        </p:spPr>
        <p:txBody>
          <a:bodyPr>
            <a:noAutofit/>
          </a:bodyPr>
          <a:lstStyle/>
          <a:p>
            <a:r>
              <a:rPr lang="en-US" sz="3600" i="1" dirty="0" smtClean="0"/>
              <a:t>Show students your </a:t>
            </a:r>
            <a:r>
              <a:rPr lang="en-US" sz="3600" i="1" dirty="0" err="1" smtClean="0">
                <a:solidFill>
                  <a:schemeClr val="accent2">
                    <a:lumMod val="50000"/>
                  </a:schemeClr>
                </a:solidFill>
              </a:rPr>
              <a:t>Flickr</a:t>
            </a:r>
            <a:r>
              <a:rPr lang="en-US" sz="3600" i="1" dirty="0" smtClean="0">
                <a:solidFill>
                  <a:schemeClr val="accent2">
                    <a:lumMod val="50000"/>
                  </a:schemeClr>
                </a:solidFill>
              </a:rPr>
              <a:t> account </a:t>
            </a:r>
            <a:r>
              <a:rPr lang="en-US" sz="3600" i="1" dirty="0" smtClean="0"/>
              <a:t>and group, and </a:t>
            </a:r>
            <a:r>
              <a:rPr lang="en-US" sz="3600" i="1" dirty="0" smtClean="0">
                <a:solidFill>
                  <a:schemeClr val="accent1">
                    <a:lumMod val="50000"/>
                  </a:schemeClr>
                </a:solidFill>
              </a:rPr>
              <a:t>send out invitations </a:t>
            </a:r>
            <a:r>
              <a:rPr lang="en-US" sz="3600" i="1" dirty="0" smtClean="0"/>
              <a:t>to each of your students. Ensure that everyone can check their email and accept the invitation. Once students have accepted the invitation, you can </a:t>
            </a:r>
            <a:r>
              <a:rPr lang="en-US" sz="3600" i="1" dirty="0" smtClean="0">
                <a:solidFill>
                  <a:schemeClr val="accent2">
                    <a:lumMod val="50000"/>
                  </a:schemeClr>
                </a:solidFill>
              </a:rPr>
              <a:t>make them ‘Moderators’</a:t>
            </a:r>
            <a:r>
              <a:rPr lang="en-US" sz="3600" i="1" dirty="0" smtClean="0"/>
              <a:t> so they can upload pictures.</a:t>
            </a:r>
            <a:endParaRPr lang="bg-BG" sz="3600" i="1" dirty="0"/>
          </a:p>
        </p:txBody>
      </p:sp>
    </p:spTree>
  </p:cSld>
  <p:clrMapOvr>
    <a:masterClrMapping/>
  </p:clrMapOvr>
  <p:transition>
    <p:zoom/>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04800"/>
          </a:xfrm>
        </p:spPr>
        <p:txBody>
          <a:bodyPr>
            <a:normAutofit fontScale="90000"/>
          </a:bodyPr>
          <a:lstStyle/>
          <a:p>
            <a:endParaRPr lang="bg-BG" dirty="0"/>
          </a:p>
        </p:txBody>
      </p:sp>
      <p:sp>
        <p:nvSpPr>
          <p:cNvPr id="3" name="Content Placeholder 2"/>
          <p:cNvSpPr>
            <a:spLocks noGrp="1"/>
          </p:cNvSpPr>
          <p:nvPr>
            <p:ph idx="1"/>
          </p:nvPr>
        </p:nvSpPr>
        <p:spPr>
          <a:xfrm>
            <a:off x="457200" y="838200"/>
            <a:ext cx="8229600" cy="5486400"/>
          </a:xfrm>
        </p:spPr>
        <p:txBody>
          <a:bodyPr/>
          <a:lstStyle/>
          <a:p>
            <a:r>
              <a:rPr lang="en-US" sz="2800" b="1" i="1" dirty="0" smtClean="0"/>
              <a:t>Brainstorm recent lexical and grammar areas you have covered in class:</a:t>
            </a:r>
          </a:p>
          <a:p>
            <a:endParaRPr lang="en-US" sz="2800" b="1" i="1" dirty="0" smtClean="0"/>
          </a:p>
          <a:p>
            <a:pPr>
              <a:buNone/>
            </a:pPr>
            <a:r>
              <a:rPr lang="en-US" dirty="0" smtClean="0"/>
              <a:t> • For an example of a </a:t>
            </a:r>
            <a:r>
              <a:rPr lang="en-US" dirty="0" smtClean="0">
                <a:solidFill>
                  <a:srgbClr val="00B050"/>
                </a:solidFill>
              </a:rPr>
              <a:t>lexical</a:t>
            </a:r>
            <a:r>
              <a:rPr lang="en-US" dirty="0" smtClean="0"/>
              <a:t> area (beverages), see: </a:t>
            </a:r>
            <a:r>
              <a:rPr lang="en-US" dirty="0" smtClean="0">
                <a:hlinkClick r:id="rId2"/>
              </a:rPr>
              <a:t>www.flickr.com/photos/eltpics/sets/72157625503458235/</a:t>
            </a:r>
            <a:endParaRPr lang="en-US" dirty="0" smtClean="0"/>
          </a:p>
          <a:p>
            <a:pPr>
              <a:buNone/>
            </a:pPr>
            <a:endParaRPr lang="en-US" dirty="0" smtClean="0"/>
          </a:p>
          <a:p>
            <a:pPr>
              <a:buNone/>
            </a:pPr>
            <a:r>
              <a:rPr lang="en-US" dirty="0" smtClean="0"/>
              <a:t> • For an example of a </a:t>
            </a:r>
            <a:r>
              <a:rPr lang="en-US" dirty="0" smtClean="0">
                <a:solidFill>
                  <a:schemeClr val="accent4">
                    <a:lumMod val="50000"/>
                  </a:schemeClr>
                </a:solidFill>
              </a:rPr>
              <a:t>grammar</a:t>
            </a:r>
            <a:r>
              <a:rPr lang="en-US" dirty="0" smtClean="0"/>
              <a:t> area (-</a:t>
            </a:r>
            <a:r>
              <a:rPr lang="en-US" dirty="0" err="1" smtClean="0"/>
              <a:t>ing</a:t>
            </a:r>
            <a:r>
              <a:rPr lang="en-US" dirty="0" smtClean="0"/>
              <a:t>), see: </a:t>
            </a:r>
            <a:r>
              <a:rPr lang="en-US" dirty="0" smtClean="0">
                <a:solidFill>
                  <a:srgbClr val="FF0000"/>
                </a:solidFill>
                <a:hlinkClick r:id="rId3" action="ppaction://hlinkfile"/>
              </a:rPr>
              <a:t>www.flickr.com/photos/eltpics/sets/72157627035061929/</a:t>
            </a:r>
            <a:endParaRPr lang="bg-BG" dirty="0">
              <a:solidFill>
                <a:srgbClr val="FF0000"/>
              </a:solidFill>
            </a:endParaRPr>
          </a:p>
        </p:txBody>
      </p:sp>
    </p:spTree>
  </p:cSld>
  <p:clrMapOvr>
    <a:masterClrMapping/>
  </p:clrMapOvr>
  <p:transition>
    <p:zoom/>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33400"/>
          </a:xfrm>
        </p:spPr>
        <p:txBody>
          <a:bodyPr>
            <a:normAutofit fontScale="90000"/>
          </a:bodyPr>
          <a:lstStyle/>
          <a:p>
            <a:endParaRPr lang="bg-BG" dirty="0"/>
          </a:p>
        </p:txBody>
      </p:sp>
      <p:sp>
        <p:nvSpPr>
          <p:cNvPr id="3" name="Content Placeholder 2"/>
          <p:cNvSpPr>
            <a:spLocks noGrp="1"/>
          </p:cNvSpPr>
          <p:nvPr>
            <p:ph idx="1"/>
          </p:nvPr>
        </p:nvSpPr>
        <p:spPr>
          <a:xfrm>
            <a:off x="457200" y="1143000"/>
            <a:ext cx="8229600" cy="5410200"/>
          </a:xfrm>
        </p:spPr>
        <p:txBody>
          <a:bodyPr>
            <a:normAutofit lnSpcReduction="10000"/>
          </a:bodyPr>
          <a:lstStyle/>
          <a:p>
            <a:r>
              <a:rPr lang="en-US" sz="3200" i="1" dirty="0" smtClean="0"/>
              <a:t>The idea is to begin the set with a minimum of </a:t>
            </a:r>
            <a:r>
              <a:rPr lang="en-US" sz="3200" i="1" dirty="0" smtClean="0">
                <a:solidFill>
                  <a:srgbClr val="002060"/>
                </a:solidFill>
              </a:rPr>
              <a:t>four images</a:t>
            </a:r>
            <a:r>
              <a:rPr lang="en-US" sz="3200" i="1" dirty="0" smtClean="0"/>
              <a:t>. Give students an example from the class </a:t>
            </a:r>
            <a:r>
              <a:rPr lang="en-US" sz="3200" i="1" dirty="0" err="1" smtClean="0">
                <a:solidFill>
                  <a:srgbClr val="002060"/>
                </a:solidFill>
              </a:rPr>
              <a:t>Flickr</a:t>
            </a:r>
            <a:r>
              <a:rPr lang="en-US" sz="3200" i="1" dirty="0" smtClean="0">
                <a:solidFill>
                  <a:srgbClr val="002060"/>
                </a:solidFill>
              </a:rPr>
              <a:t> set </a:t>
            </a:r>
            <a:r>
              <a:rPr lang="en-US" sz="3200" i="1" dirty="0" smtClean="0"/>
              <a:t>you have already created – a picture within one of the lexical sets with the following </a:t>
            </a:r>
            <a:r>
              <a:rPr lang="en-US" sz="3200" i="1" dirty="0" smtClean="0">
                <a:solidFill>
                  <a:srgbClr val="002060"/>
                </a:solidFill>
              </a:rPr>
              <a:t>information </a:t>
            </a:r>
            <a:r>
              <a:rPr lang="en-US" i="1" dirty="0" smtClean="0">
                <a:solidFill>
                  <a:srgbClr val="002060"/>
                </a:solidFill>
              </a:rPr>
              <a:t>added:</a:t>
            </a:r>
          </a:p>
          <a:p>
            <a:pPr>
              <a:buNone/>
            </a:pPr>
            <a:r>
              <a:rPr lang="en-US" sz="3200" i="1" dirty="0" smtClean="0">
                <a:solidFill>
                  <a:schemeClr val="accent1">
                    <a:lumMod val="50000"/>
                  </a:schemeClr>
                </a:solidFill>
              </a:rPr>
              <a:t>• title</a:t>
            </a:r>
          </a:p>
          <a:p>
            <a:pPr>
              <a:buNone/>
            </a:pPr>
            <a:r>
              <a:rPr lang="en-US" sz="3200" dirty="0" smtClean="0"/>
              <a:t> • </a:t>
            </a:r>
            <a:r>
              <a:rPr lang="en-US" sz="3200" i="1" dirty="0" smtClean="0">
                <a:solidFill>
                  <a:schemeClr val="accent1">
                    <a:lumMod val="50000"/>
                  </a:schemeClr>
                </a:solidFill>
              </a:rPr>
              <a:t>definition</a:t>
            </a:r>
          </a:p>
          <a:p>
            <a:pPr>
              <a:buNone/>
            </a:pPr>
            <a:r>
              <a:rPr lang="en-US" sz="3200" dirty="0" smtClean="0"/>
              <a:t> • </a:t>
            </a:r>
            <a:r>
              <a:rPr lang="en-US" sz="3200" i="1" dirty="0" smtClean="0">
                <a:solidFill>
                  <a:schemeClr val="accent1">
                    <a:lumMod val="50000"/>
                  </a:schemeClr>
                </a:solidFill>
              </a:rPr>
              <a:t>sample sentence or text using the word</a:t>
            </a:r>
          </a:p>
          <a:p>
            <a:pPr>
              <a:buNone/>
            </a:pPr>
            <a:r>
              <a:rPr lang="en-US" sz="3200" i="1" dirty="0" smtClean="0">
                <a:solidFill>
                  <a:schemeClr val="accent1">
                    <a:lumMod val="50000"/>
                  </a:schemeClr>
                </a:solidFill>
              </a:rPr>
              <a:t> • translation (if appropriate)</a:t>
            </a:r>
          </a:p>
          <a:p>
            <a:pPr>
              <a:buNone/>
            </a:pPr>
            <a:r>
              <a:rPr lang="en-US" sz="3200" i="1" dirty="0" smtClean="0">
                <a:solidFill>
                  <a:schemeClr val="accent1">
                    <a:lumMod val="50000"/>
                  </a:schemeClr>
                </a:solidFill>
              </a:rPr>
              <a:t> • tags</a:t>
            </a:r>
            <a:endParaRPr lang="bg-BG" sz="3200" i="1" dirty="0">
              <a:solidFill>
                <a:schemeClr val="accent1">
                  <a:lumMod val="50000"/>
                </a:schemeClr>
              </a:solidFill>
            </a:endParaRPr>
          </a:p>
        </p:txBody>
      </p:sp>
    </p:spTree>
  </p:cSld>
  <p:clrMapOvr>
    <a:masterClrMapping/>
  </p:clrMapOvr>
  <p:transition>
    <p:zoom/>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228600"/>
          </a:xfrm>
        </p:spPr>
        <p:txBody>
          <a:bodyPr>
            <a:normAutofit fontScale="90000"/>
          </a:bodyPr>
          <a:lstStyle/>
          <a:p>
            <a:endParaRPr lang="bg-BG" dirty="0"/>
          </a:p>
        </p:txBody>
      </p:sp>
      <p:sp>
        <p:nvSpPr>
          <p:cNvPr id="3" name="Content Placeholder 2"/>
          <p:cNvSpPr>
            <a:spLocks noGrp="1"/>
          </p:cNvSpPr>
          <p:nvPr>
            <p:ph idx="1"/>
          </p:nvPr>
        </p:nvSpPr>
        <p:spPr>
          <a:xfrm>
            <a:off x="457200" y="990600"/>
            <a:ext cx="8229600" cy="5334000"/>
          </a:xfrm>
        </p:spPr>
        <p:txBody>
          <a:bodyPr>
            <a:normAutofit/>
          </a:bodyPr>
          <a:lstStyle/>
          <a:p>
            <a:r>
              <a:rPr lang="en-US" sz="3200" i="1" dirty="0" smtClean="0"/>
              <a:t>Students should work in pairs and use their mobile phones or digital cameras </a:t>
            </a:r>
            <a:r>
              <a:rPr lang="en-US" sz="3200" i="1" dirty="0" smtClean="0">
                <a:solidFill>
                  <a:srgbClr val="002060"/>
                </a:solidFill>
              </a:rPr>
              <a:t>to take</a:t>
            </a:r>
            <a:r>
              <a:rPr lang="en-US" sz="3200" i="1" dirty="0" smtClean="0"/>
              <a:t> and </a:t>
            </a:r>
            <a:r>
              <a:rPr lang="en-US" sz="3200" i="1" dirty="0" smtClean="0">
                <a:solidFill>
                  <a:srgbClr val="002060"/>
                </a:solidFill>
              </a:rPr>
              <a:t>upload images </a:t>
            </a:r>
            <a:r>
              <a:rPr lang="en-US" sz="3200" i="1" dirty="0" smtClean="0"/>
              <a:t>and </a:t>
            </a:r>
            <a:r>
              <a:rPr lang="en-US" sz="3200" i="1" dirty="0" smtClean="0">
                <a:solidFill>
                  <a:srgbClr val="002060"/>
                </a:solidFill>
              </a:rPr>
              <a:t>add sample texts </a:t>
            </a:r>
            <a:r>
              <a:rPr lang="en-US" sz="3200" i="1" dirty="0" smtClean="0"/>
              <a:t>as per your example, either during class or for homework.</a:t>
            </a:r>
          </a:p>
          <a:p>
            <a:r>
              <a:rPr lang="en-US" sz="3200" i="1" dirty="0" smtClean="0"/>
              <a:t>Tell students that this is an </a:t>
            </a:r>
            <a:r>
              <a:rPr lang="en-US" sz="3200" i="1" dirty="0" smtClean="0">
                <a:solidFill>
                  <a:srgbClr val="002060"/>
                </a:solidFill>
              </a:rPr>
              <a:t>ongoing resource </a:t>
            </a:r>
            <a:r>
              <a:rPr lang="en-US" sz="3200" i="1" dirty="0" smtClean="0"/>
              <a:t>that they should add to each week.</a:t>
            </a:r>
          </a:p>
          <a:p>
            <a:pPr>
              <a:buNone/>
            </a:pPr>
            <a:endParaRPr lang="bg-BG" sz="3200" i="1" dirty="0"/>
          </a:p>
        </p:txBody>
      </p:sp>
    </p:spTree>
  </p:cSld>
  <p:clrMapOvr>
    <a:masterClrMapping/>
  </p:clrMapOvr>
  <p:transition>
    <p:zoom/>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200"/>
          </a:xfrm>
        </p:spPr>
        <p:txBody>
          <a:bodyPr/>
          <a:lstStyle/>
          <a:p>
            <a:pPr algn="ctr"/>
            <a:r>
              <a:rPr lang="en-US" dirty="0" smtClean="0"/>
              <a:t>Extension</a:t>
            </a:r>
            <a:endParaRPr lang="bg-BG" dirty="0"/>
          </a:p>
        </p:txBody>
      </p:sp>
      <p:sp>
        <p:nvSpPr>
          <p:cNvPr id="3" name="Content Placeholder 2"/>
          <p:cNvSpPr>
            <a:spLocks noGrp="1"/>
          </p:cNvSpPr>
          <p:nvPr>
            <p:ph idx="1"/>
          </p:nvPr>
        </p:nvSpPr>
        <p:spPr>
          <a:xfrm>
            <a:off x="457200" y="1371600"/>
            <a:ext cx="8229600" cy="5181600"/>
          </a:xfrm>
        </p:spPr>
        <p:txBody>
          <a:bodyPr>
            <a:normAutofit/>
          </a:bodyPr>
          <a:lstStyle/>
          <a:p>
            <a:r>
              <a:rPr lang="en-US" dirty="0" smtClean="0"/>
              <a:t> </a:t>
            </a:r>
            <a:r>
              <a:rPr lang="en-US" sz="3200" b="1" i="1" dirty="0" smtClean="0">
                <a:solidFill>
                  <a:srgbClr val="002060"/>
                </a:solidFill>
              </a:rPr>
              <a:t>Revisit</a:t>
            </a:r>
            <a:r>
              <a:rPr lang="en-US" sz="3200" i="1" dirty="0" smtClean="0"/>
              <a:t> the </a:t>
            </a:r>
            <a:r>
              <a:rPr lang="en-US" sz="3200" i="1" dirty="0" err="1" smtClean="0"/>
              <a:t>Flickr</a:t>
            </a:r>
            <a:r>
              <a:rPr lang="en-US" sz="3200" i="1" dirty="0" smtClean="0"/>
              <a:t> album </a:t>
            </a:r>
            <a:r>
              <a:rPr lang="en-US" sz="3200" b="1" i="1" dirty="0" smtClean="0">
                <a:solidFill>
                  <a:srgbClr val="002060"/>
                </a:solidFill>
              </a:rPr>
              <a:t>on a regular basis </a:t>
            </a:r>
            <a:r>
              <a:rPr lang="en-US" sz="3200" i="1" dirty="0" smtClean="0"/>
              <a:t>and use the images that have been uploaded </a:t>
            </a:r>
            <a:r>
              <a:rPr lang="en-US" sz="3200" b="1" i="1" dirty="0" smtClean="0">
                <a:solidFill>
                  <a:schemeClr val="accent1">
                    <a:lumMod val="50000"/>
                  </a:schemeClr>
                </a:solidFill>
              </a:rPr>
              <a:t>for revision or extension activities</a:t>
            </a:r>
            <a:r>
              <a:rPr lang="en-US" sz="3200" i="1" dirty="0" smtClean="0"/>
              <a:t>. This will ensure that your students appreciate the value of the resource and are </a:t>
            </a:r>
            <a:r>
              <a:rPr lang="en-US" sz="3200" i="1" dirty="0" smtClean="0">
                <a:solidFill>
                  <a:srgbClr val="002060"/>
                </a:solidFill>
              </a:rPr>
              <a:t>encouraged to continue developing it</a:t>
            </a:r>
            <a:r>
              <a:rPr lang="en-US" sz="3200" i="1" dirty="0" smtClean="0"/>
              <a:t>. You may also encourage them to </a:t>
            </a:r>
            <a:r>
              <a:rPr lang="en-US" sz="3200" i="1" dirty="0" smtClean="0">
                <a:solidFill>
                  <a:schemeClr val="accent2">
                    <a:lumMod val="50000"/>
                  </a:schemeClr>
                </a:solidFill>
              </a:rPr>
              <a:t>develop quizzes and activities based around the images</a:t>
            </a:r>
            <a:r>
              <a:rPr lang="en-US" sz="3200" i="1" dirty="0" smtClean="0"/>
              <a:t> for their own study, or for their classmates to </a:t>
            </a:r>
            <a:r>
              <a:rPr lang="en-US" sz="3200" i="1" dirty="0" err="1" smtClean="0"/>
              <a:t>practise</a:t>
            </a:r>
            <a:r>
              <a:rPr lang="en-US" sz="3200" i="1" dirty="0" smtClean="0"/>
              <a:t> on. </a:t>
            </a:r>
            <a:endParaRPr lang="bg-BG" sz="3200" i="1" dirty="0"/>
          </a:p>
        </p:txBody>
      </p:sp>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t>Worksheet  - Student A</a:t>
            </a:r>
            <a:endParaRPr lang="bg-BG" dirty="0"/>
          </a:p>
        </p:txBody>
      </p:sp>
      <p:sp>
        <p:nvSpPr>
          <p:cNvPr id="3" name="Content Placeholder 2"/>
          <p:cNvSpPr>
            <a:spLocks noGrp="1"/>
          </p:cNvSpPr>
          <p:nvPr>
            <p:ph idx="1"/>
          </p:nvPr>
        </p:nvSpPr>
        <p:spPr>
          <a:xfrm>
            <a:off x="457200" y="1295400"/>
            <a:ext cx="8229600" cy="5562601"/>
          </a:xfrm>
        </p:spPr>
        <p:txBody>
          <a:bodyPr>
            <a:normAutofit/>
          </a:bodyPr>
          <a:lstStyle/>
          <a:p>
            <a:pPr marL="633222" indent="-514350" algn="just">
              <a:buNone/>
            </a:pPr>
            <a:r>
              <a:rPr lang="en-US" i="1" dirty="0" smtClean="0"/>
              <a:t>1.Do you check your email first thing in the morning? </a:t>
            </a:r>
          </a:p>
          <a:p>
            <a:pPr marL="633222" indent="-514350" algn="just">
              <a:buNone/>
            </a:pPr>
            <a:r>
              <a:rPr lang="en-US" i="1" dirty="0" smtClean="0"/>
              <a:t>2. When going out in town do you first check the web for suggestions?</a:t>
            </a:r>
          </a:p>
          <a:p>
            <a:pPr marL="633222" indent="-514350" algn="just">
              <a:buNone/>
            </a:pPr>
            <a:r>
              <a:rPr lang="en-US" i="1" dirty="0" smtClean="0"/>
              <a:t> 3. Do you share your digital photos online for friends &amp; family to see? </a:t>
            </a:r>
          </a:p>
          <a:p>
            <a:pPr marL="633222" indent="-514350" algn="just">
              <a:buNone/>
            </a:pPr>
            <a:r>
              <a:rPr lang="en-US" i="1" dirty="0" smtClean="0"/>
              <a:t>4. Do you often use your credit card to pay online?</a:t>
            </a:r>
          </a:p>
          <a:p>
            <a:pPr marL="633222" indent="-514350" algn="just">
              <a:buNone/>
            </a:pPr>
            <a:r>
              <a:rPr lang="en-US" i="1" dirty="0" smtClean="0"/>
              <a:t>5. Do you often download or buy music online?</a:t>
            </a:r>
          </a:p>
          <a:p>
            <a:pPr marL="633222" indent="-514350" algn="just">
              <a:buNone/>
            </a:pPr>
            <a:r>
              <a:rPr lang="en-US" i="1" dirty="0" smtClean="0"/>
              <a:t> 6. Do you read blogs every day?</a:t>
            </a:r>
          </a:p>
          <a:p>
            <a:pPr marL="633222" indent="-514350" algn="just">
              <a:buNone/>
            </a:pPr>
            <a:r>
              <a:rPr lang="en-US" i="1" dirty="0" smtClean="0"/>
              <a:t> 7. Do you post comments on other people’s blogs? </a:t>
            </a:r>
          </a:p>
          <a:p>
            <a:pPr marL="633222" indent="-514350" algn="just">
              <a:buNone/>
            </a:pPr>
            <a:r>
              <a:rPr lang="en-US" i="1" dirty="0" smtClean="0"/>
              <a:t>8. Do you have your own blog that you update regularly?</a:t>
            </a:r>
          </a:p>
        </p:txBody>
      </p:sp>
    </p:spTree>
  </p:cSld>
  <p:clrMapOvr>
    <a:masterClrMapping/>
  </p:clrMapOvr>
  <p:transition>
    <p:zoom/>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pPr algn="ctr"/>
            <a:r>
              <a:rPr lang="en-US" dirty="0" smtClean="0"/>
              <a:t>Working with words</a:t>
            </a:r>
            <a:endParaRPr lang="bg-BG" dirty="0"/>
          </a:p>
        </p:txBody>
      </p:sp>
      <p:pic>
        <p:nvPicPr>
          <p:cNvPr id="8194" name="Picture 2"/>
          <p:cNvPicPr>
            <a:picLocks noGrp="1" noChangeAspect="1" noChangeArrowheads="1"/>
          </p:cNvPicPr>
          <p:nvPr>
            <p:ph idx="1"/>
          </p:nvPr>
        </p:nvPicPr>
        <p:blipFill>
          <a:blip r:embed="rId2"/>
          <a:srcRect l="13888" t="7993" r="15839" b="6944"/>
          <a:stretch>
            <a:fillRect/>
          </a:stretch>
        </p:blipFill>
        <p:spPr bwMode="auto">
          <a:xfrm>
            <a:off x="304800" y="1371600"/>
            <a:ext cx="8610600" cy="52578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33400"/>
          </a:xfrm>
        </p:spPr>
        <p:txBody>
          <a:bodyPr>
            <a:normAutofit fontScale="90000"/>
          </a:bodyPr>
          <a:lstStyle/>
          <a:p>
            <a:pPr algn="ctr"/>
            <a:r>
              <a:rPr lang="en-US" dirty="0" smtClean="0"/>
              <a:t>Working with words</a:t>
            </a:r>
            <a:endParaRPr lang="bg-BG" dirty="0"/>
          </a:p>
        </p:txBody>
      </p:sp>
      <p:pic>
        <p:nvPicPr>
          <p:cNvPr id="9218" name="Picture 2"/>
          <p:cNvPicPr>
            <a:picLocks noGrp="1" noChangeAspect="1" noChangeArrowheads="1"/>
          </p:cNvPicPr>
          <p:nvPr>
            <p:ph idx="1"/>
          </p:nvPr>
        </p:nvPicPr>
        <p:blipFill>
          <a:blip r:embed="rId2"/>
          <a:srcRect l="13664" t="7993" r="15087" b="8680"/>
          <a:stretch>
            <a:fillRect/>
          </a:stretch>
        </p:blipFill>
        <p:spPr bwMode="auto">
          <a:xfrm>
            <a:off x="228600" y="836815"/>
            <a:ext cx="8610600" cy="5792585"/>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fontScale="90000"/>
          </a:bodyPr>
          <a:lstStyle/>
          <a:p>
            <a:pPr algn="ctr"/>
            <a:r>
              <a:rPr lang="en-US" dirty="0" smtClean="0"/>
              <a:t>Working with words</a:t>
            </a:r>
            <a:endParaRPr lang="bg-BG" dirty="0"/>
          </a:p>
        </p:txBody>
      </p:sp>
      <p:pic>
        <p:nvPicPr>
          <p:cNvPr id="10242" name="Picture 2"/>
          <p:cNvPicPr>
            <a:picLocks noGrp="1" noChangeAspect="1" noChangeArrowheads="1"/>
          </p:cNvPicPr>
          <p:nvPr>
            <p:ph idx="1"/>
          </p:nvPr>
        </p:nvPicPr>
        <p:blipFill>
          <a:blip r:embed="rId2"/>
          <a:srcRect l="13664" t="8680" r="15087" b="4521"/>
          <a:stretch>
            <a:fillRect/>
          </a:stretch>
        </p:blipFill>
        <p:spPr bwMode="auto">
          <a:xfrm>
            <a:off x="0" y="914400"/>
            <a:ext cx="8991600" cy="57912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Wordle</a:t>
            </a:r>
            <a:endParaRPr lang="bg-BG" dirty="0"/>
          </a:p>
        </p:txBody>
      </p:sp>
      <p:sp>
        <p:nvSpPr>
          <p:cNvPr id="3" name="Content Placeholder 2"/>
          <p:cNvSpPr>
            <a:spLocks noGrp="1"/>
          </p:cNvSpPr>
          <p:nvPr>
            <p:ph idx="1"/>
          </p:nvPr>
        </p:nvSpPr>
        <p:spPr/>
        <p:txBody>
          <a:bodyPr>
            <a:normAutofit/>
          </a:bodyPr>
          <a:lstStyle/>
          <a:p>
            <a:r>
              <a:rPr lang="en-US" sz="3600" dirty="0" smtClean="0">
                <a:solidFill>
                  <a:srgbClr val="FF0000"/>
                </a:solidFill>
                <a:hlinkClick r:id="rId2" action="ppaction://hlinkfile"/>
              </a:rPr>
              <a:t>https://www.youtube.com/watch?v=xhL5D9nz5aI</a:t>
            </a:r>
            <a:endParaRPr lang="bg-BG" sz="3600" dirty="0">
              <a:solidFill>
                <a:srgbClr val="FF0000"/>
              </a:solidFill>
            </a:endParaRPr>
          </a:p>
        </p:txBody>
      </p:sp>
    </p:spTree>
  </p:cSld>
  <p:clrMapOvr>
    <a:masterClrMapping/>
  </p:clrMapOvr>
  <p:transition>
    <p:zoom/>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normAutofit fontScale="90000"/>
          </a:bodyPr>
          <a:lstStyle/>
          <a:p>
            <a:pPr algn="ctr"/>
            <a:r>
              <a:rPr lang="en-US" dirty="0" smtClean="0"/>
              <a:t>Working with words- Thesauruses</a:t>
            </a:r>
            <a:endParaRPr lang="bg-BG" dirty="0"/>
          </a:p>
        </p:txBody>
      </p:sp>
      <p:pic>
        <p:nvPicPr>
          <p:cNvPr id="11266" name="Picture 2"/>
          <p:cNvPicPr>
            <a:picLocks noGrp="1" noChangeAspect="1" noChangeArrowheads="1"/>
          </p:cNvPicPr>
          <p:nvPr>
            <p:ph idx="1"/>
          </p:nvPr>
        </p:nvPicPr>
        <p:blipFill>
          <a:blip r:embed="rId2"/>
          <a:srcRect l="14640" t="20832" r="15087" b="6257"/>
          <a:stretch>
            <a:fillRect/>
          </a:stretch>
        </p:blipFill>
        <p:spPr bwMode="auto">
          <a:xfrm>
            <a:off x="1" y="1143000"/>
            <a:ext cx="9144000" cy="57150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66800"/>
          </a:xfrm>
        </p:spPr>
        <p:txBody>
          <a:bodyPr>
            <a:normAutofit fontScale="90000"/>
          </a:bodyPr>
          <a:lstStyle/>
          <a:p>
            <a:pPr algn="ctr"/>
            <a:r>
              <a:rPr lang="en-US" dirty="0" smtClean="0"/>
              <a:t>Working with words - </a:t>
            </a:r>
            <a:r>
              <a:rPr lang="en-US" dirty="0" err="1" smtClean="0"/>
              <a:t>Concordancers</a:t>
            </a:r>
            <a:endParaRPr lang="bg-BG" dirty="0"/>
          </a:p>
        </p:txBody>
      </p:sp>
      <p:pic>
        <p:nvPicPr>
          <p:cNvPr id="12290" name="Picture 2"/>
          <p:cNvPicPr>
            <a:picLocks noGrp="1" noChangeAspect="1" noChangeArrowheads="1"/>
          </p:cNvPicPr>
          <p:nvPr>
            <p:ph idx="1"/>
          </p:nvPr>
        </p:nvPicPr>
        <p:blipFill>
          <a:blip r:embed="rId2"/>
          <a:srcRect l="10959" t="20145" r="11935" b="17360"/>
          <a:stretch>
            <a:fillRect/>
          </a:stretch>
        </p:blipFill>
        <p:spPr bwMode="auto">
          <a:xfrm>
            <a:off x="0" y="1143000"/>
            <a:ext cx="9144000" cy="57150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fontScale="90000"/>
          </a:bodyPr>
          <a:lstStyle/>
          <a:p>
            <a:pPr algn="ctr"/>
            <a:r>
              <a:rPr lang="en-US" dirty="0" smtClean="0"/>
              <a:t>Working with words</a:t>
            </a:r>
            <a:endParaRPr lang="bg-BG" dirty="0"/>
          </a:p>
        </p:txBody>
      </p:sp>
      <p:pic>
        <p:nvPicPr>
          <p:cNvPr id="13314" name="Picture 2"/>
          <p:cNvPicPr>
            <a:picLocks noGrp="1" noChangeAspect="1" noChangeArrowheads="1"/>
          </p:cNvPicPr>
          <p:nvPr>
            <p:ph idx="1"/>
          </p:nvPr>
        </p:nvPicPr>
        <p:blipFill>
          <a:blip r:embed="rId2"/>
          <a:srcRect l="11712" t="27776" r="12159" b="11465"/>
          <a:stretch>
            <a:fillRect/>
          </a:stretch>
        </p:blipFill>
        <p:spPr bwMode="auto">
          <a:xfrm>
            <a:off x="0" y="1143000"/>
            <a:ext cx="9170126" cy="57150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fontScale="90000"/>
          </a:bodyPr>
          <a:lstStyle/>
          <a:p>
            <a:pPr algn="ctr"/>
            <a:r>
              <a:rPr lang="en-US" dirty="0" smtClean="0"/>
              <a:t>Working with words</a:t>
            </a:r>
            <a:endParaRPr lang="bg-BG" dirty="0"/>
          </a:p>
        </p:txBody>
      </p:sp>
      <p:pic>
        <p:nvPicPr>
          <p:cNvPr id="14338" name="Picture 2"/>
          <p:cNvPicPr>
            <a:picLocks noGrp="1" noChangeAspect="1" noChangeArrowheads="1"/>
          </p:cNvPicPr>
          <p:nvPr>
            <p:ph idx="1"/>
          </p:nvPr>
        </p:nvPicPr>
        <p:blipFill>
          <a:blip r:embed="rId2"/>
          <a:srcRect l="12688" t="6944" r="18015" b="4521"/>
          <a:stretch>
            <a:fillRect/>
          </a:stretch>
        </p:blipFill>
        <p:spPr bwMode="auto">
          <a:xfrm>
            <a:off x="228600" y="837127"/>
            <a:ext cx="8382000" cy="602087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fontScale="90000"/>
          </a:bodyPr>
          <a:lstStyle/>
          <a:p>
            <a:pPr algn="ctr"/>
            <a:r>
              <a:rPr lang="en-US" dirty="0" smtClean="0"/>
              <a:t>Working with words</a:t>
            </a:r>
            <a:endParaRPr lang="bg-BG" dirty="0"/>
          </a:p>
        </p:txBody>
      </p:sp>
      <p:pic>
        <p:nvPicPr>
          <p:cNvPr id="15362" name="Picture 2"/>
          <p:cNvPicPr>
            <a:picLocks noGrp="1" noChangeAspect="1" noChangeArrowheads="1"/>
          </p:cNvPicPr>
          <p:nvPr>
            <p:ph idx="1"/>
          </p:nvPr>
        </p:nvPicPr>
        <p:blipFill>
          <a:blip r:embed="rId2"/>
          <a:srcRect l="21695" t="13201" r="24624" b="10416"/>
          <a:stretch>
            <a:fillRect/>
          </a:stretch>
        </p:blipFill>
        <p:spPr bwMode="auto">
          <a:xfrm>
            <a:off x="0" y="762000"/>
            <a:ext cx="9144000" cy="60960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lstStyle/>
          <a:p>
            <a:pPr algn="ctr"/>
            <a:r>
              <a:rPr lang="en-US" dirty="0" smtClean="0"/>
              <a:t>Word Clouds</a:t>
            </a:r>
            <a:endParaRPr lang="bg-BG" dirty="0"/>
          </a:p>
        </p:txBody>
      </p:sp>
      <p:pic>
        <p:nvPicPr>
          <p:cNvPr id="16386" name="Picture 2"/>
          <p:cNvPicPr>
            <a:picLocks noGrp="1" noChangeAspect="1" noChangeArrowheads="1"/>
          </p:cNvPicPr>
          <p:nvPr>
            <p:ph idx="1"/>
          </p:nvPr>
        </p:nvPicPr>
        <p:blipFill>
          <a:blip r:embed="rId2"/>
          <a:srcRect/>
          <a:stretch>
            <a:fillRect/>
          </a:stretch>
        </p:blipFill>
        <p:spPr bwMode="auto">
          <a:xfrm>
            <a:off x="63301" y="990600"/>
            <a:ext cx="9080699" cy="58674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fontScale="90000"/>
          </a:bodyPr>
          <a:lstStyle/>
          <a:p>
            <a:r>
              <a:rPr lang="en-US" dirty="0" smtClean="0"/>
              <a:t>Worksheet – Student B</a:t>
            </a:r>
            <a:endParaRPr lang="bg-BG" dirty="0"/>
          </a:p>
        </p:txBody>
      </p:sp>
      <p:sp>
        <p:nvSpPr>
          <p:cNvPr id="3" name="Content Placeholder 2"/>
          <p:cNvSpPr>
            <a:spLocks noGrp="1"/>
          </p:cNvSpPr>
          <p:nvPr>
            <p:ph idx="1"/>
          </p:nvPr>
        </p:nvSpPr>
        <p:spPr>
          <a:xfrm>
            <a:off x="457200" y="1066800"/>
            <a:ext cx="8229600" cy="5791200"/>
          </a:xfrm>
        </p:spPr>
        <p:txBody>
          <a:bodyPr>
            <a:normAutofit/>
          </a:bodyPr>
          <a:lstStyle/>
          <a:p>
            <a:pPr marL="633222" indent="-514350" algn="just">
              <a:buNone/>
            </a:pPr>
            <a:r>
              <a:rPr lang="en-US" i="1" dirty="0" smtClean="0"/>
              <a:t>1.Do you have five or more friends you met on the net? </a:t>
            </a:r>
          </a:p>
          <a:p>
            <a:pPr marL="633222" indent="-514350" algn="just">
              <a:buNone/>
            </a:pPr>
            <a:r>
              <a:rPr lang="en-US" i="1" dirty="0" smtClean="0"/>
              <a:t>2. Do you often chat with friends/colleagues online?</a:t>
            </a:r>
          </a:p>
          <a:p>
            <a:pPr marL="633222" indent="-514350" algn="just">
              <a:buNone/>
            </a:pPr>
            <a:r>
              <a:rPr lang="en-US" i="1" dirty="0" smtClean="0"/>
              <a:t> 3. Do you often share amusing websites with friends/colleagues?</a:t>
            </a:r>
          </a:p>
          <a:p>
            <a:pPr marL="633222" indent="-514350" algn="just">
              <a:buNone/>
            </a:pPr>
            <a:r>
              <a:rPr lang="en-US" i="1" dirty="0" smtClean="0"/>
              <a:t> 4. Have you ever edited a Wikipedia entry?</a:t>
            </a:r>
          </a:p>
          <a:p>
            <a:pPr marL="633222" indent="-514350" algn="just">
              <a:buNone/>
            </a:pPr>
            <a:r>
              <a:rPr lang="en-US" i="1" dirty="0" smtClean="0"/>
              <a:t> 5. Do you use your mobile phone primarily for texting?</a:t>
            </a:r>
          </a:p>
          <a:p>
            <a:pPr marL="633222" indent="-514350" algn="just">
              <a:buNone/>
            </a:pPr>
            <a:r>
              <a:rPr lang="en-US" i="1" dirty="0" smtClean="0"/>
              <a:t> 6. Do you get your news online, rather than from a newspaper?</a:t>
            </a:r>
          </a:p>
          <a:p>
            <a:pPr marL="633222" indent="-514350" algn="just">
              <a:buNone/>
            </a:pPr>
            <a:r>
              <a:rPr lang="en-US" i="1" dirty="0" smtClean="0"/>
              <a:t>7. Do you usually watch live TV, or record it to watch later?</a:t>
            </a:r>
          </a:p>
          <a:p>
            <a:pPr marL="633222" indent="-514350" algn="just">
              <a:buNone/>
            </a:pPr>
            <a:r>
              <a:rPr lang="en-US" i="1" dirty="0" smtClean="0"/>
              <a:t> 8. Did you meet your partner online?</a:t>
            </a:r>
            <a:endParaRPr lang="bg-BG" i="1" dirty="0"/>
          </a:p>
        </p:txBody>
      </p:sp>
    </p:spTree>
  </p:cSld>
  <p:clrMapOvr>
    <a:masterClrMapping/>
  </p:clrMapOvr>
  <p:transition>
    <p:zoom/>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err="1" smtClean="0"/>
              <a:t>Wordsift</a:t>
            </a:r>
            <a:endParaRPr lang="bg-BG" i="1" dirty="0"/>
          </a:p>
        </p:txBody>
      </p:sp>
      <p:sp>
        <p:nvSpPr>
          <p:cNvPr id="3" name="Content Placeholder 2"/>
          <p:cNvSpPr>
            <a:spLocks noGrp="1"/>
          </p:cNvSpPr>
          <p:nvPr>
            <p:ph idx="1"/>
          </p:nvPr>
        </p:nvSpPr>
        <p:spPr/>
        <p:txBody>
          <a:bodyPr>
            <a:normAutofit/>
          </a:bodyPr>
          <a:lstStyle/>
          <a:p>
            <a:r>
              <a:rPr lang="en-US" sz="3600" dirty="0" smtClean="0">
                <a:solidFill>
                  <a:srgbClr val="FF0000"/>
                </a:solidFill>
                <a:hlinkClick r:id="rId2"/>
              </a:rPr>
              <a:t>https://www.youtube.com/watch?v=RaIb_GNs_U8</a:t>
            </a:r>
            <a:endParaRPr lang="bg-BG" sz="3600" dirty="0">
              <a:solidFill>
                <a:srgbClr val="FF0000"/>
              </a:solidFill>
            </a:endParaRPr>
          </a:p>
        </p:txBody>
      </p:sp>
    </p:spTree>
  </p:cSld>
  <p:clrMapOvr>
    <a:masterClrMapping/>
  </p:clrMapOvr>
  <p:transition>
    <p:zoom/>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Tagxedo</a:t>
            </a:r>
            <a:endParaRPr lang="bg-BG" dirty="0"/>
          </a:p>
        </p:txBody>
      </p:sp>
      <p:sp>
        <p:nvSpPr>
          <p:cNvPr id="3" name="Content Placeholder 2"/>
          <p:cNvSpPr>
            <a:spLocks noGrp="1"/>
          </p:cNvSpPr>
          <p:nvPr>
            <p:ph idx="1"/>
          </p:nvPr>
        </p:nvSpPr>
        <p:spPr/>
        <p:txBody>
          <a:bodyPr>
            <a:normAutofit/>
          </a:bodyPr>
          <a:lstStyle/>
          <a:p>
            <a:r>
              <a:rPr lang="en-US" sz="3600" dirty="0" smtClean="0">
                <a:solidFill>
                  <a:srgbClr val="FF0000"/>
                </a:solidFill>
                <a:hlinkClick r:id="rId2"/>
              </a:rPr>
              <a:t>https://www.youtube.com/watch?v=6ZwVoqFP-NE</a:t>
            </a:r>
            <a:endParaRPr lang="en-US" sz="3600" dirty="0" smtClean="0">
              <a:solidFill>
                <a:srgbClr val="FF0000"/>
              </a:solidFill>
            </a:endParaRPr>
          </a:p>
          <a:p>
            <a:endParaRPr lang="bg-BG" sz="3600" dirty="0">
              <a:solidFill>
                <a:srgbClr val="FF0000"/>
              </a:solidFill>
            </a:endParaRPr>
          </a:p>
        </p:txBody>
      </p:sp>
    </p:spTree>
  </p:cSld>
  <p:clrMapOvr>
    <a:masterClrMapping/>
  </p:clrMapOvr>
  <p:transition>
    <p:zoom/>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pPr algn="ctr"/>
            <a:r>
              <a:rPr lang="en-US" dirty="0" err="1" smtClean="0"/>
              <a:t>Tagxedo</a:t>
            </a:r>
            <a:r>
              <a:rPr lang="en-US" dirty="0" smtClean="0"/>
              <a:t> word clouds</a:t>
            </a:r>
            <a:endParaRPr lang="bg-BG" dirty="0"/>
          </a:p>
        </p:txBody>
      </p:sp>
      <p:pic>
        <p:nvPicPr>
          <p:cNvPr id="18434" name="Picture 2"/>
          <p:cNvPicPr>
            <a:picLocks noGrp="1" noChangeAspect="1" noChangeArrowheads="1"/>
          </p:cNvPicPr>
          <p:nvPr>
            <p:ph idx="1"/>
          </p:nvPr>
        </p:nvPicPr>
        <p:blipFill>
          <a:blip r:embed="rId2"/>
          <a:srcRect l="15833" t="14185" r="12500" b="4023"/>
          <a:stretch>
            <a:fillRect/>
          </a:stretch>
        </p:blipFill>
        <p:spPr bwMode="auto">
          <a:xfrm>
            <a:off x="0" y="1066800"/>
            <a:ext cx="9144000" cy="57912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normAutofit fontScale="90000"/>
          </a:bodyPr>
          <a:lstStyle/>
          <a:p>
            <a:pPr algn="ctr"/>
            <a:r>
              <a:rPr lang="en-US" dirty="0" smtClean="0"/>
              <a:t>Easy tweets</a:t>
            </a:r>
            <a:endParaRPr lang="bg-BG" dirty="0"/>
          </a:p>
        </p:txBody>
      </p:sp>
      <p:pic>
        <p:nvPicPr>
          <p:cNvPr id="19458" name="Picture 2"/>
          <p:cNvPicPr>
            <a:picLocks noGrp="1" noChangeAspect="1" noChangeArrowheads="1"/>
          </p:cNvPicPr>
          <p:nvPr>
            <p:ph idx="1"/>
          </p:nvPr>
        </p:nvPicPr>
        <p:blipFill>
          <a:blip r:embed="rId2"/>
          <a:srcRect/>
          <a:stretch>
            <a:fillRect/>
          </a:stretch>
        </p:blipFill>
        <p:spPr bwMode="auto">
          <a:xfrm>
            <a:off x="0" y="990600"/>
            <a:ext cx="9216231" cy="58674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lstStyle/>
          <a:p>
            <a:pPr algn="ctr"/>
            <a:r>
              <a:rPr lang="en-US" dirty="0" smtClean="0"/>
              <a:t>Easy Tweets</a:t>
            </a:r>
            <a:endParaRPr lang="bg-BG" dirty="0"/>
          </a:p>
        </p:txBody>
      </p:sp>
      <p:pic>
        <p:nvPicPr>
          <p:cNvPr id="20482" name="Picture 2"/>
          <p:cNvPicPr>
            <a:picLocks noGrp="1" noChangeAspect="1" noChangeArrowheads="1"/>
          </p:cNvPicPr>
          <p:nvPr>
            <p:ph idx="1"/>
          </p:nvPr>
        </p:nvPicPr>
        <p:blipFill>
          <a:blip r:embed="rId2"/>
          <a:srcRect/>
          <a:stretch>
            <a:fillRect/>
          </a:stretch>
        </p:blipFill>
        <p:spPr bwMode="auto">
          <a:xfrm>
            <a:off x="1" y="1066800"/>
            <a:ext cx="9144000" cy="57912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752600"/>
          </a:xfrm>
        </p:spPr>
        <p:txBody>
          <a:bodyPr>
            <a:normAutofit/>
          </a:bodyPr>
          <a:lstStyle/>
          <a:p>
            <a:pPr algn="ctr"/>
            <a:r>
              <a:rPr lang="en-US" dirty="0" smtClean="0"/>
              <a:t>Participatory Literacy</a:t>
            </a:r>
            <a:br>
              <a:rPr lang="en-US" dirty="0" smtClean="0"/>
            </a:br>
            <a:r>
              <a:rPr lang="en-US" sz="4400" dirty="0" smtClean="0"/>
              <a:t>Activity – </a:t>
            </a:r>
            <a:r>
              <a:rPr lang="en-US" sz="4400" b="1" i="1" dirty="0" smtClean="0"/>
              <a:t>Our City Guide</a:t>
            </a:r>
            <a:endParaRPr lang="bg-BG" sz="4400" b="1" i="1" dirty="0"/>
          </a:p>
        </p:txBody>
      </p:sp>
      <p:sp>
        <p:nvSpPr>
          <p:cNvPr id="3" name="Content Placeholder 2"/>
          <p:cNvSpPr>
            <a:spLocks noGrp="1"/>
          </p:cNvSpPr>
          <p:nvPr>
            <p:ph idx="1"/>
          </p:nvPr>
        </p:nvSpPr>
        <p:spPr>
          <a:xfrm>
            <a:off x="457200" y="1981200"/>
            <a:ext cx="8229600" cy="4495800"/>
          </a:xfrm>
        </p:spPr>
        <p:txBody>
          <a:bodyPr>
            <a:normAutofit/>
          </a:bodyPr>
          <a:lstStyle/>
          <a:p>
            <a:r>
              <a:rPr lang="en-US" sz="3600" i="1" dirty="0" smtClean="0"/>
              <a:t>Students create a guide to their city on a class wiki. </a:t>
            </a:r>
            <a:r>
              <a:rPr lang="en-US" sz="3600" i="1" dirty="0" smtClean="0">
                <a:solidFill>
                  <a:schemeClr val="accent4">
                    <a:lumMod val="50000"/>
                  </a:schemeClr>
                </a:solidFill>
              </a:rPr>
              <a:t>(Collaboratively creating online content)</a:t>
            </a:r>
          </a:p>
          <a:p>
            <a:pPr>
              <a:buNone/>
            </a:pPr>
            <a:endParaRPr lang="bg-BG" sz="3600" i="1" dirty="0">
              <a:solidFill>
                <a:schemeClr val="accent4">
                  <a:lumMod val="50000"/>
                </a:schemeClr>
              </a:solidFill>
            </a:endParaRPr>
          </a:p>
        </p:txBody>
      </p:sp>
    </p:spTree>
  </p:cSld>
  <p:clrMapOvr>
    <a:masterClrMapping/>
  </p:clrMapOvr>
  <p:transition>
    <p:zoom/>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normAutofit fontScale="90000"/>
          </a:bodyPr>
          <a:lstStyle/>
          <a:p>
            <a:r>
              <a:rPr lang="en-US" dirty="0" smtClean="0"/>
              <a:t>Activity – </a:t>
            </a:r>
            <a:r>
              <a:rPr lang="en-US" b="1" i="1" dirty="0" smtClean="0"/>
              <a:t>Our City Guide</a:t>
            </a:r>
            <a:endParaRPr lang="bg-BG" b="1" i="1" dirty="0"/>
          </a:p>
        </p:txBody>
      </p:sp>
      <p:pic>
        <p:nvPicPr>
          <p:cNvPr id="21506" name="Picture 2"/>
          <p:cNvPicPr>
            <a:picLocks noGrp="1" noChangeAspect="1" noChangeArrowheads="1"/>
          </p:cNvPicPr>
          <p:nvPr>
            <p:ph idx="1"/>
          </p:nvPr>
        </p:nvPicPr>
        <p:blipFill>
          <a:blip r:embed="rId2"/>
          <a:srcRect l="17791" t="43779" r="19744" b="6944"/>
          <a:stretch>
            <a:fillRect/>
          </a:stretch>
        </p:blipFill>
        <p:spPr bwMode="auto">
          <a:xfrm>
            <a:off x="246434" y="1371600"/>
            <a:ext cx="8897566" cy="46482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228600"/>
          </a:xfrm>
        </p:spPr>
        <p:txBody>
          <a:bodyPr>
            <a:normAutofit fontScale="90000"/>
          </a:bodyPr>
          <a:lstStyle/>
          <a:p>
            <a:endParaRPr lang="bg-BG" dirty="0"/>
          </a:p>
        </p:txBody>
      </p:sp>
      <p:pic>
        <p:nvPicPr>
          <p:cNvPr id="22530" name="Picture 2"/>
          <p:cNvPicPr>
            <a:picLocks noGrp="1" noChangeAspect="1" noChangeArrowheads="1"/>
          </p:cNvPicPr>
          <p:nvPr>
            <p:ph idx="1"/>
          </p:nvPr>
        </p:nvPicPr>
        <p:blipFill>
          <a:blip r:embed="rId2"/>
          <a:srcRect l="14815" t="32708" r="10185" b="39295"/>
          <a:stretch>
            <a:fillRect/>
          </a:stretch>
        </p:blipFill>
        <p:spPr bwMode="auto">
          <a:xfrm>
            <a:off x="0" y="990601"/>
            <a:ext cx="9144000" cy="43434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14400"/>
          </a:xfrm>
        </p:spPr>
        <p:txBody>
          <a:bodyPr>
            <a:normAutofit/>
          </a:bodyPr>
          <a:lstStyle/>
          <a:p>
            <a:pPr algn="ctr"/>
            <a:r>
              <a:rPr lang="en-US" dirty="0" smtClean="0"/>
              <a:t>Procedure</a:t>
            </a:r>
            <a:endParaRPr lang="bg-BG" dirty="0"/>
          </a:p>
        </p:txBody>
      </p:sp>
      <p:sp>
        <p:nvSpPr>
          <p:cNvPr id="3" name="Content Placeholder 2"/>
          <p:cNvSpPr>
            <a:spLocks noGrp="1"/>
          </p:cNvSpPr>
          <p:nvPr>
            <p:ph idx="1"/>
          </p:nvPr>
        </p:nvSpPr>
        <p:spPr>
          <a:xfrm>
            <a:off x="457200" y="1600200"/>
            <a:ext cx="8077200" cy="4724400"/>
          </a:xfrm>
        </p:spPr>
        <p:txBody>
          <a:bodyPr>
            <a:normAutofit/>
          </a:bodyPr>
          <a:lstStyle/>
          <a:p>
            <a:r>
              <a:rPr lang="en-US" sz="3200" b="1" i="1" dirty="0" smtClean="0"/>
              <a:t>Before class</a:t>
            </a:r>
          </a:p>
          <a:p>
            <a:r>
              <a:rPr lang="en-US" sz="3200" dirty="0" smtClean="0"/>
              <a:t>• </a:t>
            </a:r>
            <a:r>
              <a:rPr lang="en-US" sz="3200" i="1" dirty="0" smtClean="0">
                <a:solidFill>
                  <a:schemeClr val="accent4">
                    <a:lumMod val="50000"/>
                  </a:schemeClr>
                </a:solidFill>
              </a:rPr>
              <a:t>Set up a class wiki</a:t>
            </a:r>
            <a:r>
              <a:rPr lang="en-US" sz="3200" i="1" dirty="0" smtClean="0"/>
              <a:t>, with individual pages for pairs of students.</a:t>
            </a:r>
            <a:endParaRPr lang="en-US" sz="3200" dirty="0" smtClean="0"/>
          </a:p>
          <a:p>
            <a:r>
              <a:rPr lang="en-US" sz="3200" i="1" dirty="0" smtClean="0"/>
              <a:t>What sort of </a:t>
            </a:r>
            <a:r>
              <a:rPr lang="en-US" sz="3200" i="1" dirty="0" smtClean="0">
                <a:solidFill>
                  <a:schemeClr val="accent4">
                    <a:lumMod val="50000"/>
                  </a:schemeClr>
                </a:solidFill>
              </a:rPr>
              <a:t>information is typically included in a city guidebook?</a:t>
            </a:r>
            <a:r>
              <a:rPr lang="en-US" sz="3200" i="1" dirty="0" smtClean="0"/>
              <a:t> Give students a minute or two to brainstorm this in pairs, and then collate their ideas in a list on the board. </a:t>
            </a:r>
            <a:endParaRPr lang="bg-BG" sz="3200" b="1" i="1" dirty="0"/>
          </a:p>
        </p:txBody>
      </p:sp>
    </p:spTree>
  </p:cSld>
  <p:clrMapOvr>
    <a:masterClrMapping/>
  </p:clrMapOvr>
  <p:transition>
    <p:zoom/>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457200"/>
          </a:xfrm>
        </p:spPr>
        <p:txBody>
          <a:bodyPr>
            <a:normAutofit fontScale="90000"/>
          </a:bodyPr>
          <a:lstStyle/>
          <a:p>
            <a:endParaRPr lang="bg-BG" dirty="0"/>
          </a:p>
        </p:txBody>
      </p:sp>
      <p:sp>
        <p:nvSpPr>
          <p:cNvPr id="3" name="Content Placeholder 2"/>
          <p:cNvSpPr>
            <a:spLocks noGrp="1"/>
          </p:cNvSpPr>
          <p:nvPr>
            <p:ph idx="1"/>
          </p:nvPr>
        </p:nvSpPr>
        <p:spPr>
          <a:xfrm>
            <a:off x="457200" y="1371600"/>
            <a:ext cx="8229600" cy="4953000"/>
          </a:xfrm>
        </p:spPr>
        <p:txBody>
          <a:bodyPr/>
          <a:lstStyle/>
          <a:p>
            <a:r>
              <a:rPr lang="en-US" sz="2800" i="1" dirty="0" smtClean="0"/>
              <a:t>Students may suggest some of the following:</a:t>
            </a:r>
          </a:p>
          <a:p>
            <a:pPr>
              <a:buNone/>
            </a:pPr>
            <a:r>
              <a:rPr lang="en-US" i="1" dirty="0" smtClean="0">
                <a:solidFill>
                  <a:schemeClr val="accent4">
                    <a:lumMod val="50000"/>
                  </a:schemeClr>
                </a:solidFill>
              </a:rPr>
              <a:t>• history of the city</a:t>
            </a:r>
          </a:p>
          <a:p>
            <a:pPr>
              <a:buNone/>
            </a:pPr>
            <a:r>
              <a:rPr lang="en-US" i="1" dirty="0" smtClean="0">
                <a:solidFill>
                  <a:schemeClr val="accent4">
                    <a:lumMod val="50000"/>
                  </a:schemeClr>
                </a:solidFill>
              </a:rPr>
              <a:t> • famous monuments</a:t>
            </a:r>
          </a:p>
          <a:p>
            <a:pPr>
              <a:buNone/>
            </a:pPr>
            <a:r>
              <a:rPr lang="en-US" i="1" dirty="0" smtClean="0">
                <a:solidFill>
                  <a:schemeClr val="accent4">
                    <a:lumMod val="50000"/>
                  </a:schemeClr>
                </a:solidFill>
              </a:rPr>
              <a:t> • museums</a:t>
            </a:r>
          </a:p>
          <a:p>
            <a:pPr>
              <a:buNone/>
            </a:pPr>
            <a:r>
              <a:rPr lang="en-US" i="1" dirty="0" smtClean="0">
                <a:solidFill>
                  <a:schemeClr val="accent4">
                    <a:lumMod val="50000"/>
                  </a:schemeClr>
                </a:solidFill>
              </a:rPr>
              <a:t> • art and architecture</a:t>
            </a:r>
          </a:p>
          <a:p>
            <a:pPr>
              <a:buNone/>
            </a:pPr>
            <a:r>
              <a:rPr lang="en-US" i="1" dirty="0" smtClean="0">
                <a:solidFill>
                  <a:schemeClr val="accent4">
                    <a:lumMod val="50000"/>
                  </a:schemeClr>
                </a:solidFill>
              </a:rPr>
              <a:t> • festivals </a:t>
            </a:r>
          </a:p>
          <a:p>
            <a:pPr>
              <a:buNone/>
            </a:pPr>
            <a:r>
              <a:rPr lang="en-US" i="1" dirty="0" smtClean="0">
                <a:solidFill>
                  <a:schemeClr val="accent4">
                    <a:lumMod val="50000"/>
                  </a:schemeClr>
                </a:solidFill>
              </a:rPr>
              <a:t>• transport</a:t>
            </a:r>
          </a:p>
          <a:p>
            <a:pPr>
              <a:buNone/>
            </a:pPr>
            <a:r>
              <a:rPr lang="en-US" i="1" dirty="0" smtClean="0">
                <a:solidFill>
                  <a:schemeClr val="accent4">
                    <a:lumMod val="50000"/>
                  </a:schemeClr>
                </a:solidFill>
              </a:rPr>
              <a:t> • where to eat</a:t>
            </a:r>
          </a:p>
          <a:p>
            <a:pPr>
              <a:buNone/>
            </a:pPr>
            <a:r>
              <a:rPr lang="en-US" i="1" dirty="0" smtClean="0">
                <a:solidFill>
                  <a:schemeClr val="accent4">
                    <a:lumMod val="50000"/>
                  </a:schemeClr>
                </a:solidFill>
              </a:rPr>
              <a:t> • where to stay</a:t>
            </a:r>
          </a:p>
          <a:p>
            <a:pPr>
              <a:buNone/>
            </a:pPr>
            <a:r>
              <a:rPr lang="en-US" i="1" dirty="0" smtClean="0">
                <a:solidFill>
                  <a:schemeClr val="accent4">
                    <a:lumMod val="50000"/>
                  </a:schemeClr>
                </a:solidFill>
              </a:rPr>
              <a:t> • useful language phrases</a:t>
            </a:r>
            <a:endParaRPr lang="bg-BG" i="1" dirty="0">
              <a:solidFill>
                <a:schemeClr val="accent4">
                  <a:lumMod val="50000"/>
                </a:schemeClr>
              </a:solidFill>
            </a:endParaRPr>
          </a:p>
        </p:txBody>
      </p:sp>
    </p:spTree>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6858000" cy="228600"/>
          </a:xfrm>
        </p:spPr>
        <p:txBody>
          <a:bodyPr>
            <a:normAutofit fontScale="90000"/>
          </a:bodyPr>
          <a:lstStyle/>
          <a:p>
            <a:endParaRPr lang="bg-BG" dirty="0"/>
          </a:p>
        </p:txBody>
      </p:sp>
      <p:sp>
        <p:nvSpPr>
          <p:cNvPr id="3" name="Content Placeholder 2"/>
          <p:cNvSpPr>
            <a:spLocks noGrp="1"/>
          </p:cNvSpPr>
          <p:nvPr>
            <p:ph idx="1"/>
          </p:nvPr>
        </p:nvSpPr>
        <p:spPr>
          <a:xfrm>
            <a:off x="457200" y="838200"/>
            <a:ext cx="8229600" cy="5867400"/>
          </a:xfrm>
        </p:spPr>
        <p:txBody>
          <a:bodyPr>
            <a:normAutofit/>
          </a:bodyPr>
          <a:lstStyle/>
          <a:p>
            <a:pPr>
              <a:buNone/>
            </a:pPr>
            <a:r>
              <a:rPr lang="en-US" dirty="0" smtClean="0"/>
              <a:t>	</a:t>
            </a:r>
            <a:r>
              <a:rPr lang="en-US" sz="4000" dirty="0" smtClean="0"/>
              <a:t>You could make the </a:t>
            </a:r>
            <a:r>
              <a:rPr lang="en-US" sz="4000" dirty="0" smtClean="0">
                <a:solidFill>
                  <a:srgbClr val="002060"/>
                </a:solidFill>
              </a:rPr>
              <a:t>worksheet</a:t>
            </a:r>
            <a:r>
              <a:rPr lang="en-US" sz="4000" dirty="0" smtClean="0"/>
              <a:t> into an </a:t>
            </a:r>
            <a:r>
              <a:rPr lang="en-US" sz="4000" dirty="0" smtClean="0">
                <a:solidFill>
                  <a:srgbClr val="002060"/>
                </a:solidFill>
              </a:rPr>
              <a:t>online survey, </a:t>
            </a:r>
            <a:r>
              <a:rPr lang="en-US" sz="4000" dirty="0" smtClean="0"/>
              <a:t>using a tool such as </a:t>
            </a:r>
            <a:r>
              <a:rPr lang="en-US" sz="4000" b="1" dirty="0" err="1" smtClean="0"/>
              <a:t>SurveyMonkey</a:t>
            </a:r>
            <a:r>
              <a:rPr lang="en-US" sz="4000" dirty="0" smtClean="0"/>
              <a:t> (</a:t>
            </a:r>
            <a:r>
              <a:rPr lang="en-US" sz="4000" dirty="0" smtClean="0">
                <a:solidFill>
                  <a:schemeClr val="accent3">
                    <a:lumMod val="75000"/>
                  </a:schemeClr>
                </a:solidFill>
              </a:rPr>
              <a:t>www.surveymonkey.com</a:t>
            </a:r>
            <a:r>
              <a:rPr lang="en-US" sz="4000" dirty="0" smtClean="0"/>
              <a:t>). </a:t>
            </a:r>
          </a:p>
          <a:p>
            <a:pPr>
              <a:buNone/>
            </a:pPr>
            <a:r>
              <a:rPr lang="en-US" sz="4000" dirty="0" smtClean="0"/>
              <a:t>	In addition to the </a:t>
            </a:r>
            <a:r>
              <a:rPr lang="en-US" sz="4000" dirty="0" smtClean="0">
                <a:solidFill>
                  <a:srgbClr val="002060"/>
                </a:solidFill>
              </a:rPr>
              <a:t>speaking activity </a:t>
            </a:r>
            <a:r>
              <a:rPr lang="en-US" sz="4000" dirty="0" smtClean="0"/>
              <a:t>you could then get students to </a:t>
            </a:r>
            <a:r>
              <a:rPr lang="en-US" sz="4000" dirty="0" smtClean="0">
                <a:solidFill>
                  <a:srgbClr val="002060"/>
                </a:solidFill>
              </a:rPr>
              <a:t>complete the survey online</a:t>
            </a:r>
            <a:r>
              <a:rPr lang="en-US" sz="4000" dirty="0" smtClean="0"/>
              <a:t>, perhaps as part of a homework assignment.</a:t>
            </a:r>
            <a:endParaRPr lang="bg-BG" sz="4000" dirty="0" smtClean="0"/>
          </a:p>
          <a:p>
            <a:endParaRPr lang="bg-BG" dirty="0"/>
          </a:p>
        </p:txBody>
      </p:sp>
    </p:spTree>
  </p:cSld>
  <p:clrMapOvr>
    <a:masterClrMapping/>
  </p:clrMapOvr>
  <p:transition>
    <p:zoom/>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304800"/>
          </a:xfrm>
        </p:spPr>
        <p:txBody>
          <a:bodyPr>
            <a:normAutofit fontScale="90000"/>
          </a:bodyPr>
          <a:lstStyle/>
          <a:p>
            <a:endParaRPr lang="bg-BG" dirty="0"/>
          </a:p>
        </p:txBody>
      </p:sp>
      <p:sp>
        <p:nvSpPr>
          <p:cNvPr id="3" name="Content Placeholder 2"/>
          <p:cNvSpPr>
            <a:spLocks noGrp="1"/>
          </p:cNvSpPr>
          <p:nvPr>
            <p:ph idx="1"/>
          </p:nvPr>
        </p:nvSpPr>
        <p:spPr>
          <a:xfrm>
            <a:off x="457200" y="838200"/>
            <a:ext cx="8229600" cy="5715000"/>
          </a:xfrm>
        </p:spPr>
        <p:txBody>
          <a:bodyPr>
            <a:normAutofit fontScale="92500"/>
          </a:bodyPr>
          <a:lstStyle/>
          <a:p>
            <a:r>
              <a:rPr lang="en-US" sz="3200" i="1" dirty="0" smtClean="0"/>
              <a:t>Tell students that as a class they are going to </a:t>
            </a:r>
            <a:r>
              <a:rPr lang="en-US" sz="3200" i="1" dirty="0" smtClean="0">
                <a:solidFill>
                  <a:schemeClr val="accent2">
                    <a:lumMod val="50000"/>
                  </a:schemeClr>
                </a:solidFill>
              </a:rPr>
              <a:t>produce a guide </a:t>
            </a:r>
            <a:r>
              <a:rPr lang="en-US" sz="3200" i="1" dirty="0" smtClean="0"/>
              <a:t>for their city or town. Write the topics from  above on separate cards, and allocate one card to a pair of students. </a:t>
            </a:r>
          </a:p>
          <a:p>
            <a:r>
              <a:rPr lang="en-US" sz="3200" i="1" dirty="0" smtClean="0"/>
              <a:t>Ask students in pairs to </a:t>
            </a:r>
            <a:r>
              <a:rPr lang="en-US" sz="3200" i="1" dirty="0" smtClean="0">
                <a:solidFill>
                  <a:schemeClr val="accent2">
                    <a:lumMod val="50000"/>
                  </a:schemeClr>
                </a:solidFill>
              </a:rPr>
              <a:t>write a short text about their topic </a:t>
            </a:r>
            <a:r>
              <a:rPr lang="en-US" sz="3200" i="1" dirty="0" smtClean="0"/>
              <a:t>in a word processed document.</a:t>
            </a:r>
          </a:p>
          <a:p>
            <a:r>
              <a:rPr lang="en-US" sz="3200" i="1" dirty="0" smtClean="0"/>
              <a:t>For lower levels, refer students to the 850-word </a:t>
            </a:r>
            <a:r>
              <a:rPr lang="en-US" sz="3200" i="1" dirty="0" smtClean="0">
                <a:solidFill>
                  <a:schemeClr val="accent3">
                    <a:lumMod val="50000"/>
                  </a:schemeClr>
                </a:solidFill>
              </a:rPr>
              <a:t>SEW Basic English alphabetical wordlist </a:t>
            </a:r>
            <a:r>
              <a:rPr lang="en-US" sz="3200" i="1" dirty="0" smtClean="0"/>
              <a:t>(</a:t>
            </a:r>
            <a:r>
              <a:rPr lang="en-US" sz="3200" i="1" dirty="0" smtClean="0">
                <a:solidFill>
                  <a:srgbClr val="FF0000"/>
                </a:solidFill>
              </a:rPr>
              <a:t>simple.wikipedia.org/wiki/</a:t>
            </a:r>
            <a:r>
              <a:rPr lang="en-US" sz="3200" i="1" dirty="0" err="1" smtClean="0">
                <a:solidFill>
                  <a:srgbClr val="FF0000"/>
                </a:solidFill>
              </a:rPr>
              <a:t>Wikipedia:Basic_English_alphabetical_wordlist</a:t>
            </a:r>
            <a:r>
              <a:rPr lang="en-US" sz="3200" i="1" dirty="0" smtClean="0"/>
              <a:t>) online. </a:t>
            </a:r>
            <a:r>
              <a:rPr lang="en-US" sz="2800" i="1" dirty="0" smtClean="0"/>
              <a:t>Encourage students to use these words if they want to.</a:t>
            </a:r>
            <a:endParaRPr lang="en-US" sz="3200" i="1" dirty="0" smtClean="0"/>
          </a:p>
          <a:p>
            <a:endParaRPr lang="bg-BG" sz="3200" i="1" dirty="0"/>
          </a:p>
        </p:txBody>
      </p:sp>
    </p:spTree>
  </p:cSld>
  <p:clrMapOvr>
    <a:masterClrMapping/>
  </p:clrMapOvr>
  <p:transition>
    <p:zoom/>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381000"/>
          </a:xfrm>
        </p:spPr>
        <p:txBody>
          <a:bodyPr>
            <a:normAutofit fontScale="90000"/>
          </a:bodyPr>
          <a:lstStyle/>
          <a:p>
            <a:endParaRPr lang="bg-BG" dirty="0"/>
          </a:p>
        </p:txBody>
      </p:sp>
      <p:sp>
        <p:nvSpPr>
          <p:cNvPr id="3" name="Content Placeholder 2"/>
          <p:cNvSpPr>
            <a:spLocks noGrp="1"/>
          </p:cNvSpPr>
          <p:nvPr>
            <p:ph idx="1"/>
          </p:nvPr>
        </p:nvSpPr>
        <p:spPr>
          <a:xfrm>
            <a:off x="457200" y="914400"/>
            <a:ext cx="8229600" cy="5715000"/>
          </a:xfrm>
        </p:spPr>
        <p:txBody>
          <a:bodyPr>
            <a:normAutofit/>
          </a:bodyPr>
          <a:lstStyle/>
          <a:p>
            <a:r>
              <a:rPr lang="en-US" sz="3200" i="1" dirty="0" smtClean="0"/>
              <a:t>Once students have completed the first draft of the text, ask them </a:t>
            </a:r>
            <a:r>
              <a:rPr lang="en-US" sz="3200" b="1" i="1" dirty="0" smtClean="0">
                <a:solidFill>
                  <a:schemeClr val="accent4">
                    <a:lumMod val="50000"/>
                  </a:schemeClr>
                </a:solidFill>
              </a:rPr>
              <a:t>to copy and paste the text into their dedicated wiki page on the class wiki </a:t>
            </a:r>
            <a:r>
              <a:rPr lang="en-US" sz="3200" i="1" dirty="0" smtClean="0"/>
              <a:t>which you prepared earlier. The front page of your guide wiki  should have a </a:t>
            </a:r>
            <a:r>
              <a:rPr lang="en-US" sz="3200" i="1" dirty="0" smtClean="0">
                <a:solidFill>
                  <a:schemeClr val="accent1">
                    <a:lumMod val="75000"/>
                  </a:schemeClr>
                </a:solidFill>
              </a:rPr>
              <a:t>title </a:t>
            </a:r>
            <a:r>
              <a:rPr lang="en-US" sz="3200" i="1" dirty="0" smtClean="0"/>
              <a:t>and </a:t>
            </a:r>
            <a:r>
              <a:rPr lang="en-US" sz="3200" i="1" dirty="0" smtClean="0">
                <a:solidFill>
                  <a:schemeClr val="accent1">
                    <a:lumMod val="50000"/>
                  </a:schemeClr>
                </a:solidFill>
              </a:rPr>
              <a:t>introduction</a:t>
            </a:r>
            <a:r>
              <a:rPr lang="en-US" sz="3200" i="1" dirty="0" smtClean="0"/>
              <a:t> to the guide, an </a:t>
            </a:r>
            <a:r>
              <a:rPr lang="en-US" sz="3200" i="1" dirty="0" smtClean="0">
                <a:solidFill>
                  <a:schemeClr val="accent1">
                    <a:lumMod val="50000"/>
                  </a:schemeClr>
                </a:solidFill>
              </a:rPr>
              <a:t>image</a:t>
            </a:r>
            <a:r>
              <a:rPr lang="en-US" sz="3200" i="1" dirty="0" smtClean="0"/>
              <a:t>, and individually </a:t>
            </a:r>
            <a:r>
              <a:rPr lang="en-US" sz="3200" i="1" dirty="0" smtClean="0">
                <a:solidFill>
                  <a:schemeClr val="accent1">
                    <a:lumMod val="50000"/>
                  </a:schemeClr>
                </a:solidFill>
              </a:rPr>
              <a:t>linked pages </a:t>
            </a:r>
            <a:r>
              <a:rPr lang="en-US" sz="3200" i="1" dirty="0" smtClean="0"/>
              <a:t>for each pair/topic. Instead of Student A, Student B, etc, use the real names of your pairs of students</a:t>
            </a:r>
            <a:r>
              <a:rPr lang="en-US" sz="3200" dirty="0" smtClean="0"/>
              <a:t>. </a:t>
            </a:r>
            <a:endParaRPr lang="bg-BG" sz="3200" dirty="0"/>
          </a:p>
        </p:txBody>
      </p:sp>
    </p:spTree>
  </p:cSld>
  <p:clrMapOvr>
    <a:masterClrMapping/>
  </p:clrMapOvr>
  <p:transition>
    <p:zoom/>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normAutofit fontScale="90000"/>
          </a:bodyPr>
          <a:lstStyle/>
          <a:p>
            <a:r>
              <a:rPr lang="en-US" dirty="0" smtClean="0"/>
              <a:t>Front page of the guide</a:t>
            </a:r>
            <a:endParaRPr lang="bg-BG" dirty="0"/>
          </a:p>
        </p:txBody>
      </p:sp>
      <p:pic>
        <p:nvPicPr>
          <p:cNvPr id="23554" name="Picture 2"/>
          <p:cNvPicPr>
            <a:picLocks noGrp="1" noChangeAspect="1" noChangeArrowheads="1"/>
          </p:cNvPicPr>
          <p:nvPr>
            <p:ph idx="1"/>
          </p:nvPr>
        </p:nvPicPr>
        <p:blipFill>
          <a:blip r:embed="rId2"/>
          <a:srcRect l="7055" t="9729" r="9007" b="10416"/>
          <a:stretch>
            <a:fillRect/>
          </a:stretch>
        </p:blipFill>
        <p:spPr bwMode="auto">
          <a:xfrm>
            <a:off x="82826" y="1219200"/>
            <a:ext cx="8832574" cy="53340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rmAutofit fontScale="90000"/>
          </a:bodyPr>
          <a:lstStyle/>
          <a:p>
            <a:endParaRPr lang="bg-BG" dirty="0"/>
          </a:p>
        </p:txBody>
      </p:sp>
      <p:sp>
        <p:nvSpPr>
          <p:cNvPr id="3" name="Content Placeholder 2"/>
          <p:cNvSpPr>
            <a:spLocks noGrp="1"/>
          </p:cNvSpPr>
          <p:nvPr>
            <p:ph idx="1"/>
          </p:nvPr>
        </p:nvSpPr>
        <p:spPr>
          <a:xfrm>
            <a:off x="457200" y="1143000"/>
            <a:ext cx="8229600" cy="5410200"/>
          </a:xfrm>
        </p:spPr>
        <p:txBody>
          <a:bodyPr>
            <a:normAutofit fontScale="92500" lnSpcReduction="20000"/>
          </a:bodyPr>
          <a:lstStyle/>
          <a:p>
            <a:r>
              <a:rPr lang="en-US" sz="3200" i="1" dirty="0" smtClean="0"/>
              <a:t>Encourage students </a:t>
            </a:r>
            <a:r>
              <a:rPr lang="en-US" sz="3200" i="1" dirty="0" smtClean="0">
                <a:solidFill>
                  <a:schemeClr val="accent1">
                    <a:lumMod val="50000"/>
                  </a:schemeClr>
                </a:solidFill>
              </a:rPr>
              <a:t>to search for a Creative Commons image</a:t>
            </a:r>
            <a:r>
              <a:rPr lang="en-US" sz="3200" i="1" dirty="0" smtClean="0"/>
              <a:t> to include with their text on the wiki. Then ask students to visit the next pair’s wiki page. Students should </a:t>
            </a:r>
            <a:r>
              <a:rPr lang="en-US" sz="3200" i="1" dirty="0" smtClean="0">
                <a:solidFill>
                  <a:schemeClr val="accent1">
                    <a:lumMod val="50000"/>
                  </a:schemeClr>
                </a:solidFill>
              </a:rPr>
              <a:t>edit</a:t>
            </a:r>
            <a:r>
              <a:rPr lang="en-US" sz="3200" i="1" dirty="0" smtClean="0"/>
              <a:t> and correct any language mistakes they see, and </a:t>
            </a:r>
            <a:r>
              <a:rPr lang="en-US" sz="3200" i="1" dirty="0" smtClean="0">
                <a:solidFill>
                  <a:schemeClr val="accent1">
                    <a:lumMod val="50000"/>
                  </a:schemeClr>
                </a:solidFill>
              </a:rPr>
              <a:t>improve the text</a:t>
            </a:r>
            <a:r>
              <a:rPr lang="en-US" sz="3200" i="1" dirty="0" smtClean="0"/>
              <a:t> if they can.</a:t>
            </a:r>
          </a:p>
          <a:p>
            <a:r>
              <a:rPr lang="en-US" sz="3200" i="1" dirty="0" smtClean="0"/>
              <a:t>After this first round of peer correction, students should </a:t>
            </a:r>
            <a:r>
              <a:rPr lang="en-US" sz="3200" i="1" dirty="0" smtClean="0">
                <a:solidFill>
                  <a:schemeClr val="accent1">
                    <a:lumMod val="50000"/>
                  </a:schemeClr>
                </a:solidFill>
              </a:rPr>
              <a:t>look again at their own original texts, focusing particularly on any corrections </a:t>
            </a:r>
            <a:r>
              <a:rPr lang="en-US" sz="3200" i="1" dirty="0" smtClean="0"/>
              <a:t>that have been made. To do this, students can click on the ‘</a:t>
            </a:r>
            <a:r>
              <a:rPr lang="en-US" sz="3200" i="1" dirty="0" smtClean="0">
                <a:solidFill>
                  <a:schemeClr val="accent1">
                    <a:lumMod val="50000"/>
                  </a:schemeClr>
                </a:solidFill>
              </a:rPr>
              <a:t>History</a:t>
            </a:r>
            <a:r>
              <a:rPr lang="en-US" sz="3200" i="1" dirty="0" smtClean="0"/>
              <a:t>’ </a:t>
            </a:r>
            <a:r>
              <a:rPr lang="en-US" sz="3200" i="1" dirty="0" smtClean="0">
                <a:solidFill>
                  <a:schemeClr val="accent1">
                    <a:lumMod val="50000"/>
                  </a:schemeClr>
                </a:solidFill>
              </a:rPr>
              <a:t>tab</a:t>
            </a:r>
            <a:r>
              <a:rPr lang="en-US" sz="3200" i="1" dirty="0" smtClean="0"/>
              <a:t> for their individual wiki page, and then</a:t>
            </a:r>
            <a:r>
              <a:rPr lang="en-US" sz="3200" i="1" dirty="0" smtClean="0">
                <a:solidFill>
                  <a:schemeClr val="accent1">
                    <a:lumMod val="50000"/>
                  </a:schemeClr>
                </a:solidFill>
              </a:rPr>
              <a:t> compare </a:t>
            </a:r>
            <a:r>
              <a:rPr lang="en-US" sz="3200" i="1" dirty="0" smtClean="0"/>
              <a:t>their original version of the text with the corrected version.</a:t>
            </a:r>
            <a:endParaRPr lang="bg-BG" sz="3200" i="1" dirty="0"/>
          </a:p>
        </p:txBody>
      </p:sp>
    </p:spTree>
  </p:cSld>
  <p:clrMapOvr>
    <a:masterClrMapping/>
  </p:clrMapOvr>
  <p:transition>
    <p:zoom/>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33400"/>
          </a:xfrm>
        </p:spPr>
        <p:txBody>
          <a:bodyPr>
            <a:normAutofit fontScale="90000"/>
          </a:bodyPr>
          <a:lstStyle/>
          <a:p>
            <a:endParaRPr lang="bg-BG" dirty="0"/>
          </a:p>
        </p:txBody>
      </p:sp>
      <p:sp>
        <p:nvSpPr>
          <p:cNvPr id="3" name="Content Placeholder 2"/>
          <p:cNvSpPr>
            <a:spLocks noGrp="1"/>
          </p:cNvSpPr>
          <p:nvPr>
            <p:ph idx="1"/>
          </p:nvPr>
        </p:nvSpPr>
        <p:spPr>
          <a:xfrm>
            <a:off x="457200" y="1066800"/>
            <a:ext cx="8229600" cy="5486400"/>
          </a:xfrm>
        </p:spPr>
        <p:txBody>
          <a:bodyPr>
            <a:normAutofit/>
          </a:bodyPr>
          <a:lstStyle/>
          <a:p>
            <a:r>
              <a:rPr lang="en-US" sz="3200" i="1" dirty="0" smtClean="0"/>
              <a:t>Once students are happy with the </a:t>
            </a:r>
            <a:r>
              <a:rPr lang="en-US" sz="3200" i="1" dirty="0" smtClean="0">
                <a:solidFill>
                  <a:schemeClr val="accent1">
                    <a:lumMod val="50000"/>
                  </a:schemeClr>
                </a:solidFill>
              </a:rPr>
              <a:t>final drafts </a:t>
            </a:r>
            <a:r>
              <a:rPr lang="en-US" sz="3200" i="1" dirty="0" smtClean="0"/>
              <a:t>of their texts, ask them to </a:t>
            </a:r>
            <a:r>
              <a:rPr lang="en-US" sz="3200" i="1" dirty="0" smtClean="0">
                <a:solidFill>
                  <a:schemeClr val="accent1">
                    <a:lumMod val="50000"/>
                  </a:schemeClr>
                </a:solidFill>
              </a:rPr>
              <a:t>visit all the other wiki pages </a:t>
            </a:r>
            <a:r>
              <a:rPr lang="en-US" sz="3200" i="1" dirty="0" smtClean="0"/>
              <a:t>in the guide. For each page they visit, they should </a:t>
            </a:r>
            <a:r>
              <a:rPr lang="en-US" sz="3200" i="1" dirty="0" smtClean="0">
                <a:solidFill>
                  <a:schemeClr val="accent1">
                    <a:lumMod val="50000"/>
                  </a:schemeClr>
                </a:solidFill>
              </a:rPr>
              <a:t>leave a comment </a:t>
            </a:r>
            <a:r>
              <a:rPr lang="en-US" sz="3200" i="1" dirty="0" smtClean="0"/>
              <a:t>under the ‘Discussion’ tab. Their comments can consist of additional information or travel tips for the location.</a:t>
            </a:r>
            <a:endParaRPr lang="bg-BG" sz="3200" i="1" dirty="0"/>
          </a:p>
        </p:txBody>
      </p:sp>
    </p:spTree>
  </p:cSld>
  <p:clrMapOvr>
    <a:masterClrMapping/>
  </p:clrMapOvr>
  <p:transition>
    <p:zoom/>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lstStyle/>
          <a:p>
            <a:endParaRPr lang="bg-BG" dirty="0"/>
          </a:p>
        </p:txBody>
      </p:sp>
      <p:sp>
        <p:nvSpPr>
          <p:cNvPr id="3" name="Content Placeholder 2"/>
          <p:cNvSpPr>
            <a:spLocks noGrp="1"/>
          </p:cNvSpPr>
          <p:nvPr>
            <p:ph idx="1"/>
          </p:nvPr>
        </p:nvSpPr>
        <p:spPr>
          <a:xfrm>
            <a:off x="457200" y="1600200"/>
            <a:ext cx="8229600" cy="4876800"/>
          </a:xfrm>
        </p:spPr>
        <p:txBody>
          <a:bodyPr>
            <a:normAutofit/>
          </a:bodyPr>
          <a:lstStyle/>
          <a:p>
            <a:r>
              <a:rPr lang="en-US" sz="3200" i="1" dirty="0" smtClean="0"/>
              <a:t>Finally, let the students return to their original texts and </a:t>
            </a:r>
            <a:r>
              <a:rPr lang="en-US" sz="3200" i="1" dirty="0" smtClean="0">
                <a:solidFill>
                  <a:schemeClr val="accent1">
                    <a:lumMod val="50000"/>
                  </a:schemeClr>
                </a:solidFill>
              </a:rPr>
              <a:t>read the comments </a:t>
            </a:r>
            <a:r>
              <a:rPr lang="en-US" sz="3200" i="1" dirty="0" smtClean="0"/>
              <a:t>and/or questions that their classmates have left for them. Students should </a:t>
            </a:r>
            <a:r>
              <a:rPr lang="en-US" sz="3200" i="1" dirty="0" smtClean="0">
                <a:solidFill>
                  <a:schemeClr val="accent1">
                    <a:lumMod val="50000"/>
                  </a:schemeClr>
                </a:solidFill>
              </a:rPr>
              <a:t>further modify </a:t>
            </a:r>
            <a:r>
              <a:rPr lang="en-US" sz="3200" i="1" dirty="0" smtClean="0"/>
              <a:t>their texts to incorporate some of their classmates’ suggestions and ideas, or to </a:t>
            </a:r>
            <a:r>
              <a:rPr lang="en-US" sz="3200" i="1" dirty="0" smtClean="0">
                <a:solidFill>
                  <a:schemeClr val="accent1">
                    <a:lumMod val="50000"/>
                  </a:schemeClr>
                </a:solidFill>
              </a:rPr>
              <a:t>respond to their questions</a:t>
            </a:r>
            <a:r>
              <a:rPr lang="en-US" sz="3200" i="1" dirty="0" smtClean="0"/>
              <a:t>.</a:t>
            </a:r>
            <a:endParaRPr lang="bg-BG" sz="3200" i="1" dirty="0"/>
          </a:p>
        </p:txBody>
      </p:sp>
    </p:spTree>
  </p:cSld>
  <p:clrMapOvr>
    <a:masterClrMapping/>
  </p:clrMapOvr>
  <p:transition>
    <p:zoom/>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33400"/>
          </a:xfrm>
        </p:spPr>
        <p:txBody>
          <a:bodyPr>
            <a:normAutofit fontScale="90000"/>
          </a:bodyPr>
          <a:lstStyle/>
          <a:p>
            <a:endParaRPr lang="bg-BG" dirty="0"/>
          </a:p>
        </p:txBody>
      </p:sp>
      <p:sp>
        <p:nvSpPr>
          <p:cNvPr id="3" name="Content Placeholder 2"/>
          <p:cNvSpPr>
            <a:spLocks noGrp="1"/>
          </p:cNvSpPr>
          <p:nvPr>
            <p:ph idx="1"/>
          </p:nvPr>
        </p:nvSpPr>
        <p:spPr>
          <a:xfrm>
            <a:off x="457200" y="990600"/>
            <a:ext cx="8229600" cy="5638800"/>
          </a:xfrm>
        </p:spPr>
        <p:txBody>
          <a:bodyPr>
            <a:normAutofit/>
          </a:bodyPr>
          <a:lstStyle/>
          <a:p>
            <a:r>
              <a:rPr lang="en-US" sz="4000" dirty="0" smtClean="0"/>
              <a:t>To round off the activity, </a:t>
            </a:r>
            <a:r>
              <a:rPr lang="en-US" sz="4000" dirty="0" smtClean="0">
                <a:solidFill>
                  <a:schemeClr val="accent1">
                    <a:lumMod val="50000"/>
                  </a:schemeClr>
                </a:solidFill>
              </a:rPr>
              <a:t>discuss </a:t>
            </a:r>
            <a:r>
              <a:rPr lang="en-US" sz="4000" dirty="0" smtClean="0"/>
              <a:t>with students </a:t>
            </a:r>
            <a:r>
              <a:rPr lang="en-US" sz="4000" dirty="0" smtClean="0">
                <a:solidFill>
                  <a:schemeClr val="accent1">
                    <a:lumMod val="50000"/>
                  </a:schemeClr>
                </a:solidFill>
              </a:rPr>
              <a:t>the concept of multiple authorship</a:t>
            </a:r>
            <a:r>
              <a:rPr lang="en-US" sz="4000" dirty="0" smtClean="0"/>
              <a:t>. For example, do they think that having several people working together on a text </a:t>
            </a:r>
            <a:r>
              <a:rPr lang="en-US" sz="4000" dirty="0" smtClean="0">
                <a:solidFill>
                  <a:schemeClr val="accent1">
                    <a:lumMod val="50000"/>
                  </a:schemeClr>
                </a:solidFill>
              </a:rPr>
              <a:t>can improve it,</a:t>
            </a:r>
            <a:r>
              <a:rPr lang="en-US" sz="4000" dirty="0" smtClean="0"/>
              <a:t> both in terms of language and content?</a:t>
            </a:r>
          </a:p>
        </p:txBody>
      </p:sp>
    </p:spTree>
  </p:cSld>
  <p:clrMapOvr>
    <a:masterClrMapping/>
  </p:clrMapOvr>
  <p:transition>
    <p:zoom/>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33400"/>
          </a:xfrm>
        </p:spPr>
        <p:txBody>
          <a:bodyPr>
            <a:normAutofit fontScale="90000"/>
          </a:bodyPr>
          <a:lstStyle/>
          <a:p>
            <a:endParaRPr lang="bg-BG" dirty="0"/>
          </a:p>
        </p:txBody>
      </p:sp>
      <p:sp>
        <p:nvSpPr>
          <p:cNvPr id="3" name="Content Placeholder 2"/>
          <p:cNvSpPr>
            <a:spLocks noGrp="1"/>
          </p:cNvSpPr>
          <p:nvPr>
            <p:ph idx="1"/>
          </p:nvPr>
        </p:nvSpPr>
        <p:spPr>
          <a:xfrm>
            <a:off x="457200" y="1066800"/>
            <a:ext cx="8229600" cy="5257800"/>
          </a:xfrm>
        </p:spPr>
        <p:txBody>
          <a:bodyPr>
            <a:normAutofit lnSpcReduction="10000"/>
          </a:bodyPr>
          <a:lstStyle/>
          <a:p>
            <a:r>
              <a:rPr lang="en-US" dirty="0" smtClean="0"/>
              <a:t>Also, discuss with students what sort </a:t>
            </a:r>
            <a:r>
              <a:rPr lang="en-US" dirty="0" smtClean="0">
                <a:solidFill>
                  <a:schemeClr val="accent1">
                    <a:lumMod val="50000"/>
                  </a:schemeClr>
                </a:solidFill>
              </a:rPr>
              <a:t>of privacy settings </a:t>
            </a:r>
            <a:r>
              <a:rPr lang="en-US" dirty="0" smtClean="0"/>
              <a:t>they would like to apply </a:t>
            </a:r>
            <a:r>
              <a:rPr lang="en-US" dirty="0" smtClean="0">
                <a:solidFill>
                  <a:schemeClr val="accent1">
                    <a:lumMod val="50000"/>
                  </a:schemeClr>
                </a:solidFill>
              </a:rPr>
              <a:t>to the class wiki. </a:t>
            </a:r>
            <a:r>
              <a:rPr lang="en-US" dirty="0" smtClean="0"/>
              <a:t>The wiki could be shared with other teachers and classes in the school, for example, and these readers could also post comments or questions on the guide entries. With younger learners, parents could be given the URL of the class wiki and encouraged to visit and comment (in the L1). The wiki could also be shared with a wider audience, for example by </a:t>
            </a:r>
            <a:r>
              <a:rPr lang="en-US" dirty="0" smtClean="0">
                <a:solidFill>
                  <a:schemeClr val="accent1">
                    <a:lumMod val="50000"/>
                  </a:schemeClr>
                </a:solidFill>
              </a:rPr>
              <a:t>adding a link to it on the school website</a:t>
            </a:r>
            <a:r>
              <a:rPr lang="en-US" dirty="0" smtClean="0"/>
              <a:t>, or by </a:t>
            </a:r>
            <a:r>
              <a:rPr lang="en-US" dirty="0" smtClean="0">
                <a:solidFill>
                  <a:schemeClr val="accent1">
                    <a:lumMod val="50000"/>
                  </a:schemeClr>
                </a:solidFill>
              </a:rPr>
              <a:t>listing it as a public wiki</a:t>
            </a:r>
            <a:r>
              <a:rPr lang="en-US" dirty="0" smtClean="0"/>
              <a:t>. Whatever level of access is decided on, we recommend </a:t>
            </a:r>
            <a:r>
              <a:rPr lang="en-US" dirty="0" smtClean="0">
                <a:solidFill>
                  <a:schemeClr val="accent1">
                    <a:lumMod val="50000"/>
                  </a:schemeClr>
                </a:solidFill>
              </a:rPr>
              <a:t>that comment moderation stays on </a:t>
            </a:r>
            <a:r>
              <a:rPr lang="en-US" dirty="0" smtClean="0"/>
              <a:t>to avoid spam, and that </a:t>
            </a:r>
            <a:r>
              <a:rPr lang="en-US" dirty="0" smtClean="0">
                <a:solidFill>
                  <a:schemeClr val="accent1">
                    <a:lumMod val="50000"/>
                  </a:schemeClr>
                </a:solidFill>
              </a:rPr>
              <a:t>you as the teacher are responsible for moderating all comments </a:t>
            </a:r>
            <a:r>
              <a:rPr lang="en-US" dirty="0" smtClean="0"/>
              <a:t>received.</a:t>
            </a:r>
            <a:endParaRPr lang="bg-BG" dirty="0" smtClean="0"/>
          </a:p>
          <a:p>
            <a:endParaRPr lang="bg-BG" dirty="0"/>
          </a:p>
        </p:txBody>
      </p:sp>
    </p:spTree>
  </p:cSld>
  <p:clrMapOvr>
    <a:masterClrMapping/>
  </p:clrMapOvr>
  <p:transition>
    <p:zoom/>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fontScale="90000"/>
          </a:bodyPr>
          <a:lstStyle/>
          <a:p>
            <a:r>
              <a:rPr lang="en-US" dirty="0" smtClean="0"/>
              <a:t>Activity – </a:t>
            </a:r>
            <a:r>
              <a:rPr lang="en-US" i="1" dirty="0" smtClean="0"/>
              <a:t>Our City on Wikipedia</a:t>
            </a:r>
            <a:endParaRPr lang="bg-BG" i="1" dirty="0"/>
          </a:p>
        </p:txBody>
      </p:sp>
      <p:sp>
        <p:nvSpPr>
          <p:cNvPr id="3" name="Content Placeholder 2"/>
          <p:cNvSpPr>
            <a:spLocks noGrp="1"/>
          </p:cNvSpPr>
          <p:nvPr>
            <p:ph idx="1"/>
          </p:nvPr>
        </p:nvSpPr>
        <p:spPr>
          <a:xfrm>
            <a:off x="457200" y="1066800"/>
            <a:ext cx="8229600" cy="5257800"/>
          </a:xfrm>
        </p:spPr>
        <p:txBody>
          <a:bodyPr/>
          <a:lstStyle/>
          <a:p>
            <a:r>
              <a:rPr lang="en-US" sz="3200" i="1" dirty="0" smtClean="0">
                <a:solidFill>
                  <a:schemeClr val="accent4">
                    <a:lumMod val="50000"/>
                  </a:schemeClr>
                </a:solidFill>
              </a:rPr>
              <a:t>Students create an entry for Simple English Wikipedia</a:t>
            </a:r>
            <a:r>
              <a:rPr lang="en-US" i="1" dirty="0" smtClean="0">
                <a:solidFill>
                  <a:schemeClr val="accent4">
                    <a:lumMod val="50000"/>
                  </a:schemeClr>
                </a:solidFill>
              </a:rPr>
              <a:t>. </a:t>
            </a:r>
            <a:r>
              <a:rPr lang="en-US" sz="3200" i="1" dirty="0" smtClean="0">
                <a:solidFill>
                  <a:schemeClr val="accent2">
                    <a:lumMod val="75000"/>
                  </a:schemeClr>
                </a:solidFill>
              </a:rPr>
              <a:t>(In this activity students contribute to a public wiki)</a:t>
            </a:r>
          </a:p>
          <a:p>
            <a:r>
              <a:rPr lang="en-US" sz="3200" b="1" dirty="0" smtClean="0"/>
              <a:t>Literacy</a:t>
            </a:r>
            <a:r>
              <a:rPr lang="en-US" sz="3200" dirty="0" smtClean="0"/>
              <a:t>: </a:t>
            </a:r>
            <a:r>
              <a:rPr lang="en-US" sz="3200" i="1" dirty="0" smtClean="0"/>
              <a:t>Participatory literacy &amp; print literacy </a:t>
            </a:r>
          </a:p>
          <a:p>
            <a:r>
              <a:rPr lang="en-US" sz="3200" b="1" dirty="0" smtClean="0"/>
              <a:t>Topic</a:t>
            </a:r>
            <a:r>
              <a:rPr lang="en-US" sz="3200" dirty="0" smtClean="0"/>
              <a:t>: </a:t>
            </a:r>
            <a:r>
              <a:rPr lang="en-US" sz="3200" i="1" dirty="0" smtClean="0"/>
              <a:t>Travel &amp; tourism</a:t>
            </a:r>
          </a:p>
          <a:p>
            <a:r>
              <a:rPr lang="en-US" sz="3200" dirty="0" smtClean="0"/>
              <a:t> </a:t>
            </a:r>
            <a:r>
              <a:rPr lang="en-US" sz="3200" b="1" dirty="0" smtClean="0"/>
              <a:t>Aim</a:t>
            </a:r>
            <a:r>
              <a:rPr lang="en-US" sz="3200" dirty="0" smtClean="0"/>
              <a:t>: </a:t>
            </a:r>
            <a:r>
              <a:rPr lang="en-US" sz="3200" i="1" dirty="0" smtClean="0"/>
              <a:t>To show students how to contribute to a public wiki</a:t>
            </a:r>
            <a:endParaRPr lang="bg-BG" sz="3200" i="1" dirty="0">
              <a:solidFill>
                <a:schemeClr val="accent2">
                  <a:lumMod val="75000"/>
                </a:schemeClr>
              </a:solidFill>
            </a:endParaRPr>
          </a:p>
        </p:txBody>
      </p:sp>
    </p:spTree>
  </p:cSld>
  <p:clrMapOvr>
    <a:masterClrMapping/>
  </p:clrMapOvr>
  <p:transition>
    <p:zoom/>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33400"/>
          </a:xfrm>
        </p:spPr>
        <p:txBody>
          <a:bodyPr>
            <a:normAutofit fontScale="90000"/>
          </a:bodyPr>
          <a:lstStyle/>
          <a:p>
            <a:endParaRPr lang="bg-BG" dirty="0"/>
          </a:p>
        </p:txBody>
      </p:sp>
      <p:sp>
        <p:nvSpPr>
          <p:cNvPr id="3" name="Content Placeholder 2"/>
          <p:cNvSpPr>
            <a:spLocks noGrp="1"/>
          </p:cNvSpPr>
          <p:nvPr>
            <p:ph idx="1"/>
          </p:nvPr>
        </p:nvSpPr>
        <p:spPr>
          <a:xfrm>
            <a:off x="228600" y="1371600"/>
            <a:ext cx="8229600" cy="4617720"/>
          </a:xfrm>
        </p:spPr>
        <p:txBody>
          <a:bodyPr>
            <a:normAutofit/>
          </a:bodyPr>
          <a:lstStyle/>
          <a:p>
            <a:r>
              <a:rPr lang="en-US" sz="3600" b="1" dirty="0" smtClean="0"/>
              <a:t>Tech Support</a:t>
            </a:r>
            <a:r>
              <a:rPr lang="en-US" sz="3600" dirty="0" smtClean="0"/>
              <a:t>: </a:t>
            </a:r>
            <a:r>
              <a:rPr lang="en-US" sz="3600" i="1" dirty="0" smtClean="0"/>
              <a:t>Wikis:</a:t>
            </a:r>
          </a:p>
          <a:p>
            <a:r>
              <a:rPr lang="en-US" sz="3600" dirty="0" smtClean="0"/>
              <a:t> • General: </a:t>
            </a:r>
            <a:r>
              <a:rPr lang="en-US" sz="3600" dirty="0" smtClean="0">
                <a:solidFill>
                  <a:srgbClr val="FF0000"/>
                </a:solidFill>
              </a:rPr>
              <a:t>e-language.wikispaces.com/wikis </a:t>
            </a:r>
          </a:p>
          <a:p>
            <a:r>
              <a:rPr lang="en-US" sz="3600" dirty="0" smtClean="0"/>
              <a:t>• Simple English Wikipedia: </a:t>
            </a:r>
            <a:r>
              <a:rPr lang="en-US" sz="3600" dirty="0" smtClean="0">
                <a:solidFill>
                  <a:srgbClr val="FF0000"/>
                </a:solidFill>
              </a:rPr>
              <a:t>simple.wikipedia.org/wiki/</a:t>
            </a:r>
            <a:r>
              <a:rPr lang="en-US" sz="3600" dirty="0" err="1" smtClean="0">
                <a:solidFill>
                  <a:srgbClr val="FF0000"/>
                </a:solidFill>
              </a:rPr>
              <a:t>Help:Contents</a:t>
            </a:r>
            <a:endParaRPr lang="bg-BG" sz="3600" dirty="0">
              <a:solidFill>
                <a:srgbClr val="FF0000"/>
              </a:solidFill>
            </a:endParaRPr>
          </a:p>
        </p:txBody>
      </p:sp>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295400"/>
          </a:xfrm>
        </p:spPr>
        <p:txBody>
          <a:bodyPr>
            <a:normAutofit fontScale="90000"/>
          </a:bodyPr>
          <a:lstStyle/>
          <a:p>
            <a:pPr algn="ctr">
              <a:buFont typeface="Wingdings" pitchFamily="2" charset="2"/>
              <a:buChar char="§"/>
            </a:pPr>
            <a:r>
              <a:rPr lang="en-US" dirty="0" smtClean="0"/>
              <a:t>Filtering Literacy activity – </a:t>
            </a:r>
            <a:r>
              <a:rPr lang="en-US" i="1" dirty="0" smtClean="0"/>
              <a:t>My Digital Life</a:t>
            </a:r>
            <a:endParaRPr lang="bg-BG" i="1" dirty="0"/>
          </a:p>
        </p:txBody>
      </p:sp>
      <p:sp>
        <p:nvSpPr>
          <p:cNvPr id="3" name="Content Placeholder 2"/>
          <p:cNvSpPr>
            <a:spLocks noGrp="1"/>
          </p:cNvSpPr>
          <p:nvPr>
            <p:ph idx="1"/>
          </p:nvPr>
        </p:nvSpPr>
        <p:spPr>
          <a:xfrm>
            <a:off x="457200" y="1676400"/>
            <a:ext cx="8229600" cy="4648200"/>
          </a:xfrm>
        </p:spPr>
        <p:txBody>
          <a:bodyPr>
            <a:normAutofit/>
          </a:bodyPr>
          <a:lstStyle/>
          <a:p>
            <a:pPr>
              <a:buNone/>
            </a:pPr>
            <a:r>
              <a:rPr lang="en-US" dirty="0" smtClean="0"/>
              <a:t>	</a:t>
            </a:r>
            <a:r>
              <a:rPr lang="en-US" sz="3600" i="1" dirty="0" smtClean="0"/>
              <a:t>Students reflect on how much time they spend being distracted by technology on a daily basis.</a:t>
            </a:r>
          </a:p>
          <a:p>
            <a:pPr>
              <a:buNone/>
            </a:pPr>
            <a:r>
              <a:rPr lang="en-US" sz="3600" i="1" dirty="0" smtClean="0"/>
              <a:t>	</a:t>
            </a:r>
            <a:r>
              <a:rPr lang="en-US" sz="3600" i="1" dirty="0" smtClean="0">
                <a:solidFill>
                  <a:srgbClr val="002060"/>
                </a:solidFill>
              </a:rPr>
              <a:t>This activity helps students break down their daily usage and asks them to focus on how they pay attention. </a:t>
            </a:r>
            <a:r>
              <a:rPr lang="en-US" sz="3600" i="1" dirty="0" smtClean="0">
                <a:solidFill>
                  <a:schemeClr val="accent2">
                    <a:lumMod val="50000"/>
                  </a:schemeClr>
                </a:solidFill>
              </a:rPr>
              <a:t>It also encourages them to think about taking some time out.</a:t>
            </a:r>
            <a:endParaRPr lang="bg-BG" sz="3600" i="1" dirty="0">
              <a:solidFill>
                <a:schemeClr val="accent2">
                  <a:lumMod val="50000"/>
                </a:schemeClr>
              </a:solidFill>
            </a:endParaRPr>
          </a:p>
        </p:txBody>
      </p:sp>
    </p:spTree>
  </p:cSld>
  <p:clrMapOvr>
    <a:masterClrMapping/>
  </p:clrMapOvr>
  <p:transition>
    <p:zoom/>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lstStyle/>
          <a:p>
            <a:pPr algn="ctr"/>
            <a:r>
              <a:rPr lang="en-US" dirty="0" smtClean="0"/>
              <a:t>Procedure</a:t>
            </a:r>
            <a:endParaRPr lang="bg-BG" dirty="0"/>
          </a:p>
        </p:txBody>
      </p:sp>
      <p:sp>
        <p:nvSpPr>
          <p:cNvPr id="3" name="Content Placeholder 2"/>
          <p:cNvSpPr>
            <a:spLocks noGrp="1"/>
          </p:cNvSpPr>
          <p:nvPr>
            <p:ph idx="1"/>
          </p:nvPr>
        </p:nvSpPr>
        <p:spPr>
          <a:xfrm>
            <a:off x="457200" y="1066800"/>
            <a:ext cx="8229600" cy="5257800"/>
          </a:xfrm>
        </p:spPr>
        <p:txBody>
          <a:bodyPr/>
          <a:lstStyle/>
          <a:p>
            <a:r>
              <a:rPr lang="en-US" sz="3600" b="1" dirty="0" smtClean="0"/>
              <a:t>Before class</a:t>
            </a:r>
          </a:p>
          <a:p>
            <a:pPr>
              <a:buNone/>
            </a:pPr>
            <a:r>
              <a:rPr lang="en-US" dirty="0" smtClean="0"/>
              <a:t> • </a:t>
            </a:r>
            <a:r>
              <a:rPr lang="en-US" sz="3200" dirty="0" smtClean="0"/>
              <a:t>Find the </a:t>
            </a:r>
            <a:r>
              <a:rPr lang="en-US" sz="3200" i="1" dirty="0" smtClean="0">
                <a:solidFill>
                  <a:schemeClr val="accent4">
                    <a:lumMod val="50000"/>
                  </a:schemeClr>
                </a:solidFill>
              </a:rPr>
              <a:t>Simple English Wikipedia </a:t>
            </a:r>
            <a:r>
              <a:rPr lang="en-US" sz="3200" dirty="0" smtClean="0"/>
              <a:t>(SEW) </a:t>
            </a:r>
            <a:r>
              <a:rPr lang="en-US" sz="3200" dirty="0" smtClean="0">
                <a:solidFill>
                  <a:schemeClr val="accent4">
                    <a:lumMod val="50000"/>
                  </a:schemeClr>
                </a:solidFill>
              </a:rPr>
              <a:t>article about the country </a:t>
            </a:r>
            <a:r>
              <a:rPr lang="en-US" sz="3200" dirty="0" smtClean="0"/>
              <a:t>you are teaching in, and note down the URL.</a:t>
            </a:r>
          </a:p>
          <a:p>
            <a:pPr>
              <a:buNone/>
            </a:pPr>
            <a:r>
              <a:rPr lang="en-US" sz="3200" dirty="0" smtClean="0"/>
              <a:t> • Note the URL also of the </a:t>
            </a:r>
            <a:r>
              <a:rPr lang="en-US" sz="3200" dirty="0" smtClean="0">
                <a:solidFill>
                  <a:schemeClr val="accent4">
                    <a:lumMod val="50000"/>
                  </a:schemeClr>
                </a:solidFill>
              </a:rPr>
              <a:t>SEW contribution guidelines</a:t>
            </a:r>
            <a:r>
              <a:rPr lang="en-US" sz="3200" dirty="0" smtClean="0"/>
              <a:t> and the SEW Basic English alphabetical wordlist.</a:t>
            </a:r>
          </a:p>
          <a:p>
            <a:pPr>
              <a:buNone/>
            </a:pPr>
            <a:r>
              <a:rPr lang="en-US" sz="3200" dirty="0" smtClean="0"/>
              <a:t> • </a:t>
            </a:r>
            <a:r>
              <a:rPr lang="en-US" sz="3200" dirty="0" smtClean="0">
                <a:solidFill>
                  <a:schemeClr val="accent4">
                    <a:lumMod val="50000"/>
                  </a:schemeClr>
                </a:solidFill>
              </a:rPr>
              <a:t>Create a SEW account </a:t>
            </a:r>
            <a:r>
              <a:rPr lang="en-US" sz="3200" dirty="0" smtClean="0"/>
              <a:t>for yourself.</a:t>
            </a:r>
            <a:endParaRPr lang="bg-BG" sz="3200" dirty="0"/>
          </a:p>
        </p:txBody>
      </p:sp>
    </p:spTree>
  </p:cSld>
  <p:clrMapOvr>
    <a:masterClrMapping/>
  </p:clrMapOvr>
  <p:transition>
    <p:zoom/>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52400"/>
          </a:xfrm>
        </p:spPr>
        <p:txBody>
          <a:bodyPr>
            <a:normAutofit fontScale="90000"/>
          </a:bodyPr>
          <a:lstStyle/>
          <a:p>
            <a:endParaRPr lang="bg-BG" dirty="0"/>
          </a:p>
        </p:txBody>
      </p:sp>
      <p:sp>
        <p:nvSpPr>
          <p:cNvPr id="3" name="Content Placeholder 2"/>
          <p:cNvSpPr>
            <a:spLocks noGrp="1"/>
          </p:cNvSpPr>
          <p:nvPr>
            <p:ph idx="1"/>
          </p:nvPr>
        </p:nvSpPr>
        <p:spPr>
          <a:xfrm>
            <a:off x="457200" y="685800"/>
            <a:ext cx="8229600" cy="5943600"/>
          </a:xfrm>
        </p:spPr>
        <p:txBody>
          <a:bodyPr>
            <a:noAutofit/>
          </a:bodyPr>
          <a:lstStyle/>
          <a:p>
            <a:r>
              <a:rPr lang="en-US" sz="3200" i="1" dirty="0" smtClean="0"/>
              <a:t>Tell your students they are going to </a:t>
            </a:r>
            <a:r>
              <a:rPr lang="en-US" sz="3200" i="1" dirty="0" smtClean="0">
                <a:solidFill>
                  <a:schemeClr val="accent4">
                    <a:lumMod val="50000"/>
                  </a:schemeClr>
                </a:solidFill>
              </a:rPr>
              <a:t>read the SEW article describing their country</a:t>
            </a:r>
            <a:r>
              <a:rPr lang="en-US" sz="3200" i="1" dirty="0" smtClean="0"/>
              <a:t>. What sort of </a:t>
            </a:r>
            <a:r>
              <a:rPr lang="en-US" sz="3200" i="1" dirty="0" smtClean="0">
                <a:solidFill>
                  <a:schemeClr val="accent4">
                    <a:lumMod val="50000"/>
                  </a:schemeClr>
                </a:solidFill>
              </a:rPr>
              <a:t>information </a:t>
            </a:r>
            <a:r>
              <a:rPr lang="en-US" sz="3200" i="1" dirty="0" smtClean="0"/>
              <a:t>do they expect to see in the SEW article?  (e.g. </a:t>
            </a:r>
            <a:r>
              <a:rPr lang="en-US" sz="3200" i="1" dirty="0" smtClean="0">
                <a:solidFill>
                  <a:srgbClr val="002060"/>
                </a:solidFill>
              </a:rPr>
              <a:t>capital city, population, geography, history and monuments</a:t>
            </a:r>
            <a:r>
              <a:rPr lang="en-US" sz="3200" i="1" dirty="0" smtClean="0"/>
              <a:t>, etc.) Ask students how the information in a </a:t>
            </a:r>
            <a:r>
              <a:rPr lang="en-US" sz="3200" i="1" dirty="0" smtClean="0">
                <a:solidFill>
                  <a:schemeClr val="accent4">
                    <a:lumMod val="50000"/>
                  </a:schemeClr>
                </a:solidFill>
              </a:rPr>
              <a:t>Wikipedia article </a:t>
            </a:r>
            <a:r>
              <a:rPr lang="en-US" sz="3200" i="1" dirty="0" smtClean="0"/>
              <a:t>will be </a:t>
            </a:r>
            <a:r>
              <a:rPr lang="en-US" sz="3200" i="1" dirty="0" smtClean="0">
                <a:solidFill>
                  <a:schemeClr val="accent4">
                    <a:lumMod val="50000"/>
                  </a:schemeClr>
                </a:solidFill>
              </a:rPr>
              <a:t>different from </a:t>
            </a:r>
            <a:r>
              <a:rPr lang="en-US" sz="3200" i="1" dirty="0" smtClean="0"/>
              <a:t>information contained in a </a:t>
            </a:r>
            <a:r>
              <a:rPr lang="en-US" sz="3200" i="1" dirty="0" smtClean="0">
                <a:solidFill>
                  <a:schemeClr val="accent4">
                    <a:lumMod val="50000"/>
                  </a:schemeClr>
                </a:solidFill>
              </a:rPr>
              <a:t>tourist guidebook </a:t>
            </a:r>
            <a:r>
              <a:rPr lang="en-US" sz="3200" i="1" dirty="0" smtClean="0"/>
              <a:t>about the country. Point out that Wikipedia information should be </a:t>
            </a:r>
            <a:r>
              <a:rPr lang="en-US" sz="3200" i="1" dirty="0" smtClean="0">
                <a:solidFill>
                  <a:srgbClr val="002060"/>
                </a:solidFill>
              </a:rPr>
              <a:t>strictly factual</a:t>
            </a:r>
            <a:r>
              <a:rPr lang="en-US" sz="3200" i="1" dirty="0" smtClean="0"/>
              <a:t>, with </a:t>
            </a:r>
            <a:r>
              <a:rPr lang="en-US" sz="3200" i="1" dirty="0" smtClean="0">
                <a:solidFill>
                  <a:srgbClr val="002060"/>
                </a:solidFill>
              </a:rPr>
              <a:t>no recommendations or opinions.</a:t>
            </a:r>
            <a:endParaRPr lang="bg-BG" sz="3200" i="1" dirty="0">
              <a:solidFill>
                <a:srgbClr val="002060"/>
              </a:solidFill>
            </a:endParaRPr>
          </a:p>
        </p:txBody>
      </p:sp>
    </p:spTree>
  </p:cSld>
  <p:clrMapOvr>
    <a:masterClrMapping/>
  </p:clrMapOvr>
  <p:transition>
    <p:zoom/>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381000"/>
          </a:xfrm>
        </p:spPr>
        <p:txBody>
          <a:bodyPr>
            <a:normAutofit fontScale="90000"/>
          </a:bodyPr>
          <a:lstStyle/>
          <a:p>
            <a:endParaRPr lang="bg-BG" dirty="0"/>
          </a:p>
        </p:txBody>
      </p:sp>
      <p:sp>
        <p:nvSpPr>
          <p:cNvPr id="3" name="Content Placeholder 2"/>
          <p:cNvSpPr>
            <a:spLocks noGrp="1"/>
          </p:cNvSpPr>
          <p:nvPr>
            <p:ph idx="1"/>
          </p:nvPr>
        </p:nvSpPr>
        <p:spPr>
          <a:xfrm>
            <a:off x="457200" y="914400"/>
            <a:ext cx="8229600" cy="5562600"/>
          </a:xfrm>
        </p:spPr>
        <p:txBody>
          <a:bodyPr/>
          <a:lstStyle/>
          <a:p>
            <a:r>
              <a:rPr lang="en-US" sz="3600" i="1" dirty="0" smtClean="0"/>
              <a:t>Point out that </a:t>
            </a:r>
            <a:r>
              <a:rPr lang="en-US" sz="3600" i="1" dirty="0" smtClean="0">
                <a:solidFill>
                  <a:schemeClr val="accent6">
                    <a:lumMod val="50000"/>
                  </a:schemeClr>
                </a:solidFill>
              </a:rPr>
              <a:t>anyone can contribute</a:t>
            </a:r>
            <a:r>
              <a:rPr lang="en-US" sz="3600" i="1" dirty="0" smtClean="0"/>
              <a:t> to a Wikipedia article, but that there are certain </a:t>
            </a:r>
            <a:r>
              <a:rPr lang="en-US" sz="3600" i="1" dirty="0" smtClean="0">
                <a:solidFill>
                  <a:schemeClr val="accent6">
                    <a:lumMod val="50000"/>
                  </a:schemeClr>
                </a:solidFill>
              </a:rPr>
              <a:t>guidelines to follow</a:t>
            </a:r>
            <a:r>
              <a:rPr lang="en-US" sz="3600" i="1" dirty="0" smtClean="0"/>
              <a:t>. Tell students that they are going to </a:t>
            </a:r>
            <a:r>
              <a:rPr lang="en-US" sz="3600" i="1" dirty="0" smtClean="0">
                <a:solidFill>
                  <a:schemeClr val="accent6">
                    <a:lumMod val="50000"/>
                  </a:schemeClr>
                </a:solidFill>
              </a:rPr>
              <a:t>create an article </a:t>
            </a:r>
            <a:r>
              <a:rPr lang="en-US" sz="3600" i="1" dirty="0" smtClean="0"/>
              <a:t>for SEW </a:t>
            </a:r>
            <a:r>
              <a:rPr lang="en-US" sz="3600" i="1" dirty="0" smtClean="0">
                <a:solidFill>
                  <a:schemeClr val="accent6">
                    <a:lumMod val="50000"/>
                  </a:schemeClr>
                </a:solidFill>
              </a:rPr>
              <a:t>about their city </a:t>
            </a:r>
            <a:r>
              <a:rPr lang="en-US" sz="3600" i="1" dirty="0" smtClean="0"/>
              <a:t>or town. If the article already exists, then they need to </a:t>
            </a:r>
            <a:r>
              <a:rPr lang="en-US" sz="3600" i="1" dirty="0" smtClean="0">
                <a:solidFill>
                  <a:schemeClr val="accent6">
                    <a:lumMod val="50000"/>
                  </a:schemeClr>
                </a:solidFill>
              </a:rPr>
              <a:t>create a paragraph with new information </a:t>
            </a:r>
            <a:r>
              <a:rPr lang="en-US" sz="3600" i="1" dirty="0" smtClean="0"/>
              <a:t>for the already existing article</a:t>
            </a:r>
            <a:r>
              <a:rPr lang="en-US" i="1" dirty="0" smtClean="0"/>
              <a:t>.</a:t>
            </a:r>
            <a:endParaRPr lang="bg-BG" i="1" dirty="0"/>
          </a:p>
        </p:txBody>
      </p:sp>
    </p:spTree>
  </p:cSld>
  <p:clrMapOvr>
    <a:masterClrMapping/>
  </p:clrMapOvr>
  <p:transition>
    <p:zoom/>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04800"/>
          </a:xfrm>
        </p:spPr>
        <p:txBody>
          <a:bodyPr>
            <a:normAutofit fontScale="90000"/>
          </a:bodyPr>
          <a:lstStyle/>
          <a:p>
            <a:endParaRPr lang="bg-BG" dirty="0"/>
          </a:p>
        </p:txBody>
      </p:sp>
      <p:sp>
        <p:nvSpPr>
          <p:cNvPr id="3" name="Content Placeholder 2"/>
          <p:cNvSpPr>
            <a:spLocks noGrp="1"/>
          </p:cNvSpPr>
          <p:nvPr>
            <p:ph idx="1"/>
          </p:nvPr>
        </p:nvSpPr>
        <p:spPr>
          <a:xfrm>
            <a:off x="457200" y="685800"/>
            <a:ext cx="8229600" cy="5638800"/>
          </a:xfrm>
        </p:spPr>
        <p:txBody>
          <a:bodyPr/>
          <a:lstStyle/>
          <a:p>
            <a:r>
              <a:rPr lang="en-US" i="1" dirty="0" smtClean="0"/>
              <a:t>Students should write their article in a word processed document. Refer students to the SEW </a:t>
            </a:r>
            <a:r>
              <a:rPr lang="en-US" i="1" dirty="0" smtClean="0">
                <a:solidFill>
                  <a:schemeClr val="accent1">
                    <a:lumMod val="50000"/>
                  </a:schemeClr>
                </a:solidFill>
              </a:rPr>
              <a:t>guidelines for contributions online </a:t>
            </a:r>
            <a:r>
              <a:rPr lang="en-US" i="1" dirty="0" smtClean="0"/>
              <a:t>(</a:t>
            </a:r>
            <a:r>
              <a:rPr lang="en-US" i="1" dirty="0" smtClean="0">
                <a:solidFill>
                  <a:srgbClr val="FF0000"/>
                </a:solidFill>
              </a:rPr>
              <a:t>simple.wikipedia.org/wiki/</a:t>
            </a:r>
            <a:r>
              <a:rPr lang="en-US" i="1" dirty="0" err="1" smtClean="0">
                <a:solidFill>
                  <a:srgbClr val="FF0000"/>
                </a:solidFill>
              </a:rPr>
              <a:t>Wikipedia:How_to_write_Simple_English_pages</a:t>
            </a:r>
            <a:r>
              <a:rPr lang="en-US" i="1" dirty="0" smtClean="0"/>
              <a:t>) </a:t>
            </a:r>
          </a:p>
          <a:p>
            <a:r>
              <a:rPr lang="en-US" i="1" dirty="0" smtClean="0"/>
              <a:t>Also refer students to the 850-word SEW </a:t>
            </a:r>
            <a:r>
              <a:rPr lang="en-US" i="1" dirty="0" smtClean="0">
                <a:solidFill>
                  <a:schemeClr val="accent1">
                    <a:lumMod val="50000"/>
                  </a:schemeClr>
                </a:solidFill>
              </a:rPr>
              <a:t>Basic English alphabetical wordlist </a:t>
            </a:r>
            <a:r>
              <a:rPr lang="en-US" i="1" dirty="0" smtClean="0"/>
              <a:t>(</a:t>
            </a:r>
            <a:r>
              <a:rPr lang="en-US" i="1" dirty="0" smtClean="0">
                <a:solidFill>
                  <a:srgbClr val="FF0000"/>
                </a:solidFill>
              </a:rPr>
              <a:t>simple.wikipedia.org/wiki/</a:t>
            </a:r>
            <a:r>
              <a:rPr lang="en-US" i="1" dirty="0" err="1" smtClean="0">
                <a:solidFill>
                  <a:srgbClr val="FF0000"/>
                </a:solidFill>
              </a:rPr>
              <a:t>Wikipedia:Basic_English_alphabetical_wordlist</a:t>
            </a:r>
            <a:r>
              <a:rPr lang="en-US" i="1" dirty="0" smtClean="0"/>
              <a:t>)</a:t>
            </a:r>
          </a:p>
          <a:p>
            <a:pPr>
              <a:buNone/>
            </a:pPr>
            <a:r>
              <a:rPr lang="en-US" i="1" dirty="0" smtClean="0"/>
              <a:t>	They should try to </a:t>
            </a:r>
            <a:r>
              <a:rPr lang="en-US" i="1" dirty="0" smtClean="0">
                <a:solidFill>
                  <a:srgbClr val="002060"/>
                </a:solidFill>
              </a:rPr>
              <a:t>include some of these words</a:t>
            </a:r>
            <a:r>
              <a:rPr lang="en-US" i="1" dirty="0" smtClean="0"/>
              <a:t>, where relevant</a:t>
            </a:r>
            <a:endParaRPr lang="bg-BG" i="1" dirty="0"/>
          </a:p>
        </p:txBody>
      </p:sp>
    </p:spTree>
  </p:cSld>
  <p:clrMapOvr>
    <a:masterClrMapping/>
  </p:clrMapOvr>
  <p:transition>
    <p:zoom/>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81000"/>
          </a:xfrm>
        </p:spPr>
        <p:txBody>
          <a:bodyPr>
            <a:normAutofit fontScale="90000"/>
          </a:bodyPr>
          <a:lstStyle/>
          <a:p>
            <a:endParaRPr lang="bg-BG" dirty="0"/>
          </a:p>
        </p:txBody>
      </p:sp>
      <p:sp>
        <p:nvSpPr>
          <p:cNvPr id="3" name="Content Placeholder 2"/>
          <p:cNvSpPr>
            <a:spLocks noGrp="1"/>
          </p:cNvSpPr>
          <p:nvPr>
            <p:ph idx="1"/>
          </p:nvPr>
        </p:nvSpPr>
        <p:spPr>
          <a:xfrm>
            <a:off x="457200" y="685800"/>
            <a:ext cx="8229600" cy="5638800"/>
          </a:xfrm>
        </p:spPr>
        <p:txBody>
          <a:bodyPr>
            <a:normAutofit/>
          </a:bodyPr>
          <a:lstStyle/>
          <a:p>
            <a:r>
              <a:rPr lang="en-US" sz="2800" dirty="0" smtClean="0"/>
              <a:t>When the students have the</a:t>
            </a:r>
            <a:r>
              <a:rPr lang="en-US" sz="2800" dirty="0" smtClean="0">
                <a:solidFill>
                  <a:schemeClr val="accent1">
                    <a:lumMod val="50000"/>
                  </a:schemeClr>
                </a:solidFill>
              </a:rPr>
              <a:t> first drafts </a:t>
            </a:r>
            <a:r>
              <a:rPr lang="en-US" sz="2800" dirty="0" smtClean="0"/>
              <a:t>of their articles </a:t>
            </a:r>
            <a:r>
              <a:rPr lang="en-US" sz="2800" dirty="0" smtClean="0">
                <a:solidFill>
                  <a:schemeClr val="accent1">
                    <a:lumMod val="50000"/>
                  </a:schemeClr>
                </a:solidFill>
              </a:rPr>
              <a:t>ready</a:t>
            </a:r>
            <a:r>
              <a:rPr lang="en-US" sz="2800" dirty="0" smtClean="0"/>
              <a:t>, they can </a:t>
            </a:r>
            <a:r>
              <a:rPr lang="en-US" sz="2800" dirty="0" smtClean="0">
                <a:solidFill>
                  <a:srgbClr val="002060"/>
                </a:solidFill>
              </a:rPr>
              <a:t>copy and paste them </a:t>
            </a:r>
            <a:r>
              <a:rPr lang="en-US" sz="2800" dirty="0" smtClean="0"/>
              <a:t>into new pages </a:t>
            </a:r>
            <a:r>
              <a:rPr lang="en-US" sz="2800" dirty="0" smtClean="0">
                <a:solidFill>
                  <a:srgbClr val="002060"/>
                </a:solidFill>
              </a:rPr>
              <a:t>on a class wiki.</a:t>
            </a:r>
          </a:p>
          <a:p>
            <a:r>
              <a:rPr lang="en-US" sz="2800" dirty="0" smtClean="0"/>
              <a:t>They can then follow the same wiki </a:t>
            </a:r>
            <a:r>
              <a:rPr lang="en-US" sz="2800" dirty="0" smtClean="0">
                <a:solidFill>
                  <a:srgbClr val="002060"/>
                </a:solidFill>
              </a:rPr>
              <a:t>peer review </a:t>
            </a:r>
            <a:r>
              <a:rPr lang="en-US" sz="2800" dirty="0" smtClean="0"/>
              <a:t>process.</a:t>
            </a:r>
          </a:p>
          <a:p>
            <a:r>
              <a:rPr lang="en-US" sz="2800" dirty="0" smtClean="0"/>
              <a:t>Tell students to </a:t>
            </a:r>
            <a:r>
              <a:rPr lang="en-US" sz="2800" dirty="0" smtClean="0">
                <a:solidFill>
                  <a:srgbClr val="002060"/>
                </a:solidFill>
              </a:rPr>
              <a:t>track changes for their edits</a:t>
            </a:r>
          </a:p>
          <a:p>
            <a:r>
              <a:rPr lang="en-US" sz="2800" dirty="0" smtClean="0"/>
              <a:t>You now have several articles, each one created by a pair of students, about their town/city. As a class, they can </a:t>
            </a:r>
            <a:r>
              <a:rPr lang="en-US" sz="2800" dirty="0" smtClean="0">
                <a:solidFill>
                  <a:srgbClr val="002060"/>
                </a:solidFill>
              </a:rPr>
              <a:t>vote on the best article</a:t>
            </a:r>
            <a:r>
              <a:rPr lang="en-US" sz="2800" dirty="0" smtClean="0"/>
              <a:t>, which will be contributed to SEW. Allow students to read all of the articles by displaying them one by one on the projector screen.</a:t>
            </a:r>
            <a:endParaRPr lang="bg-BG" sz="2800" dirty="0">
              <a:solidFill>
                <a:srgbClr val="002060"/>
              </a:solidFill>
            </a:endParaRPr>
          </a:p>
        </p:txBody>
      </p:sp>
    </p:spTree>
  </p:cSld>
  <p:clrMapOvr>
    <a:masterClrMapping/>
  </p:clrMapOvr>
  <p:transition>
    <p:zoom/>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81000"/>
          </a:xfrm>
        </p:spPr>
        <p:txBody>
          <a:bodyPr>
            <a:normAutofit fontScale="90000"/>
          </a:bodyPr>
          <a:lstStyle/>
          <a:p>
            <a:endParaRPr lang="bg-BG" dirty="0"/>
          </a:p>
        </p:txBody>
      </p:sp>
      <p:sp>
        <p:nvSpPr>
          <p:cNvPr id="3" name="Content Placeholder 2"/>
          <p:cNvSpPr>
            <a:spLocks noGrp="1"/>
          </p:cNvSpPr>
          <p:nvPr>
            <p:ph idx="1"/>
          </p:nvPr>
        </p:nvSpPr>
        <p:spPr>
          <a:xfrm>
            <a:off x="457200" y="762000"/>
            <a:ext cx="8229600" cy="5562600"/>
          </a:xfrm>
        </p:spPr>
        <p:txBody>
          <a:bodyPr>
            <a:noAutofit/>
          </a:bodyPr>
          <a:lstStyle/>
          <a:p>
            <a:r>
              <a:rPr lang="en-US" sz="3600" i="1" dirty="0" smtClean="0"/>
              <a:t>Once the </a:t>
            </a:r>
            <a:r>
              <a:rPr lang="en-US" sz="3600" i="1" dirty="0" smtClean="0">
                <a:solidFill>
                  <a:srgbClr val="002060"/>
                </a:solidFill>
              </a:rPr>
              <a:t>final version is ready</a:t>
            </a:r>
            <a:r>
              <a:rPr lang="en-US" sz="3600" i="1" dirty="0" smtClean="0"/>
              <a:t>, </a:t>
            </a:r>
            <a:r>
              <a:rPr lang="en-US" sz="3600" i="1" dirty="0" smtClean="0">
                <a:solidFill>
                  <a:srgbClr val="002060"/>
                </a:solidFill>
              </a:rPr>
              <a:t>contribute it yourself to SEW.</a:t>
            </a:r>
          </a:p>
          <a:p>
            <a:r>
              <a:rPr lang="en-US" sz="3600" i="1" dirty="0" smtClean="0"/>
              <a:t>The article will not instantly appear in SEW, but you will be able to track the article’s progress, including any corrections or discussions about it, from your account. Once the </a:t>
            </a:r>
            <a:r>
              <a:rPr lang="en-US" sz="3600" i="1" dirty="0" smtClean="0">
                <a:solidFill>
                  <a:srgbClr val="002060"/>
                </a:solidFill>
              </a:rPr>
              <a:t>article is published</a:t>
            </a:r>
            <a:r>
              <a:rPr lang="en-US" sz="3600" i="1" dirty="0" smtClean="0"/>
              <a:t>, you can show it to students in a subsequent class on the projector screen.</a:t>
            </a:r>
            <a:endParaRPr lang="bg-BG" sz="3600" i="1" dirty="0">
              <a:solidFill>
                <a:srgbClr val="002060"/>
              </a:solidFill>
            </a:endParaRPr>
          </a:p>
        </p:txBody>
      </p:sp>
    </p:spTree>
  </p:cSld>
  <p:clrMapOvr>
    <a:masterClrMapping/>
  </p:clrMapOvr>
  <p:transition>
    <p:zoom/>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237488"/>
          </a:xfrm>
        </p:spPr>
        <p:txBody>
          <a:bodyPr>
            <a:normAutofit fontScale="90000"/>
          </a:bodyPr>
          <a:lstStyle/>
          <a:p>
            <a:pPr algn="ctr"/>
            <a:r>
              <a:rPr lang="en-US" dirty="0" smtClean="0"/>
              <a:t>Activity – </a:t>
            </a:r>
            <a:r>
              <a:rPr lang="en-US" b="1" i="1" dirty="0" smtClean="0"/>
              <a:t>Travel Tips</a:t>
            </a:r>
            <a:r>
              <a:rPr lang="en-US" i="1" dirty="0" smtClean="0"/>
              <a:t/>
            </a:r>
            <a:br>
              <a:rPr lang="en-US" i="1" dirty="0" smtClean="0"/>
            </a:br>
            <a:r>
              <a:rPr lang="en-US" i="1" dirty="0" smtClean="0"/>
              <a:t>Intercultural and Print </a:t>
            </a:r>
            <a:r>
              <a:rPr lang="en-US" i="1" dirty="0" err="1" smtClean="0"/>
              <a:t>Literacies</a:t>
            </a:r>
            <a:endParaRPr lang="bg-BG" i="1" dirty="0"/>
          </a:p>
        </p:txBody>
      </p:sp>
      <p:sp>
        <p:nvSpPr>
          <p:cNvPr id="3" name="Content Placeholder 2"/>
          <p:cNvSpPr>
            <a:spLocks noGrp="1"/>
          </p:cNvSpPr>
          <p:nvPr>
            <p:ph idx="1"/>
          </p:nvPr>
        </p:nvSpPr>
        <p:spPr/>
        <p:txBody>
          <a:bodyPr>
            <a:normAutofit fontScale="92500"/>
          </a:bodyPr>
          <a:lstStyle/>
          <a:p>
            <a:r>
              <a:rPr lang="en-US" sz="3600" i="1" dirty="0" smtClean="0"/>
              <a:t>Students prepare a </a:t>
            </a:r>
            <a:r>
              <a:rPr lang="en-US" sz="3600" b="1" i="1" dirty="0" smtClean="0">
                <a:solidFill>
                  <a:srgbClr val="002060"/>
                </a:solidFill>
              </a:rPr>
              <a:t>visitor guide </a:t>
            </a:r>
            <a:r>
              <a:rPr lang="en-US" sz="3600" i="1" dirty="0" smtClean="0"/>
              <a:t>to their country</a:t>
            </a:r>
          </a:p>
          <a:p>
            <a:r>
              <a:rPr lang="en-US" sz="3600" b="1" i="1" dirty="0" smtClean="0">
                <a:solidFill>
                  <a:srgbClr val="002060"/>
                </a:solidFill>
              </a:rPr>
              <a:t>Cultural misunderstandings </a:t>
            </a:r>
            <a:r>
              <a:rPr lang="en-US" sz="3600" i="1" dirty="0" smtClean="0"/>
              <a:t>happen all the time, especially when </a:t>
            </a:r>
            <a:r>
              <a:rPr lang="en-US" sz="3600" i="1" dirty="0" smtClean="0">
                <a:solidFill>
                  <a:srgbClr val="002060"/>
                </a:solidFill>
              </a:rPr>
              <a:t>visiting another country.</a:t>
            </a:r>
            <a:r>
              <a:rPr lang="en-US" sz="3600" i="1" dirty="0" smtClean="0"/>
              <a:t> This activity encourages students to think about their own country, and produce </a:t>
            </a:r>
            <a:r>
              <a:rPr lang="en-US" sz="3600" b="1" i="1" dirty="0" smtClean="0">
                <a:solidFill>
                  <a:srgbClr val="002060"/>
                </a:solidFill>
              </a:rPr>
              <a:t>a list of travel tips </a:t>
            </a:r>
            <a:r>
              <a:rPr lang="en-US" sz="3600" i="1" dirty="0" smtClean="0"/>
              <a:t>on a </a:t>
            </a:r>
            <a:r>
              <a:rPr lang="en-US" sz="3600" i="1" dirty="0" smtClean="0">
                <a:solidFill>
                  <a:srgbClr val="002060"/>
                </a:solidFill>
              </a:rPr>
              <a:t>wiki</a:t>
            </a:r>
            <a:r>
              <a:rPr lang="en-US" sz="3600" i="1" dirty="0" smtClean="0"/>
              <a:t> </a:t>
            </a:r>
            <a:r>
              <a:rPr lang="en-US" sz="3600" b="1" i="1" dirty="0" smtClean="0">
                <a:solidFill>
                  <a:schemeClr val="accent6">
                    <a:lumMod val="50000"/>
                  </a:schemeClr>
                </a:solidFill>
              </a:rPr>
              <a:t>for foreign visitors</a:t>
            </a:r>
            <a:r>
              <a:rPr lang="en-US" sz="3600" b="1" i="1" dirty="0" smtClean="0"/>
              <a:t>.</a:t>
            </a:r>
            <a:endParaRPr lang="bg-BG" sz="3600" b="1" i="1" dirty="0"/>
          </a:p>
        </p:txBody>
      </p:sp>
    </p:spTree>
  </p:cSld>
  <p:clrMapOvr>
    <a:masterClrMapping/>
  </p:clrMapOvr>
  <p:transition>
    <p:zoom/>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33400"/>
          </a:xfrm>
        </p:spPr>
        <p:txBody>
          <a:bodyPr>
            <a:normAutofit fontScale="90000"/>
          </a:bodyPr>
          <a:lstStyle/>
          <a:p>
            <a:endParaRPr lang="bg-BG" dirty="0"/>
          </a:p>
        </p:txBody>
      </p:sp>
      <p:pic>
        <p:nvPicPr>
          <p:cNvPr id="24578" name="Picture 2"/>
          <p:cNvPicPr>
            <a:picLocks noGrp="1" noChangeAspect="1" noChangeArrowheads="1"/>
          </p:cNvPicPr>
          <p:nvPr>
            <p:ph idx="1"/>
          </p:nvPr>
        </p:nvPicPr>
        <p:blipFill>
          <a:blip r:embed="rId2"/>
          <a:srcRect l="10736" t="17360" r="25823" b="23617"/>
          <a:stretch>
            <a:fillRect/>
          </a:stretch>
        </p:blipFill>
        <p:spPr bwMode="auto">
          <a:xfrm>
            <a:off x="0" y="914400"/>
            <a:ext cx="8886265" cy="59436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57200"/>
          </a:xfrm>
        </p:spPr>
        <p:txBody>
          <a:bodyPr>
            <a:normAutofit fontScale="90000"/>
          </a:bodyPr>
          <a:lstStyle/>
          <a:p>
            <a:endParaRPr lang="bg-BG" dirty="0"/>
          </a:p>
        </p:txBody>
      </p:sp>
      <p:sp>
        <p:nvSpPr>
          <p:cNvPr id="3" name="Content Placeholder 2"/>
          <p:cNvSpPr>
            <a:spLocks noGrp="1"/>
          </p:cNvSpPr>
          <p:nvPr>
            <p:ph idx="1"/>
          </p:nvPr>
        </p:nvSpPr>
        <p:spPr>
          <a:xfrm>
            <a:off x="457200" y="1219200"/>
            <a:ext cx="8229600" cy="5105400"/>
          </a:xfrm>
        </p:spPr>
        <p:txBody>
          <a:bodyPr/>
          <a:lstStyle/>
          <a:p>
            <a:r>
              <a:rPr lang="en-US" sz="3200" b="1" dirty="0" smtClean="0"/>
              <a:t>Before class</a:t>
            </a:r>
          </a:p>
          <a:p>
            <a:pPr>
              <a:buNone/>
            </a:pPr>
            <a:r>
              <a:rPr lang="en-US" sz="3200" b="1" dirty="0" smtClean="0"/>
              <a:t> </a:t>
            </a:r>
            <a:r>
              <a:rPr lang="en-US" sz="3600" dirty="0" smtClean="0"/>
              <a:t>• Ensure that you have </a:t>
            </a:r>
            <a:r>
              <a:rPr lang="en-US" sz="3600" dirty="0" smtClean="0">
                <a:solidFill>
                  <a:srgbClr val="002060"/>
                </a:solidFill>
              </a:rPr>
              <a:t>set up a wiki </a:t>
            </a:r>
            <a:r>
              <a:rPr lang="en-US" sz="3600" dirty="0" smtClean="0"/>
              <a:t>for your students in advance of this class.</a:t>
            </a:r>
            <a:endParaRPr lang="bg-BG" sz="3600" dirty="0"/>
          </a:p>
        </p:txBody>
      </p:sp>
    </p:spTree>
  </p:cSld>
  <p:clrMapOvr>
    <a:masterClrMapping/>
  </p:clrMapOvr>
  <p:transition>
    <p:zoom/>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81000"/>
          </a:xfrm>
        </p:spPr>
        <p:txBody>
          <a:bodyPr>
            <a:normAutofit fontScale="90000"/>
          </a:bodyPr>
          <a:lstStyle/>
          <a:p>
            <a:endParaRPr lang="bg-BG" dirty="0"/>
          </a:p>
        </p:txBody>
      </p:sp>
      <p:pic>
        <p:nvPicPr>
          <p:cNvPr id="25602" name="Picture 2"/>
          <p:cNvPicPr>
            <a:picLocks noGrp="1" noChangeAspect="1" noChangeArrowheads="1"/>
          </p:cNvPicPr>
          <p:nvPr>
            <p:ph idx="1"/>
          </p:nvPr>
        </p:nvPicPr>
        <p:blipFill>
          <a:blip r:embed="rId2"/>
          <a:srcRect l="12911" t="21881" r="19744" b="17360"/>
          <a:stretch>
            <a:fillRect/>
          </a:stretch>
        </p:blipFill>
        <p:spPr bwMode="auto">
          <a:xfrm>
            <a:off x="0" y="685800"/>
            <a:ext cx="9144000" cy="55626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219200"/>
          </a:xfrm>
        </p:spPr>
        <p:txBody>
          <a:bodyPr/>
          <a:lstStyle/>
          <a:p>
            <a:r>
              <a:rPr lang="en-US" dirty="0" smtClean="0"/>
              <a:t>Blogs</a:t>
            </a:r>
            <a:endParaRPr lang="bg-BG" dirty="0"/>
          </a:p>
        </p:txBody>
      </p:sp>
      <p:sp>
        <p:nvSpPr>
          <p:cNvPr id="3" name="Content Placeholder 2"/>
          <p:cNvSpPr>
            <a:spLocks noGrp="1"/>
          </p:cNvSpPr>
          <p:nvPr>
            <p:ph idx="1"/>
          </p:nvPr>
        </p:nvSpPr>
        <p:spPr/>
        <p:txBody>
          <a:bodyPr>
            <a:normAutofit/>
          </a:bodyPr>
          <a:lstStyle/>
          <a:p>
            <a:pPr>
              <a:buNone/>
            </a:pPr>
            <a:r>
              <a:rPr lang="en-US" sz="3600" dirty="0" smtClean="0"/>
              <a:t>• General: </a:t>
            </a:r>
            <a:r>
              <a:rPr lang="en-US" sz="3600" dirty="0" smtClean="0">
                <a:solidFill>
                  <a:schemeClr val="accent3">
                    <a:lumMod val="75000"/>
                  </a:schemeClr>
                </a:solidFill>
              </a:rPr>
              <a:t>e-language.wikispaces.com/blogs</a:t>
            </a:r>
          </a:p>
          <a:p>
            <a:pPr>
              <a:buNone/>
            </a:pPr>
            <a:r>
              <a:rPr lang="en-US" sz="3600" dirty="0" smtClean="0"/>
              <a:t> • Blogger: </a:t>
            </a:r>
            <a:r>
              <a:rPr lang="en-US" sz="3600" dirty="0" smtClean="0">
                <a:solidFill>
                  <a:srgbClr val="00B0F0"/>
                </a:solidFill>
              </a:rPr>
              <a:t>support.google.com/blogger/?hl=en</a:t>
            </a:r>
          </a:p>
          <a:p>
            <a:pPr>
              <a:buNone/>
            </a:pPr>
            <a:r>
              <a:rPr lang="en-US" sz="3600" dirty="0" smtClean="0"/>
              <a:t>• </a:t>
            </a:r>
            <a:r>
              <a:rPr lang="en-US" sz="3600" dirty="0" err="1" smtClean="0"/>
              <a:t>Edublogs</a:t>
            </a:r>
            <a:r>
              <a:rPr lang="en-US" sz="3600" dirty="0" smtClean="0"/>
              <a:t>: </a:t>
            </a:r>
            <a:r>
              <a:rPr lang="en-US" sz="3600" dirty="0" smtClean="0">
                <a:solidFill>
                  <a:schemeClr val="accent3">
                    <a:lumMod val="75000"/>
                  </a:schemeClr>
                </a:solidFill>
              </a:rPr>
              <a:t>help.edublogs.org</a:t>
            </a:r>
            <a:endParaRPr lang="bg-BG" sz="3600" dirty="0">
              <a:solidFill>
                <a:schemeClr val="accent3">
                  <a:lumMod val="75000"/>
                </a:schemeClr>
              </a:solidFill>
            </a:endParaRPr>
          </a:p>
        </p:txBody>
      </p:sp>
    </p:spTree>
  </p:cSld>
  <p:clrMapOvr>
    <a:masterClrMapping/>
  </p:clrMapOvr>
  <p:transition>
    <p:zoom/>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normAutofit/>
          </a:bodyPr>
          <a:lstStyle/>
          <a:p>
            <a:endParaRPr lang="bg-BG" dirty="0"/>
          </a:p>
        </p:txBody>
      </p:sp>
      <p:sp>
        <p:nvSpPr>
          <p:cNvPr id="3" name="Content Placeholder 2"/>
          <p:cNvSpPr>
            <a:spLocks noGrp="1"/>
          </p:cNvSpPr>
          <p:nvPr>
            <p:ph idx="1"/>
          </p:nvPr>
        </p:nvSpPr>
        <p:spPr/>
        <p:txBody>
          <a:bodyPr>
            <a:normAutofit/>
          </a:bodyPr>
          <a:lstStyle/>
          <a:p>
            <a:r>
              <a:rPr lang="en-US" sz="3600" dirty="0" smtClean="0"/>
              <a:t>Key:</a:t>
            </a:r>
          </a:p>
          <a:p>
            <a:pPr>
              <a:buNone/>
            </a:pPr>
            <a:r>
              <a:rPr lang="en-US" sz="3600" dirty="0" smtClean="0"/>
              <a:t>	 1 – F / 2 – T / 3 – F / 4 – F / 5 – F / 6 – T / 7 – F / 8 – F / 9 – T / 10 – F</a:t>
            </a:r>
            <a:endParaRPr lang="bg-BG" sz="3600" dirty="0"/>
          </a:p>
        </p:txBody>
      </p:sp>
    </p:spTree>
  </p:cSld>
  <p:clrMapOvr>
    <a:masterClrMapping/>
  </p:clrMapOvr>
  <p:transition>
    <p:zoom/>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57200"/>
          </a:xfrm>
        </p:spPr>
        <p:txBody>
          <a:bodyPr>
            <a:normAutofit fontScale="90000"/>
          </a:bodyPr>
          <a:lstStyle/>
          <a:p>
            <a:endParaRPr lang="bg-BG" dirty="0"/>
          </a:p>
        </p:txBody>
      </p:sp>
      <p:sp>
        <p:nvSpPr>
          <p:cNvPr id="3" name="Content Placeholder 2"/>
          <p:cNvSpPr>
            <a:spLocks noGrp="1"/>
          </p:cNvSpPr>
          <p:nvPr>
            <p:ph idx="1"/>
          </p:nvPr>
        </p:nvSpPr>
        <p:spPr>
          <a:xfrm>
            <a:off x="457200" y="762000"/>
            <a:ext cx="8229600" cy="5562600"/>
          </a:xfrm>
        </p:spPr>
        <p:txBody>
          <a:bodyPr>
            <a:normAutofit/>
          </a:bodyPr>
          <a:lstStyle/>
          <a:p>
            <a:r>
              <a:rPr lang="en-US" sz="3200" dirty="0" smtClean="0"/>
              <a:t>Students should check their answers in </a:t>
            </a:r>
            <a:r>
              <a:rPr lang="en-US" sz="3200" dirty="0" smtClean="0">
                <a:solidFill>
                  <a:srgbClr val="002060"/>
                </a:solidFill>
              </a:rPr>
              <a:t>Sally Brady’s 2012 article for </a:t>
            </a:r>
            <a:r>
              <a:rPr lang="en-US" sz="3200" i="1" dirty="0" smtClean="0">
                <a:solidFill>
                  <a:schemeClr val="accent4">
                    <a:lumMod val="50000"/>
                  </a:schemeClr>
                </a:solidFill>
              </a:rPr>
              <a:t>Yahoo! Travel</a:t>
            </a:r>
            <a:r>
              <a:rPr lang="en-US" sz="3200" dirty="0" smtClean="0"/>
              <a:t>, where she highlights some potential </a:t>
            </a:r>
            <a:r>
              <a:rPr lang="en-US" sz="3200" dirty="0" smtClean="0">
                <a:solidFill>
                  <a:schemeClr val="accent1">
                    <a:lumMod val="50000"/>
                  </a:schemeClr>
                </a:solidFill>
              </a:rPr>
              <a:t>cultural mistakes for </a:t>
            </a:r>
            <a:r>
              <a:rPr lang="en-US" sz="3200" dirty="0" err="1" smtClean="0">
                <a:solidFill>
                  <a:schemeClr val="accent1">
                    <a:lumMod val="50000"/>
                  </a:schemeClr>
                </a:solidFill>
              </a:rPr>
              <a:t>travellers</a:t>
            </a:r>
            <a:r>
              <a:rPr lang="en-US" sz="3200" dirty="0" smtClean="0">
                <a:solidFill>
                  <a:schemeClr val="accent1">
                    <a:lumMod val="50000"/>
                  </a:schemeClr>
                </a:solidFill>
              </a:rPr>
              <a:t> </a:t>
            </a:r>
            <a:r>
              <a:rPr lang="en-US" sz="3200" dirty="0" smtClean="0"/>
              <a:t>(</a:t>
            </a:r>
            <a:r>
              <a:rPr lang="en-US" sz="3200" dirty="0" smtClean="0">
                <a:solidFill>
                  <a:srgbClr val="FF0000"/>
                </a:solidFill>
                <a:hlinkClick r:id="rId2" action="ppaction://hlinkfile"/>
              </a:rPr>
              <a:t>travel.yahoo.com/ideas/worlds-worst-cultural-mistakes-011841671.html</a:t>
            </a:r>
            <a:r>
              <a:rPr lang="en-US" sz="3200" dirty="0" smtClean="0"/>
              <a:t>). </a:t>
            </a:r>
          </a:p>
          <a:p>
            <a:r>
              <a:rPr lang="en-US" sz="3200" dirty="0" smtClean="0"/>
              <a:t>Now ask students to produce </a:t>
            </a:r>
            <a:r>
              <a:rPr lang="en-US" sz="3200" dirty="0" smtClean="0">
                <a:solidFill>
                  <a:srgbClr val="002060"/>
                </a:solidFill>
              </a:rPr>
              <a:t>a guide to their country</a:t>
            </a:r>
            <a:r>
              <a:rPr lang="en-US" sz="3200" dirty="0" smtClean="0"/>
              <a:t> .Give them time to brainstorm things that a </a:t>
            </a:r>
            <a:r>
              <a:rPr lang="en-US" sz="3200" dirty="0" smtClean="0">
                <a:solidFill>
                  <a:srgbClr val="002060"/>
                </a:solidFill>
              </a:rPr>
              <a:t>foreign visitor should know</a:t>
            </a:r>
            <a:r>
              <a:rPr lang="en-US" sz="3200" dirty="0" smtClean="0"/>
              <a:t>. </a:t>
            </a:r>
            <a:endParaRPr lang="bg-BG" sz="3200" dirty="0"/>
          </a:p>
        </p:txBody>
      </p:sp>
    </p:spTree>
  </p:cSld>
  <p:clrMapOvr>
    <a:masterClrMapping/>
  </p:clrMapOvr>
  <p:transition>
    <p:zoom/>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57200"/>
          </a:xfrm>
        </p:spPr>
        <p:txBody>
          <a:bodyPr>
            <a:normAutofit fontScale="90000"/>
          </a:bodyPr>
          <a:lstStyle/>
          <a:p>
            <a:endParaRPr lang="bg-BG" dirty="0"/>
          </a:p>
        </p:txBody>
      </p:sp>
      <p:pic>
        <p:nvPicPr>
          <p:cNvPr id="26626" name="Picture 2"/>
          <p:cNvPicPr>
            <a:picLocks noGrp="1" noChangeAspect="1" noChangeArrowheads="1"/>
          </p:cNvPicPr>
          <p:nvPr>
            <p:ph idx="1"/>
          </p:nvPr>
        </p:nvPicPr>
        <p:blipFill>
          <a:blip r:embed="rId2"/>
          <a:srcRect l="21695" t="13201" r="20720" b="26040"/>
          <a:stretch>
            <a:fillRect/>
          </a:stretch>
        </p:blipFill>
        <p:spPr bwMode="auto">
          <a:xfrm>
            <a:off x="0" y="685800"/>
            <a:ext cx="9144000" cy="60198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rmAutofit fontScale="90000"/>
          </a:bodyPr>
          <a:lstStyle/>
          <a:p>
            <a:endParaRPr lang="bg-BG" dirty="0"/>
          </a:p>
        </p:txBody>
      </p:sp>
      <p:sp>
        <p:nvSpPr>
          <p:cNvPr id="3" name="Content Placeholder 2"/>
          <p:cNvSpPr>
            <a:spLocks noGrp="1"/>
          </p:cNvSpPr>
          <p:nvPr>
            <p:ph idx="1"/>
          </p:nvPr>
        </p:nvSpPr>
        <p:spPr>
          <a:xfrm>
            <a:off x="457200" y="1066800"/>
            <a:ext cx="8229600" cy="5486400"/>
          </a:xfrm>
        </p:spPr>
        <p:txBody>
          <a:bodyPr>
            <a:normAutofit/>
          </a:bodyPr>
          <a:lstStyle/>
          <a:p>
            <a:r>
              <a:rPr lang="en-US" sz="3600" i="1" dirty="0" smtClean="0"/>
              <a:t>Divide students into groups, giving each group one of the subject areas. Give them time to come up with </a:t>
            </a:r>
            <a:r>
              <a:rPr lang="en-US" sz="3600" i="1" dirty="0" smtClean="0">
                <a:solidFill>
                  <a:srgbClr val="002060"/>
                </a:solidFill>
              </a:rPr>
              <a:t>advice and tips </a:t>
            </a:r>
            <a:r>
              <a:rPr lang="en-US" sz="3600" i="1" dirty="0" smtClean="0"/>
              <a:t>for their country. </a:t>
            </a:r>
          </a:p>
          <a:p>
            <a:r>
              <a:rPr lang="en-US" sz="3600" i="1" dirty="0" smtClean="0"/>
              <a:t> Once they have prepared their advice you can move on to the online stage, with your students </a:t>
            </a:r>
            <a:r>
              <a:rPr lang="en-US" sz="3600" i="1" dirty="0" smtClean="0">
                <a:solidFill>
                  <a:srgbClr val="002060"/>
                </a:solidFill>
              </a:rPr>
              <a:t>filling in their wiki entries</a:t>
            </a:r>
            <a:r>
              <a:rPr lang="en-US" sz="3600" i="1" dirty="0" smtClean="0"/>
              <a:t> in their groups</a:t>
            </a:r>
            <a:endParaRPr lang="bg-BG" sz="3600" i="1" dirty="0"/>
          </a:p>
        </p:txBody>
      </p:sp>
    </p:spTree>
  </p:cSld>
  <p:clrMapOvr>
    <a:masterClrMapping/>
  </p:clrMapOvr>
  <p:transition>
    <p:zoom/>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09600"/>
          </a:xfrm>
        </p:spPr>
        <p:txBody>
          <a:bodyPr>
            <a:normAutofit fontScale="90000"/>
          </a:bodyPr>
          <a:lstStyle/>
          <a:p>
            <a:endParaRPr lang="bg-BG" dirty="0"/>
          </a:p>
        </p:txBody>
      </p:sp>
      <p:sp>
        <p:nvSpPr>
          <p:cNvPr id="3" name="Content Placeholder 2"/>
          <p:cNvSpPr>
            <a:spLocks noGrp="1"/>
          </p:cNvSpPr>
          <p:nvPr>
            <p:ph idx="1"/>
          </p:nvPr>
        </p:nvSpPr>
        <p:spPr>
          <a:xfrm>
            <a:off x="457200" y="838200"/>
            <a:ext cx="8229600" cy="5715000"/>
          </a:xfrm>
        </p:spPr>
        <p:txBody>
          <a:bodyPr>
            <a:normAutofit/>
          </a:bodyPr>
          <a:lstStyle/>
          <a:p>
            <a:r>
              <a:rPr lang="en-US" sz="3200" i="1" dirty="0" smtClean="0"/>
              <a:t>Encourage them to enrich their entries with </a:t>
            </a:r>
            <a:r>
              <a:rPr lang="en-US" sz="3200" i="1" dirty="0" smtClean="0">
                <a:solidFill>
                  <a:srgbClr val="002060"/>
                </a:solidFill>
              </a:rPr>
              <a:t>Creative Commons images </a:t>
            </a:r>
            <a:r>
              <a:rPr lang="en-US" sz="3200" i="1" dirty="0" smtClean="0"/>
              <a:t>and </a:t>
            </a:r>
            <a:r>
              <a:rPr lang="en-US" sz="3200" i="1" dirty="0" smtClean="0">
                <a:solidFill>
                  <a:schemeClr val="accent6">
                    <a:lumMod val="50000"/>
                  </a:schemeClr>
                </a:solidFill>
              </a:rPr>
              <a:t>embed</a:t>
            </a:r>
            <a:r>
              <a:rPr lang="en-US" sz="3200" i="1" dirty="0" smtClean="0"/>
              <a:t> or </a:t>
            </a:r>
            <a:r>
              <a:rPr lang="en-US" sz="3200" i="1" dirty="0" smtClean="0">
                <a:solidFill>
                  <a:schemeClr val="accent6">
                    <a:lumMod val="50000"/>
                  </a:schemeClr>
                </a:solidFill>
              </a:rPr>
              <a:t>link to appropriate video materials.</a:t>
            </a:r>
          </a:p>
          <a:p>
            <a:r>
              <a:rPr lang="en-US" sz="3200" i="1" dirty="0" smtClean="0">
                <a:solidFill>
                  <a:srgbClr val="C00000"/>
                </a:solidFill>
              </a:rPr>
              <a:t>Variation</a:t>
            </a:r>
            <a:r>
              <a:rPr lang="en-US" sz="3200" i="1" dirty="0" smtClean="0"/>
              <a:t>:</a:t>
            </a:r>
          </a:p>
          <a:p>
            <a:pPr>
              <a:buNone/>
            </a:pPr>
            <a:r>
              <a:rPr lang="en-US" sz="3200" i="1" dirty="0" smtClean="0"/>
              <a:t>	 If you’re working in a group of </a:t>
            </a:r>
            <a:r>
              <a:rPr lang="en-US" sz="3200" i="1" dirty="0" smtClean="0">
                <a:solidFill>
                  <a:schemeClr val="accent1">
                    <a:lumMod val="75000"/>
                  </a:schemeClr>
                </a:solidFill>
              </a:rPr>
              <a:t>mixed nationalities</a:t>
            </a:r>
            <a:r>
              <a:rPr lang="en-US" sz="3200" i="1" dirty="0" smtClean="0"/>
              <a:t>, students might prepare a </a:t>
            </a:r>
            <a:r>
              <a:rPr lang="en-US" sz="3200" i="1" dirty="0" smtClean="0">
                <a:solidFill>
                  <a:schemeClr val="accent3">
                    <a:lumMod val="50000"/>
                  </a:schemeClr>
                </a:solidFill>
              </a:rPr>
              <a:t>quiz </a:t>
            </a:r>
            <a:r>
              <a:rPr lang="en-US" sz="3200" i="1" dirty="0" smtClean="0"/>
              <a:t>about their own country for their classmates to answer. This can be done online using one of the many free </a:t>
            </a:r>
            <a:r>
              <a:rPr lang="en-US" sz="3200" i="1" dirty="0" smtClean="0">
                <a:solidFill>
                  <a:schemeClr val="accent6">
                    <a:lumMod val="50000"/>
                  </a:schemeClr>
                </a:solidFill>
              </a:rPr>
              <a:t>quiz makers </a:t>
            </a:r>
            <a:r>
              <a:rPr lang="en-US" sz="3200" i="1" dirty="0" smtClean="0"/>
              <a:t>(e.g., </a:t>
            </a:r>
            <a:r>
              <a:rPr lang="en-US" sz="3200" i="1" dirty="0" err="1" smtClean="0">
                <a:solidFill>
                  <a:srgbClr val="00B050"/>
                </a:solidFill>
              </a:rPr>
              <a:t>QuizStar</a:t>
            </a:r>
            <a:r>
              <a:rPr lang="en-US" sz="3200" i="1" dirty="0" smtClean="0"/>
              <a:t>: </a:t>
            </a:r>
            <a:r>
              <a:rPr lang="en-US" sz="3200" i="1" dirty="0" smtClean="0">
                <a:solidFill>
                  <a:srgbClr val="FF0000"/>
                </a:solidFill>
              </a:rPr>
              <a:t>quizstar.4teachers.org </a:t>
            </a:r>
            <a:r>
              <a:rPr lang="en-US" sz="3200" i="1" dirty="0" smtClean="0"/>
              <a:t>)</a:t>
            </a:r>
            <a:endParaRPr lang="bg-BG" sz="3200" i="1" dirty="0"/>
          </a:p>
        </p:txBody>
      </p:sp>
    </p:spTree>
  </p:cSld>
  <p:clrMapOvr>
    <a:masterClrMapping/>
  </p:clrMapOvr>
  <p:transition>
    <p:zoom/>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normAutofit/>
          </a:bodyPr>
          <a:lstStyle/>
          <a:p>
            <a:pPr algn="ctr"/>
            <a:r>
              <a:rPr lang="en-US" dirty="0" smtClean="0"/>
              <a:t>Mobile devices in class</a:t>
            </a:r>
            <a:endParaRPr lang="bg-BG" dirty="0"/>
          </a:p>
        </p:txBody>
      </p:sp>
      <p:pic>
        <p:nvPicPr>
          <p:cNvPr id="1026" name="Picture 2"/>
          <p:cNvPicPr>
            <a:picLocks noGrp="1" noChangeAspect="1" noChangeArrowheads="1"/>
          </p:cNvPicPr>
          <p:nvPr>
            <p:ph idx="1"/>
          </p:nvPr>
        </p:nvPicPr>
        <p:blipFill>
          <a:blip r:embed="rId2"/>
          <a:srcRect l="13887" t="14937" r="14863" b="5208"/>
          <a:stretch>
            <a:fillRect/>
          </a:stretch>
        </p:blipFill>
        <p:spPr bwMode="auto">
          <a:xfrm>
            <a:off x="0" y="1240077"/>
            <a:ext cx="9144000" cy="561792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lstStyle/>
          <a:p>
            <a:pPr algn="ctr"/>
            <a:r>
              <a:rPr lang="en-US" dirty="0" smtClean="0"/>
              <a:t>Working with text</a:t>
            </a:r>
            <a:endParaRPr lang="bg-BG" dirty="0"/>
          </a:p>
        </p:txBody>
      </p:sp>
      <p:pic>
        <p:nvPicPr>
          <p:cNvPr id="2050" name="Picture 2"/>
          <p:cNvPicPr>
            <a:picLocks noGrp="1" noChangeAspect="1" noChangeArrowheads="1"/>
          </p:cNvPicPr>
          <p:nvPr>
            <p:ph idx="1"/>
          </p:nvPr>
        </p:nvPicPr>
        <p:blipFill>
          <a:blip r:embed="rId2"/>
          <a:srcRect l="14863" t="7993" r="17792" b="6944"/>
          <a:stretch>
            <a:fillRect/>
          </a:stretch>
        </p:blipFill>
        <p:spPr bwMode="auto">
          <a:xfrm>
            <a:off x="0" y="1295400"/>
            <a:ext cx="9144000" cy="55626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pPr algn="ctr"/>
            <a:r>
              <a:rPr lang="en-US" dirty="0" smtClean="0"/>
              <a:t>Working with images</a:t>
            </a:r>
            <a:endParaRPr lang="bg-BG" dirty="0"/>
          </a:p>
        </p:txBody>
      </p:sp>
      <p:pic>
        <p:nvPicPr>
          <p:cNvPr id="3074" name="Picture 2"/>
          <p:cNvPicPr>
            <a:picLocks noGrp="1" noChangeAspect="1" noChangeArrowheads="1"/>
          </p:cNvPicPr>
          <p:nvPr>
            <p:ph idx="1"/>
          </p:nvPr>
        </p:nvPicPr>
        <p:blipFill>
          <a:blip r:embed="rId2"/>
          <a:srcRect l="20719" t="14937" r="20720" b="8680"/>
          <a:stretch>
            <a:fillRect/>
          </a:stretch>
        </p:blipFill>
        <p:spPr bwMode="auto">
          <a:xfrm>
            <a:off x="0" y="1066800"/>
            <a:ext cx="9144000" cy="57912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normAutofit fontScale="90000"/>
          </a:bodyPr>
          <a:lstStyle/>
          <a:p>
            <a:pPr algn="ctr"/>
            <a:r>
              <a:rPr lang="en-US" dirty="0" smtClean="0"/>
              <a:t>Working with images</a:t>
            </a:r>
            <a:endParaRPr lang="bg-BG" dirty="0"/>
          </a:p>
        </p:txBody>
      </p:sp>
      <p:pic>
        <p:nvPicPr>
          <p:cNvPr id="4098" name="Picture 2"/>
          <p:cNvPicPr>
            <a:picLocks noGrp="1" noChangeAspect="1" noChangeArrowheads="1"/>
          </p:cNvPicPr>
          <p:nvPr>
            <p:ph idx="1"/>
          </p:nvPr>
        </p:nvPicPr>
        <p:blipFill>
          <a:blip r:embed="rId2"/>
          <a:srcRect l="20719" t="7993" r="22672" b="13888"/>
          <a:stretch>
            <a:fillRect/>
          </a:stretch>
        </p:blipFill>
        <p:spPr bwMode="auto">
          <a:xfrm>
            <a:off x="0" y="838200"/>
            <a:ext cx="9144000" cy="60198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Collage </a:t>
            </a:r>
            <a:r>
              <a:rPr lang="en-US" i="1" dirty="0" err="1" smtClean="0"/>
              <a:t>PhotoFunia</a:t>
            </a:r>
            <a:endParaRPr lang="bg-BG" i="1" dirty="0"/>
          </a:p>
        </p:txBody>
      </p:sp>
      <p:sp>
        <p:nvSpPr>
          <p:cNvPr id="3" name="Content Placeholder 2"/>
          <p:cNvSpPr>
            <a:spLocks noGrp="1"/>
          </p:cNvSpPr>
          <p:nvPr>
            <p:ph idx="1"/>
          </p:nvPr>
        </p:nvSpPr>
        <p:spPr/>
        <p:txBody>
          <a:bodyPr/>
          <a:lstStyle/>
          <a:p>
            <a:endParaRPr lang="bg-BG"/>
          </a:p>
        </p:txBody>
      </p:sp>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Wikis</a:t>
            </a:r>
            <a:endParaRPr lang="bg-BG" dirty="0"/>
          </a:p>
        </p:txBody>
      </p:sp>
      <p:sp>
        <p:nvSpPr>
          <p:cNvPr id="3" name="Content Placeholder 2"/>
          <p:cNvSpPr>
            <a:spLocks noGrp="1"/>
          </p:cNvSpPr>
          <p:nvPr>
            <p:ph idx="1"/>
          </p:nvPr>
        </p:nvSpPr>
        <p:spPr/>
        <p:txBody>
          <a:bodyPr/>
          <a:lstStyle/>
          <a:p>
            <a:pPr>
              <a:buNone/>
            </a:pPr>
            <a:r>
              <a:rPr lang="en-US" sz="4000" dirty="0" smtClean="0"/>
              <a:t>General: </a:t>
            </a:r>
            <a:r>
              <a:rPr lang="en-US" sz="4000" i="1" dirty="0" smtClean="0">
                <a:solidFill>
                  <a:schemeClr val="accent3">
                    <a:lumMod val="75000"/>
                  </a:schemeClr>
                </a:solidFill>
              </a:rPr>
              <a:t>e-language.wikispaces.com/wikis </a:t>
            </a:r>
            <a:r>
              <a:rPr lang="en-US" sz="4000" dirty="0" smtClean="0"/>
              <a:t>•</a:t>
            </a:r>
            <a:r>
              <a:rPr lang="en-US" sz="4000" dirty="0" err="1" smtClean="0"/>
              <a:t>PBworks</a:t>
            </a:r>
            <a:r>
              <a:rPr lang="en-US" sz="4000" dirty="0" smtClean="0"/>
              <a:t>: </a:t>
            </a:r>
            <a:r>
              <a:rPr lang="en-US" sz="4000" i="1" dirty="0" smtClean="0">
                <a:solidFill>
                  <a:schemeClr val="accent3">
                    <a:lumMod val="75000"/>
                  </a:schemeClr>
                </a:solidFill>
              </a:rPr>
              <a:t>usermanual.pbworks.com </a:t>
            </a:r>
          </a:p>
          <a:p>
            <a:pPr>
              <a:buNone/>
            </a:pPr>
            <a:r>
              <a:rPr lang="en-US" sz="4000" dirty="0" smtClean="0"/>
              <a:t>	• </a:t>
            </a:r>
            <a:r>
              <a:rPr lang="en-US" sz="4000" dirty="0" err="1" smtClean="0"/>
              <a:t>Wikispaces</a:t>
            </a:r>
            <a:r>
              <a:rPr lang="en-US" sz="4000" dirty="0" smtClean="0"/>
              <a:t>: </a:t>
            </a:r>
            <a:r>
              <a:rPr lang="en-US" sz="4000" dirty="0" smtClean="0">
                <a:solidFill>
                  <a:schemeClr val="accent3">
                    <a:lumMod val="75000"/>
                  </a:schemeClr>
                </a:solidFill>
              </a:rPr>
              <a:t>help.wikispaces.com</a:t>
            </a:r>
            <a:endParaRPr lang="bg-BG" sz="4000" dirty="0">
              <a:solidFill>
                <a:schemeClr val="accent3">
                  <a:lumMod val="75000"/>
                </a:schemeClr>
              </a:solidFill>
            </a:endParaRPr>
          </a:p>
        </p:txBody>
      </p:sp>
    </p:spTree>
  </p:cSld>
  <p:clrMapOvr>
    <a:masterClrMapping/>
  </p:clrMapOvr>
  <p:transition>
    <p:zoom/>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pPr algn="ctr"/>
            <a:r>
              <a:rPr lang="en-US" dirty="0" smtClean="0"/>
              <a:t>Working with audio</a:t>
            </a:r>
            <a:endParaRPr lang="bg-BG" dirty="0"/>
          </a:p>
        </p:txBody>
      </p:sp>
      <p:pic>
        <p:nvPicPr>
          <p:cNvPr id="5122" name="Picture 2"/>
          <p:cNvPicPr>
            <a:picLocks noGrp="1" noChangeAspect="1" noChangeArrowheads="1"/>
          </p:cNvPicPr>
          <p:nvPr>
            <p:ph idx="1"/>
          </p:nvPr>
        </p:nvPicPr>
        <p:blipFill>
          <a:blip r:embed="rId2"/>
          <a:srcRect l="18768" t="11465" r="11935" b="15624"/>
          <a:stretch>
            <a:fillRect/>
          </a:stretch>
        </p:blipFill>
        <p:spPr bwMode="auto">
          <a:xfrm>
            <a:off x="-1814" y="1219200"/>
            <a:ext cx="9145814" cy="56388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fontScale="90000"/>
          </a:bodyPr>
          <a:lstStyle/>
          <a:p>
            <a:r>
              <a:rPr lang="en-US" dirty="0" err="1" smtClean="0"/>
              <a:t>Audioboom</a:t>
            </a:r>
            <a:endParaRPr lang="bg-BG" dirty="0"/>
          </a:p>
        </p:txBody>
      </p:sp>
      <p:pic>
        <p:nvPicPr>
          <p:cNvPr id="6146" name="Picture 2"/>
          <p:cNvPicPr>
            <a:picLocks noGrp="1" noChangeAspect="1" noChangeArrowheads="1"/>
          </p:cNvPicPr>
          <p:nvPr>
            <p:ph idx="1"/>
          </p:nvPr>
        </p:nvPicPr>
        <p:blipFill>
          <a:blip r:embed="rId2"/>
          <a:srcRect l="17568" t="6944" r="15087" b="7993"/>
          <a:stretch>
            <a:fillRect/>
          </a:stretch>
        </p:blipFill>
        <p:spPr bwMode="auto">
          <a:xfrm>
            <a:off x="0" y="1066800"/>
            <a:ext cx="9144000" cy="57912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r>
              <a:rPr lang="en-US" dirty="0" err="1" smtClean="0"/>
              <a:t>Audioboom</a:t>
            </a:r>
            <a:r>
              <a:rPr lang="en-US" dirty="0" smtClean="0"/>
              <a:t> for Education</a:t>
            </a:r>
            <a:endParaRPr lang="bg-BG" dirty="0"/>
          </a:p>
        </p:txBody>
      </p:sp>
      <p:pic>
        <p:nvPicPr>
          <p:cNvPr id="2050" name="Picture 2"/>
          <p:cNvPicPr>
            <a:picLocks noGrp="1" noChangeAspect="1" noChangeArrowheads="1"/>
          </p:cNvPicPr>
          <p:nvPr>
            <p:ph idx="1"/>
          </p:nvPr>
        </p:nvPicPr>
        <p:blipFill>
          <a:blip r:embed="rId2"/>
          <a:srcRect/>
          <a:stretch>
            <a:fillRect/>
          </a:stretch>
        </p:blipFill>
        <p:spPr bwMode="auto">
          <a:xfrm>
            <a:off x="228600" y="1371600"/>
            <a:ext cx="8686799" cy="5257799"/>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lstStyle/>
          <a:p>
            <a:r>
              <a:rPr lang="en-US" dirty="0" err="1" smtClean="0"/>
              <a:t>Vocaroo</a:t>
            </a:r>
            <a:endParaRPr lang="bg-BG" dirty="0"/>
          </a:p>
        </p:txBody>
      </p:sp>
      <p:sp>
        <p:nvSpPr>
          <p:cNvPr id="3" name="Content Placeholder 2"/>
          <p:cNvSpPr>
            <a:spLocks noGrp="1"/>
          </p:cNvSpPr>
          <p:nvPr>
            <p:ph idx="1"/>
          </p:nvPr>
        </p:nvSpPr>
        <p:spPr/>
        <p:txBody>
          <a:bodyPr/>
          <a:lstStyle/>
          <a:p>
            <a:endParaRPr lang="bg-BG"/>
          </a:p>
        </p:txBody>
      </p:sp>
      <p:pic>
        <p:nvPicPr>
          <p:cNvPr id="1026" name="Picture 2"/>
          <p:cNvPicPr>
            <a:picLocks noChangeAspect="1" noChangeArrowheads="1"/>
          </p:cNvPicPr>
          <p:nvPr/>
        </p:nvPicPr>
        <p:blipFill>
          <a:blip r:embed="rId2"/>
          <a:srcRect l="15227" r="20937" b="22353"/>
          <a:stretch>
            <a:fillRect/>
          </a:stretch>
        </p:blipFill>
        <p:spPr bwMode="auto">
          <a:xfrm>
            <a:off x="304800" y="1447800"/>
            <a:ext cx="8305800" cy="50292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NILE colleagues  audio recordings</a:t>
            </a:r>
            <a:endParaRPr lang="bg-BG" dirty="0"/>
          </a:p>
        </p:txBody>
      </p:sp>
      <p:sp>
        <p:nvSpPr>
          <p:cNvPr id="3" name="Content Placeholder 2"/>
          <p:cNvSpPr>
            <a:spLocks noGrp="1"/>
          </p:cNvSpPr>
          <p:nvPr>
            <p:ph idx="1"/>
          </p:nvPr>
        </p:nvSpPr>
        <p:spPr/>
        <p:txBody>
          <a:bodyPr/>
          <a:lstStyle/>
          <a:p>
            <a:r>
              <a:rPr lang="nb-NO" dirty="0" smtClean="0">
                <a:hlinkClick r:id="rId2"/>
              </a:rPr>
              <a:t>http://vocaroo.com/i/s0qwIRdM6Mjo</a:t>
            </a:r>
            <a:r>
              <a:rPr lang="nb-NO" dirty="0" smtClean="0"/>
              <a:t>  v-w</a:t>
            </a:r>
          </a:p>
          <a:p>
            <a:r>
              <a:rPr lang="nb-NO" dirty="0" smtClean="0">
                <a:hlinkClick r:id="rId3"/>
              </a:rPr>
              <a:t>http://vocaroo.com/i/s0BSD8UhIZQA</a:t>
            </a:r>
            <a:r>
              <a:rPr lang="nb-NO" dirty="0" smtClean="0"/>
              <a:t> th-</a:t>
            </a:r>
          </a:p>
          <a:p>
            <a:r>
              <a:rPr lang="nb-NO" dirty="0" smtClean="0">
                <a:hlinkClick r:id="rId4"/>
              </a:rPr>
              <a:t>http://vocaroo.com/i/s1ZMdR0QDdzQ</a:t>
            </a:r>
            <a:r>
              <a:rPr lang="nb-NO" dirty="0" smtClean="0"/>
              <a:t> -ed (t)</a:t>
            </a:r>
          </a:p>
          <a:p>
            <a:r>
              <a:rPr lang="nb-NO" dirty="0" smtClean="0">
                <a:hlinkClick r:id="rId5"/>
              </a:rPr>
              <a:t>http://vocaroo.com/i/s080VvRPP7Mz</a:t>
            </a:r>
            <a:r>
              <a:rPr lang="nb-NO" dirty="0" smtClean="0"/>
              <a:t> -ed (d)</a:t>
            </a:r>
          </a:p>
          <a:p>
            <a:r>
              <a:rPr lang="nb-NO" dirty="0" smtClean="0">
                <a:hlinkClick r:id="rId6"/>
              </a:rPr>
              <a:t>http://vocaroo.com/i/s0CYfaVgKFv1</a:t>
            </a:r>
            <a:r>
              <a:rPr lang="nb-NO" dirty="0" smtClean="0"/>
              <a:t> -ed (id)</a:t>
            </a:r>
          </a:p>
          <a:p>
            <a:endParaRPr lang="bg-BG" dirty="0"/>
          </a:p>
        </p:txBody>
      </p:sp>
    </p:spTree>
  </p:cSld>
  <p:clrMapOvr>
    <a:masterClrMapping/>
  </p:clrMapOvr>
  <p:transition>
    <p:zoom/>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p>
            <a:pPr algn="ctr"/>
            <a:r>
              <a:rPr lang="en-US" dirty="0" smtClean="0"/>
              <a:t>Working with video</a:t>
            </a:r>
            <a:endParaRPr lang="bg-BG" dirty="0"/>
          </a:p>
        </p:txBody>
      </p:sp>
      <p:pic>
        <p:nvPicPr>
          <p:cNvPr id="7170" name="Picture 2"/>
          <p:cNvPicPr>
            <a:picLocks noGrp="1" noChangeAspect="1" noChangeArrowheads="1"/>
          </p:cNvPicPr>
          <p:nvPr>
            <p:ph idx="1"/>
          </p:nvPr>
        </p:nvPicPr>
        <p:blipFill>
          <a:blip r:embed="rId2"/>
          <a:srcRect l="16816" t="7993" r="17791" b="12152"/>
          <a:stretch>
            <a:fillRect/>
          </a:stretch>
        </p:blipFill>
        <p:spPr bwMode="auto">
          <a:xfrm>
            <a:off x="0" y="1447800"/>
            <a:ext cx="9144000" cy="54102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33400"/>
          </a:xfrm>
        </p:spPr>
        <p:txBody>
          <a:bodyPr>
            <a:normAutofit fontScale="90000"/>
          </a:bodyPr>
          <a:lstStyle/>
          <a:p>
            <a:endParaRPr lang="bg-BG" dirty="0"/>
          </a:p>
        </p:txBody>
      </p:sp>
      <p:pic>
        <p:nvPicPr>
          <p:cNvPr id="8194" name="Picture 2"/>
          <p:cNvPicPr>
            <a:picLocks noGrp="1" noChangeAspect="1" noChangeArrowheads="1"/>
          </p:cNvPicPr>
          <p:nvPr>
            <p:ph idx="1"/>
          </p:nvPr>
        </p:nvPicPr>
        <p:blipFill>
          <a:blip r:embed="rId2"/>
          <a:srcRect l="17792" t="7993" r="17791" b="6944"/>
          <a:stretch>
            <a:fillRect/>
          </a:stretch>
        </p:blipFill>
        <p:spPr bwMode="auto">
          <a:xfrm>
            <a:off x="0" y="914400"/>
            <a:ext cx="9144000" cy="59436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dirty="0" smtClean="0"/>
              <a:t>On the </a:t>
            </a:r>
            <a:r>
              <a:rPr lang="en-US" i="1" dirty="0" smtClean="0">
                <a:solidFill>
                  <a:srgbClr val="002060"/>
                </a:solidFill>
              </a:rPr>
              <a:t>Vine</a:t>
            </a:r>
            <a:endParaRPr lang="bg-BG" i="1" dirty="0">
              <a:solidFill>
                <a:srgbClr val="002060"/>
              </a:solidFill>
            </a:endParaRPr>
          </a:p>
        </p:txBody>
      </p:sp>
      <p:pic>
        <p:nvPicPr>
          <p:cNvPr id="9218" name="Picture 2"/>
          <p:cNvPicPr>
            <a:picLocks noGrp="1" noChangeAspect="1" noChangeArrowheads="1"/>
          </p:cNvPicPr>
          <p:nvPr>
            <p:ph idx="1"/>
          </p:nvPr>
        </p:nvPicPr>
        <p:blipFill>
          <a:blip r:embed="rId2"/>
          <a:srcRect l="16592" t="7993" r="18991" b="5208"/>
          <a:stretch>
            <a:fillRect/>
          </a:stretch>
        </p:blipFill>
        <p:spPr bwMode="auto">
          <a:xfrm>
            <a:off x="0" y="1143000"/>
            <a:ext cx="9144000" cy="57150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9600"/>
          </a:xfrm>
        </p:spPr>
        <p:txBody>
          <a:bodyPr>
            <a:normAutofit fontScale="90000"/>
          </a:bodyPr>
          <a:lstStyle/>
          <a:p>
            <a:endParaRPr lang="bg-BG" dirty="0"/>
          </a:p>
        </p:txBody>
      </p:sp>
      <p:pic>
        <p:nvPicPr>
          <p:cNvPr id="10242" name="Picture 2"/>
          <p:cNvPicPr>
            <a:picLocks noGrp="1" noChangeAspect="1" noChangeArrowheads="1"/>
          </p:cNvPicPr>
          <p:nvPr>
            <p:ph idx="1"/>
          </p:nvPr>
        </p:nvPicPr>
        <p:blipFill>
          <a:blip r:embed="rId2"/>
          <a:srcRect l="16816" t="7993" r="17791" b="5208"/>
          <a:stretch>
            <a:fillRect/>
          </a:stretch>
        </p:blipFill>
        <p:spPr bwMode="auto">
          <a:xfrm>
            <a:off x="0" y="990600"/>
            <a:ext cx="9144000" cy="58674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lstStyle/>
          <a:p>
            <a:pPr algn="ctr"/>
            <a:r>
              <a:rPr lang="en-US" dirty="0" smtClean="0"/>
              <a:t>Working with apps</a:t>
            </a:r>
            <a:endParaRPr lang="bg-BG" dirty="0"/>
          </a:p>
        </p:txBody>
      </p:sp>
      <p:pic>
        <p:nvPicPr>
          <p:cNvPr id="11266" name="Picture 2"/>
          <p:cNvPicPr>
            <a:picLocks noGrp="1" noChangeAspect="1" noChangeArrowheads="1"/>
          </p:cNvPicPr>
          <p:nvPr>
            <p:ph idx="1"/>
          </p:nvPr>
        </p:nvPicPr>
        <p:blipFill>
          <a:blip r:embed="rId2"/>
          <a:srcRect l="16816" t="7993" r="17791" b="5208"/>
          <a:stretch>
            <a:fillRect/>
          </a:stretch>
        </p:blipFill>
        <p:spPr bwMode="auto">
          <a:xfrm>
            <a:off x="0" y="1143000"/>
            <a:ext cx="9144000" cy="57150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software</a:t>
            </a:r>
            <a:endParaRPr lang="bg-BG" dirty="0"/>
          </a:p>
        </p:txBody>
      </p:sp>
      <p:sp>
        <p:nvSpPr>
          <p:cNvPr id="3" name="Content Placeholder 2"/>
          <p:cNvSpPr>
            <a:spLocks noGrp="1"/>
          </p:cNvSpPr>
          <p:nvPr>
            <p:ph idx="1"/>
          </p:nvPr>
        </p:nvSpPr>
        <p:spPr>
          <a:xfrm>
            <a:off x="1219200" y="2133600"/>
            <a:ext cx="7467600" cy="4038600"/>
          </a:xfrm>
        </p:spPr>
        <p:txBody>
          <a:bodyPr>
            <a:normAutofit/>
          </a:bodyPr>
          <a:lstStyle/>
          <a:p>
            <a:r>
              <a:rPr lang="en-US" sz="4400" dirty="0" smtClean="0"/>
              <a:t>Keynote</a:t>
            </a:r>
          </a:p>
          <a:p>
            <a:r>
              <a:rPr lang="en-US" sz="4400" dirty="0" smtClean="0"/>
              <a:t> PowerPoint</a:t>
            </a:r>
          </a:p>
          <a:p>
            <a:r>
              <a:rPr lang="en-US" sz="4400" dirty="0" smtClean="0"/>
              <a:t> </a:t>
            </a:r>
            <a:r>
              <a:rPr lang="en-US" sz="4400" dirty="0" err="1" smtClean="0"/>
              <a:t>Prezi</a:t>
            </a:r>
            <a:endParaRPr lang="bg-BG" sz="4400" dirty="0"/>
          </a:p>
        </p:txBody>
      </p:sp>
    </p:spTree>
  </p:cSld>
  <p:clrMapOvr>
    <a:masterClrMapping/>
  </p:clrMapOvr>
  <p:transition>
    <p:zoom/>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90600"/>
          </a:xfrm>
        </p:spPr>
        <p:txBody>
          <a:bodyPr/>
          <a:lstStyle/>
          <a:p>
            <a:pPr algn="ctr"/>
            <a:r>
              <a:rPr lang="en-US" dirty="0" smtClean="0"/>
              <a:t>Apps for m-learning</a:t>
            </a:r>
            <a:endParaRPr lang="bg-BG" dirty="0"/>
          </a:p>
        </p:txBody>
      </p:sp>
      <p:sp>
        <p:nvSpPr>
          <p:cNvPr id="3" name="Content Placeholder 2"/>
          <p:cNvSpPr>
            <a:spLocks noGrp="1"/>
          </p:cNvSpPr>
          <p:nvPr>
            <p:ph idx="1"/>
          </p:nvPr>
        </p:nvSpPr>
        <p:spPr>
          <a:xfrm>
            <a:off x="457200" y="1676400"/>
            <a:ext cx="8229600" cy="4648200"/>
          </a:xfrm>
        </p:spPr>
        <p:txBody>
          <a:bodyPr>
            <a:normAutofit lnSpcReduction="10000"/>
          </a:bodyPr>
          <a:lstStyle/>
          <a:p>
            <a:pPr algn="ctr"/>
            <a:r>
              <a:rPr lang="en-US" sz="3200" b="1" dirty="0" smtClean="0"/>
              <a:t>CREATIVITY</a:t>
            </a:r>
          </a:p>
          <a:p>
            <a:pPr algn="ctr">
              <a:buNone/>
            </a:pPr>
            <a:r>
              <a:rPr lang="en-US" b="1" dirty="0" smtClean="0"/>
              <a:t/>
            </a:r>
            <a:br>
              <a:rPr lang="en-US" b="1" dirty="0" smtClean="0"/>
            </a:br>
            <a:r>
              <a:rPr lang="en-US" sz="3600" i="1" dirty="0" smtClean="0"/>
              <a:t>Strip Design</a:t>
            </a:r>
            <a:br>
              <a:rPr lang="en-US" sz="3600" i="1" dirty="0" smtClean="0"/>
            </a:br>
            <a:r>
              <a:rPr lang="en-US" sz="3600" i="1" dirty="0" err="1" smtClean="0"/>
              <a:t>Popplet</a:t>
            </a:r>
            <a:r>
              <a:rPr lang="en-US" sz="3600" i="1" dirty="0" smtClean="0"/>
              <a:t/>
            </a:r>
            <a:br>
              <a:rPr lang="en-US" sz="3600" i="1" dirty="0" smtClean="0"/>
            </a:br>
            <a:r>
              <a:rPr lang="en-US" sz="3600" i="1" dirty="0" err="1" smtClean="0"/>
              <a:t>Moodboard</a:t>
            </a:r>
            <a:r>
              <a:rPr lang="en-US" sz="3600" i="1" dirty="0" smtClean="0"/>
              <a:t/>
            </a:r>
            <a:br>
              <a:rPr lang="en-US" sz="3600" i="1" dirty="0" smtClean="0"/>
            </a:br>
            <a:r>
              <a:rPr lang="en-US" sz="3600" i="1" dirty="0" err="1" smtClean="0"/>
              <a:t>iThoughtsHD</a:t>
            </a:r>
            <a:r>
              <a:rPr lang="en-US" sz="3600" i="1" dirty="0" smtClean="0"/>
              <a:t/>
            </a:r>
            <a:br>
              <a:rPr lang="en-US" sz="3600" i="1" dirty="0" smtClean="0"/>
            </a:br>
            <a:r>
              <a:rPr lang="en-US" sz="3600" i="1" dirty="0" smtClean="0"/>
              <a:t>Comic Life</a:t>
            </a:r>
            <a:br>
              <a:rPr lang="en-US" sz="3600" i="1" dirty="0" smtClean="0"/>
            </a:br>
            <a:r>
              <a:rPr lang="en-US" sz="3600" i="1" dirty="0" smtClean="0"/>
              <a:t>Visual Poet</a:t>
            </a:r>
            <a:br>
              <a:rPr lang="en-US" sz="3600" i="1" dirty="0" smtClean="0"/>
            </a:br>
            <a:endParaRPr lang="bg-BG" sz="3600" i="1" dirty="0"/>
          </a:p>
        </p:txBody>
      </p:sp>
    </p:spTree>
  </p:cSld>
  <p:clrMapOvr>
    <a:masterClrMapping/>
  </p:clrMapOvr>
  <p:transition>
    <p:zoom/>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lstStyle/>
          <a:p>
            <a:pPr algn="ctr"/>
            <a:r>
              <a:rPr lang="en-US" dirty="0" smtClean="0"/>
              <a:t>Apps for m-learning</a:t>
            </a:r>
            <a:endParaRPr lang="bg-BG" dirty="0"/>
          </a:p>
        </p:txBody>
      </p:sp>
      <p:sp>
        <p:nvSpPr>
          <p:cNvPr id="3" name="Content Placeholder 2"/>
          <p:cNvSpPr>
            <a:spLocks noGrp="1"/>
          </p:cNvSpPr>
          <p:nvPr>
            <p:ph idx="1"/>
          </p:nvPr>
        </p:nvSpPr>
        <p:spPr/>
        <p:txBody>
          <a:bodyPr>
            <a:normAutofit/>
          </a:bodyPr>
          <a:lstStyle/>
          <a:p>
            <a:pPr algn="ctr"/>
            <a:r>
              <a:rPr lang="en-US" sz="4400" b="1" dirty="0" smtClean="0"/>
              <a:t>ELT</a:t>
            </a:r>
            <a:r>
              <a:rPr lang="en-US" sz="4400" dirty="0" smtClean="0"/>
              <a:t/>
            </a:r>
            <a:br>
              <a:rPr lang="en-US" sz="4400" dirty="0" smtClean="0"/>
            </a:br>
            <a:r>
              <a:rPr lang="en-US" sz="4400" i="1" dirty="0" smtClean="0"/>
              <a:t>Sounds</a:t>
            </a:r>
            <a:br>
              <a:rPr lang="en-US" sz="4400" i="1" dirty="0" smtClean="0"/>
            </a:br>
            <a:r>
              <a:rPr lang="en-US" sz="4400" i="1" dirty="0" smtClean="0"/>
              <a:t>Dragon Dictation</a:t>
            </a:r>
            <a:br>
              <a:rPr lang="en-US" sz="4400" i="1" dirty="0" smtClean="0"/>
            </a:br>
            <a:r>
              <a:rPr lang="en-US" sz="4400" i="1" dirty="0" smtClean="0"/>
              <a:t>Various by CUP</a:t>
            </a:r>
            <a:br>
              <a:rPr lang="en-US" sz="4400" i="1" dirty="0" smtClean="0"/>
            </a:br>
            <a:r>
              <a:rPr lang="en-US" sz="4400" i="1" dirty="0" smtClean="0"/>
              <a:t>Various by the British Council</a:t>
            </a:r>
            <a:br>
              <a:rPr lang="en-US" sz="4400" i="1" dirty="0" smtClean="0"/>
            </a:br>
            <a:endParaRPr lang="bg-BG" sz="4400" i="1" dirty="0"/>
          </a:p>
        </p:txBody>
      </p:sp>
    </p:spTree>
  </p:cSld>
  <p:clrMapOvr>
    <a:masterClrMapping/>
  </p:clrMapOvr>
  <p:transition>
    <p:zoom/>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lstStyle/>
          <a:p>
            <a:pPr algn="ctr"/>
            <a:r>
              <a:rPr lang="en-US" dirty="0" smtClean="0"/>
              <a:t>Apps for m-learning</a:t>
            </a:r>
            <a:endParaRPr lang="bg-BG" dirty="0"/>
          </a:p>
        </p:txBody>
      </p:sp>
      <p:sp>
        <p:nvSpPr>
          <p:cNvPr id="3" name="Content Placeholder 2"/>
          <p:cNvSpPr>
            <a:spLocks noGrp="1"/>
          </p:cNvSpPr>
          <p:nvPr>
            <p:ph idx="1"/>
          </p:nvPr>
        </p:nvSpPr>
        <p:spPr>
          <a:xfrm>
            <a:off x="457200" y="1752600"/>
            <a:ext cx="8229600" cy="4572000"/>
          </a:xfrm>
        </p:spPr>
        <p:txBody>
          <a:bodyPr>
            <a:noAutofit/>
          </a:bodyPr>
          <a:lstStyle/>
          <a:p>
            <a:pPr algn="ctr"/>
            <a:r>
              <a:rPr lang="en-US" sz="4000" b="1" dirty="0" smtClean="0"/>
              <a:t>PICTURES</a:t>
            </a:r>
            <a:r>
              <a:rPr lang="en-US" sz="4000" dirty="0" smtClean="0"/>
              <a:t/>
            </a:r>
            <a:br>
              <a:rPr lang="en-US" sz="4000" dirty="0" smtClean="0"/>
            </a:br>
            <a:r>
              <a:rPr lang="en-US" sz="3600" i="1" dirty="0" smtClean="0"/>
              <a:t>Photo Map</a:t>
            </a:r>
            <a:br>
              <a:rPr lang="en-US" sz="3600" i="1" dirty="0" smtClean="0"/>
            </a:br>
            <a:r>
              <a:rPr lang="en-US" sz="3600" i="1" dirty="0" err="1" smtClean="0"/>
              <a:t>Infographics</a:t>
            </a:r>
            <a:r>
              <a:rPr lang="en-US" sz="3600" i="1" dirty="0" smtClean="0"/>
              <a:t/>
            </a:r>
            <a:br>
              <a:rPr lang="en-US" sz="3600" i="1" dirty="0" smtClean="0"/>
            </a:br>
            <a:r>
              <a:rPr lang="en-US" sz="3600" i="1" dirty="0" err="1" smtClean="0"/>
              <a:t>Skitch</a:t>
            </a:r>
            <a:r>
              <a:rPr lang="en-US" sz="3600" i="1" dirty="0" smtClean="0"/>
              <a:t/>
            </a:r>
            <a:br>
              <a:rPr lang="en-US" sz="3600" i="1" dirty="0" smtClean="0"/>
            </a:br>
            <a:r>
              <a:rPr lang="en-US" sz="3600" i="1" dirty="0" smtClean="0"/>
              <a:t>Guardian Eyewitness</a:t>
            </a:r>
            <a:br>
              <a:rPr lang="en-US" sz="3600" i="1" dirty="0" smtClean="0"/>
            </a:br>
            <a:r>
              <a:rPr lang="en-US" sz="3600" i="1" dirty="0" smtClean="0"/>
              <a:t>Art Authority</a:t>
            </a:r>
            <a:br>
              <a:rPr lang="en-US" sz="3600" i="1" dirty="0" smtClean="0"/>
            </a:br>
            <a:r>
              <a:rPr lang="en-US" sz="3600" i="1" dirty="0" err="1" smtClean="0"/>
              <a:t>SonicPics</a:t>
            </a:r>
            <a:r>
              <a:rPr lang="en-US" sz="3600" i="1" dirty="0" smtClean="0"/>
              <a:t/>
            </a:r>
            <a:br>
              <a:rPr lang="en-US" sz="3600" i="1" dirty="0" smtClean="0"/>
            </a:br>
            <a:r>
              <a:rPr lang="en-US" sz="3600" i="1" dirty="0" err="1" smtClean="0"/>
              <a:t>Photofunia</a:t>
            </a:r>
            <a:r>
              <a:rPr lang="en-US" sz="3600" i="1" dirty="0" smtClean="0"/>
              <a:t/>
            </a:r>
            <a:br>
              <a:rPr lang="en-US" sz="3600" i="1" dirty="0" smtClean="0"/>
            </a:br>
            <a:endParaRPr lang="bg-BG" sz="3600" i="1" dirty="0"/>
          </a:p>
        </p:txBody>
      </p:sp>
    </p:spTree>
  </p:cSld>
  <p:clrMapOvr>
    <a:masterClrMapping/>
  </p:clrMapOvr>
  <p:transition>
    <p:zoom/>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219200"/>
          </a:xfrm>
        </p:spPr>
        <p:txBody>
          <a:bodyPr/>
          <a:lstStyle/>
          <a:p>
            <a:pPr algn="ctr"/>
            <a:r>
              <a:rPr lang="en-US" dirty="0" smtClean="0"/>
              <a:t>Apps for m-learning</a:t>
            </a:r>
            <a:endParaRPr lang="bg-BG" dirty="0"/>
          </a:p>
        </p:txBody>
      </p:sp>
      <p:sp>
        <p:nvSpPr>
          <p:cNvPr id="3" name="Content Placeholder 2"/>
          <p:cNvSpPr>
            <a:spLocks noGrp="1"/>
          </p:cNvSpPr>
          <p:nvPr>
            <p:ph idx="1"/>
          </p:nvPr>
        </p:nvSpPr>
        <p:spPr/>
        <p:txBody>
          <a:bodyPr>
            <a:normAutofit/>
          </a:bodyPr>
          <a:lstStyle/>
          <a:p>
            <a:pPr algn="ctr"/>
            <a:r>
              <a:rPr lang="en-US" sz="4400" dirty="0" smtClean="0"/>
              <a:t>AUDIO</a:t>
            </a:r>
            <a:br>
              <a:rPr lang="en-US" sz="4400" dirty="0" smtClean="0"/>
            </a:br>
            <a:r>
              <a:rPr lang="en-US" sz="4400" i="1" dirty="0" err="1" smtClean="0"/>
              <a:t>Audioboo</a:t>
            </a:r>
            <a:r>
              <a:rPr lang="en-US" sz="4400" i="1" dirty="0" smtClean="0"/>
              <a:t/>
            </a:r>
            <a:br>
              <a:rPr lang="en-US" sz="4400" i="1" dirty="0" smtClean="0"/>
            </a:br>
            <a:r>
              <a:rPr lang="en-US" sz="4400" i="1" dirty="0" smtClean="0"/>
              <a:t>Dragon Dictation</a:t>
            </a:r>
            <a:br>
              <a:rPr lang="en-US" sz="4400" i="1" dirty="0" smtClean="0"/>
            </a:br>
            <a:r>
              <a:rPr lang="en-US" sz="4400" i="1" dirty="0" err="1" smtClean="0"/>
              <a:t>VoiceThread</a:t>
            </a:r>
            <a:r>
              <a:rPr lang="en-US" sz="4400" i="1" dirty="0" smtClean="0"/>
              <a:t/>
            </a:r>
            <a:br>
              <a:rPr lang="en-US" sz="4400" i="1" dirty="0" smtClean="0"/>
            </a:br>
            <a:r>
              <a:rPr lang="en-US" sz="4400" i="1" dirty="0" err="1" smtClean="0"/>
              <a:t>Woices</a:t>
            </a:r>
            <a:endParaRPr lang="bg-BG" sz="4400" i="1" dirty="0"/>
          </a:p>
        </p:txBody>
      </p:sp>
    </p:spTree>
  </p:cSld>
  <p:clrMapOvr>
    <a:masterClrMapping/>
  </p:clrMapOvr>
  <p:transition>
    <p:zoom/>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219200"/>
          </a:xfrm>
        </p:spPr>
        <p:txBody>
          <a:bodyPr/>
          <a:lstStyle/>
          <a:p>
            <a:pPr algn="ctr"/>
            <a:r>
              <a:rPr lang="en-US" dirty="0" smtClean="0"/>
              <a:t>Apps for m-learning</a:t>
            </a:r>
            <a:endParaRPr lang="bg-BG" dirty="0"/>
          </a:p>
        </p:txBody>
      </p:sp>
      <p:sp>
        <p:nvSpPr>
          <p:cNvPr id="3" name="Content Placeholder 2"/>
          <p:cNvSpPr>
            <a:spLocks noGrp="1"/>
          </p:cNvSpPr>
          <p:nvPr>
            <p:ph idx="1"/>
          </p:nvPr>
        </p:nvSpPr>
        <p:spPr/>
        <p:txBody>
          <a:bodyPr>
            <a:normAutofit/>
          </a:bodyPr>
          <a:lstStyle/>
          <a:p>
            <a:pPr algn="ctr"/>
            <a:r>
              <a:rPr lang="en-US" sz="4400" b="1" dirty="0" smtClean="0"/>
              <a:t>WORDS</a:t>
            </a:r>
            <a:r>
              <a:rPr lang="en-US" sz="4400" dirty="0" smtClean="0"/>
              <a:t/>
            </a:r>
            <a:br>
              <a:rPr lang="en-US" sz="4400" dirty="0" smtClean="0"/>
            </a:br>
            <a:r>
              <a:rPr lang="en-US" sz="4400" i="1" dirty="0" smtClean="0"/>
              <a:t>7notesHD Premium</a:t>
            </a:r>
            <a:br>
              <a:rPr lang="en-US" sz="4400" i="1" dirty="0" smtClean="0"/>
            </a:br>
            <a:r>
              <a:rPr lang="en-US" sz="4400" i="1" dirty="0" err="1" smtClean="0"/>
              <a:t>Cloudart</a:t>
            </a:r>
            <a:r>
              <a:rPr lang="en-US" sz="4400" i="1" dirty="0" smtClean="0"/>
              <a:t/>
            </a:r>
            <a:br>
              <a:rPr lang="en-US" sz="4400" i="1" dirty="0" smtClean="0"/>
            </a:br>
            <a:r>
              <a:rPr lang="en-US" sz="4400" i="1" dirty="0" smtClean="0"/>
              <a:t>Dictionary</a:t>
            </a:r>
            <a:br>
              <a:rPr lang="en-US" sz="4400" i="1" dirty="0" smtClean="0"/>
            </a:br>
            <a:r>
              <a:rPr lang="en-US" sz="4400" i="1" dirty="0" err="1" smtClean="0"/>
              <a:t>PoetryMagnets</a:t>
            </a:r>
            <a:r>
              <a:rPr lang="en-US" sz="4400" i="1" dirty="0" smtClean="0"/>
              <a:t/>
            </a:r>
            <a:br>
              <a:rPr lang="en-US" sz="4400" i="1" dirty="0" smtClean="0"/>
            </a:br>
            <a:r>
              <a:rPr lang="en-US" sz="4400" i="1" dirty="0" err="1" smtClean="0"/>
              <a:t>Wordflex</a:t>
            </a:r>
            <a:endParaRPr lang="bg-BG" sz="4400" i="1" dirty="0"/>
          </a:p>
        </p:txBody>
      </p:sp>
    </p:spTree>
  </p:cSld>
  <p:clrMapOvr>
    <a:masterClrMapping/>
  </p:clrMapOvr>
  <p:transition>
    <p:zoom/>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Apps for m-learning</a:t>
            </a:r>
            <a:endParaRPr lang="bg-BG" dirty="0"/>
          </a:p>
        </p:txBody>
      </p:sp>
      <p:sp>
        <p:nvSpPr>
          <p:cNvPr id="3" name="Content Placeholder 2"/>
          <p:cNvSpPr>
            <a:spLocks noGrp="1"/>
          </p:cNvSpPr>
          <p:nvPr>
            <p:ph idx="1"/>
          </p:nvPr>
        </p:nvSpPr>
        <p:spPr/>
        <p:txBody>
          <a:bodyPr>
            <a:normAutofit/>
          </a:bodyPr>
          <a:lstStyle/>
          <a:p>
            <a:pPr algn="ctr"/>
            <a:r>
              <a:rPr lang="en-US" sz="4400" b="1" dirty="0" smtClean="0"/>
              <a:t>VIDEO</a:t>
            </a:r>
          </a:p>
          <a:p>
            <a:pPr algn="ctr">
              <a:buNone/>
            </a:pPr>
            <a:r>
              <a:rPr lang="en-US" sz="4400" dirty="0" smtClean="0"/>
              <a:t/>
            </a:r>
            <a:br>
              <a:rPr lang="en-US" sz="4400" dirty="0" smtClean="0"/>
            </a:br>
            <a:r>
              <a:rPr lang="en-US" sz="4400" i="1" dirty="0" err="1" smtClean="0"/>
              <a:t>iMovie</a:t>
            </a:r>
            <a:r>
              <a:rPr lang="en-US" sz="4400" i="1" dirty="0" smtClean="0"/>
              <a:t/>
            </a:r>
            <a:br>
              <a:rPr lang="en-US" sz="4400" i="1" dirty="0" smtClean="0"/>
            </a:br>
            <a:r>
              <a:rPr lang="en-US" sz="4400" i="1" dirty="0" err="1" smtClean="0"/>
              <a:t>TEDiSUB</a:t>
            </a:r>
            <a:endParaRPr lang="bg-BG" sz="4400" i="1" dirty="0"/>
          </a:p>
        </p:txBody>
      </p:sp>
    </p:spTree>
  </p:cSld>
  <p:clrMapOvr>
    <a:masterClrMapping/>
  </p:clrMapOvr>
  <p:transition>
    <p:zoom/>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Apps for m-learning</a:t>
            </a:r>
            <a:endParaRPr lang="bg-BG" dirty="0"/>
          </a:p>
        </p:txBody>
      </p:sp>
      <p:sp>
        <p:nvSpPr>
          <p:cNvPr id="3" name="Content Placeholder 2"/>
          <p:cNvSpPr>
            <a:spLocks noGrp="1"/>
          </p:cNvSpPr>
          <p:nvPr>
            <p:ph idx="1"/>
          </p:nvPr>
        </p:nvSpPr>
        <p:spPr>
          <a:xfrm>
            <a:off x="457200" y="2590800"/>
            <a:ext cx="8229600" cy="3733800"/>
          </a:xfrm>
        </p:spPr>
        <p:txBody>
          <a:bodyPr>
            <a:normAutofit/>
          </a:bodyPr>
          <a:lstStyle/>
          <a:p>
            <a:pPr algn="ctr"/>
            <a:r>
              <a:rPr lang="en-US" sz="4000" i="1" dirty="0" smtClean="0"/>
              <a:t>Chirp</a:t>
            </a:r>
            <a:endParaRPr lang="bg-BG" sz="4000" i="1" dirty="0"/>
          </a:p>
        </p:txBody>
      </p:sp>
    </p:spTree>
  </p:cSld>
  <p:clrMapOvr>
    <a:masterClrMapping/>
  </p:clrMapOvr>
  <p:transition>
    <p:zoom/>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pPr algn="ctr"/>
            <a:r>
              <a:rPr lang="en-US" dirty="0" smtClean="0"/>
              <a:t>Apps for m-learning</a:t>
            </a:r>
            <a:endParaRPr lang="bg-BG" dirty="0"/>
          </a:p>
        </p:txBody>
      </p:sp>
      <p:sp>
        <p:nvSpPr>
          <p:cNvPr id="3" name="Content Placeholder 2"/>
          <p:cNvSpPr>
            <a:spLocks noGrp="1"/>
          </p:cNvSpPr>
          <p:nvPr>
            <p:ph idx="1"/>
          </p:nvPr>
        </p:nvSpPr>
        <p:spPr/>
        <p:txBody>
          <a:bodyPr>
            <a:normAutofit fontScale="77500" lnSpcReduction="20000"/>
          </a:bodyPr>
          <a:lstStyle/>
          <a:p>
            <a:pPr algn="ctr"/>
            <a:r>
              <a:rPr lang="en-US" sz="3500" b="1" dirty="0" smtClean="0"/>
              <a:t>THE WORLD</a:t>
            </a:r>
          </a:p>
          <a:p>
            <a:pPr algn="ctr">
              <a:buNone/>
            </a:pPr>
            <a:r>
              <a:rPr lang="en-US" sz="3500" dirty="0" smtClean="0"/>
              <a:t/>
            </a:r>
            <a:br>
              <a:rPr lang="en-US" sz="3500" dirty="0" smtClean="0"/>
            </a:br>
            <a:r>
              <a:rPr lang="en-US" sz="3500" dirty="0" smtClean="0"/>
              <a:t>The World HD</a:t>
            </a:r>
            <a:br>
              <a:rPr lang="en-US" sz="3500" dirty="0" smtClean="0"/>
            </a:br>
            <a:r>
              <a:rPr lang="en-US" sz="3500" dirty="0" smtClean="0"/>
              <a:t>World </a:t>
            </a:r>
            <a:r>
              <a:rPr lang="en-US" sz="3500" dirty="0" err="1" smtClean="0"/>
              <a:t>Factbook</a:t>
            </a:r>
            <a:r>
              <a:rPr lang="en-US" sz="3500" dirty="0" smtClean="0"/>
              <a:t/>
            </a:r>
            <a:br>
              <a:rPr lang="en-US" sz="3500" dirty="0" smtClean="0"/>
            </a:br>
            <a:r>
              <a:rPr lang="en-US" sz="3500" dirty="0" err="1" smtClean="0"/>
              <a:t>Wikihood</a:t>
            </a:r>
            <a:r>
              <a:rPr lang="en-US" sz="3500" dirty="0" smtClean="0"/>
              <a:t> +</a:t>
            </a:r>
            <a:br>
              <a:rPr lang="en-US" sz="3500" dirty="0" smtClean="0"/>
            </a:br>
            <a:r>
              <a:rPr lang="en-US" sz="3500" dirty="0" smtClean="0"/>
              <a:t>Google Earth</a:t>
            </a:r>
            <a:br>
              <a:rPr lang="en-US" sz="3500" dirty="0" smtClean="0"/>
            </a:br>
            <a:r>
              <a:rPr lang="en-US" sz="3500" dirty="0" smtClean="0"/>
              <a:t>Solar Walk</a:t>
            </a:r>
            <a:br>
              <a:rPr lang="en-US" sz="3500" dirty="0" smtClean="0"/>
            </a:br>
            <a:r>
              <a:rPr lang="en-US" sz="3500" dirty="0" smtClean="0"/>
              <a:t>Stonehenge</a:t>
            </a:r>
            <a:br>
              <a:rPr lang="en-US" sz="3500" dirty="0" smtClean="0"/>
            </a:br>
            <a:r>
              <a:rPr lang="en-US" sz="3500" dirty="0" smtClean="0"/>
              <a:t>Star Walk</a:t>
            </a:r>
            <a:br>
              <a:rPr lang="en-US" sz="3500" dirty="0" smtClean="0"/>
            </a:br>
            <a:r>
              <a:rPr lang="en-US" sz="3500" dirty="0" err="1" smtClean="0"/>
              <a:t>WikiNodes</a:t>
            </a:r>
            <a:r>
              <a:rPr lang="en-US" sz="3500" dirty="0" smtClean="0"/>
              <a:t/>
            </a:r>
            <a:br>
              <a:rPr lang="en-US" sz="3500" dirty="0" smtClean="0"/>
            </a:br>
            <a:r>
              <a:rPr lang="en-US" sz="3500" dirty="0" smtClean="0"/>
              <a:t>HSW HD</a:t>
            </a:r>
            <a:br>
              <a:rPr lang="en-US" sz="3500" dirty="0" smtClean="0"/>
            </a:br>
            <a:r>
              <a:rPr lang="en-US" sz="3500" dirty="0" smtClean="0"/>
              <a:t>Biography</a:t>
            </a:r>
          </a:p>
          <a:p>
            <a:pPr>
              <a:buNone/>
            </a:pPr>
            <a:endParaRPr lang="en-US" dirty="0" smtClean="0"/>
          </a:p>
          <a:p>
            <a:endParaRPr lang="bg-BG" dirty="0"/>
          </a:p>
        </p:txBody>
      </p:sp>
    </p:spTree>
  </p:cSld>
  <p:clrMapOvr>
    <a:masterClrMapping/>
  </p:clrMapOvr>
  <p:transition>
    <p:zoom/>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18488"/>
          </a:xfrm>
        </p:spPr>
        <p:txBody>
          <a:bodyPr>
            <a:normAutofit/>
          </a:bodyPr>
          <a:lstStyle/>
          <a:p>
            <a:pPr algn="ctr"/>
            <a:r>
              <a:rPr lang="en-US" b="1" dirty="0" smtClean="0"/>
              <a:t>Texting Literacy</a:t>
            </a:r>
            <a:r>
              <a:rPr lang="en-US" dirty="0" smtClean="0"/>
              <a:t/>
            </a:r>
            <a:br>
              <a:rPr lang="en-US" dirty="0" smtClean="0"/>
            </a:br>
            <a:r>
              <a:rPr lang="en-US" dirty="0" smtClean="0"/>
              <a:t>Activity – </a:t>
            </a:r>
            <a:r>
              <a:rPr lang="en-US" b="1" i="1" dirty="0" smtClean="0"/>
              <a:t>Cryptic messages</a:t>
            </a:r>
            <a:endParaRPr lang="bg-BG" b="1" i="1" dirty="0"/>
          </a:p>
        </p:txBody>
      </p:sp>
      <p:sp>
        <p:nvSpPr>
          <p:cNvPr id="3" name="Content Placeholder 2"/>
          <p:cNvSpPr>
            <a:spLocks noGrp="1"/>
          </p:cNvSpPr>
          <p:nvPr>
            <p:ph idx="1"/>
          </p:nvPr>
        </p:nvSpPr>
        <p:spPr/>
        <p:txBody>
          <a:bodyPr>
            <a:normAutofit/>
          </a:bodyPr>
          <a:lstStyle/>
          <a:p>
            <a:r>
              <a:rPr lang="en-US" sz="3200" i="1" dirty="0" smtClean="0"/>
              <a:t>Students </a:t>
            </a:r>
            <a:r>
              <a:rPr lang="en-US" sz="3200" i="1" dirty="0" smtClean="0">
                <a:solidFill>
                  <a:schemeClr val="accent1">
                    <a:lumMod val="75000"/>
                  </a:schemeClr>
                </a:solidFill>
              </a:rPr>
              <a:t>decipher the </a:t>
            </a:r>
            <a:r>
              <a:rPr lang="en-US" sz="3200" i="1" dirty="0" err="1" smtClean="0">
                <a:solidFill>
                  <a:schemeClr val="accent1">
                    <a:lumMod val="75000"/>
                  </a:schemeClr>
                </a:solidFill>
              </a:rPr>
              <a:t>textspeak</a:t>
            </a:r>
            <a:r>
              <a:rPr lang="en-US" sz="3200" i="1" dirty="0" smtClean="0">
                <a:solidFill>
                  <a:schemeClr val="accent1">
                    <a:lumMod val="75000"/>
                  </a:schemeClr>
                </a:solidFill>
              </a:rPr>
              <a:t> </a:t>
            </a:r>
            <a:r>
              <a:rPr lang="en-US" sz="3200" i="1" dirty="0" smtClean="0"/>
              <a:t>used in </a:t>
            </a:r>
            <a:r>
              <a:rPr lang="en-US" sz="3200" i="1" dirty="0" smtClean="0">
                <a:solidFill>
                  <a:schemeClr val="accent6">
                    <a:lumMod val="50000"/>
                  </a:schemeClr>
                </a:solidFill>
              </a:rPr>
              <a:t>SMS</a:t>
            </a:r>
            <a:r>
              <a:rPr lang="en-US" sz="3200" i="1" dirty="0" smtClean="0"/>
              <a:t> messages and discuss its </a:t>
            </a:r>
            <a:r>
              <a:rPr lang="en-US" sz="3200" i="1" dirty="0" err="1" smtClean="0"/>
              <a:t>appropriacy</a:t>
            </a:r>
            <a:r>
              <a:rPr lang="en-US" sz="3200" i="1" dirty="0" smtClean="0"/>
              <a:t>.</a:t>
            </a:r>
          </a:p>
          <a:p>
            <a:r>
              <a:rPr lang="en-US" sz="3200" b="1" dirty="0" smtClean="0"/>
              <a:t>Aim</a:t>
            </a:r>
            <a:r>
              <a:rPr lang="en-US" sz="3200" dirty="0" smtClean="0"/>
              <a:t>: </a:t>
            </a:r>
            <a:r>
              <a:rPr lang="en-US" sz="3200" i="1" dirty="0" smtClean="0"/>
              <a:t>To raise awareness of L2 </a:t>
            </a:r>
            <a:r>
              <a:rPr lang="en-US" sz="3200" i="1" dirty="0" err="1" smtClean="0"/>
              <a:t>textspeak</a:t>
            </a:r>
            <a:r>
              <a:rPr lang="en-US" sz="3200" i="1" dirty="0" smtClean="0"/>
              <a:t> conventions</a:t>
            </a:r>
          </a:p>
          <a:p>
            <a:r>
              <a:rPr lang="en-US" sz="3200" b="1" dirty="0" smtClean="0"/>
              <a:t>Equipment</a:t>
            </a:r>
            <a:r>
              <a:rPr lang="en-US" sz="3200" dirty="0" smtClean="0"/>
              <a:t>: </a:t>
            </a:r>
            <a:r>
              <a:rPr lang="en-US" sz="3200" i="1" dirty="0" smtClean="0"/>
              <a:t>Teacher mobile phone; student mobile phones.</a:t>
            </a:r>
          </a:p>
          <a:p>
            <a:r>
              <a:rPr lang="en-US" sz="3200" i="1" dirty="0" smtClean="0"/>
              <a:t> </a:t>
            </a:r>
            <a:r>
              <a:rPr lang="en-US" sz="3200" b="1" dirty="0" smtClean="0"/>
              <a:t>Register:</a:t>
            </a:r>
            <a:r>
              <a:rPr lang="en-US" sz="3200" dirty="0" smtClean="0"/>
              <a:t> </a:t>
            </a:r>
            <a:r>
              <a:rPr lang="en-US" sz="3200" i="1" dirty="0" smtClean="0">
                <a:solidFill>
                  <a:schemeClr val="accent1">
                    <a:lumMod val="75000"/>
                  </a:schemeClr>
                </a:solidFill>
              </a:rPr>
              <a:t>Informal</a:t>
            </a:r>
            <a:r>
              <a:rPr lang="en-US" sz="3200" i="1" dirty="0" smtClean="0"/>
              <a:t> communication</a:t>
            </a:r>
            <a:endParaRPr lang="bg-BG" sz="3200" i="1" dirty="0"/>
          </a:p>
        </p:txBody>
      </p:sp>
    </p:spTree>
  </p:cSld>
  <p:clrMapOvr>
    <a:masterClrMapping/>
  </p:clrMapOvr>
  <p:transition>
    <p:zoom/>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lstStyle/>
          <a:p>
            <a:endParaRPr lang="bg-BG" dirty="0"/>
          </a:p>
        </p:txBody>
      </p:sp>
      <p:sp>
        <p:nvSpPr>
          <p:cNvPr id="3" name="Content Placeholder 2"/>
          <p:cNvSpPr>
            <a:spLocks noGrp="1"/>
          </p:cNvSpPr>
          <p:nvPr>
            <p:ph idx="1"/>
          </p:nvPr>
        </p:nvSpPr>
        <p:spPr/>
        <p:txBody>
          <a:bodyPr>
            <a:normAutofit/>
          </a:bodyPr>
          <a:lstStyle/>
          <a:p>
            <a:r>
              <a:rPr lang="en-US" sz="3600" dirty="0" smtClean="0"/>
              <a:t>Show the following mobile phone text message on the projector screen :</a:t>
            </a:r>
          </a:p>
          <a:p>
            <a:pPr>
              <a:buNone/>
            </a:pPr>
            <a:r>
              <a:rPr lang="en-US" sz="3600" i="1" dirty="0" smtClean="0">
                <a:solidFill>
                  <a:srgbClr val="0070C0"/>
                </a:solidFill>
              </a:rPr>
              <a:t>Thx 4 gr8 eve &amp; dinner :-) </a:t>
            </a:r>
            <a:r>
              <a:rPr lang="en-US" sz="3600" i="1" dirty="0" err="1" smtClean="0">
                <a:solidFill>
                  <a:srgbClr val="0070C0"/>
                </a:solidFill>
              </a:rPr>
              <a:t>Gd</a:t>
            </a:r>
            <a:r>
              <a:rPr lang="en-US" sz="3600" i="1" dirty="0" smtClean="0">
                <a:solidFill>
                  <a:srgbClr val="0070C0"/>
                </a:solidFill>
              </a:rPr>
              <a:t> 2 c </a:t>
            </a:r>
            <a:r>
              <a:rPr lang="en-US" sz="3600" i="1" dirty="0" err="1" smtClean="0">
                <a:solidFill>
                  <a:srgbClr val="0070C0"/>
                </a:solidFill>
              </a:rPr>
              <a:t>Steve&amp;Jill</a:t>
            </a:r>
            <a:r>
              <a:rPr lang="en-US" sz="3600" i="1" dirty="0" smtClean="0">
                <a:solidFill>
                  <a:srgbClr val="0070C0"/>
                </a:solidFill>
              </a:rPr>
              <a:t> 2. C u soon. xxx Sue</a:t>
            </a:r>
          </a:p>
          <a:p>
            <a:pPr>
              <a:buNone/>
            </a:pPr>
            <a:r>
              <a:rPr lang="en-US" sz="3600" dirty="0" smtClean="0"/>
              <a:t>Can they decipher the text message in pairs? </a:t>
            </a:r>
            <a:endParaRPr lang="bg-BG" sz="3600" i="1" dirty="0">
              <a:solidFill>
                <a:srgbClr val="0070C0"/>
              </a:solidFill>
            </a:endParaRPr>
          </a:p>
        </p:txBody>
      </p:sp>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92" y="1524000"/>
            <a:ext cx="2525150" cy="3581400"/>
          </a:xfrm>
        </p:spPr>
        <p:txBody>
          <a:bodyPr>
            <a:noAutofit/>
          </a:bodyPr>
          <a:lstStyle/>
          <a:p>
            <a:pPr algn="ctr"/>
            <a:r>
              <a:rPr lang="en-US" sz="3600" dirty="0" smtClean="0"/>
              <a:t>What technology can we use in the classroom?</a:t>
            </a:r>
            <a:endParaRPr lang="bg-BG" sz="3600" dirty="0"/>
          </a:p>
        </p:txBody>
      </p:sp>
      <p:sp>
        <p:nvSpPr>
          <p:cNvPr id="4" name="Text Placeholder 3"/>
          <p:cNvSpPr>
            <a:spLocks noGrp="1"/>
          </p:cNvSpPr>
          <p:nvPr>
            <p:ph type="body" sz="half" idx="2"/>
          </p:nvPr>
        </p:nvSpPr>
        <p:spPr/>
        <p:txBody>
          <a:bodyPr/>
          <a:lstStyle/>
          <a:p>
            <a:pPr lvl="2"/>
            <a:endParaRPr lang="en-US" dirty="0" smtClean="0"/>
          </a:p>
          <a:p>
            <a:endParaRPr lang="bg-BG" dirty="0"/>
          </a:p>
        </p:txBody>
      </p:sp>
      <p:pic>
        <p:nvPicPr>
          <p:cNvPr id="5" name="Picture Placeholder 4" descr="tumblr_nu15agXjHZ1uyhb8eo1_540.png"/>
          <p:cNvPicPr>
            <a:picLocks noGrp="1" noChangeAspect="1"/>
          </p:cNvPicPr>
          <p:nvPr>
            <p:ph type="pic" idx="1"/>
          </p:nvPr>
        </p:nvPicPr>
        <p:blipFill>
          <a:blip r:embed="rId2"/>
          <a:srcRect t="7442" b="7442"/>
          <a:stretch>
            <a:fillRect/>
          </a:stretch>
        </p:blipFill>
        <p:spPr/>
      </p:pic>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lstStyle/>
          <a:p>
            <a:endParaRPr lang="bg-BG" dirty="0"/>
          </a:p>
        </p:txBody>
      </p:sp>
      <p:pic>
        <p:nvPicPr>
          <p:cNvPr id="3074" name="Picture 2"/>
          <p:cNvPicPr>
            <a:picLocks noGrp="1" noChangeAspect="1" noChangeArrowheads="1"/>
          </p:cNvPicPr>
          <p:nvPr>
            <p:ph idx="1"/>
          </p:nvPr>
        </p:nvPicPr>
        <p:blipFill>
          <a:blip r:embed="rId2"/>
          <a:srcRect l="18767" t="28825" r="18768" b="46871"/>
          <a:stretch>
            <a:fillRect/>
          </a:stretch>
        </p:blipFill>
        <p:spPr bwMode="auto">
          <a:xfrm>
            <a:off x="1219200" y="2133600"/>
            <a:ext cx="6553200" cy="30480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09600"/>
          </a:xfrm>
        </p:spPr>
        <p:txBody>
          <a:bodyPr>
            <a:normAutofit fontScale="90000"/>
          </a:bodyPr>
          <a:lstStyle/>
          <a:p>
            <a:endParaRPr lang="bg-BG" dirty="0"/>
          </a:p>
        </p:txBody>
      </p:sp>
      <p:sp>
        <p:nvSpPr>
          <p:cNvPr id="3" name="Content Placeholder 2"/>
          <p:cNvSpPr>
            <a:spLocks noGrp="1"/>
          </p:cNvSpPr>
          <p:nvPr>
            <p:ph idx="1"/>
          </p:nvPr>
        </p:nvSpPr>
        <p:spPr>
          <a:xfrm>
            <a:off x="457200" y="990600"/>
            <a:ext cx="8229600" cy="5486400"/>
          </a:xfrm>
        </p:spPr>
        <p:txBody>
          <a:bodyPr>
            <a:normAutofit/>
          </a:bodyPr>
          <a:lstStyle/>
          <a:p>
            <a:r>
              <a:rPr lang="en-US" sz="3600" dirty="0" smtClean="0"/>
              <a:t>Point out some of the features of text messages in English, such as: </a:t>
            </a:r>
          </a:p>
          <a:p>
            <a:pPr>
              <a:buNone/>
            </a:pPr>
            <a:r>
              <a:rPr lang="en-US" sz="3600" dirty="0" smtClean="0"/>
              <a:t>• </a:t>
            </a:r>
            <a:r>
              <a:rPr lang="en-US" sz="3600" b="1" dirty="0" smtClean="0"/>
              <a:t>common abbreviations</a:t>
            </a:r>
            <a:r>
              <a:rPr lang="en-US" sz="3600" dirty="0" smtClean="0"/>
              <a:t>: ‘Thx’ = ‘thanks’, ‘c u’ = ‘see you’, ‘</a:t>
            </a:r>
            <a:r>
              <a:rPr lang="en-US" sz="3600" dirty="0" err="1" smtClean="0"/>
              <a:t>gd</a:t>
            </a:r>
            <a:r>
              <a:rPr lang="en-US" sz="3600" dirty="0" smtClean="0"/>
              <a:t>’ = ‘good’</a:t>
            </a:r>
          </a:p>
          <a:p>
            <a:pPr>
              <a:buNone/>
            </a:pPr>
            <a:r>
              <a:rPr lang="en-US" sz="3600" dirty="0" smtClean="0"/>
              <a:t> • </a:t>
            </a:r>
            <a:r>
              <a:rPr lang="en-US" sz="3600" b="1" dirty="0" smtClean="0"/>
              <a:t>common uses of numbers</a:t>
            </a:r>
            <a:r>
              <a:rPr lang="en-US" sz="3600" dirty="0" smtClean="0"/>
              <a:t>: ‘gr8’ = ‘great’ , ‘2’ = ‘to’</a:t>
            </a:r>
          </a:p>
          <a:p>
            <a:pPr>
              <a:buNone/>
            </a:pPr>
            <a:r>
              <a:rPr lang="en-US" sz="3600" dirty="0" smtClean="0"/>
              <a:t> • </a:t>
            </a:r>
            <a:r>
              <a:rPr lang="en-US" sz="3600" b="1" dirty="0" smtClean="0"/>
              <a:t>emoticons:</a:t>
            </a:r>
            <a:r>
              <a:rPr lang="en-US" sz="3600" dirty="0" smtClean="0"/>
              <a:t> :-) = a smiley face</a:t>
            </a:r>
          </a:p>
          <a:p>
            <a:pPr>
              <a:buNone/>
            </a:pPr>
            <a:r>
              <a:rPr lang="en-US" sz="3600" dirty="0" smtClean="0"/>
              <a:t> • </a:t>
            </a:r>
            <a:r>
              <a:rPr lang="en-US" sz="3600" b="1" dirty="0" smtClean="0"/>
              <a:t>symbols</a:t>
            </a:r>
            <a:r>
              <a:rPr lang="en-US" sz="3600" dirty="0" smtClean="0"/>
              <a:t>: ‘&amp;’ = ‘and’, ‘xxx’ = ‘kisses’</a:t>
            </a:r>
            <a:endParaRPr lang="bg-BG" sz="3600" dirty="0"/>
          </a:p>
        </p:txBody>
      </p:sp>
    </p:spTree>
  </p:cSld>
  <p:clrMapOvr>
    <a:masterClrMapping/>
  </p:clrMapOvr>
  <p:transition>
    <p:zoom/>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normAutofit fontScale="90000"/>
          </a:bodyPr>
          <a:lstStyle/>
          <a:p>
            <a:endParaRPr lang="bg-BG" dirty="0"/>
          </a:p>
        </p:txBody>
      </p:sp>
      <p:sp>
        <p:nvSpPr>
          <p:cNvPr id="3" name="Content Placeholder 2"/>
          <p:cNvSpPr>
            <a:spLocks noGrp="1"/>
          </p:cNvSpPr>
          <p:nvPr>
            <p:ph idx="1"/>
          </p:nvPr>
        </p:nvSpPr>
        <p:spPr>
          <a:xfrm>
            <a:off x="457200" y="1295400"/>
            <a:ext cx="8229600" cy="5029200"/>
          </a:xfrm>
        </p:spPr>
        <p:txBody>
          <a:bodyPr>
            <a:normAutofit/>
          </a:bodyPr>
          <a:lstStyle/>
          <a:p>
            <a:r>
              <a:rPr lang="en-US" sz="3200" dirty="0" smtClean="0"/>
              <a:t>Collect students’ </a:t>
            </a:r>
            <a:r>
              <a:rPr lang="en-US" sz="3200" dirty="0" smtClean="0">
                <a:solidFill>
                  <a:schemeClr val="accent1">
                    <a:lumMod val="75000"/>
                  </a:schemeClr>
                </a:solidFill>
              </a:rPr>
              <a:t>phone numbers </a:t>
            </a:r>
            <a:r>
              <a:rPr lang="en-US" sz="3200" dirty="0" smtClean="0"/>
              <a:t>in advance of the class. </a:t>
            </a:r>
            <a:r>
              <a:rPr lang="en-US" sz="3200" dirty="0" smtClean="0">
                <a:solidFill>
                  <a:schemeClr val="accent1">
                    <a:lumMod val="50000"/>
                  </a:schemeClr>
                </a:solidFill>
              </a:rPr>
              <a:t>Send </a:t>
            </a:r>
            <a:r>
              <a:rPr lang="en-US" sz="3200" dirty="0" smtClean="0"/>
              <a:t>them the </a:t>
            </a:r>
            <a:r>
              <a:rPr lang="en-US" sz="3200" dirty="0" smtClean="0">
                <a:solidFill>
                  <a:schemeClr val="accent1">
                    <a:lumMod val="75000"/>
                  </a:schemeClr>
                </a:solidFill>
              </a:rPr>
              <a:t>messages on the Worksheet </a:t>
            </a:r>
            <a:r>
              <a:rPr lang="en-US" sz="3200" dirty="0" smtClean="0"/>
              <a:t>– </a:t>
            </a:r>
            <a:r>
              <a:rPr lang="en-US" sz="3200" i="1" dirty="0" smtClean="0"/>
              <a:t>Cryptic messages.</a:t>
            </a:r>
          </a:p>
          <a:p>
            <a:pPr>
              <a:buNone/>
            </a:pPr>
            <a:endParaRPr lang="bg-BG" sz="3200" i="1" dirty="0"/>
          </a:p>
        </p:txBody>
      </p:sp>
    </p:spTree>
  </p:cSld>
  <p:clrMapOvr>
    <a:masterClrMapping/>
  </p:clrMapOvr>
  <p:transition>
    <p:zoom/>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dirty="0" smtClean="0"/>
              <a:t>Worksheet – Cryptic messages</a:t>
            </a:r>
            <a:endParaRPr lang="bg-BG" dirty="0"/>
          </a:p>
        </p:txBody>
      </p:sp>
      <p:sp>
        <p:nvSpPr>
          <p:cNvPr id="3" name="Content Placeholder 2"/>
          <p:cNvSpPr>
            <a:spLocks noGrp="1"/>
          </p:cNvSpPr>
          <p:nvPr>
            <p:ph idx="1"/>
          </p:nvPr>
        </p:nvSpPr>
        <p:spPr>
          <a:xfrm>
            <a:off x="457200" y="1371600"/>
            <a:ext cx="8229600" cy="5181600"/>
          </a:xfrm>
        </p:spPr>
        <p:txBody>
          <a:bodyPr>
            <a:normAutofit/>
          </a:bodyPr>
          <a:lstStyle/>
          <a:p>
            <a:r>
              <a:rPr lang="en-US" sz="3200" dirty="0" smtClean="0"/>
              <a:t>1. Look at these </a:t>
            </a:r>
            <a:r>
              <a:rPr lang="en-US" sz="3200" dirty="0" err="1" smtClean="0"/>
              <a:t>textspeak</a:t>
            </a:r>
            <a:r>
              <a:rPr lang="en-US" sz="3200" dirty="0" smtClean="0"/>
              <a:t> messages. Write them in standard English. </a:t>
            </a:r>
          </a:p>
          <a:p>
            <a:pPr>
              <a:buNone/>
            </a:pPr>
            <a:r>
              <a:rPr lang="en-US" sz="3200" dirty="0" smtClean="0"/>
              <a:t>• </a:t>
            </a:r>
            <a:r>
              <a:rPr lang="en-US" sz="3200" i="1" dirty="0" err="1" smtClean="0">
                <a:solidFill>
                  <a:srgbClr val="0070C0"/>
                </a:solidFill>
              </a:rPr>
              <a:t>Wot</a:t>
            </a:r>
            <a:r>
              <a:rPr lang="en-US" sz="3200" i="1" dirty="0" smtClean="0">
                <a:solidFill>
                  <a:srgbClr val="0070C0"/>
                </a:solidFill>
              </a:rPr>
              <a:t> u up 2 2day?</a:t>
            </a:r>
          </a:p>
          <a:p>
            <a:pPr>
              <a:buNone/>
            </a:pPr>
            <a:r>
              <a:rPr lang="en-US" sz="3200" i="1" dirty="0" smtClean="0">
                <a:solidFill>
                  <a:srgbClr val="0070C0"/>
                </a:solidFill>
              </a:rPr>
              <a:t>• Had gr8 time w friends on </a:t>
            </a:r>
            <a:r>
              <a:rPr lang="en-US" sz="3200" i="1" dirty="0" err="1" smtClean="0">
                <a:solidFill>
                  <a:srgbClr val="0070C0"/>
                </a:solidFill>
              </a:rPr>
              <a:t>hols</a:t>
            </a:r>
            <a:endParaRPr lang="en-US" sz="3200" i="1" dirty="0" smtClean="0">
              <a:solidFill>
                <a:srgbClr val="0070C0"/>
              </a:solidFill>
            </a:endParaRPr>
          </a:p>
          <a:p>
            <a:pPr>
              <a:buNone/>
            </a:pPr>
            <a:r>
              <a:rPr lang="en-US" sz="3200" i="1" dirty="0" smtClean="0">
                <a:solidFill>
                  <a:srgbClr val="0070C0"/>
                </a:solidFill>
              </a:rPr>
              <a:t> • </a:t>
            </a:r>
            <a:r>
              <a:rPr lang="en-US" sz="3200" i="1" dirty="0" err="1" smtClean="0">
                <a:solidFill>
                  <a:srgbClr val="0070C0"/>
                </a:solidFill>
              </a:rPr>
              <a:t>Pls</a:t>
            </a:r>
            <a:r>
              <a:rPr lang="en-US" sz="3200" i="1" dirty="0" smtClean="0">
                <a:solidFill>
                  <a:srgbClr val="0070C0"/>
                </a:solidFill>
              </a:rPr>
              <a:t> send me info re: </a:t>
            </a:r>
            <a:r>
              <a:rPr lang="en-US" sz="3200" i="1" dirty="0" err="1" smtClean="0">
                <a:solidFill>
                  <a:srgbClr val="0070C0"/>
                </a:solidFill>
              </a:rPr>
              <a:t>ur</a:t>
            </a:r>
            <a:r>
              <a:rPr lang="en-US" sz="3200" i="1" dirty="0" smtClean="0">
                <a:solidFill>
                  <a:srgbClr val="0070C0"/>
                </a:solidFill>
              </a:rPr>
              <a:t> Eng courses 4 </a:t>
            </a:r>
            <a:r>
              <a:rPr lang="en-US" sz="3200" i="1" dirty="0" err="1" smtClean="0">
                <a:solidFill>
                  <a:srgbClr val="0070C0"/>
                </a:solidFill>
              </a:rPr>
              <a:t>nxt</a:t>
            </a:r>
            <a:r>
              <a:rPr lang="en-US" sz="3200" i="1" dirty="0" smtClean="0">
                <a:solidFill>
                  <a:srgbClr val="0070C0"/>
                </a:solidFill>
              </a:rPr>
              <a:t> yr</a:t>
            </a:r>
          </a:p>
          <a:p>
            <a:pPr>
              <a:buNone/>
            </a:pPr>
            <a:r>
              <a:rPr lang="en-US" sz="3200" i="1" dirty="0" smtClean="0">
                <a:solidFill>
                  <a:srgbClr val="0070C0"/>
                </a:solidFill>
              </a:rPr>
              <a:t> • OK, midday good. C u there!</a:t>
            </a:r>
          </a:p>
          <a:p>
            <a:pPr>
              <a:buNone/>
            </a:pPr>
            <a:r>
              <a:rPr lang="en-US" sz="3200" i="1" dirty="0" smtClean="0">
                <a:solidFill>
                  <a:srgbClr val="0070C0"/>
                </a:solidFill>
              </a:rPr>
              <a:t> • </a:t>
            </a:r>
            <a:r>
              <a:rPr lang="en-US" sz="3200" i="1" dirty="0" err="1" smtClean="0">
                <a:solidFill>
                  <a:srgbClr val="0070C0"/>
                </a:solidFill>
              </a:rPr>
              <a:t>i</a:t>
            </a:r>
            <a:r>
              <a:rPr lang="en-US" sz="3200" i="1" dirty="0" smtClean="0">
                <a:solidFill>
                  <a:srgbClr val="0070C0"/>
                </a:solidFill>
              </a:rPr>
              <a:t> want 2 apply 4 job in </a:t>
            </a:r>
            <a:r>
              <a:rPr lang="en-US" sz="3200" i="1" dirty="0" err="1" smtClean="0">
                <a:solidFill>
                  <a:srgbClr val="0070C0"/>
                </a:solidFill>
              </a:rPr>
              <a:t>ydays</a:t>
            </a:r>
            <a:r>
              <a:rPr lang="en-US" sz="3200" i="1" dirty="0" smtClean="0">
                <a:solidFill>
                  <a:srgbClr val="0070C0"/>
                </a:solidFill>
              </a:rPr>
              <a:t> </a:t>
            </a:r>
            <a:r>
              <a:rPr lang="en-US" sz="3200" i="1" dirty="0" err="1" smtClean="0">
                <a:solidFill>
                  <a:srgbClr val="0070C0"/>
                </a:solidFill>
              </a:rPr>
              <a:t>nwspaper</a:t>
            </a:r>
            <a:r>
              <a:rPr lang="en-US" sz="3200" i="1" dirty="0" smtClean="0">
                <a:solidFill>
                  <a:srgbClr val="0070C0"/>
                </a:solidFill>
              </a:rPr>
              <a:t> </a:t>
            </a:r>
          </a:p>
          <a:p>
            <a:pPr>
              <a:buNone/>
            </a:pPr>
            <a:endParaRPr lang="en-US" sz="3200" dirty="0" smtClean="0"/>
          </a:p>
        </p:txBody>
      </p:sp>
    </p:spTree>
  </p:cSld>
  <p:clrMapOvr>
    <a:masterClrMapping/>
  </p:clrMapOvr>
  <p:transition>
    <p:zoom/>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endParaRPr lang="bg-BG" dirty="0"/>
          </a:p>
        </p:txBody>
      </p:sp>
      <p:sp>
        <p:nvSpPr>
          <p:cNvPr id="3" name="Content Placeholder 2"/>
          <p:cNvSpPr>
            <a:spLocks noGrp="1"/>
          </p:cNvSpPr>
          <p:nvPr>
            <p:ph idx="1"/>
          </p:nvPr>
        </p:nvSpPr>
        <p:spPr>
          <a:xfrm>
            <a:off x="457200" y="1371600"/>
            <a:ext cx="8229600" cy="4953000"/>
          </a:xfrm>
        </p:spPr>
        <p:txBody>
          <a:bodyPr>
            <a:normAutofit/>
          </a:bodyPr>
          <a:lstStyle/>
          <a:p>
            <a:r>
              <a:rPr lang="en-US" sz="4000" i="1" dirty="0" smtClean="0"/>
              <a:t>What is the </a:t>
            </a:r>
            <a:r>
              <a:rPr lang="en-US" sz="4000" i="1" dirty="0" smtClean="0">
                <a:solidFill>
                  <a:srgbClr val="0070C0"/>
                </a:solidFill>
              </a:rPr>
              <a:t>context</a:t>
            </a:r>
            <a:r>
              <a:rPr lang="en-US" sz="4000" i="1" dirty="0" smtClean="0"/>
              <a:t> for each message? Which two messages </a:t>
            </a:r>
            <a:r>
              <a:rPr lang="en-US" sz="4000" i="1" dirty="0" smtClean="0">
                <a:solidFill>
                  <a:srgbClr val="0070C0"/>
                </a:solidFill>
              </a:rPr>
              <a:t>are not appropriate </a:t>
            </a:r>
            <a:r>
              <a:rPr lang="en-US" sz="4000" i="1" dirty="0" smtClean="0"/>
              <a:t>as SMS texts? </a:t>
            </a:r>
          </a:p>
          <a:p>
            <a:r>
              <a:rPr lang="en-US" sz="4000" i="1" dirty="0" smtClean="0"/>
              <a:t>2. Look at the </a:t>
            </a:r>
            <a:r>
              <a:rPr lang="en-US" sz="4000" i="1" dirty="0" smtClean="0">
                <a:solidFill>
                  <a:srgbClr val="0070C0"/>
                </a:solidFill>
              </a:rPr>
              <a:t>emoticons</a:t>
            </a:r>
            <a:r>
              <a:rPr lang="en-US" sz="4000" i="1" dirty="0" smtClean="0"/>
              <a:t> below. Can you work out what they </a:t>
            </a:r>
            <a:r>
              <a:rPr lang="en-US" sz="4000" i="1" dirty="0" smtClean="0">
                <a:solidFill>
                  <a:srgbClr val="0070C0"/>
                </a:solidFill>
              </a:rPr>
              <a:t>mean</a:t>
            </a:r>
            <a:r>
              <a:rPr lang="en-US" sz="4000" i="1" dirty="0" smtClean="0"/>
              <a:t> in English? Which are also used in your language? Which are not?</a:t>
            </a:r>
            <a:endParaRPr lang="bg-BG" sz="4000" i="1" dirty="0"/>
          </a:p>
        </p:txBody>
      </p:sp>
    </p:spTree>
  </p:cSld>
  <p:clrMapOvr>
    <a:masterClrMapping/>
  </p:clrMapOvr>
  <p:transition>
    <p:zoom/>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9600"/>
          </a:xfrm>
        </p:spPr>
        <p:txBody>
          <a:bodyPr>
            <a:normAutofit fontScale="90000"/>
          </a:bodyPr>
          <a:lstStyle/>
          <a:p>
            <a:endParaRPr lang="bg-BG" dirty="0"/>
          </a:p>
        </p:txBody>
      </p:sp>
      <p:pic>
        <p:nvPicPr>
          <p:cNvPr id="12290" name="Picture 2"/>
          <p:cNvPicPr>
            <a:picLocks noGrp="1" noChangeAspect="1" noChangeArrowheads="1"/>
          </p:cNvPicPr>
          <p:nvPr>
            <p:ph idx="1"/>
          </p:nvPr>
        </p:nvPicPr>
        <p:blipFill>
          <a:blip r:embed="rId2"/>
          <a:srcRect l="14864" t="25353" r="12911" b="19096"/>
          <a:stretch>
            <a:fillRect/>
          </a:stretch>
        </p:blipFill>
        <p:spPr bwMode="auto">
          <a:xfrm>
            <a:off x="0" y="914400"/>
            <a:ext cx="9163050" cy="59436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a:bodyPr>
          <a:lstStyle/>
          <a:p>
            <a:pPr algn="ctr"/>
            <a:r>
              <a:rPr lang="en-US" dirty="0" smtClean="0"/>
              <a:t>Discuss:</a:t>
            </a:r>
            <a:endParaRPr lang="bg-BG" dirty="0"/>
          </a:p>
        </p:txBody>
      </p:sp>
      <p:sp>
        <p:nvSpPr>
          <p:cNvPr id="3" name="Content Placeholder 2"/>
          <p:cNvSpPr>
            <a:spLocks noGrp="1"/>
          </p:cNvSpPr>
          <p:nvPr>
            <p:ph idx="1"/>
          </p:nvPr>
        </p:nvSpPr>
        <p:spPr>
          <a:xfrm>
            <a:off x="457200" y="1219200"/>
            <a:ext cx="8229600" cy="5105400"/>
          </a:xfrm>
        </p:spPr>
        <p:txBody>
          <a:bodyPr>
            <a:normAutofit fontScale="92500"/>
          </a:bodyPr>
          <a:lstStyle/>
          <a:p>
            <a:pPr>
              <a:buNone/>
            </a:pPr>
            <a:r>
              <a:rPr lang="en-US" dirty="0" smtClean="0"/>
              <a:t>• </a:t>
            </a:r>
            <a:r>
              <a:rPr lang="en-US" sz="3200" i="1" dirty="0" smtClean="0">
                <a:solidFill>
                  <a:srgbClr val="0070C0"/>
                </a:solidFill>
              </a:rPr>
              <a:t>How many </a:t>
            </a:r>
            <a:r>
              <a:rPr lang="en-US" sz="3200" i="1" dirty="0" smtClean="0"/>
              <a:t>text messages do you send per day in your mother tongue? Per week?</a:t>
            </a:r>
          </a:p>
          <a:p>
            <a:pPr>
              <a:buNone/>
            </a:pPr>
            <a:r>
              <a:rPr lang="en-US" sz="3200" i="1" dirty="0" smtClean="0"/>
              <a:t> • </a:t>
            </a:r>
            <a:r>
              <a:rPr lang="en-US" sz="3200" i="1" dirty="0" smtClean="0">
                <a:solidFill>
                  <a:srgbClr val="0070C0"/>
                </a:solidFill>
              </a:rPr>
              <a:t>Who</a:t>
            </a:r>
            <a:r>
              <a:rPr lang="en-US" sz="3200" i="1" dirty="0" smtClean="0"/>
              <a:t> do you text? </a:t>
            </a:r>
            <a:r>
              <a:rPr lang="en-US" sz="3200" i="1" dirty="0" smtClean="0">
                <a:solidFill>
                  <a:srgbClr val="0070C0"/>
                </a:solidFill>
              </a:rPr>
              <a:t>When</a:t>
            </a:r>
            <a:r>
              <a:rPr lang="en-US" sz="3200" i="1" dirty="0" smtClean="0"/>
              <a:t> and </a:t>
            </a:r>
            <a:r>
              <a:rPr lang="en-US" sz="3200" i="1" dirty="0" smtClean="0">
                <a:solidFill>
                  <a:srgbClr val="0070C0"/>
                </a:solidFill>
              </a:rPr>
              <a:t>why</a:t>
            </a:r>
            <a:r>
              <a:rPr lang="en-US" sz="3200" i="1" dirty="0" smtClean="0"/>
              <a:t>?</a:t>
            </a:r>
          </a:p>
          <a:p>
            <a:pPr>
              <a:buNone/>
            </a:pPr>
            <a:r>
              <a:rPr lang="en-US" sz="3200" i="1" dirty="0" smtClean="0"/>
              <a:t> • Can you give an example of an </a:t>
            </a:r>
            <a:r>
              <a:rPr lang="en-US" sz="3200" i="1" dirty="0" smtClean="0">
                <a:solidFill>
                  <a:srgbClr val="0070C0"/>
                </a:solidFill>
              </a:rPr>
              <a:t>emoticon</a:t>
            </a:r>
            <a:r>
              <a:rPr lang="en-US" sz="3200" i="1" dirty="0" smtClean="0"/>
              <a:t> which is </a:t>
            </a:r>
            <a:r>
              <a:rPr lang="en-US" sz="3200" i="1" dirty="0" smtClean="0">
                <a:solidFill>
                  <a:srgbClr val="0070C0"/>
                </a:solidFill>
              </a:rPr>
              <a:t>the same </a:t>
            </a:r>
            <a:r>
              <a:rPr lang="en-US" sz="3200" i="1" dirty="0" smtClean="0"/>
              <a:t>in your language as in English? Can you give an example which is </a:t>
            </a:r>
            <a:r>
              <a:rPr lang="en-US" sz="3200" i="1" dirty="0" smtClean="0">
                <a:solidFill>
                  <a:srgbClr val="0070C0"/>
                </a:solidFill>
              </a:rPr>
              <a:t>different?</a:t>
            </a:r>
          </a:p>
          <a:p>
            <a:pPr>
              <a:buNone/>
            </a:pPr>
            <a:r>
              <a:rPr lang="en-US" sz="3200" i="1" dirty="0" smtClean="0"/>
              <a:t> • Can you give an example of a </a:t>
            </a:r>
            <a:r>
              <a:rPr lang="en-US" sz="3200" i="1" dirty="0" err="1" smtClean="0"/>
              <a:t>textspeak</a:t>
            </a:r>
            <a:r>
              <a:rPr lang="en-US" sz="3200" i="1" dirty="0" smtClean="0"/>
              <a:t> </a:t>
            </a:r>
            <a:r>
              <a:rPr lang="en-US" sz="3200" i="1" dirty="0" smtClean="0">
                <a:solidFill>
                  <a:srgbClr val="0070C0"/>
                </a:solidFill>
              </a:rPr>
              <a:t>abbreviation</a:t>
            </a:r>
            <a:r>
              <a:rPr lang="en-US" sz="3200" i="1" dirty="0" smtClean="0"/>
              <a:t> which works in the same way in your language as in English? Can you give an example which is different?</a:t>
            </a:r>
          </a:p>
        </p:txBody>
      </p:sp>
    </p:spTree>
  </p:cSld>
  <p:clrMapOvr>
    <a:masterClrMapping/>
  </p:clrMapOvr>
  <p:transition>
    <p:zoom/>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lstStyle/>
          <a:p>
            <a:pPr algn="ctr"/>
            <a:r>
              <a:rPr lang="en-US" dirty="0" smtClean="0"/>
              <a:t>Discuss</a:t>
            </a:r>
            <a:endParaRPr lang="bg-BG" dirty="0"/>
          </a:p>
        </p:txBody>
      </p:sp>
      <p:sp>
        <p:nvSpPr>
          <p:cNvPr id="3" name="Content Placeholder 2"/>
          <p:cNvSpPr>
            <a:spLocks noGrp="1"/>
          </p:cNvSpPr>
          <p:nvPr>
            <p:ph idx="1"/>
          </p:nvPr>
        </p:nvSpPr>
        <p:spPr>
          <a:xfrm>
            <a:off x="457200" y="1219200"/>
            <a:ext cx="8229600" cy="5257800"/>
          </a:xfrm>
        </p:spPr>
        <p:txBody>
          <a:bodyPr/>
          <a:lstStyle/>
          <a:p>
            <a:pPr>
              <a:buNone/>
            </a:pPr>
            <a:r>
              <a:rPr lang="en-US" dirty="0" smtClean="0"/>
              <a:t> • </a:t>
            </a:r>
            <a:r>
              <a:rPr lang="en-US" sz="3200" i="1" dirty="0" smtClean="0"/>
              <a:t>In what </a:t>
            </a:r>
            <a:r>
              <a:rPr lang="en-US" sz="3200" b="1" i="1" dirty="0" smtClean="0"/>
              <a:t>situations</a:t>
            </a:r>
            <a:r>
              <a:rPr lang="en-US" sz="3200" i="1" dirty="0" smtClean="0"/>
              <a:t> is </a:t>
            </a:r>
            <a:r>
              <a:rPr lang="en-US" sz="3200" b="1" i="1" dirty="0" smtClean="0"/>
              <a:t>text messaging </a:t>
            </a:r>
            <a:r>
              <a:rPr lang="en-US" sz="3200" i="1" dirty="0" smtClean="0"/>
              <a:t>considered </a:t>
            </a:r>
            <a:r>
              <a:rPr lang="en-US" sz="3200" b="1" i="1" dirty="0" smtClean="0"/>
              <a:t>OK</a:t>
            </a:r>
            <a:r>
              <a:rPr lang="en-US" sz="3200" i="1" dirty="0" smtClean="0"/>
              <a:t> in your mother tongue? Do you think this is the same in English?</a:t>
            </a:r>
          </a:p>
          <a:p>
            <a:pPr>
              <a:buNone/>
            </a:pPr>
            <a:r>
              <a:rPr lang="en-US" sz="3200" i="1" dirty="0" smtClean="0"/>
              <a:t> • In what situations is </a:t>
            </a:r>
            <a:r>
              <a:rPr lang="en-US" sz="3200" b="1" i="1" dirty="0" smtClean="0"/>
              <a:t>text messaging not </a:t>
            </a:r>
            <a:r>
              <a:rPr lang="en-US" sz="3200" i="1" dirty="0" smtClean="0"/>
              <a:t>considered </a:t>
            </a:r>
            <a:r>
              <a:rPr lang="en-US" sz="3200" b="1" i="1" dirty="0" smtClean="0"/>
              <a:t>OK</a:t>
            </a:r>
            <a:r>
              <a:rPr lang="en-US" sz="3200" i="1" dirty="0" smtClean="0"/>
              <a:t> in your mother tongue? Do you think this is the same in English?</a:t>
            </a:r>
          </a:p>
          <a:p>
            <a:pPr>
              <a:buNone/>
            </a:pPr>
            <a:r>
              <a:rPr lang="en-US" sz="3200" i="1" dirty="0" smtClean="0"/>
              <a:t> • For </a:t>
            </a:r>
            <a:r>
              <a:rPr lang="en-US" sz="3200" i="1" dirty="0" smtClean="0">
                <a:solidFill>
                  <a:srgbClr val="C00000"/>
                </a:solidFill>
              </a:rPr>
              <a:t>homework</a:t>
            </a:r>
            <a:r>
              <a:rPr lang="en-US" sz="3200" i="1" dirty="0" smtClean="0">
                <a:solidFill>
                  <a:srgbClr val="0070C0"/>
                </a:solidFill>
              </a:rPr>
              <a:t>, send your teacher a text message </a:t>
            </a:r>
            <a:r>
              <a:rPr lang="en-US" sz="3200" i="1" dirty="0" smtClean="0"/>
              <a:t>in English telling him or her what you thought of the class!</a:t>
            </a:r>
            <a:endParaRPr lang="bg-BG" sz="3200" i="1" dirty="0" smtClean="0"/>
          </a:p>
          <a:p>
            <a:endParaRPr lang="bg-BG" dirty="0"/>
          </a:p>
        </p:txBody>
      </p:sp>
    </p:spTree>
  </p:cSld>
  <p:clrMapOvr>
    <a:masterClrMapping/>
  </p:clrMapOvr>
  <p:transition>
    <p:zoom/>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200"/>
          </a:xfrm>
        </p:spPr>
        <p:txBody>
          <a:bodyPr/>
          <a:lstStyle/>
          <a:p>
            <a:r>
              <a:rPr lang="en-US" dirty="0" smtClean="0"/>
              <a:t>Activity - </a:t>
            </a:r>
            <a:r>
              <a:rPr lang="en-US" i="1" dirty="0" err="1" smtClean="0"/>
              <a:t>Codeswitching</a:t>
            </a:r>
            <a:endParaRPr lang="bg-BG" i="1" dirty="0"/>
          </a:p>
        </p:txBody>
      </p:sp>
      <p:sp>
        <p:nvSpPr>
          <p:cNvPr id="3" name="Content Placeholder 2"/>
          <p:cNvSpPr>
            <a:spLocks noGrp="1"/>
          </p:cNvSpPr>
          <p:nvPr>
            <p:ph idx="1"/>
          </p:nvPr>
        </p:nvSpPr>
        <p:spPr>
          <a:xfrm>
            <a:off x="457200" y="1219200"/>
            <a:ext cx="8229600" cy="5105400"/>
          </a:xfrm>
        </p:spPr>
        <p:txBody>
          <a:bodyPr>
            <a:noAutofit/>
          </a:bodyPr>
          <a:lstStyle/>
          <a:p>
            <a:r>
              <a:rPr lang="en-US" sz="3200" b="1" dirty="0" smtClean="0"/>
              <a:t>Students identify appropriate use of </a:t>
            </a:r>
            <a:r>
              <a:rPr lang="en-US" sz="3200" b="1" dirty="0" err="1" smtClean="0"/>
              <a:t>textspeak</a:t>
            </a:r>
            <a:r>
              <a:rPr lang="en-US" sz="3200" b="1" dirty="0" smtClean="0"/>
              <a:t>. </a:t>
            </a:r>
          </a:p>
          <a:p>
            <a:r>
              <a:rPr lang="en-US" sz="3200" dirty="0" smtClean="0"/>
              <a:t>This activity aims to raise students’ awareness of the use of </a:t>
            </a:r>
            <a:r>
              <a:rPr lang="en-US" sz="3200" dirty="0" err="1" smtClean="0">
                <a:solidFill>
                  <a:srgbClr val="0070C0"/>
                </a:solidFill>
              </a:rPr>
              <a:t>textspeak</a:t>
            </a:r>
            <a:r>
              <a:rPr lang="en-US" sz="3200" dirty="0" smtClean="0">
                <a:solidFill>
                  <a:srgbClr val="0070C0"/>
                </a:solidFill>
              </a:rPr>
              <a:t> in formal and informal </a:t>
            </a:r>
            <a:r>
              <a:rPr lang="en-US" sz="3200" dirty="0" smtClean="0"/>
              <a:t>settings. It looks at </a:t>
            </a:r>
            <a:r>
              <a:rPr lang="en-US" sz="3200" dirty="0" smtClean="0">
                <a:solidFill>
                  <a:srgbClr val="0070C0"/>
                </a:solidFill>
              </a:rPr>
              <a:t>register</a:t>
            </a:r>
            <a:r>
              <a:rPr lang="en-US" sz="3200" dirty="0" smtClean="0"/>
              <a:t> and </a:t>
            </a:r>
            <a:r>
              <a:rPr lang="en-US" sz="3200" dirty="0" err="1" smtClean="0">
                <a:solidFill>
                  <a:srgbClr val="0070C0"/>
                </a:solidFill>
              </a:rPr>
              <a:t>appropriacy</a:t>
            </a:r>
            <a:r>
              <a:rPr lang="en-US" sz="3200" dirty="0" smtClean="0"/>
              <a:t>, and encourages students to examine both </a:t>
            </a:r>
            <a:r>
              <a:rPr lang="en-US" sz="3200" dirty="0" smtClean="0">
                <a:solidFill>
                  <a:srgbClr val="0070C0"/>
                </a:solidFill>
              </a:rPr>
              <a:t>standard language and </a:t>
            </a:r>
            <a:r>
              <a:rPr lang="en-US" sz="3200" dirty="0" err="1" smtClean="0">
                <a:solidFill>
                  <a:srgbClr val="0070C0"/>
                </a:solidFill>
              </a:rPr>
              <a:t>textspeak</a:t>
            </a:r>
            <a:r>
              <a:rPr lang="en-US" sz="3200" dirty="0" smtClean="0">
                <a:solidFill>
                  <a:srgbClr val="0070C0"/>
                </a:solidFill>
              </a:rPr>
              <a:t> </a:t>
            </a:r>
            <a:r>
              <a:rPr lang="en-US" sz="3200" dirty="0" smtClean="0"/>
              <a:t>and to think about how they switch between them in their lives. </a:t>
            </a:r>
            <a:endParaRPr lang="bg-BG" sz="3200" dirty="0"/>
          </a:p>
        </p:txBody>
      </p:sp>
    </p:spTree>
  </p:cSld>
  <p:clrMapOvr>
    <a:masterClrMapping/>
  </p:clrMapOvr>
  <p:transition>
    <p:zoom/>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lstStyle/>
          <a:p>
            <a:endParaRPr lang="bg-BG" dirty="0"/>
          </a:p>
        </p:txBody>
      </p:sp>
      <p:sp>
        <p:nvSpPr>
          <p:cNvPr id="3" name="Content Placeholder 2"/>
          <p:cNvSpPr>
            <a:spLocks noGrp="1"/>
          </p:cNvSpPr>
          <p:nvPr>
            <p:ph idx="1"/>
          </p:nvPr>
        </p:nvSpPr>
        <p:spPr/>
        <p:txBody>
          <a:bodyPr>
            <a:normAutofit/>
          </a:bodyPr>
          <a:lstStyle/>
          <a:p>
            <a:r>
              <a:rPr lang="en-US" sz="3600" b="1" dirty="0" smtClean="0"/>
              <a:t>‘2B / -2B = ?’</a:t>
            </a:r>
          </a:p>
          <a:p>
            <a:endParaRPr lang="bg-BG" sz="3600" b="1" dirty="0"/>
          </a:p>
        </p:txBody>
      </p:sp>
    </p:spTree>
  </p:cSld>
  <p:clrMapOvr>
    <a:masterClrMapping/>
  </p:clrMapOvr>
  <p:transition>
    <p:zoom/>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438912"/>
          </a:xfrm>
        </p:spPr>
        <p:txBody>
          <a:bodyPr>
            <a:normAutofit fontScale="90000"/>
          </a:bodyPr>
          <a:lstStyle/>
          <a:p>
            <a:endParaRPr lang="bg-BG" dirty="0"/>
          </a:p>
        </p:txBody>
      </p:sp>
      <p:sp>
        <p:nvSpPr>
          <p:cNvPr id="3" name="Content Placeholder 2"/>
          <p:cNvSpPr>
            <a:spLocks noGrp="1"/>
          </p:cNvSpPr>
          <p:nvPr>
            <p:ph idx="1"/>
          </p:nvPr>
        </p:nvSpPr>
        <p:spPr>
          <a:xfrm>
            <a:off x="457200" y="1371600"/>
            <a:ext cx="8229600" cy="4953000"/>
          </a:xfrm>
        </p:spPr>
        <p:txBody>
          <a:bodyPr/>
          <a:lstStyle/>
          <a:p>
            <a:r>
              <a:rPr lang="en-US" sz="4000" dirty="0" smtClean="0"/>
              <a:t>Tell students they are going to read an </a:t>
            </a:r>
            <a:r>
              <a:rPr lang="en-US" sz="4000" b="1" dirty="0" smtClean="0">
                <a:solidFill>
                  <a:srgbClr val="002060"/>
                </a:solidFill>
              </a:rPr>
              <a:t>essay</a:t>
            </a:r>
            <a:r>
              <a:rPr lang="en-US" sz="4000" dirty="0" smtClean="0"/>
              <a:t> a student wrote </a:t>
            </a:r>
            <a:r>
              <a:rPr lang="en-US" sz="4000" b="1" dirty="0" smtClean="0">
                <a:solidFill>
                  <a:srgbClr val="002060"/>
                </a:solidFill>
              </a:rPr>
              <a:t>for her teacher</a:t>
            </a:r>
            <a:r>
              <a:rPr lang="en-US" sz="4000" dirty="0" smtClean="0"/>
              <a:t>. The essay was written in the first class after the long summer break, and it describes the student’s </a:t>
            </a:r>
            <a:r>
              <a:rPr lang="en-US" sz="4000" b="1" dirty="0" smtClean="0">
                <a:solidFill>
                  <a:srgbClr val="002060"/>
                </a:solidFill>
              </a:rPr>
              <a:t>summer holidays</a:t>
            </a:r>
            <a:r>
              <a:rPr lang="en-US" sz="4000" dirty="0" smtClean="0"/>
              <a:t>.</a:t>
            </a:r>
            <a:endParaRPr lang="bg-BG" sz="4000" dirty="0"/>
          </a:p>
        </p:txBody>
      </p:sp>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Write advice for each of these headings:</a:t>
            </a:r>
            <a:endParaRPr lang="bg-BG" dirty="0"/>
          </a:p>
        </p:txBody>
      </p:sp>
      <p:pic>
        <p:nvPicPr>
          <p:cNvPr id="4098" name="Picture 2"/>
          <p:cNvPicPr>
            <a:picLocks noGrp="1" noChangeAspect="1" noChangeArrowheads="1"/>
          </p:cNvPicPr>
          <p:nvPr>
            <p:ph idx="1"/>
          </p:nvPr>
        </p:nvPicPr>
        <p:blipFill>
          <a:blip r:embed="rId2"/>
          <a:srcRect l="11935" t="40976" r="50000" b="36456"/>
          <a:stretch>
            <a:fillRect/>
          </a:stretch>
        </p:blipFill>
        <p:spPr bwMode="auto">
          <a:xfrm>
            <a:off x="914400" y="2285999"/>
            <a:ext cx="6294120" cy="3200401"/>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p>
            <a:pPr algn="ctr"/>
            <a:r>
              <a:rPr lang="en-US" dirty="0" smtClean="0"/>
              <a:t>Worksheet – </a:t>
            </a:r>
            <a:r>
              <a:rPr lang="en-US" i="1" dirty="0" smtClean="0"/>
              <a:t>Summer Holidays</a:t>
            </a:r>
            <a:endParaRPr lang="bg-BG" i="1" dirty="0"/>
          </a:p>
        </p:txBody>
      </p:sp>
      <p:pic>
        <p:nvPicPr>
          <p:cNvPr id="13314" name="Picture 2"/>
          <p:cNvPicPr>
            <a:picLocks noGrp="1" noChangeAspect="1" noChangeArrowheads="1"/>
          </p:cNvPicPr>
          <p:nvPr>
            <p:ph idx="1"/>
          </p:nvPr>
        </p:nvPicPr>
        <p:blipFill>
          <a:blip r:embed="rId2"/>
          <a:srcRect l="13887" t="39241" r="14863" b="29512"/>
          <a:stretch>
            <a:fillRect/>
          </a:stretch>
        </p:blipFill>
        <p:spPr bwMode="auto">
          <a:xfrm>
            <a:off x="0" y="1676400"/>
            <a:ext cx="9144000" cy="43434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219200"/>
          </a:xfrm>
        </p:spPr>
        <p:txBody>
          <a:bodyPr/>
          <a:lstStyle/>
          <a:p>
            <a:r>
              <a:rPr lang="en-US" dirty="0" smtClean="0"/>
              <a:t>Worksheet – </a:t>
            </a:r>
            <a:r>
              <a:rPr lang="en-US" i="1" dirty="0" smtClean="0"/>
              <a:t>Cracking the Code</a:t>
            </a:r>
            <a:endParaRPr lang="bg-BG" i="1" dirty="0"/>
          </a:p>
        </p:txBody>
      </p:sp>
      <p:pic>
        <p:nvPicPr>
          <p:cNvPr id="14338" name="Picture 2"/>
          <p:cNvPicPr>
            <a:picLocks noGrp="1" noChangeAspect="1" noChangeArrowheads="1"/>
          </p:cNvPicPr>
          <p:nvPr>
            <p:ph idx="1"/>
          </p:nvPr>
        </p:nvPicPr>
        <p:blipFill>
          <a:blip r:embed="rId2"/>
          <a:srcRect l="10959" t="54864" r="6079" b="20832"/>
          <a:stretch>
            <a:fillRect/>
          </a:stretch>
        </p:blipFill>
        <p:spPr bwMode="auto">
          <a:xfrm>
            <a:off x="0" y="2286000"/>
            <a:ext cx="8790214" cy="22098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normAutofit/>
          </a:bodyPr>
          <a:lstStyle/>
          <a:p>
            <a:endParaRPr lang="bg-BG" dirty="0"/>
          </a:p>
        </p:txBody>
      </p:sp>
      <p:sp>
        <p:nvSpPr>
          <p:cNvPr id="3" name="Content Placeholder 2"/>
          <p:cNvSpPr>
            <a:spLocks noGrp="1"/>
          </p:cNvSpPr>
          <p:nvPr>
            <p:ph idx="1"/>
          </p:nvPr>
        </p:nvSpPr>
        <p:spPr>
          <a:xfrm>
            <a:off x="457200" y="1752600"/>
            <a:ext cx="8229600" cy="4572000"/>
          </a:xfrm>
        </p:spPr>
        <p:txBody>
          <a:bodyPr>
            <a:normAutofit/>
          </a:bodyPr>
          <a:lstStyle/>
          <a:p>
            <a:r>
              <a:rPr lang="en-US" sz="3600" i="1" dirty="0" smtClean="0"/>
              <a:t>Tell your students that a search for this text on </a:t>
            </a:r>
            <a:r>
              <a:rPr lang="en-US" sz="3600" i="1" dirty="0" smtClean="0">
                <a:solidFill>
                  <a:srgbClr val="0070C0"/>
                </a:solidFill>
              </a:rPr>
              <a:t>Google</a:t>
            </a:r>
            <a:r>
              <a:rPr lang="en-US" sz="3600" i="1" dirty="0" smtClean="0"/>
              <a:t> generates over </a:t>
            </a:r>
            <a:r>
              <a:rPr lang="en-US" sz="3600" i="1" dirty="0" smtClean="0">
                <a:solidFill>
                  <a:srgbClr val="0070C0"/>
                </a:solidFill>
              </a:rPr>
              <a:t>27,000</a:t>
            </a:r>
            <a:r>
              <a:rPr lang="en-US" sz="3600" i="1" dirty="0" smtClean="0"/>
              <a:t> hits. What do students think the focus of these stories is? (Most of the stories are </a:t>
            </a:r>
            <a:r>
              <a:rPr lang="en-US" sz="3600" i="1" dirty="0" smtClean="0">
                <a:solidFill>
                  <a:srgbClr val="0070C0"/>
                </a:solidFill>
              </a:rPr>
              <a:t>negative about the use of </a:t>
            </a:r>
            <a:r>
              <a:rPr lang="en-US" sz="3600" i="1" dirty="0" err="1" smtClean="0">
                <a:solidFill>
                  <a:srgbClr val="0070C0"/>
                </a:solidFill>
              </a:rPr>
              <a:t>textspeak</a:t>
            </a:r>
            <a:r>
              <a:rPr lang="en-US" sz="3600" i="1" dirty="0" smtClean="0">
                <a:solidFill>
                  <a:srgbClr val="0070C0"/>
                </a:solidFill>
              </a:rPr>
              <a:t> </a:t>
            </a:r>
            <a:r>
              <a:rPr lang="en-US" sz="3600" i="1" dirty="0" smtClean="0"/>
              <a:t>and critical of what the authors see as falling literacy standards.)</a:t>
            </a:r>
            <a:endParaRPr lang="bg-BG" sz="3600" i="1" dirty="0"/>
          </a:p>
        </p:txBody>
      </p:sp>
    </p:spTree>
  </p:cSld>
  <p:clrMapOvr>
    <a:masterClrMapping/>
  </p:clrMapOvr>
  <p:transition>
    <p:zoom/>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09600"/>
          </a:xfrm>
        </p:spPr>
        <p:txBody>
          <a:bodyPr>
            <a:normAutofit fontScale="90000"/>
          </a:bodyPr>
          <a:lstStyle/>
          <a:p>
            <a:endParaRPr lang="bg-BG" dirty="0"/>
          </a:p>
        </p:txBody>
      </p:sp>
      <p:sp>
        <p:nvSpPr>
          <p:cNvPr id="3" name="Content Placeholder 2"/>
          <p:cNvSpPr>
            <a:spLocks noGrp="1"/>
          </p:cNvSpPr>
          <p:nvPr>
            <p:ph idx="1"/>
          </p:nvPr>
        </p:nvSpPr>
        <p:spPr>
          <a:xfrm>
            <a:off x="457200" y="1066800"/>
            <a:ext cx="8229600" cy="5257800"/>
          </a:xfrm>
        </p:spPr>
        <p:txBody>
          <a:bodyPr>
            <a:normAutofit/>
          </a:bodyPr>
          <a:lstStyle/>
          <a:p>
            <a:r>
              <a:rPr lang="en-US" sz="3600" dirty="0" smtClean="0"/>
              <a:t>Divide the class into two groups:</a:t>
            </a:r>
          </a:p>
          <a:p>
            <a:pPr>
              <a:buNone/>
            </a:pPr>
            <a:r>
              <a:rPr lang="en-US" sz="3600" dirty="0" smtClean="0"/>
              <a:t> </a:t>
            </a:r>
            <a:r>
              <a:rPr lang="en-US" sz="3600" dirty="0" smtClean="0">
                <a:solidFill>
                  <a:srgbClr val="7030A0"/>
                </a:solidFill>
              </a:rPr>
              <a:t>Group One </a:t>
            </a:r>
            <a:r>
              <a:rPr lang="en-US" sz="3600" dirty="0" smtClean="0"/>
              <a:t>will be investigating </a:t>
            </a:r>
            <a:r>
              <a:rPr lang="en-US" sz="3600" dirty="0" smtClean="0">
                <a:solidFill>
                  <a:srgbClr val="7030A0"/>
                </a:solidFill>
              </a:rPr>
              <a:t>positive reactions </a:t>
            </a:r>
            <a:r>
              <a:rPr lang="en-US" sz="3600" dirty="0" smtClean="0"/>
              <a:t>to the text;</a:t>
            </a:r>
          </a:p>
          <a:p>
            <a:pPr>
              <a:buNone/>
            </a:pPr>
            <a:r>
              <a:rPr lang="en-US" sz="3600" dirty="0" smtClean="0"/>
              <a:t> </a:t>
            </a:r>
            <a:r>
              <a:rPr lang="en-US" sz="3600" dirty="0" smtClean="0">
                <a:solidFill>
                  <a:srgbClr val="7030A0"/>
                </a:solidFill>
              </a:rPr>
              <a:t>Group Two </a:t>
            </a:r>
            <a:r>
              <a:rPr lang="en-US" sz="3600" dirty="0" smtClean="0"/>
              <a:t>will research </a:t>
            </a:r>
            <a:r>
              <a:rPr lang="en-US" sz="3600" dirty="0" smtClean="0">
                <a:solidFill>
                  <a:srgbClr val="7030A0"/>
                </a:solidFill>
              </a:rPr>
              <a:t>negative reactions </a:t>
            </a:r>
            <a:r>
              <a:rPr lang="en-US" sz="3600" dirty="0" smtClean="0"/>
              <a:t>to it.</a:t>
            </a:r>
          </a:p>
          <a:p>
            <a:pPr>
              <a:buNone/>
            </a:pPr>
            <a:r>
              <a:rPr lang="en-US" sz="3600" dirty="0" smtClean="0"/>
              <a:t> Ask students to </a:t>
            </a:r>
            <a:r>
              <a:rPr lang="en-US" sz="3600" dirty="0" smtClean="0">
                <a:solidFill>
                  <a:srgbClr val="7030A0"/>
                </a:solidFill>
              </a:rPr>
              <a:t>find suitable online  resources.</a:t>
            </a:r>
            <a:endParaRPr lang="bg-BG" sz="3600" dirty="0">
              <a:solidFill>
                <a:srgbClr val="7030A0"/>
              </a:solidFill>
            </a:endParaRPr>
          </a:p>
        </p:txBody>
      </p:sp>
    </p:spTree>
  </p:cSld>
  <p:clrMapOvr>
    <a:masterClrMapping/>
  </p:clrMapOvr>
  <p:transition>
    <p:zoom/>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lstStyle/>
          <a:p>
            <a:pPr algn="ctr"/>
            <a:r>
              <a:rPr lang="en-US" dirty="0" smtClean="0"/>
              <a:t>Activity – </a:t>
            </a:r>
            <a:r>
              <a:rPr lang="en-US" i="1" dirty="0" smtClean="0"/>
              <a:t>History Hunt</a:t>
            </a:r>
            <a:endParaRPr lang="bg-BG" i="1" dirty="0"/>
          </a:p>
        </p:txBody>
      </p:sp>
      <p:sp>
        <p:nvSpPr>
          <p:cNvPr id="3" name="Content Placeholder 2"/>
          <p:cNvSpPr>
            <a:spLocks noGrp="1"/>
          </p:cNvSpPr>
          <p:nvPr>
            <p:ph idx="1"/>
          </p:nvPr>
        </p:nvSpPr>
        <p:spPr>
          <a:xfrm>
            <a:off x="457200" y="1524000"/>
            <a:ext cx="8229600" cy="4800600"/>
          </a:xfrm>
        </p:spPr>
        <p:txBody>
          <a:bodyPr>
            <a:normAutofit/>
          </a:bodyPr>
          <a:lstStyle/>
          <a:p>
            <a:r>
              <a:rPr lang="en-US" sz="3600" dirty="0" smtClean="0"/>
              <a:t>Students </a:t>
            </a:r>
            <a:r>
              <a:rPr lang="en-US" sz="3600" dirty="0" smtClean="0">
                <a:solidFill>
                  <a:srgbClr val="0070C0"/>
                </a:solidFill>
              </a:rPr>
              <a:t>create multimedia </a:t>
            </a:r>
            <a:r>
              <a:rPr lang="en-US" sz="3600" dirty="0" smtClean="0"/>
              <a:t>local history </a:t>
            </a:r>
            <a:r>
              <a:rPr lang="en-US" sz="3600" dirty="0" smtClean="0">
                <a:solidFill>
                  <a:srgbClr val="0070C0"/>
                </a:solidFill>
              </a:rPr>
              <a:t>quizzes</a:t>
            </a:r>
            <a:r>
              <a:rPr lang="en-US" sz="3600" dirty="0" smtClean="0"/>
              <a:t> on </a:t>
            </a:r>
            <a:r>
              <a:rPr lang="en-US" sz="3600" dirty="0" smtClean="0">
                <a:solidFill>
                  <a:srgbClr val="0070C0"/>
                </a:solidFill>
              </a:rPr>
              <a:t>mobile devices</a:t>
            </a:r>
            <a:r>
              <a:rPr lang="en-US" sz="3600" dirty="0" smtClean="0"/>
              <a:t>.</a:t>
            </a:r>
          </a:p>
          <a:p>
            <a:r>
              <a:rPr lang="en-US" sz="3600" dirty="0" smtClean="0"/>
              <a:t>This activity gets the students creating multimedia ‘clues’ in an </a:t>
            </a:r>
            <a:r>
              <a:rPr lang="en-US" sz="3600" dirty="0" smtClean="0">
                <a:solidFill>
                  <a:srgbClr val="0070C0"/>
                </a:solidFill>
              </a:rPr>
              <a:t>app</a:t>
            </a:r>
            <a:r>
              <a:rPr lang="en-US" sz="3600" dirty="0" smtClean="0"/>
              <a:t> for a mobile handheld device, such as a </a:t>
            </a:r>
            <a:r>
              <a:rPr lang="en-US" sz="3600" dirty="0" err="1" smtClean="0">
                <a:solidFill>
                  <a:srgbClr val="0070C0"/>
                </a:solidFill>
              </a:rPr>
              <a:t>smartphone</a:t>
            </a:r>
            <a:r>
              <a:rPr lang="en-US" sz="3600" dirty="0" smtClean="0"/>
              <a:t> or </a:t>
            </a:r>
            <a:r>
              <a:rPr lang="en-US" sz="3600" dirty="0" smtClean="0">
                <a:solidFill>
                  <a:srgbClr val="0070C0"/>
                </a:solidFill>
              </a:rPr>
              <a:t>tablet.</a:t>
            </a:r>
            <a:r>
              <a:rPr lang="en-US" sz="3600" dirty="0" smtClean="0"/>
              <a:t> </a:t>
            </a:r>
            <a:endParaRPr lang="bg-BG" sz="3600" dirty="0"/>
          </a:p>
        </p:txBody>
      </p:sp>
    </p:spTree>
  </p:cSld>
  <p:clrMapOvr>
    <a:masterClrMapping/>
  </p:clrMapOvr>
  <p:transition>
    <p:zoom/>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endParaRPr lang="bg-BG" dirty="0"/>
          </a:p>
        </p:txBody>
      </p:sp>
      <p:sp>
        <p:nvSpPr>
          <p:cNvPr id="3" name="Content Placeholder 2"/>
          <p:cNvSpPr>
            <a:spLocks noGrp="1"/>
          </p:cNvSpPr>
          <p:nvPr>
            <p:ph idx="1"/>
          </p:nvPr>
        </p:nvSpPr>
        <p:spPr/>
        <p:txBody>
          <a:bodyPr>
            <a:normAutofit/>
          </a:bodyPr>
          <a:lstStyle/>
          <a:p>
            <a:r>
              <a:rPr lang="en-US" sz="4400" dirty="0" smtClean="0"/>
              <a:t>This activity is a </a:t>
            </a:r>
            <a:r>
              <a:rPr lang="en-US" sz="4400" dirty="0" smtClean="0">
                <a:solidFill>
                  <a:srgbClr val="0070C0"/>
                </a:solidFill>
              </a:rPr>
              <a:t>mini-project</a:t>
            </a:r>
            <a:r>
              <a:rPr lang="en-US" sz="4400" dirty="0" smtClean="0"/>
              <a:t> and will take at least </a:t>
            </a:r>
            <a:r>
              <a:rPr lang="en-US" sz="4400" dirty="0" smtClean="0">
                <a:solidFill>
                  <a:srgbClr val="0070C0"/>
                </a:solidFill>
              </a:rPr>
              <a:t>three</a:t>
            </a:r>
            <a:r>
              <a:rPr lang="en-US" sz="4400" dirty="0" smtClean="0"/>
              <a:t> 1-hour </a:t>
            </a:r>
            <a:r>
              <a:rPr lang="en-US" sz="4400" dirty="0" smtClean="0">
                <a:solidFill>
                  <a:srgbClr val="0070C0"/>
                </a:solidFill>
              </a:rPr>
              <a:t>classes</a:t>
            </a:r>
            <a:r>
              <a:rPr lang="en-US" sz="4400" dirty="0" smtClean="0"/>
              <a:t> to complete.</a:t>
            </a:r>
            <a:endParaRPr lang="bg-BG" sz="4400" dirty="0"/>
          </a:p>
        </p:txBody>
      </p:sp>
    </p:spTree>
  </p:cSld>
  <p:clrMapOvr>
    <a:masterClrMapping/>
  </p:clrMapOvr>
  <p:transition>
    <p:zoom/>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09600"/>
          </a:xfrm>
        </p:spPr>
        <p:txBody>
          <a:bodyPr>
            <a:normAutofit fontScale="90000"/>
          </a:bodyPr>
          <a:lstStyle/>
          <a:p>
            <a:endParaRPr lang="bg-BG" dirty="0"/>
          </a:p>
        </p:txBody>
      </p:sp>
      <p:pic>
        <p:nvPicPr>
          <p:cNvPr id="15362" name="Picture 2"/>
          <p:cNvPicPr>
            <a:picLocks noGrp="1" noChangeAspect="1" noChangeArrowheads="1"/>
          </p:cNvPicPr>
          <p:nvPr>
            <p:ph idx="1"/>
          </p:nvPr>
        </p:nvPicPr>
        <p:blipFill>
          <a:blip r:embed="rId2"/>
          <a:srcRect l="13887" t="14937" r="11935" b="22568"/>
          <a:stretch>
            <a:fillRect/>
          </a:stretch>
        </p:blipFill>
        <p:spPr bwMode="auto">
          <a:xfrm>
            <a:off x="0" y="1219200"/>
            <a:ext cx="9169400" cy="50292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lstStyle/>
          <a:p>
            <a:pPr algn="ctr"/>
            <a:r>
              <a:rPr lang="en-US" dirty="0" smtClean="0"/>
              <a:t>Procedure</a:t>
            </a:r>
            <a:endParaRPr lang="bg-BG" dirty="0"/>
          </a:p>
        </p:txBody>
      </p:sp>
      <p:sp>
        <p:nvSpPr>
          <p:cNvPr id="3" name="Content Placeholder 2"/>
          <p:cNvSpPr>
            <a:spLocks noGrp="1"/>
          </p:cNvSpPr>
          <p:nvPr>
            <p:ph idx="1"/>
          </p:nvPr>
        </p:nvSpPr>
        <p:spPr>
          <a:xfrm>
            <a:off x="457200" y="1371600"/>
            <a:ext cx="8229600" cy="4953000"/>
          </a:xfrm>
        </p:spPr>
        <p:txBody>
          <a:bodyPr/>
          <a:lstStyle/>
          <a:p>
            <a:r>
              <a:rPr lang="en-US" sz="3600" b="1" dirty="0" smtClean="0"/>
              <a:t>Before class:</a:t>
            </a:r>
          </a:p>
          <a:p>
            <a:pPr>
              <a:buNone/>
            </a:pPr>
            <a:r>
              <a:rPr lang="en-US" sz="3600" dirty="0" smtClean="0"/>
              <a:t>• Ensure you have </a:t>
            </a:r>
            <a:r>
              <a:rPr lang="en-US" sz="3600" dirty="0" smtClean="0">
                <a:solidFill>
                  <a:srgbClr val="0070C0"/>
                </a:solidFill>
              </a:rPr>
              <a:t>access to a mobile phone</a:t>
            </a:r>
            <a:r>
              <a:rPr lang="en-US" sz="3600" dirty="0" smtClean="0"/>
              <a:t> running the Android operating system or the Apple </a:t>
            </a:r>
            <a:r>
              <a:rPr lang="en-US" sz="3600" dirty="0" err="1" smtClean="0"/>
              <a:t>iOS</a:t>
            </a:r>
            <a:r>
              <a:rPr lang="en-US" sz="3600" dirty="0" smtClean="0"/>
              <a:t>.</a:t>
            </a:r>
          </a:p>
          <a:p>
            <a:pPr>
              <a:buNone/>
            </a:pPr>
            <a:r>
              <a:rPr lang="en-US" sz="3600" dirty="0" smtClean="0"/>
              <a:t> • Sign up for an </a:t>
            </a:r>
            <a:r>
              <a:rPr lang="en-US" sz="3600" dirty="0" smtClean="0">
                <a:solidFill>
                  <a:srgbClr val="0070C0"/>
                </a:solidFill>
              </a:rPr>
              <a:t>account with SCVNGR </a:t>
            </a:r>
            <a:r>
              <a:rPr lang="en-US" sz="3600" dirty="0" smtClean="0"/>
              <a:t>(www.scvngr.com) or a similar service for building multimedia </a:t>
            </a:r>
            <a:r>
              <a:rPr lang="en-US" sz="3600" dirty="0" smtClean="0">
                <a:solidFill>
                  <a:srgbClr val="0070C0"/>
                </a:solidFill>
              </a:rPr>
              <a:t>quiz apps</a:t>
            </a:r>
            <a:r>
              <a:rPr lang="en-US" sz="3600" dirty="0" smtClean="0"/>
              <a:t>. </a:t>
            </a:r>
            <a:endParaRPr lang="en-US" sz="3600" b="1" dirty="0" smtClean="0"/>
          </a:p>
          <a:p>
            <a:pPr>
              <a:buNone/>
            </a:pPr>
            <a:endParaRPr lang="bg-BG" dirty="0"/>
          </a:p>
        </p:txBody>
      </p:sp>
    </p:spTree>
  </p:cSld>
  <p:clrMapOvr>
    <a:masterClrMapping/>
  </p:clrMapOvr>
  <p:transition>
    <p:zoom/>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normAutofit fontScale="90000"/>
          </a:bodyPr>
          <a:lstStyle/>
          <a:p>
            <a:endParaRPr lang="bg-BG" dirty="0"/>
          </a:p>
        </p:txBody>
      </p:sp>
      <p:sp>
        <p:nvSpPr>
          <p:cNvPr id="3" name="Content Placeholder 2"/>
          <p:cNvSpPr>
            <a:spLocks noGrp="1"/>
          </p:cNvSpPr>
          <p:nvPr>
            <p:ph idx="1"/>
          </p:nvPr>
        </p:nvSpPr>
        <p:spPr>
          <a:xfrm>
            <a:off x="457200" y="1295400"/>
            <a:ext cx="8229600" cy="5029200"/>
          </a:xfrm>
        </p:spPr>
        <p:txBody>
          <a:bodyPr>
            <a:normAutofit/>
          </a:bodyPr>
          <a:lstStyle/>
          <a:p>
            <a:r>
              <a:rPr lang="en-US" dirty="0" smtClean="0"/>
              <a:t> </a:t>
            </a:r>
            <a:r>
              <a:rPr lang="en-US" sz="3600" dirty="0" smtClean="0"/>
              <a:t>Students create </a:t>
            </a:r>
            <a:r>
              <a:rPr lang="en-US" sz="3600" dirty="0" smtClean="0">
                <a:solidFill>
                  <a:srgbClr val="0070C0"/>
                </a:solidFill>
              </a:rPr>
              <a:t>4 questions </a:t>
            </a:r>
            <a:r>
              <a:rPr lang="en-US" sz="3600" dirty="0" smtClean="0"/>
              <a:t>about local </a:t>
            </a:r>
            <a:r>
              <a:rPr lang="en-US" sz="3600" dirty="0" smtClean="0">
                <a:solidFill>
                  <a:srgbClr val="0070C0"/>
                </a:solidFill>
              </a:rPr>
              <a:t>history sites</a:t>
            </a:r>
            <a:r>
              <a:rPr lang="en-US" sz="3600" dirty="0" smtClean="0"/>
              <a:t> or events, including:</a:t>
            </a:r>
          </a:p>
          <a:p>
            <a:r>
              <a:rPr lang="en-US" sz="3600" dirty="0" smtClean="0"/>
              <a:t> • one </a:t>
            </a:r>
            <a:r>
              <a:rPr lang="en-US" sz="3600" dirty="0" smtClean="0">
                <a:solidFill>
                  <a:srgbClr val="0070C0"/>
                </a:solidFill>
              </a:rPr>
              <a:t>text</a:t>
            </a:r>
            <a:r>
              <a:rPr lang="en-US" sz="3600" dirty="0" smtClean="0"/>
              <a:t> question</a:t>
            </a:r>
          </a:p>
          <a:p>
            <a:r>
              <a:rPr lang="en-US" sz="3600" dirty="0" smtClean="0"/>
              <a:t> • one question with an </a:t>
            </a:r>
            <a:r>
              <a:rPr lang="en-US" sz="3600" dirty="0" smtClean="0">
                <a:solidFill>
                  <a:srgbClr val="0070C0"/>
                </a:solidFill>
              </a:rPr>
              <a:t>image</a:t>
            </a:r>
          </a:p>
          <a:p>
            <a:r>
              <a:rPr lang="en-US" sz="3600" dirty="0" smtClean="0"/>
              <a:t> • one question with a short </a:t>
            </a:r>
            <a:r>
              <a:rPr lang="en-US" sz="3600" dirty="0" smtClean="0">
                <a:solidFill>
                  <a:srgbClr val="0070C0"/>
                </a:solidFill>
              </a:rPr>
              <a:t>audio file</a:t>
            </a:r>
          </a:p>
          <a:p>
            <a:r>
              <a:rPr lang="en-US" sz="3600" dirty="0" smtClean="0"/>
              <a:t> • one question with a short </a:t>
            </a:r>
            <a:r>
              <a:rPr lang="en-US" sz="3600" dirty="0" smtClean="0">
                <a:solidFill>
                  <a:srgbClr val="0070C0"/>
                </a:solidFill>
              </a:rPr>
              <a:t>video file </a:t>
            </a:r>
            <a:r>
              <a:rPr lang="en-US" sz="3600" dirty="0" smtClean="0"/>
              <a:t>(filmed by students on a mobile camera</a:t>
            </a:r>
            <a:r>
              <a:rPr lang="en-US" dirty="0" smtClean="0"/>
              <a:t>).</a:t>
            </a:r>
            <a:endParaRPr lang="bg-BG" dirty="0"/>
          </a:p>
        </p:txBody>
      </p:sp>
    </p:spTree>
  </p:cSld>
  <p:clrMapOvr>
    <a:masterClrMapping/>
  </p:clrMapOvr>
  <p:transition>
    <p:zoom/>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438912"/>
          </a:xfrm>
        </p:spPr>
        <p:txBody>
          <a:bodyPr>
            <a:normAutofit fontScale="90000"/>
          </a:bodyPr>
          <a:lstStyle/>
          <a:p>
            <a:endParaRPr lang="bg-BG" dirty="0"/>
          </a:p>
        </p:txBody>
      </p:sp>
      <p:sp>
        <p:nvSpPr>
          <p:cNvPr id="3" name="Content Placeholder 2"/>
          <p:cNvSpPr>
            <a:spLocks noGrp="1"/>
          </p:cNvSpPr>
          <p:nvPr>
            <p:ph idx="1"/>
          </p:nvPr>
        </p:nvSpPr>
        <p:spPr/>
        <p:txBody>
          <a:bodyPr>
            <a:normAutofit/>
          </a:bodyPr>
          <a:lstStyle/>
          <a:p>
            <a:r>
              <a:rPr lang="en-US" sz="3600" b="1" dirty="0" smtClean="0">
                <a:solidFill>
                  <a:srgbClr val="002060"/>
                </a:solidFill>
              </a:rPr>
              <a:t>Upload</a:t>
            </a:r>
            <a:r>
              <a:rPr lang="en-US" sz="3600" dirty="0" smtClean="0"/>
              <a:t> them to </a:t>
            </a:r>
            <a:r>
              <a:rPr lang="en-US" sz="3600" dirty="0" smtClean="0">
                <a:solidFill>
                  <a:srgbClr val="002060"/>
                </a:solidFill>
              </a:rPr>
              <a:t>SCVGR</a:t>
            </a:r>
            <a:r>
              <a:rPr lang="en-US" sz="3600" dirty="0" smtClean="0"/>
              <a:t> via a </a:t>
            </a:r>
            <a:r>
              <a:rPr lang="en-US" sz="3600" dirty="0" smtClean="0">
                <a:solidFill>
                  <a:srgbClr val="002060"/>
                </a:solidFill>
              </a:rPr>
              <a:t>computer</a:t>
            </a:r>
            <a:r>
              <a:rPr lang="en-US" sz="3600" dirty="0" smtClean="0"/>
              <a:t>, and test your questions on your </a:t>
            </a:r>
            <a:r>
              <a:rPr lang="en-US" sz="3600" dirty="0" smtClean="0">
                <a:solidFill>
                  <a:srgbClr val="002060"/>
                </a:solidFill>
              </a:rPr>
              <a:t>mobile phone</a:t>
            </a:r>
            <a:endParaRPr lang="bg-BG" sz="3600" dirty="0">
              <a:solidFill>
                <a:srgbClr val="002060"/>
              </a:solidFill>
            </a:endParaRPr>
          </a:p>
        </p:txBody>
      </p:sp>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696200" cy="609600"/>
          </a:xfrm>
        </p:spPr>
        <p:txBody>
          <a:bodyPr>
            <a:normAutofit fontScale="90000"/>
          </a:bodyPr>
          <a:lstStyle/>
          <a:p>
            <a:r>
              <a:rPr lang="en-US" dirty="0" smtClean="0"/>
              <a:t>Worksheet – Distractions</a:t>
            </a:r>
            <a:endParaRPr lang="bg-BG" dirty="0"/>
          </a:p>
        </p:txBody>
      </p:sp>
      <p:sp>
        <p:nvSpPr>
          <p:cNvPr id="3" name="Content Placeholder 2"/>
          <p:cNvSpPr>
            <a:spLocks noGrp="1"/>
          </p:cNvSpPr>
          <p:nvPr>
            <p:ph idx="1"/>
          </p:nvPr>
        </p:nvSpPr>
        <p:spPr>
          <a:xfrm>
            <a:off x="0" y="1143000"/>
            <a:ext cx="9144000" cy="5715000"/>
          </a:xfrm>
        </p:spPr>
        <p:txBody>
          <a:bodyPr>
            <a:normAutofit fontScale="92500"/>
          </a:bodyPr>
          <a:lstStyle/>
          <a:p>
            <a:pPr>
              <a:buNone/>
            </a:pPr>
            <a:r>
              <a:rPr lang="en-US" b="1" i="1" dirty="0" smtClean="0"/>
              <a:t>	Respond to these statements with true (T) or false (F):</a:t>
            </a:r>
          </a:p>
          <a:p>
            <a:pPr>
              <a:buNone/>
            </a:pPr>
            <a:r>
              <a:rPr lang="en-US" dirty="0" smtClean="0"/>
              <a:t> </a:t>
            </a:r>
          </a:p>
          <a:p>
            <a:pPr>
              <a:buNone/>
            </a:pPr>
            <a:r>
              <a:rPr lang="en-US" dirty="0" smtClean="0"/>
              <a:t>• I use social networks (e.g., </a:t>
            </a:r>
            <a:r>
              <a:rPr lang="en-US" dirty="0" err="1" smtClean="0"/>
              <a:t>Facebook</a:t>
            </a:r>
            <a:r>
              <a:rPr lang="en-US" dirty="0" smtClean="0"/>
              <a:t>) at school. ( )</a:t>
            </a:r>
          </a:p>
          <a:p>
            <a:pPr>
              <a:buNone/>
            </a:pPr>
            <a:r>
              <a:rPr lang="en-US" dirty="0" smtClean="0"/>
              <a:t> • I often text my friends while I’m in class. ( )</a:t>
            </a:r>
          </a:p>
          <a:p>
            <a:pPr>
              <a:buNone/>
            </a:pPr>
            <a:r>
              <a:rPr lang="en-US" dirty="0" smtClean="0"/>
              <a:t> • I chat to friends online during class. ( )</a:t>
            </a:r>
          </a:p>
          <a:p>
            <a:pPr>
              <a:buNone/>
            </a:pPr>
            <a:r>
              <a:rPr lang="en-US" dirty="0" smtClean="0"/>
              <a:t> • I sometimes look up answers on the net in class. ( )</a:t>
            </a:r>
          </a:p>
          <a:p>
            <a:pPr>
              <a:buNone/>
            </a:pPr>
            <a:r>
              <a:rPr lang="en-US" dirty="0" smtClean="0"/>
              <a:t> • I sometimes miss what my teachers say in class. ( )</a:t>
            </a:r>
          </a:p>
          <a:p>
            <a:pPr>
              <a:buNone/>
            </a:pPr>
            <a:r>
              <a:rPr lang="en-US" dirty="0" smtClean="0"/>
              <a:t> • I’m often online when I should be studying. ( )</a:t>
            </a:r>
          </a:p>
          <a:p>
            <a:pPr>
              <a:buNone/>
            </a:pPr>
            <a:r>
              <a:rPr lang="en-US" dirty="0" smtClean="0"/>
              <a:t> • I sometimes don’t do homework because I’m online. ( )</a:t>
            </a:r>
          </a:p>
          <a:p>
            <a:pPr>
              <a:buNone/>
            </a:pPr>
            <a:r>
              <a:rPr lang="en-US" dirty="0" smtClean="0"/>
              <a:t> • I study less and less each year – there are too many distractions! ( )</a:t>
            </a:r>
          </a:p>
          <a:p>
            <a:pPr>
              <a:buNone/>
            </a:pPr>
            <a:r>
              <a:rPr lang="en-US" dirty="0" smtClean="0"/>
              <a:t> • I get lost on the net, and spend hours searching and reading. ( )</a:t>
            </a:r>
          </a:p>
          <a:p>
            <a:pPr>
              <a:buNone/>
            </a:pPr>
            <a:r>
              <a:rPr lang="en-US" dirty="0" smtClean="0"/>
              <a:t> • I often have the TV on while I’m online and studying. ( )</a:t>
            </a:r>
            <a:endParaRPr lang="bg-BG" dirty="0"/>
          </a:p>
        </p:txBody>
      </p:sp>
    </p:spTree>
  </p:cSld>
  <p:clrMapOvr>
    <a:masterClrMapping/>
  </p:clrMapOvr>
  <p:transition>
    <p:zoom/>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66800"/>
          </a:xfrm>
        </p:spPr>
        <p:txBody>
          <a:bodyPr/>
          <a:lstStyle/>
          <a:p>
            <a:pPr algn="ctr"/>
            <a:r>
              <a:rPr lang="en-US" dirty="0" smtClean="0"/>
              <a:t>Class 1: Research</a:t>
            </a:r>
            <a:endParaRPr lang="bg-BG" dirty="0"/>
          </a:p>
        </p:txBody>
      </p:sp>
      <p:sp>
        <p:nvSpPr>
          <p:cNvPr id="3" name="Content Placeholder 2"/>
          <p:cNvSpPr>
            <a:spLocks noGrp="1"/>
          </p:cNvSpPr>
          <p:nvPr>
            <p:ph idx="1"/>
          </p:nvPr>
        </p:nvSpPr>
        <p:spPr>
          <a:xfrm>
            <a:off x="457200" y="1524000"/>
            <a:ext cx="8229600" cy="4800600"/>
          </a:xfrm>
        </p:spPr>
        <p:txBody>
          <a:bodyPr>
            <a:normAutofit/>
          </a:bodyPr>
          <a:lstStyle/>
          <a:p>
            <a:r>
              <a:rPr lang="en-US" sz="3200" dirty="0" smtClean="0"/>
              <a:t>Introduce the topic of local history. Put the names of the </a:t>
            </a:r>
            <a:r>
              <a:rPr lang="en-US" sz="3200" dirty="0" smtClean="0">
                <a:solidFill>
                  <a:srgbClr val="002060"/>
                </a:solidFill>
              </a:rPr>
              <a:t>4 sites or events </a:t>
            </a:r>
            <a:r>
              <a:rPr lang="en-US" sz="3200" dirty="0" smtClean="0"/>
              <a:t>on the board. Ask students </a:t>
            </a:r>
            <a:r>
              <a:rPr lang="en-US" sz="3200" dirty="0" smtClean="0">
                <a:solidFill>
                  <a:srgbClr val="002060"/>
                </a:solidFill>
              </a:rPr>
              <a:t>what they know about these</a:t>
            </a:r>
            <a:r>
              <a:rPr lang="en-US" sz="3200" dirty="0" smtClean="0"/>
              <a:t>. Elicit a few key </a:t>
            </a:r>
            <a:r>
              <a:rPr lang="en-US" sz="3200" dirty="0" smtClean="0">
                <a:solidFill>
                  <a:srgbClr val="0070C0"/>
                </a:solidFill>
              </a:rPr>
              <a:t>historical facts related to them</a:t>
            </a:r>
            <a:r>
              <a:rPr lang="en-US" sz="3200" dirty="0" smtClean="0"/>
              <a:t> </a:t>
            </a:r>
            <a:r>
              <a:rPr lang="en-US" sz="3200" i="1" dirty="0" smtClean="0"/>
              <a:t>(e.g., The </a:t>
            </a:r>
            <a:r>
              <a:rPr lang="en-US" sz="3200" i="1" dirty="0" smtClean="0">
                <a:solidFill>
                  <a:srgbClr val="0070C0"/>
                </a:solidFill>
              </a:rPr>
              <a:t>oldest shop </a:t>
            </a:r>
            <a:r>
              <a:rPr lang="en-US" sz="3200" i="1" dirty="0" smtClean="0"/>
              <a:t>in town is the x shop, built in x. X </a:t>
            </a:r>
            <a:r>
              <a:rPr lang="en-US" sz="3200" i="1" dirty="0" smtClean="0">
                <a:solidFill>
                  <a:srgbClr val="0070C0"/>
                </a:solidFill>
              </a:rPr>
              <a:t>happened in the town square </a:t>
            </a:r>
            <a:r>
              <a:rPr lang="en-US" sz="3200" i="1" dirty="0" smtClean="0"/>
              <a:t>in the x century. The statue in x street is of famous person x, who did x, etc). </a:t>
            </a:r>
            <a:endParaRPr lang="bg-BG" sz="3200" i="1" dirty="0"/>
          </a:p>
        </p:txBody>
      </p:sp>
    </p:spTree>
  </p:cSld>
  <p:clrMapOvr>
    <a:masterClrMapping/>
  </p:clrMapOvr>
  <p:transition>
    <p:zoom/>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lstStyle/>
          <a:p>
            <a:endParaRPr lang="bg-BG" dirty="0"/>
          </a:p>
        </p:txBody>
      </p:sp>
      <p:sp>
        <p:nvSpPr>
          <p:cNvPr id="3" name="Content Placeholder 2"/>
          <p:cNvSpPr>
            <a:spLocks noGrp="1"/>
          </p:cNvSpPr>
          <p:nvPr>
            <p:ph idx="1"/>
          </p:nvPr>
        </p:nvSpPr>
        <p:spPr>
          <a:xfrm>
            <a:off x="457200" y="1676400"/>
            <a:ext cx="8229600" cy="4648200"/>
          </a:xfrm>
        </p:spPr>
        <p:txBody>
          <a:bodyPr>
            <a:normAutofit/>
          </a:bodyPr>
          <a:lstStyle/>
          <a:p>
            <a:r>
              <a:rPr lang="en-US" sz="3600" dirty="0" smtClean="0"/>
              <a:t>Use </a:t>
            </a:r>
            <a:r>
              <a:rPr lang="en-US" sz="3600" dirty="0" smtClean="0">
                <a:solidFill>
                  <a:srgbClr val="0070C0"/>
                </a:solidFill>
              </a:rPr>
              <a:t>Google Maps </a:t>
            </a:r>
            <a:r>
              <a:rPr lang="en-US" sz="3600" dirty="0" smtClean="0"/>
              <a:t>to show the </a:t>
            </a:r>
            <a:r>
              <a:rPr lang="en-US" sz="3600" dirty="0" smtClean="0">
                <a:solidFill>
                  <a:srgbClr val="0070C0"/>
                </a:solidFill>
              </a:rPr>
              <a:t>route</a:t>
            </a:r>
            <a:r>
              <a:rPr lang="en-US" sz="3600" dirty="0" smtClean="0"/>
              <a:t> between your chosen sites/events, as an example. Tell students they will work in small groups to produce their own route as a </a:t>
            </a:r>
            <a:r>
              <a:rPr lang="en-US" sz="3600" dirty="0" smtClean="0">
                <a:solidFill>
                  <a:srgbClr val="0070C0"/>
                </a:solidFill>
              </a:rPr>
              <a:t>history ‘treasure hunt</a:t>
            </a:r>
            <a:r>
              <a:rPr lang="en-US" sz="3600" dirty="0" smtClean="0"/>
              <a:t>’, with </a:t>
            </a:r>
            <a:r>
              <a:rPr lang="en-US" sz="3600" dirty="0" smtClean="0">
                <a:solidFill>
                  <a:srgbClr val="0070C0"/>
                </a:solidFill>
              </a:rPr>
              <a:t>questions </a:t>
            </a:r>
            <a:r>
              <a:rPr lang="en-US" sz="3600" dirty="0" smtClean="0"/>
              <a:t>which can be viewed on mobile devices. </a:t>
            </a:r>
            <a:endParaRPr lang="bg-BG" sz="3600" dirty="0"/>
          </a:p>
        </p:txBody>
      </p:sp>
    </p:spTree>
  </p:cSld>
  <p:clrMapOvr>
    <a:masterClrMapping/>
  </p:clrMapOvr>
  <p:transition>
    <p:zoom/>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fontScale="90000"/>
          </a:bodyPr>
          <a:lstStyle/>
          <a:p>
            <a:endParaRPr lang="bg-BG" dirty="0"/>
          </a:p>
        </p:txBody>
      </p:sp>
      <p:sp>
        <p:nvSpPr>
          <p:cNvPr id="3" name="Content Placeholder 2"/>
          <p:cNvSpPr>
            <a:spLocks noGrp="1"/>
          </p:cNvSpPr>
          <p:nvPr>
            <p:ph idx="1"/>
          </p:nvPr>
        </p:nvSpPr>
        <p:spPr/>
        <p:txBody>
          <a:bodyPr>
            <a:normAutofit/>
          </a:bodyPr>
          <a:lstStyle/>
          <a:p>
            <a:r>
              <a:rPr lang="en-US" sz="3200" dirty="0" smtClean="0"/>
              <a:t>Ask them to </a:t>
            </a:r>
            <a:r>
              <a:rPr lang="en-US" sz="3200" dirty="0" smtClean="0">
                <a:solidFill>
                  <a:srgbClr val="0070C0"/>
                </a:solidFill>
              </a:rPr>
              <a:t>explore</a:t>
            </a:r>
            <a:r>
              <a:rPr lang="en-US" sz="3200" dirty="0" smtClean="0"/>
              <a:t> a list of 4-5 </a:t>
            </a:r>
            <a:r>
              <a:rPr lang="en-US" sz="3200" dirty="0" smtClean="0">
                <a:solidFill>
                  <a:srgbClr val="0070C0"/>
                </a:solidFill>
              </a:rPr>
              <a:t>websites </a:t>
            </a:r>
            <a:r>
              <a:rPr lang="en-US" sz="3200" dirty="0" smtClean="0"/>
              <a:t>which contain information about local history</a:t>
            </a:r>
          </a:p>
          <a:p>
            <a:r>
              <a:rPr lang="en-US" sz="3200" dirty="0" smtClean="0"/>
              <a:t>Each group should </a:t>
            </a:r>
            <a:r>
              <a:rPr lang="en-US" sz="3200" dirty="0" smtClean="0">
                <a:solidFill>
                  <a:srgbClr val="0070C0"/>
                </a:solidFill>
              </a:rPr>
              <a:t>create </a:t>
            </a:r>
            <a:r>
              <a:rPr lang="en-US" sz="3200" dirty="0" smtClean="0"/>
              <a:t>their own </a:t>
            </a:r>
            <a:r>
              <a:rPr lang="en-US" sz="3200" dirty="0" smtClean="0">
                <a:solidFill>
                  <a:srgbClr val="0070C0"/>
                </a:solidFill>
              </a:rPr>
              <a:t>route </a:t>
            </a:r>
            <a:r>
              <a:rPr lang="en-US" sz="3200" dirty="0" smtClean="0"/>
              <a:t>of 5-10 key local </a:t>
            </a:r>
            <a:r>
              <a:rPr lang="en-US" sz="3200" dirty="0" smtClean="0">
                <a:solidFill>
                  <a:srgbClr val="0070C0"/>
                </a:solidFill>
              </a:rPr>
              <a:t>historical sites/events </a:t>
            </a:r>
            <a:r>
              <a:rPr lang="en-US" sz="3200" dirty="0" smtClean="0"/>
              <a:t>and mark them on a </a:t>
            </a:r>
            <a:r>
              <a:rPr lang="en-US" sz="3200" dirty="0" smtClean="0">
                <a:solidFill>
                  <a:srgbClr val="0070C0"/>
                </a:solidFill>
              </a:rPr>
              <a:t>Google Map.</a:t>
            </a:r>
            <a:endParaRPr lang="bg-BG" sz="3200" dirty="0">
              <a:solidFill>
                <a:srgbClr val="0070C0"/>
              </a:solidFill>
            </a:endParaRPr>
          </a:p>
        </p:txBody>
      </p:sp>
    </p:spTree>
  </p:cSld>
  <p:clrMapOvr>
    <a:masterClrMapping/>
  </p:clrMapOvr>
  <p:transition>
    <p:zoom/>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fontScale="90000"/>
          </a:bodyPr>
          <a:lstStyle/>
          <a:p>
            <a:endParaRPr lang="bg-BG" dirty="0"/>
          </a:p>
        </p:txBody>
      </p:sp>
      <p:sp>
        <p:nvSpPr>
          <p:cNvPr id="3" name="Content Placeholder 2"/>
          <p:cNvSpPr>
            <a:spLocks noGrp="1"/>
          </p:cNvSpPr>
          <p:nvPr>
            <p:ph idx="1"/>
          </p:nvPr>
        </p:nvSpPr>
        <p:spPr>
          <a:xfrm>
            <a:off x="457200" y="1524000"/>
            <a:ext cx="8229600" cy="4800600"/>
          </a:xfrm>
        </p:spPr>
        <p:txBody>
          <a:bodyPr>
            <a:normAutofit fontScale="92500" lnSpcReduction="20000"/>
          </a:bodyPr>
          <a:lstStyle/>
          <a:p>
            <a:r>
              <a:rPr lang="en-US" sz="3600" i="1" dirty="0" smtClean="0"/>
              <a:t>The locations should be </a:t>
            </a:r>
            <a:r>
              <a:rPr lang="en-US" sz="3600" i="1" dirty="0" smtClean="0">
                <a:solidFill>
                  <a:srgbClr val="0070C0"/>
                </a:solidFill>
              </a:rPr>
              <a:t>numbered</a:t>
            </a:r>
            <a:r>
              <a:rPr lang="en-US" sz="3600" i="1" dirty="0" smtClean="0"/>
              <a:t> in order to create a route</a:t>
            </a:r>
          </a:p>
          <a:p>
            <a:r>
              <a:rPr lang="en-US" sz="3600" i="1" dirty="0" smtClean="0"/>
              <a:t>Students now need to decide on a </a:t>
            </a:r>
            <a:r>
              <a:rPr lang="en-US" sz="3600" i="1" dirty="0" smtClean="0">
                <a:solidFill>
                  <a:srgbClr val="0070C0"/>
                </a:solidFill>
              </a:rPr>
              <a:t>question </a:t>
            </a:r>
            <a:r>
              <a:rPr lang="en-US" sz="3600" i="1" dirty="0" smtClean="0"/>
              <a:t>for each location</a:t>
            </a:r>
            <a:r>
              <a:rPr lang="en-US" sz="3600" dirty="0" smtClean="0"/>
              <a:t>.</a:t>
            </a:r>
          </a:p>
          <a:p>
            <a:r>
              <a:rPr lang="en-US" sz="3600" i="1" dirty="0" smtClean="0"/>
              <a:t>Each question must include a very short </a:t>
            </a:r>
            <a:r>
              <a:rPr lang="en-US" sz="3600" i="1" dirty="0" smtClean="0">
                <a:solidFill>
                  <a:srgbClr val="0070C0"/>
                </a:solidFill>
              </a:rPr>
              <a:t>text</a:t>
            </a:r>
            <a:r>
              <a:rPr lang="en-US" sz="3600" i="1" dirty="0" smtClean="0"/>
              <a:t> for a </a:t>
            </a:r>
            <a:r>
              <a:rPr lang="en-US" sz="3600" i="1" dirty="0" smtClean="0">
                <a:solidFill>
                  <a:srgbClr val="0070C0"/>
                </a:solidFill>
              </a:rPr>
              <a:t>wrong answer </a:t>
            </a:r>
            <a:r>
              <a:rPr lang="en-US" sz="3600" i="1" dirty="0" smtClean="0"/>
              <a:t>(e.g., ‘Not correct - try again!’’), and a </a:t>
            </a:r>
            <a:r>
              <a:rPr lang="en-US" sz="3600" i="1" dirty="0" smtClean="0">
                <a:solidFill>
                  <a:srgbClr val="0070C0"/>
                </a:solidFill>
              </a:rPr>
              <a:t>text for a correct answer </a:t>
            </a:r>
            <a:r>
              <a:rPr lang="en-US" sz="3600" i="1" dirty="0" smtClean="0"/>
              <a:t>which includes where to go for the next question (e.g., ‘That’s right! Now go to the train station’).</a:t>
            </a:r>
          </a:p>
          <a:p>
            <a:endParaRPr lang="bg-BG" sz="3600" dirty="0"/>
          </a:p>
        </p:txBody>
      </p:sp>
    </p:spTree>
  </p:cSld>
  <p:clrMapOvr>
    <a:masterClrMapping/>
  </p:clrMapOvr>
  <p:transition>
    <p:zoom/>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endParaRPr lang="bg-BG" dirty="0"/>
          </a:p>
        </p:txBody>
      </p:sp>
      <p:sp>
        <p:nvSpPr>
          <p:cNvPr id="3" name="Content Placeholder 2"/>
          <p:cNvSpPr>
            <a:spLocks noGrp="1"/>
          </p:cNvSpPr>
          <p:nvPr>
            <p:ph idx="1"/>
          </p:nvPr>
        </p:nvSpPr>
        <p:spPr>
          <a:xfrm>
            <a:off x="457200" y="1752600"/>
            <a:ext cx="8229600" cy="4572000"/>
          </a:xfrm>
        </p:spPr>
        <p:txBody>
          <a:bodyPr>
            <a:normAutofit/>
          </a:bodyPr>
          <a:lstStyle/>
          <a:p>
            <a:r>
              <a:rPr lang="en-US" sz="3600" i="1" dirty="0" smtClean="0"/>
              <a:t>Students should </a:t>
            </a:r>
            <a:r>
              <a:rPr lang="en-US" sz="3600" i="1" dirty="0" smtClean="0">
                <a:solidFill>
                  <a:srgbClr val="0070C0"/>
                </a:solidFill>
              </a:rPr>
              <a:t>collect photos or short video clips</a:t>
            </a:r>
            <a:r>
              <a:rPr lang="en-US" sz="3600" i="1" dirty="0" smtClean="0"/>
              <a:t> for their chosen questions on their mobile phones </a:t>
            </a:r>
            <a:r>
              <a:rPr lang="en-US" sz="3600" i="1" dirty="0" smtClean="0">
                <a:solidFill>
                  <a:srgbClr val="0070C0"/>
                </a:solidFill>
              </a:rPr>
              <a:t>outside class</a:t>
            </a:r>
            <a:r>
              <a:rPr lang="en-US" sz="3600" i="1" dirty="0" smtClean="0"/>
              <a:t>. They should bring these images or video clips to the next class.</a:t>
            </a:r>
            <a:endParaRPr lang="bg-BG" sz="3600" i="1" dirty="0"/>
          </a:p>
        </p:txBody>
      </p:sp>
    </p:spTree>
  </p:cSld>
  <p:clrMapOvr>
    <a:masterClrMapping/>
  </p:clrMapOvr>
  <p:transition>
    <p:zoom/>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lstStyle/>
          <a:p>
            <a:pPr algn="ctr"/>
            <a:r>
              <a:rPr lang="en-US" dirty="0" smtClean="0"/>
              <a:t>Extension:</a:t>
            </a:r>
            <a:endParaRPr lang="bg-BG" dirty="0"/>
          </a:p>
        </p:txBody>
      </p:sp>
      <p:sp>
        <p:nvSpPr>
          <p:cNvPr id="3" name="Content Placeholder 2"/>
          <p:cNvSpPr>
            <a:spLocks noGrp="1"/>
          </p:cNvSpPr>
          <p:nvPr>
            <p:ph idx="1"/>
          </p:nvPr>
        </p:nvSpPr>
        <p:spPr>
          <a:xfrm>
            <a:off x="457200" y="1447800"/>
            <a:ext cx="8229600" cy="5029200"/>
          </a:xfrm>
        </p:spPr>
        <p:txBody>
          <a:bodyPr>
            <a:noAutofit/>
          </a:bodyPr>
          <a:lstStyle/>
          <a:p>
            <a:r>
              <a:rPr lang="en-US" sz="3600" dirty="0" smtClean="0"/>
              <a:t>Ask students to produce a multimedia </a:t>
            </a:r>
            <a:r>
              <a:rPr lang="en-US" sz="3600" dirty="0" smtClean="0">
                <a:solidFill>
                  <a:srgbClr val="0070C0"/>
                </a:solidFill>
              </a:rPr>
              <a:t>online poster</a:t>
            </a:r>
            <a:r>
              <a:rPr lang="en-US" sz="3600" dirty="0" smtClean="0"/>
              <a:t>, e.g., in </a:t>
            </a:r>
            <a:r>
              <a:rPr lang="en-US" sz="3600" dirty="0" err="1" smtClean="0">
                <a:solidFill>
                  <a:srgbClr val="0070C0"/>
                </a:solidFill>
              </a:rPr>
              <a:t>Glogster</a:t>
            </a:r>
            <a:r>
              <a:rPr lang="en-US" sz="3600" dirty="0" smtClean="0"/>
              <a:t> (www.glogster.com), including 5 of the most important or </a:t>
            </a:r>
            <a:r>
              <a:rPr lang="en-US" sz="3600" dirty="0" smtClean="0">
                <a:solidFill>
                  <a:srgbClr val="0070C0"/>
                </a:solidFill>
              </a:rPr>
              <a:t>interesting local history facts</a:t>
            </a:r>
            <a:r>
              <a:rPr lang="en-US" sz="3600" dirty="0" smtClean="0"/>
              <a:t> they have learned through the treasure hunts .Add the URLs of all the posters to a </a:t>
            </a:r>
            <a:r>
              <a:rPr lang="en-US" sz="3600" dirty="0" smtClean="0">
                <a:solidFill>
                  <a:srgbClr val="0070C0"/>
                </a:solidFill>
              </a:rPr>
              <a:t>class blog or wiki.</a:t>
            </a:r>
            <a:endParaRPr lang="bg-BG" sz="3600" dirty="0">
              <a:solidFill>
                <a:srgbClr val="0070C0"/>
              </a:solidFill>
            </a:endParaRPr>
          </a:p>
        </p:txBody>
      </p:sp>
    </p:spTree>
  </p:cSld>
  <p:clrMapOvr>
    <a:masterClrMapping/>
  </p:clrMapOvr>
  <p:transition>
    <p:zoom/>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90600"/>
          </a:xfrm>
        </p:spPr>
        <p:txBody>
          <a:bodyPr/>
          <a:lstStyle/>
          <a:p>
            <a:pPr algn="ctr"/>
            <a:r>
              <a:rPr lang="en-US" dirty="0" smtClean="0"/>
              <a:t>Activity - </a:t>
            </a:r>
            <a:r>
              <a:rPr lang="en-US" i="1" dirty="0" smtClean="0"/>
              <a:t>Mobile rules</a:t>
            </a:r>
            <a:endParaRPr lang="bg-BG" i="1" dirty="0"/>
          </a:p>
        </p:txBody>
      </p:sp>
      <p:sp>
        <p:nvSpPr>
          <p:cNvPr id="3" name="Content Placeholder 2"/>
          <p:cNvSpPr>
            <a:spLocks noGrp="1"/>
          </p:cNvSpPr>
          <p:nvPr>
            <p:ph idx="1"/>
          </p:nvPr>
        </p:nvSpPr>
        <p:spPr>
          <a:xfrm>
            <a:off x="457200" y="1676400"/>
            <a:ext cx="8229600" cy="4648200"/>
          </a:xfrm>
        </p:spPr>
        <p:txBody>
          <a:bodyPr>
            <a:normAutofit/>
          </a:bodyPr>
          <a:lstStyle/>
          <a:p>
            <a:r>
              <a:rPr lang="en-US" sz="3600" b="1" dirty="0" smtClean="0"/>
              <a:t>Students negotiate a set of class rules for acceptable mobile device usage.</a:t>
            </a:r>
          </a:p>
          <a:p>
            <a:r>
              <a:rPr lang="en-US" sz="3600" i="1" dirty="0" smtClean="0"/>
              <a:t>This activity encourages students to think about how </a:t>
            </a:r>
            <a:r>
              <a:rPr lang="en-US" sz="3600" b="1" i="1" dirty="0" smtClean="0">
                <a:solidFill>
                  <a:srgbClr val="002060"/>
                </a:solidFill>
              </a:rPr>
              <a:t>mobile devices </a:t>
            </a:r>
            <a:r>
              <a:rPr lang="en-US" sz="3600" i="1" dirty="0" smtClean="0"/>
              <a:t>may </a:t>
            </a:r>
            <a:r>
              <a:rPr lang="en-US" sz="3600" b="1" i="1" dirty="0" smtClean="0">
                <a:solidFill>
                  <a:srgbClr val="002060"/>
                </a:solidFill>
              </a:rPr>
              <a:t>help</a:t>
            </a:r>
            <a:r>
              <a:rPr lang="en-US" sz="3600" i="1" dirty="0" smtClean="0"/>
              <a:t> them in their </a:t>
            </a:r>
            <a:r>
              <a:rPr lang="en-US" sz="3600" b="1" i="1" dirty="0" smtClean="0">
                <a:solidFill>
                  <a:srgbClr val="002060"/>
                </a:solidFill>
              </a:rPr>
              <a:t>learning</a:t>
            </a:r>
            <a:r>
              <a:rPr lang="en-US" sz="3600" i="1" dirty="0" smtClean="0"/>
              <a:t>.</a:t>
            </a:r>
            <a:endParaRPr lang="bg-BG" sz="3600" b="1" i="1" dirty="0"/>
          </a:p>
        </p:txBody>
      </p:sp>
    </p:spTree>
  </p:cSld>
  <p:clrMapOvr>
    <a:masterClrMapping/>
  </p:clrMapOvr>
  <p:transition>
    <p:zoom/>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16386" name="Picture 2"/>
          <p:cNvPicPr>
            <a:picLocks noGrp="1" noChangeAspect="1" noChangeArrowheads="1"/>
          </p:cNvPicPr>
          <p:nvPr>
            <p:ph idx="1"/>
          </p:nvPr>
        </p:nvPicPr>
        <p:blipFill>
          <a:blip r:embed="rId2"/>
          <a:srcRect l="3151" t="40976" r="3151" b="22568"/>
          <a:stretch>
            <a:fillRect/>
          </a:stretch>
        </p:blipFill>
        <p:spPr bwMode="auto">
          <a:xfrm>
            <a:off x="0" y="2362200"/>
            <a:ext cx="9144000" cy="24384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438912"/>
          </a:xfrm>
        </p:spPr>
        <p:txBody>
          <a:bodyPr>
            <a:normAutofit fontScale="90000"/>
          </a:bodyPr>
          <a:lstStyle/>
          <a:p>
            <a:endParaRPr lang="bg-BG" dirty="0"/>
          </a:p>
        </p:txBody>
      </p:sp>
      <p:sp>
        <p:nvSpPr>
          <p:cNvPr id="3" name="Content Placeholder 2"/>
          <p:cNvSpPr>
            <a:spLocks noGrp="1"/>
          </p:cNvSpPr>
          <p:nvPr>
            <p:ph idx="1"/>
          </p:nvPr>
        </p:nvSpPr>
        <p:spPr>
          <a:xfrm>
            <a:off x="457200" y="1219200"/>
            <a:ext cx="8229600" cy="5410200"/>
          </a:xfrm>
        </p:spPr>
        <p:txBody>
          <a:bodyPr>
            <a:normAutofit/>
          </a:bodyPr>
          <a:lstStyle/>
          <a:p>
            <a:r>
              <a:rPr lang="en-US" sz="2800" i="1" dirty="0" smtClean="0"/>
              <a:t>Tell students you are going to be concentrating on how their </a:t>
            </a:r>
            <a:r>
              <a:rPr lang="en-US" sz="2800" i="1" dirty="0" smtClean="0">
                <a:solidFill>
                  <a:srgbClr val="0070C0"/>
                </a:solidFill>
              </a:rPr>
              <a:t>mobile devices </a:t>
            </a:r>
            <a:r>
              <a:rPr lang="en-US" sz="2800" i="1" dirty="0" smtClean="0"/>
              <a:t>can </a:t>
            </a:r>
            <a:r>
              <a:rPr lang="en-US" sz="2800" i="1" dirty="0" smtClean="0">
                <a:solidFill>
                  <a:srgbClr val="0070C0"/>
                </a:solidFill>
              </a:rPr>
              <a:t>help them in class</a:t>
            </a:r>
            <a:r>
              <a:rPr lang="en-US" sz="2800" i="1" dirty="0" smtClean="0"/>
              <a:t>. Elicit common features of the mobile devices students regularly bring to class, such as:</a:t>
            </a:r>
          </a:p>
          <a:p>
            <a:pPr>
              <a:buNone/>
            </a:pPr>
            <a:r>
              <a:rPr lang="en-US" sz="2800" dirty="0" smtClean="0"/>
              <a:t> • digital camera</a:t>
            </a:r>
          </a:p>
          <a:p>
            <a:pPr>
              <a:buNone/>
            </a:pPr>
            <a:r>
              <a:rPr lang="en-US" sz="2800" dirty="0" smtClean="0"/>
              <a:t> • video camera</a:t>
            </a:r>
          </a:p>
          <a:p>
            <a:pPr>
              <a:buNone/>
            </a:pPr>
            <a:r>
              <a:rPr lang="en-US" sz="2800" dirty="0" smtClean="0"/>
              <a:t> • microphone</a:t>
            </a:r>
          </a:p>
          <a:p>
            <a:pPr>
              <a:buNone/>
            </a:pPr>
            <a:r>
              <a:rPr lang="en-US" sz="2800" dirty="0" smtClean="0"/>
              <a:t> • note-taking app </a:t>
            </a:r>
          </a:p>
          <a:p>
            <a:pPr>
              <a:buNone/>
            </a:pPr>
            <a:r>
              <a:rPr lang="en-US" sz="2800" dirty="0" smtClean="0"/>
              <a:t>• internet access</a:t>
            </a:r>
            <a:endParaRPr lang="bg-BG" sz="2800" dirty="0"/>
          </a:p>
        </p:txBody>
      </p:sp>
    </p:spTree>
  </p:cSld>
  <p:clrMapOvr>
    <a:masterClrMapping/>
  </p:clrMapOvr>
  <p:transition>
    <p:zoom/>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14400"/>
          </a:xfrm>
        </p:spPr>
        <p:txBody>
          <a:bodyPr/>
          <a:lstStyle/>
          <a:p>
            <a:pPr algn="ctr"/>
            <a:r>
              <a:rPr lang="en-US" dirty="0" smtClean="0"/>
              <a:t>Example</a:t>
            </a:r>
            <a:endParaRPr lang="bg-BG" dirty="0"/>
          </a:p>
        </p:txBody>
      </p:sp>
      <p:sp>
        <p:nvSpPr>
          <p:cNvPr id="3" name="Content Placeholder 2"/>
          <p:cNvSpPr>
            <a:spLocks noGrp="1"/>
          </p:cNvSpPr>
          <p:nvPr>
            <p:ph idx="1"/>
          </p:nvPr>
        </p:nvSpPr>
        <p:spPr/>
        <p:txBody>
          <a:bodyPr>
            <a:normAutofit/>
          </a:bodyPr>
          <a:lstStyle/>
          <a:p>
            <a:r>
              <a:rPr lang="en-US" sz="3200" dirty="0" smtClean="0"/>
              <a:t> </a:t>
            </a:r>
            <a:r>
              <a:rPr lang="en-US" sz="3600" b="1" dirty="0" smtClean="0"/>
              <a:t>microphone</a:t>
            </a:r>
            <a:r>
              <a:rPr lang="en-US" sz="3600" dirty="0" smtClean="0"/>
              <a:t>:</a:t>
            </a:r>
          </a:p>
          <a:p>
            <a:pPr>
              <a:buNone/>
            </a:pPr>
            <a:r>
              <a:rPr lang="en-US" sz="3600" i="1" dirty="0" smtClean="0"/>
              <a:t> speaking practice </a:t>
            </a:r>
          </a:p>
          <a:p>
            <a:pPr>
              <a:buNone/>
            </a:pPr>
            <a:r>
              <a:rPr lang="en-US" sz="3600" i="1" dirty="0" smtClean="0"/>
              <a:t>pronunciation practice </a:t>
            </a:r>
          </a:p>
          <a:p>
            <a:pPr>
              <a:buNone/>
            </a:pPr>
            <a:r>
              <a:rPr lang="en-US" sz="3600" i="1" dirty="0" smtClean="0"/>
              <a:t>interviews</a:t>
            </a:r>
            <a:endParaRPr lang="bg-BG" sz="3600" i="1" dirty="0"/>
          </a:p>
        </p:txBody>
      </p:sp>
    </p:spTree>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9600" cy="1295400"/>
          </a:xfrm>
        </p:spPr>
        <p:txBody>
          <a:bodyPr>
            <a:normAutofit fontScale="90000"/>
          </a:bodyPr>
          <a:lstStyle/>
          <a:p>
            <a:pPr algn="ctr"/>
            <a:r>
              <a:rPr lang="en-US" dirty="0" smtClean="0"/>
              <a:t>Personal and Multimedia </a:t>
            </a:r>
            <a:r>
              <a:rPr lang="en-US" dirty="0" err="1" smtClean="0"/>
              <a:t>literacies</a:t>
            </a:r>
            <a:r>
              <a:rPr lang="en-US" dirty="0" smtClean="0"/>
              <a:t> development </a:t>
            </a:r>
            <a:endParaRPr lang="bg-BG" dirty="0"/>
          </a:p>
        </p:txBody>
      </p:sp>
      <p:sp>
        <p:nvSpPr>
          <p:cNvPr id="3" name="Content Placeholder 2"/>
          <p:cNvSpPr>
            <a:spLocks noGrp="1"/>
          </p:cNvSpPr>
          <p:nvPr>
            <p:ph idx="1"/>
          </p:nvPr>
        </p:nvSpPr>
        <p:spPr>
          <a:xfrm>
            <a:off x="609600" y="2438400"/>
            <a:ext cx="8229600" cy="3017520"/>
          </a:xfrm>
        </p:spPr>
        <p:txBody>
          <a:bodyPr>
            <a:normAutofit/>
          </a:bodyPr>
          <a:lstStyle/>
          <a:p>
            <a:r>
              <a:rPr lang="en-US" sz="4400" dirty="0" smtClean="0"/>
              <a:t>Activity: </a:t>
            </a:r>
            <a:r>
              <a:rPr lang="en-US" sz="4400" i="1" dirty="0" smtClean="0"/>
              <a:t>Online me</a:t>
            </a:r>
          </a:p>
          <a:p>
            <a:pPr>
              <a:buNone/>
            </a:pPr>
            <a:r>
              <a:rPr lang="en-US" sz="3200" i="1" dirty="0" smtClean="0"/>
              <a:t>	Students create a </a:t>
            </a:r>
            <a:r>
              <a:rPr lang="en-US" sz="3200" b="1" i="1" dirty="0" smtClean="0">
                <a:solidFill>
                  <a:srgbClr val="0070C0"/>
                </a:solidFill>
              </a:rPr>
              <a:t>multimedia poster </a:t>
            </a:r>
            <a:r>
              <a:rPr lang="en-US" sz="3200" i="1" dirty="0" smtClean="0"/>
              <a:t>about themselves, including digital images and video, using a free </a:t>
            </a:r>
            <a:r>
              <a:rPr lang="en-US" sz="3200" i="1" dirty="0" smtClean="0">
                <a:solidFill>
                  <a:schemeClr val="accent1">
                    <a:lumMod val="75000"/>
                  </a:schemeClr>
                </a:solidFill>
              </a:rPr>
              <a:t>online poster tool</a:t>
            </a:r>
            <a:r>
              <a:rPr lang="en-US" sz="3200" i="1" dirty="0" smtClean="0"/>
              <a:t>. </a:t>
            </a:r>
            <a:endParaRPr lang="bg-BG" sz="3200" i="1" dirty="0"/>
          </a:p>
        </p:txBody>
      </p:sp>
    </p:spTree>
  </p:cSld>
  <p:clrMapOvr>
    <a:masterClrMapping/>
  </p:clrMapOvr>
  <p:transition>
    <p:zoom/>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normAutofit fontScale="90000"/>
          </a:bodyPr>
          <a:lstStyle/>
          <a:p>
            <a:endParaRPr lang="bg-BG" dirty="0"/>
          </a:p>
        </p:txBody>
      </p:sp>
      <p:sp>
        <p:nvSpPr>
          <p:cNvPr id="3" name="Content Placeholder 2"/>
          <p:cNvSpPr>
            <a:spLocks noGrp="1"/>
          </p:cNvSpPr>
          <p:nvPr>
            <p:ph idx="1"/>
          </p:nvPr>
        </p:nvSpPr>
        <p:spPr>
          <a:xfrm>
            <a:off x="457200" y="1447800"/>
            <a:ext cx="8229600" cy="4876800"/>
          </a:xfrm>
        </p:spPr>
        <p:txBody>
          <a:bodyPr>
            <a:normAutofit/>
          </a:bodyPr>
          <a:lstStyle/>
          <a:p>
            <a:r>
              <a:rPr lang="en-US" sz="3200" dirty="0" smtClean="0"/>
              <a:t>You may need some stimulus </a:t>
            </a:r>
            <a:r>
              <a:rPr lang="en-US" sz="3200" dirty="0" smtClean="0">
                <a:solidFill>
                  <a:srgbClr val="0070C0"/>
                </a:solidFill>
              </a:rPr>
              <a:t>to help them </a:t>
            </a:r>
            <a:r>
              <a:rPr lang="en-US" sz="3200" dirty="0" smtClean="0"/>
              <a:t>with this stage of the class. A good place to start is </a:t>
            </a:r>
            <a:r>
              <a:rPr lang="en-US" sz="3200" dirty="0" err="1" smtClean="0"/>
              <a:t>Alom</a:t>
            </a:r>
            <a:r>
              <a:rPr lang="en-US" sz="3200" dirty="0" smtClean="0"/>
              <a:t> </a:t>
            </a:r>
            <a:r>
              <a:rPr lang="en-US" sz="3200" dirty="0" err="1" smtClean="0"/>
              <a:t>Shaha’s</a:t>
            </a:r>
            <a:r>
              <a:rPr lang="en-US" sz="3200" dirty="0" smtClean="0"/>
              <a:t> </a:t>
            </a:r>
            <a:r>
              <a:rPr lang="en-US" sz="3200" dirty="0" smtClean="0">
                <a:solidFill>
                  <a:srgbClr val="0070C0"/>
                </a:solidFill>
              </a:rPr>
              <a:t>blog post </a:t>
            </a:r>
            <a:r>
              <a:rPr lang="en-US" sz="3200" dirty="0" smtClean="0"/>
              <a:t>‘</a:t>
            </a:r>
            <a:r>
              <a:rPr lang="en-US" sz="3200" i="1" dirty="0" smtClean="0"/>
              <a:t>Don’t ban mobiles in school, let students use them</a:t>
            </a:r>
            <a:r>
              <a:rPr lang="en-US" sz="3200" dirty="0" smtClean="0"/>
              <a:t>’ in The Independent (</a:t>
            </a:r>
            <a:r>
              <a:rPr lang="en-US" sz="3200" dirty="0" smtClean="0">
                <a:solidFill>
                  <a:srgbClr val="FF0000"/>
                </a:solidFill>
                <a:hlinkClick r:id="rId2" action="ppaction://hlinkfile"/>
              </a:rPr>
              <a:t>blogs.independent.co.uk/2011/11/09/don%E2%80%99tban-mobile-phones-in-schools-let-students-use-them-all-the-time</a:t>
            </a:r>
            <a:r>
              <a:rPr lang="en-US" sz="3200" dirty="0" smtClean="0"/>
              <a:t>). Give students time to browse the article.</a:t>
            </a:r>
            <a:endParaRPr lang="bg-BG" sz="3200" dirty="0"/>
          </a:p>
        </p:txBody>
      </p:sp>
    </p:spTree>
  </p:cSld>
  <p:clrMapOvr>
    <a:masterClrMapping/>
  </p:clrMapOvr>
  <p:transition>
    <p:zoom/>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endParaRPr lang="bg-BG" dirty="0"/>
          </a:p>
        </p:txBody>
      </p:sp>
      <p:sp>
        <p:nvSpPr>
          <p:cNvPr id="3" name="Content Placeholder 2"/>
          <p:cNvSpPr>
            <a:spLocks noGrp="1"/>
          </p:cNvSpPr>
          <p:nvPr>
            <p:ph idx="1"/>
          </p:nvPr>
        </p:nvSpPr>
        <p:spPr>
          <a:xfrm>
            <a:off x="457200" y="1066800"/>
            <a:ext cx="8229600" cy="5257800"/>
          </a:xfrm>
        </p:spPr>
        <p:txBody>
          <a:bodyPr/>
          <a:lstStyle/>
          <a:p>
            <a:r>
              <a:rPr lang="en-US" dirty="0" smtClean="0"/>
              <a:t> </a:t>
            </a:r>
            <a:r>
              <a:rPr lang="en-US" sz="3200" dirty="0" smtClean="0"/>
              <a:t>Now brainstorm possible </a:t>
            </a:r>
            <a:r>
              <a:rPr lang="en-US" sz="3200" dirty="0" smtClean="0">
                <a:solidFill>
                  <a:srgbClr val="0070C0"/>
                </a:solidFill>
              </a:rPr>
              <a:t>disadvantages </a:t>
            </a:r>
            <a:r>
              <a:rPr lang="en-US" sz="3200" dirty="0" smtClean="0"/>
              <a:t>of using </a:t>
            </a:r>
            <a:r>
              <a:rPr lang="en-US" sz="3200" dirty="0" smtClean="0">
                <a:solidFill>
                  <a:srgbClr val="0070C0"/>
                </a:solidFill>
              </a:rPr>
              <a:t>mobile devices in class</a:t>
            </a:r>
            <a:r>
              <a:rPr lang="en-US" sz="3200" dirty="0" smtClean="0"/>
              <a:t>. Again, it may be difficult for students to start this conversation, so give a couple of </a:t>
            </a:r>
            <a:r>
              <a:rPr lang="en-US" sz="3200" dirty="0" smtClean="0">
                <a:solidFill>
                  <a:srgbClr val="0070C0"/>
                </a:solidFill>
              </a:rPr>
              <a:t>examples:</a:t>
            </a:r>
          </a:p>
          <a:p>
            <a:pPr>
              <a:buNone/>
            </a:pPr>
            <a:r>
              <a:rPr lang="en-US" sz="3200" dirty="0" smtClean="0"/>
              <a:t> • students may </a:t>
            </a:r>
            <a:r>
              <a:rPr lang="en-US" sz="3200" dirty="0" smtClean="0">
                <a:solidFill>
                  <a:srgbClr val="0070C0"/>
                </a:solidFill>
              </a:rPr>
              <a:t>check </a:t>
            </a:r>
            <a:r>
              <a:rPr lang="en-US" sz="3200" dirty="0" err="1" smtClean="0">
                <a:solidFill>
                  <a:srgbClr val="0070C0"/>
                </a:solidFill>
              </a:rPr>
              <a:t>Facebook</a:t>
            </a:r>
            <a:r>
              <a:rPr lang="en-US" sz="3200" dirty="0" smtClean="0">
                <a:solidFill>
                  <a:srgbClr val="0070C0"/>
                </a:solidFill>
              </a:rPr>
              <a:t> </a:t>
            </a:r>
            <a:r>
              <a:rPr lang="en-US" sz="3200" dirty="0" smtClean="0"/>
              <a:t>during lesson time</a:t>
            </a:r>
          </a:p>
          <a:p>
            <a:pPr>
              <a:buNone/>
            </a:pPr>
            <a:r>
              <a:rPr lang="en-US" sz="3200" dirty="0" smtClean="0"/>
              <a:t> • students may </a:t>
            </a:r>
            <a:r>
              <a:rPr lang="en-US" sz="3200" dirty="0" smtClean="0">
                <a:solidFill>
                  <a:srgbClr val="0070C0"/>
                </a:solidFill>
              </a:rPr>
              <a:t>text each other answers </a:t>
            </a:r>
            <a:r>
              <a:rPr lang="en-US" sz="3200" dirty="0" smtClean="0"/>
              <a:t>to quizzes</a:t>
            </a:r>
            <a:endParaRPr lang="bg-BG" sz="3200" dirty="0"/>
          </a:p>
        </p:txBody>
      </p:sp>
    </p:spTree>
  </p:cSld>
  <p:clrMapOvr>
    <a:masterClrMapping/>
  </p:clrMapOvr>
  <p:transition>
    <p:zoom/>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normAutofit/>
          </a:bodyPr>
          <a:lstStyle/>
          <a:p>
            <a:endParaRPr lang="bg-BG" dirty="0"/>
          </a:p>
        </p:txBody>
      </p:sp>
      <p:sp>
        <p:nvSpPr>
          <p:cNvPr id="3" name="Content Placeholder 2"/>
          <p:cNvSpPr>
            <a:spLocks noGrp="1"/>
          </p:cNvSpPr>
          <p:nvPr>
            <p:ph idx="1"/>
          </p:nvPr>
        </p:nvSpPr>
        <p:spPr>
          <a:xfrm>
            <a:off x="457200" y="1524000"/>
            <a:ext cx="8229600" cy="4800600"/>
          </a:xfrm>
        </p:spPr>
        <p:txBody>
          <a:bodyPr>
            <a:normAutofit/>
          </a:bodyPr>
          <a:lstStyle/>
          <a:p>
            <a:r>
              <a:rPr lang="en-US" sz="3600" i="1" dirty="0" smtClean="0"/>
              <a:t>Tell students they are going to </a:t>
            </a:r>
            <a:r>
              <a:rPr lang="en-US" sz="3600" i="1" dirty="0" smtClean="0">
                <a:solidFill>
                  <a:srgbClr val="0070C0"/>
                </a:solidFill>
              </a:rPr>
              <a:t>establish a set of rules</a:t>
            </a:r>
            <a:r>
              <a:rPr lang="en-US" sz="3600" i="1" dirty="0" smtClean="0"/>
              <a:t> for the use of mobile devices </a:t>
            </a:r>
            <a:r>
              <a:rPr lang="en-US" sz="3600" i="1" dirty="0" smtClean="0">
                <a:solidFill>
                  <a:srgbClr val="0070C0"/>
                </a:solidFill>
              </a:rPr>
              <a:t>in your class</a:t>
            </a:r>
          </a:p>
          <a:p>
            <a:r>
              <a:rPr lang="en-US" sz="3600" i="1" dirty="0" smtClean="0"/>
              <a:t>As the discussion progresses, </a:t>
            </a:r>
            <a:r>
              <a:rPr lang="en-US" sz="3600" i="1" dirty="0" smtClean="0">
                <a:solidFill>
                  <a:srgbClr val="0070C0"/>
                </a:solidFill>
              </a:rPr>
              <a:t>keep notes </a:t>
            </a:r>
            <a:r>
              <a:rPr lang="en-US" sz="3600" i="1" dirty="0" smtClean="0"/>
              <a:t>on the </a:t>
            </a:r>
            <a:r>
              <a:rPr lang="en-US" sz="3600" i="1" dirty="0" smtClean="0">
                <a:solidFill>
                  <a:srgbClr val="0070C0"/>
                </a:solidFill>
              </a:rPr>
              <a:t>screen</a:t>
            </a:r>
            <a:endParaRPr lang="bg-BG" sz="3600" i="1" dirty="0">
              <a:solidFill>
                <a:srgbClr val="0070C0"/>
              </a:solidFill>
            </a:endParaRPr>
          </a:p>
        </p:txBody>
      </p:sp>
    </p:spTree>
  </p:cSld>
  <p:clrMapOvr>
    <a:masterClrMapping/>
  </p:clrMapOvr>
  <p:transition>
    <p:zoom/>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endParaRPr lang="bg-BG" dirty="0"/>
          </a:p>
        </p:txBody>
      </p:sp>
      <p:sp>
        <p:nvSpPr>
          <p:cNvPr id="3" name="Content Placeholder 2"/>
          <p:cNvSpPr>
            <a:spLocks noGrp="1"/>
          </p:cNvSpPr>
          <p:nvPr>
            <p:ph idx="1"/>
          </p:nvPr>
        </p:nvSpPr>
        <p:spPr>
          <a:xfrm>
            <a:off x="457200" y="1676400"/>
            <a:ext cx="8229600" cy="4648200"/>
          </a:xfrm>
        </p:spPr>
        <p:txBody>
          <a:bodyPr/>
          <a:lstStyle/>
          <a:p>
            <a:r>
              <a:rPr lang="en-US" sz="3200" dirty="0" smtClean="0"/>
              <a:t>Students should </a:t>
            </a:r>
            <a:r>
              <a:rPr lang="en-US" sz="3200" dirty="0" smtClean="0">
                <a:solidFill>
                  <a:srgbClr val="0070C0"/>
                </a:solidFill>
              </a:rPr>
              <a:t>use the notes </a:t>
            </a:r>
            <a:r>
              <a:rPr lang="en-US" sz="3200" dirty="0" smtClean="0"/>
              <a:t>to </a:t>
            </a:r>
            <a:r>
              <a:rPr lang="en-US" sz="3200" dirty="0" smtClean="0">
                <a:solidFill>
                  <a:srgbClr val="0070C0"/>
                </a:solidFill>
              </a:rPr>
              <a:t>produce a final contract for mobile use in class</a:t>
            </a:r>
            <a:r>
              <a:rPr lang="en-US" sz="3200" dirty="0" smtClean="0"/>
              <a:t>. See an example, in ‘</a:t>
            </a:r>
            <a:r>
              <a:rPr lang="en-US" sz="3200" i="1" dirty="0" smtClean="0"/>
              <a:t>Establishing the ground rules’</a:t>
            </a:r>
            <a:r>
              <a:rPr lang="en-US" sz="3200" dirty="0" smtClean="0"/>
              <a:t> on the </a:t>
            </a:r>
            <a:r>
              <a:rPr lang="en-US" sz="3200" i="1" dirty="0" smtClean="0">
                <a:solidFill>
                  <a:srgbClr val="0070C0"/>
                </a:solidFill>
              </a:rPr>
              <a:t>British Council’s Teaching English website</a:t>
            </a:r>
            <a:r>
              <a:rPr lang="en-US" sz="3200" dirty="0" smtClean="0"/>
              <a:t> (</a:t>
            </a:r>
            <a:r>
              <a:rPr lang="en-US" sz="3200" dirty="0" smtClean="0">
                <a:solidFill>
                  <a:srgbClr val="FF0000"/>
                </a:solidFill>
              </a:rPr>
              <a:t>www.teachingenglish.org.uk/language-assistant/teaching-tips/establishing-groundrules</a:t>
            </a:r>
            <a:r>
              <a:rPr lang="en-US" dirty="0" smtClean="0"/>
              <a:t>).</a:t>
            </a:r>
            <a:endParaRPr lang="bg-BG" dirty="0"/>
          </a:p>
        </p:txBody>
      </p:sp>
    </p:spTree>
  </p:cSld>
  <p:clrMapOvr>
    <a:masterClrMapping/>
  </p:clrMapOvr>
  <p:transition>
    <p:zoom/>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normAutofit fontScale="90000"/>
          </a:bodyPr>
          <a:lstStyle/>
          <a:p>
            <a:endParaRPr lang="bg-BG" dirty="0"/>
          </a:p>
        </p:txBody>
      </p:sp>
      <p:sp>
        <p:nvSpPr>
          <p:cNvPr id="3" name="Content Placeholder 2"/>
          <p:cNvSpPr>
            <a:spLocks noGrp="1"/>
          </p:cNvSpPr>
          <p:nvPr>
            <p:ph idx="1"/>
          </p:nvPr>
        </p:nvSpPr>
        <p:spPr>
          <a:xfrm>
            <a:off x="457200" y="1371600"/>
            <a:ext cx="8229600" cy="5181600"/>
          </a:xfrm>
        </p:spPr>
        <p:txBody>
          <a:bodyPr>
            <a:normAutofit/>
          </a:bodyPr>
          <a:lstStyle/>
          <a:p>
            <a:r>
              <a:rPr lang="en-US" sz="3600" b="1" i="1" dirty="0" smtClean="0"/>
              <a:t>Variation: </a:t>
            </a:r>
          </a:p>
          <a:p>
            <a:pPr>
              <a:buNone/>
            </a:pPr>
            <a:r>
              <a:rPr lang="en-US" sz="3600" b="1" i="1" dirty="0" smtClean="0"/>
              <a:t>	</a:t>
            </a:r>
            <a:r>
              <a:rPr lang="en-US" sz="3600" i="1" dirty="0" smtClean="0"/>
              <a:t>You may want to </a:t>
            </a:r>
            <a:r>
              <a:rPr lang="en-US" sz="3600" i="1" dirty="0" smtClean="0">
                <a:solidFill>
                  <a:srgbClr val="0070C0"/>
                </a:solidFill>
              </a:rPr>
              <a:t>use a wiki </a:t>
            </a:r>
            <a:r>
              <a:rPr lang="en-US" sz="3600" i="1" dirty="0" smtClean="0"/>
              <a:t>for the writing and </a:t>
            </a:r>
            <a:r>
              <a:rPr lang="en-US" sz="3600" i="1" dirty="0" smtClean="0">
                <a:solidFill>
                  <a:srgbClr val="0070C0"/>
                </a:solidFill>
              </a:rPr>
              <a:t>editing process</a:t>
            </a:r>
            <a:r>
              <a:rPr lang="en-US" sz="3600" i="1" dirty="0" smtClean="0"/>
              <a:t>, either in class or for homework. This will allow students to </a:t>
            </a:r>
            <a:r>
              <a:rPr lang="en-US" sz="3600" i="1" dirty="0" smtClean="0">
                <a:solidFill>
                  <a:srgbClr val="0070C0"/>
                </a:solidFill>
              </a:rPr>
              <a:t>modify</a:t>
            </a:r>
            <a:r>
              <a:rPr lang="en-US" sz="3600" i="1" dirty="0" smtClean="0"/>
              <a:t> and </a:t>
            </a:r>
            <a:r>
              <a:rPr lang="en-US" sz="3600" i="1" dirty="0" smtClean="0">
                <a:solidFill>
                  <a:srgbClr val="0070C0"/>
                </a:solidFill>
              </a:rPr>
              <a:t>add </a:t>
            </a:r>
            <a:r>
              <a:rPr lang="en-US" sz="3600" i="1" dirty="0" smtClean="0"/>
              <a:t>to each other’s ideas.</a:t>
            </a:r>
            <a:endParaRPr lang="bg-BG" sz="3600" i="1" dirty="0"/>
          </a:p>
        </p:txBody>
      </p:sp>
    </p:spTree>
  </p:cSld>
  <p:clrMapOvr>
    <a:masterClrMapping/>
  </p:clrMapOvr>
  <p:transition>
    <p:zoom/>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Working with video</a:t>
            </a:r>
            <a:endParaRPr lang="bg-BG" dirty="0"/>
          </a:p>
        </p:txBody>
      </p:sp>
      <p:sp>
        <p:nvSpPr>
          <p:cNvPr id="3" name="Content Placeholder 2"/>
          <p:cNvSpPr>
            <a:spLocks noGrp="1"/>
          </p:cNvSpPr>
          <p:nvPr>
            <p:ph idx="1"/>
          </p:nvPr>
        </p:nvSpPr>
        <p:spPr/>
        <p:txBody>
          <a:bodyPr/>
          <a:lstStyle/>
          <a:p>
            <a:endParaRPr lang="bg-BG"/>
          </a:p>
        </p:txBody>
      </p:sp>
    </p:spTree>
  </p:cSld>
  <p:clrMapOvr>
    <a:masterClrMapping/>
  </p:clrMapOvr>
  <p:transition>
    <p:zoom/>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915400" cy="1143000"/>
          </a:xfrm>
        </p:spPr>
        <p:txBody>
          <a:bodyPr>
            <a:normAutofit fontScale="90000"/>
          </a:bodyPr>
          <a:lstStyle/>
          <a:p>
            <a:r>
              <a:rPr lang="en-US" dirty="0" smtClean="0">
                <a:hlinkClick r:id="rId2"/>
              </a:rPr>
              <a:t/>
            </a:r>
            <a:br>
              <a:rPr lang="en-US" dirty="0" smtClean="0">
                <a:hlinkClick r:id="rId2"/>
              </a:rPr>
            </a:br>
            <a:r>
              <a:rPr lang="bg-BG" dirty="0" smtClean="0">
                <a:hlinkClick r:id="rId2"/>
              </a:rPr>
              <a:t>http://www.wherethehellismatt.com/</a:t>
            </a:r>
            <a:endParaRPr lang="bg-BG" dirty="0"/>
          </a:p>
        </p:txBody>
      </p:sp>
      <p:pic>
        <p:nvPicPr>
          <p:cNvPr id="18434" name="Picture 2"/>
          <p:cNvPicPr>
            <a:picLocks noGrp="1" noChangeAspect="1" noChangeArrowheads="1"/>
          </p:cNvPicPr>
          <p:nvPr>
            <p:ph idx="1"/>
          </p:nvPr>
        </p:nvPicPr>
        <p:blipFill>
          <a:blip r:embed="rId3"/>
          <a:srcRect/>
          <a:stretch>
            <a:fillRect/>
          </a:stretch>
        </p:blipFill>
        <p:spPr bwMode="auto">
          <a:xfrm>
            <a:off x="668373" y="1935163"/>
            <a:ext cx="7807254" cy="4389437"/>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219200"/>
          </a:xfrm>
        </p:spPr>
        <p:txBody>
          <a:bodyPr/>
          <a:lstStyle/>
          <a:p>
            <a:r>
              <a:rPr lang="en-US" dirty="0" smtClean="0">
                <a:hlinkClick r:id="rId2"/>
              </a:rPr>
              <a:t>http://www.dfilm.com/</a:t>
            </a:r>
            <a:endParaRPr lang="bg-BG" dirty="0"/>
          </a:p>
        </p:txBody>
      </p:sp>
      <p:pic>
        <p:nvPicPr>
          <p:cNvPr id="17410" name="Picture 2"/>
          <p:cNvPicPr>
            <a:picLocks noGrp="1" noChangeAspect="1" noChangeArrowheads="1"/>
          </p:cNvPicPr>
          <p:nvPr>
            <p:ph idx="1"/>
          </p:nvPr>
        </p:nvPicPr>
        <p:blipFill>
          <a:blip r:embed="rId3"/>
          <a:srcRect/>
          <a:stretch>
            <a:fillRect/>
          </a:stretch>
        </p:blipFill>
        <p:spPr bwMode="auto">
          <a:xfrm>
            <a:off x="668373" y="1676401"/>
            <a:ext cx="7807254" cy="46482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Working with audio</a:t>
            </a:r>
            <a:endParaRPr lang="bg-BG" dirty="0"/>
          </a:p>
        </p:txBody>
      </p:sp>
      <p:sp>
        <p:nvSpPr>
          <p:cNvPr id="3" name="Content Placeholder 2"/>
          <p:cNvSpPr>
            <a:spLocks noGrp="1"/>
          </p:cNvSpPr>
          <p:nvPr>
            <p:ph idx="1"/>
          </p:nvPr>
        </p:nvSpPr>
        <p:spPr/>
        <p:txBody>
          <a:bodyPr/>
          <a:lstStyle/>
          <a:p>
            <a:endParaRPr lang="bg-BG"/>
          </a:p>
        </p:txBody>
      </p:sp>
    </p:spTree>
  </p:cSld>
  <p:clrMapOvr>
    <a:masterClrMapping/>
  </p:clrMapOvr>
  <p:transition>
    <p:zoom/>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381000"/>
          </a:xfrm>
        </p:spPr>
        <p:txBody>
          <a:bodyPr>
            <a:normAutofit fontScale="90000"/>
          </a:bodyPr>
          <a:lstStyle/>
          <a:p>
            <a:endParaRPr lang="bg-BG" dirty="0"/>
          </a:p>
        </p:txBody>
      </p:sp>
      <p:pic>
        <p:nvPicPr>
          <p:cNvPr id="19458" name="Picture 2"/>
          <p:cNvPicPr>
            <a:picLocks noGrp="1" noChangeAspect="1" noChangeArrowheads="1"/>
          </p:cNvPicPr>
          <p:nvPr>
            <p:ph idx="1"/>
          </p:nvPr>
        </p:nvPicPr>
        <p:blipFill>
          <a:blip r:embed="rId2"/>
          <a:srcRect l="11712" t="11429" r="11183" b="21428"/>
          <a:stretch>
            <a:fillRect/>
          </a:stretch>
        </p:blipFill>
        <p:spPr bwMode="auto">
          <a:xfrm>
            <a:off x="228600" y="914401"/>
            <a:ext cx="8229600" cy="55626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52400"/>
          </a:xfrm>
        </p:spPr>
        <p:txBody>
          <a:bodyPr>
            <a:normAutofit fontScale="90000"/>
          </a:bodyPr>
          <a:lstStyle/>
          <a:p>
            <a:endParaRPr lang="bg-BG" dirty="0"/>
          </a:p>
        </p:txBody>
      </p:sp>
      <p:sp>
        <p:nvSpPr>
          <p:cNvPr id="3" name="Content Placeholder 2"/>
          <p:cNvSpPr>
            <a:spLocks noGrp="1"/>
          </p:cNvSpPr>
          <p:nvPr>
            <p:ph idx="1"/>
          </p:nvPr>
        </p:nvSpPr>
        <p:spPr>
          <a:xfrm>
            <a:off x="457200" y="914400"/>
            <a:ext cx="8229600" cy="5638800"/>
          </a:xfrm>
        </p:spPr>
        <p:txBody>
          <a:bodyPr>
            <a:normAutofit lnSpcReduction="10000"/>
          </a:bodyPr>
          <a:lstStyle/>
          <a:p>
            <a:r>
              <a:rPr lang="en-US" b="1" i="1" dirty="0" smtClean="0"/>
              <a:t>Literacy</a:t>
            </a:r>
            <a:r>
              <a:rPr lang="en-US" dirty="0" smtClean="0"/>
              <a:t>: </a:t>
            </a:r>
            <a:r>
              <a:rPr lang="en-US" dirty="0" smtClean="0">
                <a:solidFill>
                  <a:schemeClr val="accent4">
                    <a:lumMod val="50000"/>
                  </a:schemeClr>
                </a:solidFill>
              </a:rPr>
              <a:t>Personal literacy &amp; Multimedia literacy </a:t>
            </a:r>
            <a:r>
              <a:rPr lang="en-US" dirty="0" smtClean="0"/>
              <a:t>(overall complexity: ***)</a:t>
            </a:r>
          </a:p>
          <a:p>
            <a:r>
              <a:rPr lang="en-US" dirty="0" smtClean="0"/>
              <a:t> </a:t>
            </a:r>
            <a:r>
              <a:rPr lang="en-US" i="1" dirty="0" smtClean="0"/>
              <a:t>Topic</a:t>
            </a:r>
            <a:r>
              <a:rPr lang="en-US" dirty="0" smtClean="0"/>
              <a:t>: Personal information</a:t>
            </a:r>
          </a:p>
          <a:p>
            <a:r>
              <a:rPr lang="en-US" dirty="0" smtClean="0"/>
              <a:t> </a:t>
            </a:r>
            <a:r>
              <a:rPr lang="en-US" b="1" i="1" dirty="0" smtClean="0"/>
              <a:t>Aim</a:t>
            </a:r>
            <a:r>
              <a:rPr lang="en-US" dirty="0" smtClean="0"/>
              <a:t>: To raise awareness of online identity, and how to present oneself online</a:t>
            </a:r>
          </a:p>
          <a:p>
            <a:r>
              <a:rPr lang="en-US" dirty="0" smtClean="0"/>
              <a:t> </a:t>
            </a:r>
            <a:r>
              <a:rPr lang="en-US" b="1" i="1" dirty="0" smtClean="0"/>
              <a:t>Level</a:t>
            </a:r>
            <a:r>
              <a:rPr lang="en-US" dirty="0" smtClean="0"/>
              <a:t>: Elementary +</a:t>
            </a:r>
          </a:p>
          <a:p>
            <a:r>
              <a:rPr lang="en-US" dirty="0" smtClean="0"/>
              <a:t> </a:t>
            </a:r>
            <a:r>
              <a:rPr lang="en-US" b="1" i="1" dirty="0" smtClean="0"/>
              <a:t>Time</a:t>
            </a:r>
            <a:r>
              <a:rPr lang="en-US" dirty="0" smtClean="0"/>
              <a:t>: 50 minutes</a:t>
            </a:r>
          </a:p>
          <a:p>
            <a:r>
              <a:rPr lang="en-US" dirty="0" smtClean="0"/>
              <a:t> </a:t>
            </a:r>
            <a:r>
              <a:rPr lang="en-US" b="1" i="1" dirty="0" smtClean="0"/>
              <a:t>Tech Support</a:t>
            </a:r>
            <a:r>
              <a:rPr lang="en-US" dirty="0" smtClean="0"/>
              <a:t>: </a:t>
            </a:r>
            <a:r>
              <a:rPr lang="en-US" dirty="0" smtClean="0">
                <a:solidFill>
                  <a:schemeClr val="accent1">
                    <a:lumMod val="75000"/>
                  </a:schemeClr>
                </a:solidFill>
              </a:rPr>
              <a:t>Multimedia sharing</a:t>
            </a:r>
            <a:r>
              <a:rPr lang="en-US" dirty="0" smtClean="0"/>
              <a:t>:</a:t>
            </a:r>
          </a:p>
          <a:p>
            <a:pPr>
              <a:buNone/>
            </a:pPr>
            <a:r>
              <a:rPr lang="en-US" dirty="0" smtClean="0"/>
              <a:t> • General</a:t>
            </a:r>
            <a:r>
              <a:rPr lang="en-US" dirty="0" smtClean="0">
                <a:solidFill>
                  <a:srgbClr val="FF0000"/>
                </a:solidFill>
              </a:rPr>
              <a:t>: e-language.wikispaces.com/</a:t>
            </a:r>
            <a:r>
              <a:rPr lang="en-US" dirty="0" err="1" smtClean="0">
                <a:solidFill>
                  <a:srgbClr val="FF0000"/>
                </a:solidFill>
              </a:rPr>
              <a:t>socialsharing#multimedia</a:t>
            </a:r>
            <a:r>
              <a:rPr lang="en-US" dirty="0" smtClean="0">
                <a:solidFill>
                  <a:srgbClr val="FF0000"/>
                </a:solidFill>
              </a:rPr>
              <a:t>-sharing</a:t>
            </a:r>
          </a:p>
          <a:p>
            <a:pPr>
              <a:buNone/>
            </a:pPr>
            <a:r>
              <a:rPr lang="en-US" dirty="0" smtClean="0"/>
              <a:t> • </a:t>
            </a:r>
            <a:r>
              <a:rPr lang="en-US" dirty="0" err="1" smtClean="0">
                <a:solidFill>
                  <a:schemeClr val="accent1">
                    <a:lumMod val="75000"/>
                  </a:schemeClr>
                </a:solidFill>
              </a:rPr>
              <a:t>Glogster</a:t>
            </a:r>
            <a:r>
              <a:rPr lang="en-US" dirty="0" smtClean="0">
                <a:solidFill>
                  <a:schemeClr val="accent1">
                    <a:lumMod val="75000"/>
                  </a:schemeClr>
                </a:solidFill>
              </a:rPr>
              <a:t> EDU: </a:t>
            </a:r>
            <a:r>
              <a:rPr lang="en-US" dirty="0" smtClean="0">
                <a:solidFill>
                  <a:srgbClr val="FF0000"/>
                </a:solidFill>
              </a:rPr>
              <a:t>www.youtube.com/watch?v=80NISdsoouE</a:t>
            </a:r>
            <a:endParaRPr lang="bg-BG" dirty="0">
              <a:solidFill>
                <a:srgbClr val="FF0000"/>
              </a:solidFill>
            </a:endParaRPr>
          </a:p>
        </p:txBody>
      </p:sp>
    </p:spTree>
  </p:cSld>
  <p:clrMapOvr>
    <a:masterClrMapping/>
  </p:clrMapOvr>
  <p:transition>
    <p:zoom/>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219200"/>
          </a:xfrm>
        </p:spPr>
        <p:txBody>
          <a:bodyPr/>
          <a:lstStyle/>
          <a:p>
            <a:r>
              <a:rPr lang="en-US" dirty="0" smtClean="0">
                <a:hlinkClick r:id="rId2"/>
              </a:rPr>
              <a:t>http://www.voicethread.com/</a:t>
            </a:r>
            <a:endParaRPr lang="bg-BG" dirty="0"/>
          </a:p>
        </p:txBody>
      </p:sp>
      <p:pic>
        <p:nvPicPr>
          <p:cNvPr id="20482" name="Picture 2"/>
          <p:cNvPicPr>
            <a:picLocks noGrp="1" noChangeAspect="1" noChangeArrowheads="1"/>
          </p:cNvPicPr>
          <p:nvPr>
            <p:ph idx="1"/>
          </p:nvPr>
        </p:nvPicPr>
        <p:blipFill>
          <a:blip r:embed="rId3"/>
          <a:srcRect l="18768" t="11475" r="19743" b="11475"/>
          <a:stretch>
            <a:fillRect/>
          </a:stretch>
        </p:blipFill>
        <p:spPr bwMode="auto">
          <a:xfrm>
            <a:off x="0" y="1676400"/>
            <a:ext cx="9144000" cy="51816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TED talk</a:t>
            </a:r>
            <a:endParaRPr lang="bg-BG" dirty="0"/>
          </a:p>
        </p:txBody>
      </p:sp>
      <p:pic>
        <p:nvPicPr>
          <p:cNvPr id="21506" name="Picture 2"/>
          <p:cNvPicPr>
            <a:picLocks noGrp="1" noChangeAspect="1" noChangeArrowheads="1"/>
          </p:cNvPicPr>
          <p:nvPr>
            <p:ph idx="1"/>
          </p:nvPr>
        </p:nvPicPr>
        <p:blipFill>
          <a:blip r:embed="rId2"/>
          <a:srcRect/>
          <a:stretch>
            <a:fillRect/>
          </a:stretch>
        </p:blipFill>
        <p:spPr bwMode="auto">
          <a:xfrm>
            <a:off x="668373" y="1935163"/>
            <a:ext cx="7807254" cy="4389437"/>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hlinkClick r:id="rId2"/>
              </a:rPr>
              <a:t>http://film-english.com/</a:t>
            </a:r>
            <a:endParaRPr lang="bg-BG" dirty="0"/>
          </a:p>
        </p:txBody>
      </p:sp>
      <p:pic>
        <p:nvPicPr>
          <p:cNvPr id="22530" name="Picture 2"/>
          <p:cNvPicPr>
            <a:picLocks noGrp="1" noChangeAspect="1" noChangeArrowheads="1"/>
          </p:cNvPicPr>
          <p:nvPr>
            <p:ph idx="1"/>
          </p:nvPr>
        </p:nvPicPr>
        <p:blipFill>
          <a:blip r:embed="rId3"/>
          <a:srcRect/>
          <a:stretch>
            <a:fillRect/>
          </a:stretch>
        </p:blipFill>
        <p:spPr bwMode="auto">
          <a:xfrm>
            <a:off x="762000" y="1676400"/>
            <a:ext cx="7807254" cy="4618037"/>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38200"/>
          </a:xfrm>
        </p:spPr>
        <p:txBody>
          <a:bodyPr/>
          <a:lstStyle/>
          <a:p>
            <a:r>
              <a:rPr lang="en-US" dirty="0" smtClean="0">
                <a:hlinkClick r:id="rId2"/>
              </a:rPr>
              <a:t>/http://lyricstraining.com</a:t>
            </a:r>
            <a:endParaRPr lang="bg-BG" dirty="0"/>
          </a:p>
        </p:txBody>
      </p:sp>
      <p:pic>
        <p:nvPicPr>
          <p:cNvPr id="23554" name="Picture 2"/>
          <p:cNvPicPr>
            <a:picLocks noGrp="1" noChangeAspect="1" noChangeArrowheads="1"/>
          </p:cNvPicPr>
          <p:nvPr>
            <p:ph idx="1"/>
          </p:nvPr>
        </p:nvPicPr>
        <p:blipFill>
          <a:blip r:embed="rId3"/>
          <a:srcRect/>
          <a:stretch>
            <a:fillRect/>
          </a:stretch>
        </p:blipFill>
        <p:spPr bwMode="auto">
          <a:xfrm>
            <a:off x="0" y="1447800"/>
            <a:ext cx="9144000" cy="54102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66800"/>
          </a:xfrm>
        </p:spPr>
        <p:txBody>
          <a:bodyPr>
            <a:normAutofit fontScale="90000"/>
          </a:bodyPr>
          <a:lstStyle/>
          <a:p>
            <a:r>
              <a:rPr lang="en-US" dirty="0" smtClean="0">
                <a:hlinkClick r:id="rId2"/>
              </a:rPr>
              <a:t>https://animoto.com/dashboard</a:t>
            </a:r>
            <a:endParaRPr lang="bg-BG" dirty="0"/>
          </a:p>
        </p:txBody>
      </p:sp>
      <p:pic>
        <p:nvPicPr>
          <p:cNvPr id="24578" name="Picture 2"/>
          <p:cNvPicPr>
            <a:picLocks noGrp="1" noChangeAspect="1" noChangeArrowheads="1"/>
          </p:cNvPicPr>
          <p:nvPr>
            <p:ph idx="1"/>
          </p:nvPr>
        </p:nvPicPr>
        <p:blipFill>
          <a:blip r:embed="rId3"/>
          <a:srcRect/>
          <a:stretch>
            <a:fillRect/>
          </a:stretch>
        </p:blipFill>
        <p:spPr bwMode="auto">
          <a:xfrm>
            <a:off x="0" y="1524000"/>
            <a:ext cx="8991599" cy="5333999"/>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313688"/>
          </a:xfrm>
        </p:spPr>
        <p:txBody>
          <a:bodyPr>
            <a:normAutofit fontScale="90000"/>
          </a:bodyPr>
          <a:lstStyle/>
          <a:p>
            <a:r>
              <a:rPr lang="en-US" dirty="0" smtClean="0">
                <a:hlinkClick r:id="rId2" action="ppaction://hlinkfile"/>
              </a:rPr>
              <a:t>https://animoto.com/play/i2SeD2E1WCV2kgU5Bl7IWw</a:t>
            </a:r>
            <a:endParaRPr lang="bg-BG" dirty="0"/>
          </a:p>
        </p:txBody>
      </p:sp>
      <p:pic>
        <p:nvPicPr>
          <p:cNvPr id="25602" name="Picture 2"/>
          <p:cNvPicPr>
            <a:picLocks noGrp="1" noChangeAspect="1" noChangeArrowheads="1"/>
          </p:cNvPicPr>
          <p:nvPr>
            <p:ph idx="1"/>
          </p:nvPr>
        </p:nvPicPr>
        <p:blipFill>
          <a:blip r:embed="rId3"/>
          <a:srcRect/>
          <a:stretch>
            <a:fillRect/>
          </a:stretch>
        </p:blipFill>
        <p:spPr bwMode="auto">
          <a:xfrm>
            <a:off x="0" y="1752600"/>
            <a:ext cx="9144000" cy="5105399"/>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14400"/>
          </a:xfrm>
        </p:spPr>
        <p:txBody>
          <a:bodyPr>
            <a:normAutofit/>
          </a:bodyPr>
          <a:lstStyle/>
          <a:p>
            <a:r>
              <a:rPr lang="en-US" dirty="0" smtClean="0">
                <a:hlinkClick r:id="rId2"/>
              </a:rPr>
              <a:t>https://present.me/content/</a:t>
            </a:r>
            <a:endParaRPr lang="bg-BG" dirty="0"/>
          </a:p>
        </p:txBody>
      </p:sp>
      <p:pic>
        <p:nvPicPr>
          <p:cNvPr id="26626" name="Picture 2"/>
          <p:cNvPicPr>
            <a:picLocks noGrp="1" noChangeAspect="1" noChangeArrowheads="1"/>
          </p:cNvPicPr>
          <p:nvPr>
            <p:ph idx="1"/>
          </p:nvPr>
        </p:nvPicPr>
        <p:blipFill>
          <a:blip r:embed="rId3"/>
          <a:srcRect/>
          <a:stretch>
            <a:fillRect/>
          </a:stretch>
        </p:blipFill>
        <p:spPr bwMode="auto">
          <a:xfrm>
            <a:off x="0" y="1524000"/>
            <a:ext cx="9144000" cy="53340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fontScale="90000"/>
          </a:bodyPr>
          <a:lstStyle/>
          <a:p>
            <a:r>
              <a:rPr lang="en-US" dirty="0" smtClean="0">
                <a:hlinkClick r:id="rId2"/>
              </a:rPr>
              <a:t>https://www.techsmith.com/jing.html</a:t>
            </a:r>
            <a:endParaRPr lang="bg-BG" dirty="0"/>
          </a:p>
        </p:txBody>
      </p:sp>
      <p:pic>
        <p:nvPicPr>
          <p:cNvPr id="27650" name="Picture 2"/>
          <p:cNvPicPr>
            <a:picLocks noGrp="1" noChangeAspect="1" noChangeArrowheads="1"/>
          </p:cNvPicPr>
          <p:nvPr>
            <p:ph idx="1"/>
          </p:nvPr>
        </p:nvPicPr>
        <p:blipFill>
          <a:blip r:embed="rId3"/>
          <a:srcRect/>
          <a:stretch>
            <a:fillRect/>
          </a:stretch>
        </p:blipFill>
        <p:spPr bwMode="auto">
          <a:xfrm>
            <a:off x="0" y="1447800"/>
            <a:ext cx="9143999" cy="5410199"/>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14400"/>
          </a:xfrm>
        </p:spPr>
        <p:txBody>
          <a:bodyPr>
            <a:normAutofit/>
          </a:bodyPr>
          <a:lstStyle/>
          <a:p>
            <a:r>
              <a:rPr lang="en-US" dirty="0" smtClean="0"/>
              <a:t>Audio sites</a:t>
            </a:r>
            <a:endParaRPr lang="bg-BG" dirty="0"/>
          </a:p>
        </p:txBody>
      </p:sp>
      <p:pic>
        <p:nvPicPr>
          <p:cNvPr id="28674" name="Picture 2"/>
          <p:cNvPicPr>
            <a:picLocks noGrp="1" noChangeAspect="1" noChangeArrowheads="1"/>
          </p:cNvPicPr>
          <p:nvPr>
            <p:ph idx="1"/>
          </p:nvPr>
        </p:nvPicPr>
        <p:blipFill>
          <a:blip r:embed="rId2"/>
          <a:srcRect/>
          <a:stretch>
            <a:fillRect/>
          </a:stretch>
        </p:blipFill>
        <p:spPr bwMode="auto">
          <a:xfrm>
            <a:off x="668373" y="1524000"/>
            <a:ext cx="7807254" cy="5105399"/>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lstStyle/>
          <a:p>
            <a:r>
              <a:rPr lang="en-US" dirty="0" smtClean="0"/>
              <a:t>Activity - </a:t>
            </a:r>
            <a:r>
              <a:rPr lang="en-US" i="1" dirty="0" smtClean="0"/>
              <a:t>Sales techniques</a:t>
            </a:r>
            <a:endParaRPr lang="bg-BG" i="1" dirty="0"/>
          </a:p>
        </p:txBody>
      </p:sp>
      <p:sp>
        <p:nvSpPr>
          <p:cNvPr id="3" name="Content Placeholder 2"/>
          <p:cNvSpPr>
            <a:spLocks noGrp="1"/>
          </p:cNvSpPr>
          <p:nvPr>
            <p:ph idx="1"/>
          </p:nvPr>
        </p:nvSpPr>
        <p:spPr>
          <a:xfrm>
            <a:off x="457200" y="1676400"/>
            <a:ext cx="8229600" cy="4648200"/>
          </a:xfrm>
        </p:spPr>
        <p:txBody>
          <a:bodyPr>
            <a:normAutofit/>
          </a:bodyPr>
          <a:lstStyle/>
          <a:p>
            <a:r>
              <a:rPr lang="en-US" sz="3600" b="1" i="1" dirty="0" smtClean="0"/>
              <a:t>Students produce a targeted advertisement for a product. </a:t>
            </a:r>
          </a:p>
          <a:p>
            <a:r>
              <a:rPr lang="en-US" sz="3600" i="1" dirty="0" smtClean="0">
                <a:solidFill>
                  <a:srgbClr val="0070C0"/>
                </a:solidFill>
              </a:rPr>
              <a:t>Multimedia literacy</a:t>
            </a:r>
            <a:r>
              <a:rPr lang="en-US" sz="3600" i="1" dirty="0" smtClean="0"/>
              <a:t>– </a:t>
            </a:r>
            <a:r>
              <a:rPr lang="en-US" sz="3600" i="1" dirty="0" smtClean="0">
                <a:solidFill>
                  <a:srgbClr val="0070C0"/>
                </a:solidFill>
              </a:rPr>
              <a:t>what goes into </a:t>
            </a:r>
            <a:r>
              <a:rPr lang="en-US" sz="3600" i="1" dirty="0" smtClean="0"/>
              <a:t>an advert for a particular product, and what </a:t>
            </a:r>
            <a:r>
              <a:rPr lang="en-US" sz="3600" i="1" dirty="0" smtClean="0">
                <a:solidFill>
                  <a:srgbClr val="0070C0"/>
                </a:solidFill>
              </a:rPr>
              <a:t>that says about the product </a:t>
            </a:r>
            <a:r>
              <a:rPr lang="en-US" sz="3600" i="1" dirty="0" smtClean="0"/>
              <a:t>and </a:t>
            </a:r>
            <a:r>
              <a:rPr lang="en-US" sz="3600" i="1" dirty="0" smtClean="0">
                <a:solidFill>
                  <a:srgbClr val="0070C0"/>
                </a:solidFill>
              </a:rPr>
              <a:t>the target audience</a:t>
            </a:r>
            <a:r>
              <a:rPr lang="en-US" sz="3600" i="1" dirty="0" smtClean="0"/>
              <a:t>.</a:t>
            </a:r>
            <a:endParaRPr lang="bg-BG" sz="3600" b="1" i="1" dirty="0"/>
          </a:p>
        </p:txBody>
      </p:sp>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10312"/>
          </a:xfrm>
        </p:spPr>
        <p:txBody>
          <a:bodyPr>
            <a:normAutofit fontScale="90000"/>
          </a:bodyPr>
          <a:lstStyle/>
          <a:p>
            <a:endParaRPr lang="bg-BG" dirty="0"/>
          </a:p>
        </p:txBody>
      </p:sp>
      <p:pic>
        <p:nvPicPr>
          <p:cNvPr id="6146" name="Picture 2"/>
          <p:cNvPicPr>
            <a:picLocks noGrp="1" noChangeAspect="1" noChangeArrowheads="1"/>
          </p:cNvPicPr>
          <p:nvPr>
            <p:ph idx="1"/>
          </p:nvPr>
        </p:nvPicPr>
        <p:blipFill>
          <a:blip r:embed="rId2"/>
          <a:srcRect l="2175" t="7848" r="13887" b="38192"/>
          <a:stretch>
            <a:fillRect/>
          </a:stretch>
        </p:blipFill>
        <p:spPr bwMode="auto">
          <a:xfrm>
            <a:off x="228600" y="1219200"/>
            <a:ext cx="8458200" cy="5168259"/>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1026" name="Picture 2"/>
          <p:cNvPicPr>
            <a:picLocks noGrp="1" noChangeAspect="1" noChangeArrowheads="1"/>
          </p:cNvPicPr>
          <p:nvPr>
            <p:ph idx="1"/>
          </p:nvPr>
        </p:nvPicPr>
        <p:blipFill>
          <a:blip r:embed="rId2"/>
          <a:srcRect l="9983" t="32297" r="16815" b="41663"/>
          <a:stretch>
            <a:fillRect/>
          </a:stretch>
        </p:blipFill>
        <p:spPr bwMode="auto">
          <a:xfrm>
            <a:off x="0" y="2590800"/>
            <a:ext cx="9144000" cy="25908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normAutofit fontScale="90000"/>
          </a:bodyPr>
          <a:lstStyle/>
          <a:p>
            <a:endParaRPr lang="bg-BG" dirty="0"/>
          </a:p>
        </p:txBody>
      </p:sp>
      <p:sp>
        <p:nvSpPr>
          <p:cNvPr id="3" name="Content Placeholder 2"/>
          <p:cNvSpPr>
            <a:spLocks noGrp="1"/>
          </p:cNvSpPr>
          <p:nvPr>
            <p:ph idx="1"/>
          </p:nvPr>
        </p:nvSpPr>
        <p:spPr>
          <a:xfrm>
            <a:off x="457200" y="1371600"/>
            <a:ext cx="8229600" cy="4953000"/>
          </a:xfrm>
        </p:spPr>
        <p:txBody>
          <a:bodyPr>
            <a:normAutofit lnSpcReduction="10000"/>
          </a:bodyPr>
          <a:lstStyle/>
          <a:p>
            <a:r>
              <a:rPr lang="en-US" sz="3600" i="1" dirty="0" smtClean="0"/>
              <a:t>You might take an advert from the </a:t>
            </a:r>
            <a:r>
              <a:rPr lang="en-US" sz="3600" b="1" i="1" dirty="0" err="1" smtClean="0"/>
              <a:t>Thinkbox</a:t>
            </a:r>
            <a:r>
              <a:rPr lang="en-US" sz="3600" i="1" dirty="0" smtClean="0"/>
              <a:t> website (</a:t>
            </a:r>
            <a:r>
              <a:rPr lang="en-US" sz="3600" i="1" dirty="0" smtClean="0">
                <a:solidFill>
                  <a:srgbClr val="FF0000"/>
                </a:solidFill>
              </a:rPr>
              <a:t>www.thinkbox.tv</a:t>
            </a:r>
            <a:r>
              <a:rPr lang="en-US" sz="3600" i="1" dirty="0" smtClean="0"/>
              <a:t>) as a warmer. </a:t>
            </a:r>
          </a:p>
          <a:p>
            <a:r>
              <a:rPr lang="en-US" sz="3600" i="1" dirty="0" smtClean="0"/>
              <a:t>Divide students into  groups and tell them they are going to make an </a:t>
            </a:r>
            <a:r>
              <a:rPr lang="en-US" sz="3600" i="1" dirty="0" smtClean="0">
                <a:solidFill>
                  <a:srgbClr val="0070C0"/>
                </a:solidFill>
              </a:rPr>
              <a:t>advertisement for a new mobile phone</a:t>
            </a:r>
            <a:r>
              <a:rPr lang="en-US" sz="3600" i="1" dirty="0" smtClean="0"/>
              <a:t>. They will need to </a:t>
            </a:r>
            <a:r>
              <a:rPr lang="en-US" sz="3600" i="1" dirty="0" smtClean="0">
                <a:solidFill>
                  <a:srgbClr val="0070C0"/>
                </a:solidFill>
              </a:rPr>
              <a:t>map out a storyboard </a:t>
            </a:r>
            <a:r>
              <a:rPr lang="en-US" sz="3600" i="1" dirty="0" smtClean="0"/>
              <a:t>for their advertisement </a:t>
            </a:r>
            <a:r>
              <a:rPr lang="en-US" sz="3600" i="1" dirty="0" smtClean="0">
                <a:solidFill>
                  <a:srgbClr val="0070C0"/>
                </a:solidFill>
              </a:rPr>
              <a:t>before making and editing the video</a:t>
            </a:r>
            <a:endParaRPr lang="bg-BG" sz="3600" i="1" dirty="0">
              <a:solidFill>
                <a:srgbClr val="0070C0"/>
              </a:solidFill>
            </a:endParaRPr>
          </a:p>
        </p:txBody>
      </p:sp>
    </p:spTree>
  </p:cSld>
  <p:clrMapOvr>
    <a:masterClrMapping/>
  </p:clrMapOvr>
  <p:transition>
    <p:zoom/>
  </p:transition>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90600"/>
          </a:xfrm>
        </p:spPr>
        <p:txBody>
          <a:bodyPr>
            <a:normAutofit fontScale="90000"/>
          </a:bodyPr>
          <a:lstStyle/>
          <a:p>
            <a:r>
              <a:rPr lang="en-US" dirty="0" smtClean="0"/>
              <a:t>Worksheet – </a:t>
            </a:r>
            <a:r>
              <a:rPr lang="en-US" i="1" dirty="0" smtClean="0"/>
              <a:t>Design your advert</a:t>
            </a:r>
            <a:endParaRPr lang="bg-BG" i="1" dirty="0"/>
          </a:p>
        </p:txBody>
      </p:sp>
      <p:sp>
        <p:nvSpPr>
          <p:cNvPr id="3" name="Content Placeholder 2"/>
          <p:cNvSpPr>
            <a:spLocks noGrp="1"/>
          </p:cNvSpPr>
          <p:nvPr>
            <p:ph idx="1"/>
          </p:nvPr>
        </p:nvSpPr>
        <p:spPr>
          <a:xfrm>
            <a:off x="457200" y="1600200"/>
            <a:ext cx="8229600" cy="4724400"/>
          </a:xfrm>
        </p:spPr>
        <p:txBody>
          <a:bodyPr>
            <a:noAutofit/>
          </a:bodyPr>
          <a:lstStyle/>
          <a:p>
            <a:r>
              <a:rPr lang="en-US" sz="3200" dirty="0" smtClean="0"/>
              <a:t>Before you create and edit your video, you will need to </a:t>
            </a:r>
            <a:r>
              <a:rPr lang="en-US" sz="3200" dirty="0" smtClean="0">
                <a:solidFill>
                  <a:srgbClr val="0070C0"/>
                </a:solidFill>
              </a:rPr>
              <a:t>collect </a:t>
            </a:r>
            <a:r>
              <a:rPr lang="en-US" sz="3200" dirty="0" smtClean="0"/>
              <a:t>the following media elements:</a:t>
            </a:r>
          </a:p>
          <a:p>
            <a:r>
              <a:rPr lang="en-US" sz="3200" dirty="0" smtClean="0"/>
              <a:t> • Some </a:t>
            </a:r>
            <a:r>
              <a:rPr lang="en-US" sz="3200" dirty="0" smtClean="0">
                <a:solidFill>
                  <a:srgbClr val="0070C0"/>
                </a:solidFill>
              </a:rPr>
              <a:t>video footage </a:t>
            </a:r>
            <a:r>
              <a:rPr lang="en-US" sz="3200" dirty="0" smtClean="0"/>
              <a:t>of your product (use a phone you have in your group)</a:t>
            </a:r>
          </a:p>
          <a:p>
            <a:r>
              <a:rPr lang="en-US" sz="3200" dirty="0" smtClean="0"/>
              <a:t> • Some </a:t>
            </a:r>
            <a:r>
              <a:rPr lang="en-US" sz="3200" dirty="0" smtClean="0">
                <a:solidFill>
                  <a:srgbClr val="0070C0"/>
                </a:solidFill>
              </a:rPr>
              <a:t>photographs</a:t>
            </a:r>
            <a:r>
              <a:rPr lang="en-US" sz="3200" dirty="0" smtClean="0"/>
              <a:t> of your product </a:t>
            </a:r>
          </a:p>
          <a:p>
            <a:r>
              <a:rPr lang="en-US" sz="3200" dirty="0" smtClean="0"/>
              <a:t>• Some </a:t>
            </a:r>
            <a:r>
              <a:rPr lang="en-US" sz="3200" dirty="0" smtClean="0">
                <a:solidFill>
                  <a:srgbClr val="0070C0"/>
                </a:solidFill>
              </a:rPr>
              <a:t>music </a:t>
            </a:r>
            <a:r>
              <a:rPr lang="en-US" sz="3200" dirty="0" smtClean="0"/>
              <a:t>from </a:t>
            </a:r>
            <a:r>
              <a:rPr lang="en-US" sz="3200" dirty="0" err="1" smtClean="0"/>
              <a:t>CCMixter</a:t>
            </a:r>
            <a:r>
              <a:rPr lang="en-US" sz="3200" dirty="0" smtClean="0"/>
              <a:t> (</a:t>
            </a:r>
            <a:r>
              <a:rPr lang="en-US" sz="3200" dirty="0" smtClean="0">
                <a:solidFill>
                  <a:srgbClr val="FF0000"/>
                </a:solidFill>
              </a:rPr>
              <a:t>http://ccmixter.org</a:t>
            </a:r>
            <a:r>
              <a:rPr lang="en-US" sz="3200" dirty="0" smtClean="0"/>
              <a:t>) to use in the advertisement </a:t>
            </a:r>
            <a:endParaRPr lang="bg-BG" sz="3200" dirty="0"/>
          </a:p>
        </p:txBody>
      </p:sp>
    </p:spTree>
  </p:cSld>
  <p:clrMapOvr>
    <a:masterClrMapping/>
  </p:clrMapOvr>
  <p:transition>
    <p:zoom/>
  </p:transition>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lstStyle/>
          <a:p>
            <a:r>
              <a:rPr lang="en-US" dirty="0" smtClean="0"/>
              <a:t>Worksheet Design your advert</a:t>
            </a:r>
            <a:endParaRPr lang="bg-BG" dirty="0"/>
          </a:p>
        </p:txBody>
      </p:sp>
      <p:sp>
        <p:nvSpPr>
          <p:cNvPr id="3" name="Content Placeholder 2"/>
          <p:cNvSpPr>
            <a:spLocks noGrp="1"/>
          </p:cNvSpPr>
          <p:nvPr>
            <p:ph idx="1"/>
          </p:nvPr>
        </p:nvSpPr>
        <p:spPr/>
        <p:txBody>
          <a:bodyPr/>
          <a:lstStyle/>
          <a:p>
            <a:r>
              <a:rPr lang="en-US" sz="3200" dirty="0" smtClean="0"/>
              <a:t>1. </a:t>
            </a:r>
            <a:r>
              <a:rPr lang="en-US" sz="3200" b="1" dirty="0" smtClean="0"/>
              <a:t>Think about your </a:t>
            </a:r>
            <a:r>
              <a:rPr lang="en-US" sz="3200" b="1" dirty="0" smtClean="0">
                <a:solidFill>
                  <a:srgbClr val="002060"/>
                </a:solidFill>
              </a:rPr>
              <a:t>target audience</a:t>
            </a:r>
            <a:r>
              <a:rPr lang="en-US" sz="3200" b="1" dirty="0" smtClean="0"/>
              <a:t>:</a:t>
            </a:r>
          </a:p>
          <a:p>
            <a:pPr>
              <a:buNone/>
            </a:pPr>
            <a:r>
              <a:rPr lang="en-US" sz="3200" dirty="0" smtClean="0"/>
              <a:t> • </a:t>
            </a:r>
            <a:r>
              <a:rPr lang="en-US" sz="3200" i="1" dirty="0" smtClean="0"/>
              <a:t>What would make the phone </a:t>
            </a:r>
            <a:r>
              <a:rPr lang="en-US" sz="3200" i="1" dirty="0" smtClean="0">
                <a:solidFill>
                  <a:srgbClr val="0070C0"/>
                </a:solidFill>
              </a:rPr>
              <a:t>attractive </a:t>
            </a:r>
            <a:r>
              <a:rPr lang="en-US" sz="3200" i="1" dirty="0" smtClean="0"/>
              <a:t>to them?</a:t>
            </a:r>
          </a:p>
          <a:p>
            <a:pPr>
              <a:buNone/>
            </a:pPr>
            <a:r>
              <a:rPr lang="en-US" sz="3200" i="1" dirty="0" smtClean="0"/>
              <a:t> • What kind </a:t>
            </a:r>
            <a:r>
              <a:rPr lang="en-US" sz="3200" i="1" dirty="0" smtClean="0">
                <a:solidFill>
                  <a:srgbClr val="0070C0"/>
                </a:solidFill>
              </a:rPr>
              <a:t>of image of themselves </a:t>
            </a:r>
            <a:r>
              <a:rPr lang="en-US" sz="3200" i="1" dirty="0" smtClean="0"/>
              <a:t>would they like to see in the advert?</a:t>
            </a:r>
          </a:p>
          <a:p>
            <a:pPr>
              <a:buNone/>
            </a:pPr>
            <a:r>
              <a:rPr lang="en-US" sz="3200" i="1" dirty="0" smtClean="0"/>
              <a:t> • What would they </a:t>
            </a:r>
            <a:r>
              <a:rPr lang="en-US" sz="3200" i="1" dirty="0" smtClean="0">
                <a:solidFill>
                  <a:srgbClr val="0070C0"/>
                </a:solidFill>
              </a:rPr>
              <a:t>want to do </a:t>
            </a:r>
            <a:r>
              <a:rPr lang="en-US" sz="3200" i="1" dirty="0" smtClean="0"/>
              <a:t>with the phone?</a:t>
            </a:r>
          </a:p>
          <a:p>
            <a:pPr>
              <a:buNone/>
            </a:pPr>
            <a:r>
              <a:rPr lang="en-US" sz="3200" i="1" dirty="0" smtClean="0"/>
              <a:t> • </a:t>
            </a:r>
            <a:r>
              <a:rPr lang="en-US" sz="3200" i="1" dirty="0" smtClean="0">
                <a:solidFill>
                  <a:srgbClr val="0070C0"/>
                </a:solidFill>
              </a:rPr>
              <a:t>Why</a:t>
            </a:r>
            <a:r>
              <a:rPr lang="en-US" sz="3200" i="1" dirty="0" smtClean="0"/>
              <a:t> should they </a:t>
            </a:r>
            <a:r>
              <a:rPr lang="en-US" sz="3200" i="1" dirty="0" smtClean="0">
                <a:solidFill>
                  <a:srgbClr val="0070C0"/>
                </a:solidFill>
              </a:rPr>
              <a:t>buy it</a:t>
            </a:r>
            <a:r>
              <a:rPr lang="en-US" sz="3200" i="1" dirty="0" smtClean="0"/>
              <a:t>?</a:t>
            </a:r>
            <a:endParaRPr lang="bg-BG" sz="3200" i="1" dirty="0"/>
          </a:p>
        </p:txBody>
      </p:sp>
    </p:spTree>
  </p:cSld>
  <p:clrMapOvr>
    <a:masterClrMapping/>
  </p:clrMapOvr>
  <p:transition>
    <p:zoom/>
  </p:transition>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t>Worksheet –Design your advert</a:t>
            </a:r>
            <a:endParaRPr lang="bg-BG" dirty="0"/>
          </a:p>
        </p:txBody>
      </p:sp>
      <p:sp>
        <p:nvSpPr>
          <p:cNvPr id="3" name="Content Placeholder 2"/>
          <p:cNvSpPr>
            <a:spLocks noGrp="1"/>
          </p:cNvSpPr>
          <p:nvPr>
            <p:ph idx="1"/>
          </p:nvPr>
        </p:nvSpPr>
        <p:spPr>
          <a:xfrm>
            <a:off x="457200" y="1828800"/>
            <a:ext cx="8229600" cy="4495800"/>
          </a:xfrm>
        </p:spPr>
        <p:txBody>
          <a:bodyPr>
            <a:normAutofit/>
          </a:bodyPr>
          <a:lstStyle/>
          <a:p>
            <a:r>
              <a:rPr lang="en-US" sz="3600" dirty="0" smtClean="0"/>
              <a:t>2. </a:t>
            </a:r>
            <a:r>
              <a:rPr lang="en-US" sz="3600" b="1" dirty="0" smtClean="0">
                <a:solidFill>
                  <a:srgbClr val="0070C0"/>
                </a:solidFill>
              </a:rPr>
              <a:t>Map out </a:t>
            </a:r>
            <a:r>
              <a:rPr lang="en-US" sz="3600" b="1" dirty="0" smtClean="0"/>
              <a:t>your storyboard</a:t>
            </a:r>
            <a:r>
              <a:rPr lang="en-US" sz="3600" dirty="0" smtClean="0"/>
              <a:t>:</a:t>
            </a:r>
          </a:p>
          <a:p>
            <a:pPr>
              <a:buNone/>
            </a:pPr>
            <a:r>
              <a:rPr lang="en-US" sz="3600" dirty="0" smtClean="0"/>
              <a:t> • </a:t>
            </a:r>
            <a:r>
              <a:rPr lang="en-US" sz="3600" i="1" dirty="0" smtClean="0"/>
              <a:t>How does the advert </a:t>
            </a:r>
            <a:r>
              <a:rPr lang="en-US" sz="3600" b="1" i="1" dirty="0" smtClean="0">
                <a:solidFill>
                  <a:srgbClr val="002060"/>
                </a:solidFill>
              </a:rPr>
              <a:t>start</a:t>
            </a:r>
            <a:r>
              <a:rPr lang="en-US" sz="3600" i="1" dirty="0" smtClean="0"/>
              <a:t>?</a:t>
            </a:r>
          </a:p>
          <a:p>
            <a:pPr>
              <a:buNone/>
            </a:pPr>
            <a:r>
              <a:rPr lang="en-US" sz="3600" i="1" dirty="0" smtClean="0"/>
              <a:t> • What’s the ‘</a:t>
            </a:r>
            <a:r>
              <a:rPr lang="en-US" sz="3600" b="1" i="1" dirty="0" smtClean="0">
                <a:solidFill>
                  <a:srgbClr val="002060"/>
                </a:solidFill>
              </a:rPr>
              <a:t>story</a:t>
            </a:r>
            <a:r>
              <a:rPr lang="en-US" sz="3600" i="1" dirty="0" smtClean="0"/>
              <a:t>’ for the advertisement?</a:t>
            </a:r>
          </a:p>
          <a:p>
            <a:pPr>
              <a:buNone/>
            </a:pPr>
            <a:r>
              <a:rPr lang="en-US" sz="3600" i="1" dirty="0" smtClean="0"/>
              <a:t> • What information does your audience need at </a:t>
            </a:r>
            <a:r>
              <a:rPr lang="en-US" sz="3600" b="1" i="1" dirty="0" smtClean="0">
                <a:solidFill>
                  <a:srgbClr val="002060"/>
                </a:solidFill>
              </a:rPr>
              <a:t>the end</a:t>
            </a:r>
            <a:r>
              <a:rPr lang="en-US" sz="3600" i="1" dirty="0" smtClean="0"/>
              <a:t>?</a:t>
            </a:r>
            <a:endParaRPr lang="bg-BG" sz="3600" i="1" dirty="0"/>
          </a:p>
        </p:txBody>
      </p:sp>
    </p:spTree>
  </p:cSld>
  <p:clrMapOvr>
    <a:masterClrMapping/>
  </p:clrMapOvr>
  <p:transition>
    <p:zoom/>
  </p:transition>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dirty="0" smtClean="0"/>
              <a:t>Worksheet – </a:t>
            </a:r>
            <a:r>
              <a:rPr lang="en-US" b="1" i="1" dirty="0" smtClean="0"/>
              <a:t>Design your advert</a:t>
            </a:r>
            <a:endParaRPr lang="bg-BG" b="1" i="1" dirty="0"/>
          </a:p>
        </p:txBody>
      </p:sp>
      <p:sp>
        <p:nvSpPr>
          <p:cNvPr id="3" name="Content Placeholder 2"/>
          <p:cNvSpPr>
            <a:spLocks noGrp="1"/>
          </p:cNvSpPr>
          <p:nvPr>
            <p:ph idx="1"/>
          </p:nvPr>
        </p:nvSpPr>
        <p:spPr>
          <a:xfrm>
            <a:off x="457200" y="1676400"/>
            <a:ext cx="8229600" cy="4648200"/>
          </a:xfrm>
        </p:spPr>
        <p:txBody>
          <a:bodyPr>
            <a:noAutofit/>
          </a:bodyPr>
          <a:lstStyle/>
          <a:p>
            <a:r>
              <a:rPr lang="en-US" sz="3200" b="1" dirty="0" smtClean="0"/>
              <a:t>3. Gather your media</a:t>
            </a:r>
            <a:r>
              <a:rPr lang="en-US" sz="3200" dirty="0" smtClean="0"/>
              <a:t>:</a:t>
            </a:r>
          </a:p>
          <a:p>
            <a:pPr>
              <a:buNone/>
            </a:pPr>
            <a:r>
              <a:rPr lang="en-US" sz="3200" dirty="0" smtClean="0"/>
              <a:t> </a:t>
            </a:r>
            <a:r>
              <a:rPr lang="en-US" sz="3200" i="1" dirty="0" smtClean="0"/>
              <a:t>• Shoot the video.</a:t>
            </a:r>
          </a:p>
          <a:p>
            <a:pPr>
              <a:buNone/>
            </a:pPr>
            <a:r>
              <a:rPr lang="en-US" sz="3200" i="1" dirty="0" smtClean="0"/>
              <a:t> • Take any photos you’re going to need.</a:t>
            </a:r>
          </a:p>
          <a:p>
            <a:pPr>
              <a:buNone/>
            </a:pPr>
            <a:r>
              <a:rPr lang="en-US" sz="3200" i="1" dirty="0" smtClean="0"/>
              <a:t> • Write any other parts of the script (voiceover, captions, etc).</a:t>
            </a:r>
          </a:p>
          <a:p>
            <a:pPr>
              <a:buNone/>
            </a:pPr>
            <a:r>
              <a:rPr lang="en-US" sz="3200" dirty="0" smtClean="0"/>
              <a:t> • </a:t>
            </a:r>
            <a:r>
              <a:rPr lang="en-US" sz="3200" i="1" dirty="0" smtClean="0"/>
              <a:t>Find some suitable music</a:t>
            </a:r>
            <a:r>
              <a:rPr lang="en-US" sz="3200" dirty="0" smtClean="0"/>
              <a:t>.</a:t>
            </a:r>
          </a:p>
          <a:p>
            <a:r>
              <a:rPr lang="en-US" sz="3200" dirty="0" smtClean="0"/>
              <a:t> </a:t>
            </a:r>
            <a:r>
              <a:rPr lang="en-US" sz="3200" b="1" dirty="0" smtClean="0"/>
              <a:t>4. Now make your video</a:t>
            </a:r>
            <a:r>
              <a:rPr lang="en-US" sz="3200" dirty="0" smtClean="0"/>
              <a:t>! Use the video editing software provided by your teacher.</a:t>
            </a:r>
            <a:endParaRPr lang="bg-BG" sz="3200" dirty="0"/>
          </a:p>
        </p:txBody>
      </p:sp>
    </p:spTree>
  </p:cSld>
  <p:clrMapOvr>
    <a:masterClrMapping/>
  </p:clrMapOvr>
  <p:transition>
    <p:zoom/>
  </p:transition>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972312"/>
          </a:xfrm>
        </p:spPr>
        <p:txBody>
          <a:bodyPr/>
          <a:lstStyle/>
          <a:p>
            <a:r>
              <a:rPr lang="en-US" dirty="0" smtClean="0"/>
              <a:t>Activity - </a:t>
            </a:r>
            <a:r>
              <a:rPr lang="en-US" i="1" dirty="0" smtClean="0"/>
              <a:t>Selling English </a:t>
            </a:r>
            <a:endParaRPr lang="bg-BG" i="1" dirty="0"/>
          </a:p>
        </p:txBody>
      </p:sp>
      <p:sp>
        <p:nvSpPr>
          <p:cNvPr id="3" name="Content Placeholder 2"/>
          <p:cNvSpPr>
            <a:spLocks noGrp="1"/>
          </p:cNvSpPr>
          <p:nvPr>
            <p:ph idx="1"/>
          </p:nvPr>
        </p:nvSpPr>
        <p:spPr/>
        <p:txBody>
          <a:bodyPr>
            <a:normAutofit/>
          </a:bodyPr>
          <a:lstStyle/>
          <a:p>
            <a:r>
              <a:rPr lang="en-US" sz="4000" dirty="0" smtClean="0"/>
              <a:t>Students create a </a:t>
            </a:r>
            <a:r>
              <a:rPr lang="en-US" sz="4000" b="1" dirty="0" smtClean="0"/>
              <a:t>film collage </a:t>
            </a:r>
            <a:r>
              <a:rPr lang="en-US" sz="4000" dirty="0" smtClean="0"/>
              <a:t>of </a:t>
            </a:r>
            <a:r>
              <a:rPr lang="en-US" sz="4000" dirty="0" smtClean="0">
                <a:solidFill>
                  <a:srgbClr val="0070C0"/>
                </a:solidFill>
              </a:rPr>
              <a:t>examples of English advertising</a:t>
            </a:r>
            <a:r>
              <a:rPr lang="en-US" sz="4000" dirty="0" smtClean="0"/>
              <a:t> in their environment</a:t>
            </a:r>
            <a:endParaRPr lang="bg-BG" sz="4000" dirty="0"/>
          </a:p>
        </p:txBody>
      </p:sp>
    </p:spTree>
  </p:cSld>
  <p:clrMapOvr>
    <a:masterClrMapping/>
  </p:clrMapOvr>
  <p:transition>
    <p:zoom/>
  </p:transition>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normAutofit fontScale="90000"/>
          </a:bodyPr>
          <a:lstStyle/>
          <a:p>
            <a:endParaRPr lang="bg-BG" dirty="0"/>
          </a:p>
        </p:txBody>
      </p:sp>
      <p:sp>
        <p:nvSpPr>
          <p:cNvPr id="3" name="Content Placeholder 2"/>
          <p:cNvSpPr>
            <a:spLocks noGrp="1"/>
          </p:cNvSpPr>
          <p:nvPr>
            <p:ph idx="1"/>
          </p:nvPr>
        </p:nvSpPr>
        <p:spPr>
          <a:xfrm>
            <a:off x="457200" y="1219200"/>
            <a:ext cx="8229600" cy="5105400"/>
          </a:xfrm>
        </p:spPr>
        <p:txBody>
          <a:bodyPr>
            <a:noAutofit/>
          </a:bodyPr>
          <a:lstStyle/>
          <a:p>
            <a:r>
              <a:rPr lang="en-US" sz="4000" b="1" dirty="0" err="1" smtClean="0"/>
              <a:t>Aim</a:t>
            </a:r>
            <a:r>
              <a:rPr lang="en-US" sz="4000" dirty="0" err="1" smtClean="0"/>
              <a:t>:To</a:t>
            </a:r>
            <a:r>
              <a:rPr lang="en-US" sz="4000" dirty="0" smtClean="0"/>
              <a:t> raise awareness of </a:t>
            </a:r>
            <a:r>
              <a:rPr lang="en-US" sz="4000" dirty="0" smtClean="0">
                <a:solidFill>
                  <a:srgbClr val="0070C0"/>
                </a:solidFill>
              </a:rPr>
              <a:t>English </a:t>
            </a:r>
            <a:r>
              <a:rPr lang="en-US" sz="4000" dirty="0" smtClean="0"/>
              <a:t>used </a:t>
            </a:r>
            <a:r>
              <a:rPr lang="en-US" sz="4000" dirty="0" smtClean="0">
                <a:solidFill>
                  <a:srgbClr val="0070C0"/>
                </a:solidFill>
              </a:rPr>
              <a:t>in advertising</a:t>
            </a:r>
            <a:r>
              <a:rPr lang="en-US" sz="4000" dirty="0" smtClean="0"/>
              <a:t>, and to </a:t>
            </a:r>
            <a:r>
              <a:rPr lang="en-US" sz="4000" dirty="0" smtClean="0">
                <a:solidFill>
                  <a:srgbClr val="0070C0"/>
                </a:solidFill>
              </a:rPr>
              <a:t>create a collage </a:t>
            </a:r>
            <a:r>
              <a:rPr lang="en-US" sz="4000" dirty="0" smtClean="0"/>
              <a:t>in the form of a short film, or </a:t>
            </a:r>
            <a:r>
              <a:rPr lang="en-US" sz="4000" b="1" dirty="0" smtClean="0">
                <a:solidFill>
                  <a:srgbClr val="0070C0"/>
                </a:solidFill>
              </a:rPr>
              <a:t>‘</a:t>
            </a:r>
            <a:r>
              <a:rPr lang="en-US" sz="4000" b="1" dirty="0" err="1" smtClean="0">
                <a:solidFill>
                  <a:srgbClr val="0070C0"/>
                </a:solidFill>
              </a:rPr>
              <a:t>vodcast</a:t>
            </a:r>
            <a:r>
              <a:rPr lang="en-US" sz="4000" dirty="0" smtClean="0"/>
              <a:t>’ </a:t>
            </a:r>
            <a:endParaRPr lang="bg-BG" sz="4000" dirty="0"/>
          </a:p>
        </p:txBody>
      </p:sp>
    </p:spTree>
  </p:cSld>
  <p:clrMapOvr>
    <a:masterClrMapping/>
  </p:clrMapOvr>
  <p:transition>
    <p:zoom/>
  </p:transition>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sp>
        <p:nvSpPr>
          <p:cNvPr id="3" name="Content Placeholder 2"/>
          <p:cNvSpPr>
            <a:spLocks noGrp="1"/>
          </p:cNvSpPr>
          <p:nvPr>
            <p:ph idx="1"/>
          </p:nvPr>
        </p:nvSpPr>
        <p:spPr/>
        <p:txBody>
          <a:bodyPr>
            <a:normAutofit/>
          </a:bodyPr>
          <a:lstStyle/>
          <a:p>
            <a:r>
              <a:rPr lang="en-US" sz="4000" dirty="0" smtClean="0"/>
              <a:t>Tools:</a:t>
            </a:r>
          </a:p>
          <a:p>
            <a:pPr>
              <a:buNone/>
            </a:pPr>
            <a:r>
              <a:rPr lang="en-US" sz="4000" dirty="0" smtClean="0"/>
              <a:t>	</a:t>
            </a:r>
            <a:r>
              <a:rPr lang="en-US" sz="4000" i="1" dirty="0" smtClean="0"/>
              <a:t> video editing software (e.g., </a:t>
            </a:r>
            <a:r>
              <a:rPr lang="en-US" sz="4000" b="1" i="1" dirty="0" err="1" smtClean="0">
                <a:solidFill>
                  <a:srgbClr val="0070C0"/>
                </a:solidFill>
              </a:rPr>
              <a:t>iMovie</a:t>
            </a:r>
            <a:r>
              <a:rPr lang="en-US" sz="4000" i="1" dirty="0" smtClean="0"/>
              <a:t> or </a:t>
            </a:r>
            <a:r>
              <a:rPr lang="en-US" sz="4000" b="1" i="1" dirty="0" smtClean="0">
                <a:solidFill>
                  <a:srgbClr val="0070C0"/>
                </a:solidFill>
              </a:rPr>
              <a:t>Movie Maker</a:t>
            </a:r>
            <a:r>
              <a:rPr lang="en-US" sz="4000" i="1" dirty="0" smtClean="0"/>
              <a:t>)</a:t>
            </a:r>
          </a:p>
          <a:p>
            <a:pPr>
              <a:buNone/>
            </a:pPr>
            <a:endParaRPr lang="en-US" sz="4000" i="1" dirty="0" smtClean="0"/>
          </a:p>
          <a:p>
            <a:pPr>
              <a:buNone/>
            </a:pPr>
            <a:r>
              <a:rPr lang="en-US" sz="3600" dirty="0" smtClean="0">
                <a:solidFill>
                  <a:srgbClr val="FF0000"/>
                </a:solidFill>
              </a:rPr>
              <a:t> e-language.wikispaces.com/</a:t>
            </a:r>
            <a:r>
              <a:rPr lang="en-US" sz="3600" dirty="0" err="1" smtClean="0">
                <a:solidFill>
                  <a:srgbClr val="FF0000"/>
                </a:solidFill>
              </a:rPr>
              <a:t>vodcasting</a:t>
            </a:r>
            <a:endParaRPr lang="bg-BG" sz="3600" i="1" dirty="0">
              <a:solidFill>
                <a:srgbClr val="FF0000"/>
              </a:solidFill>
            </a:endParaRPr>
          </a:p>
        </p:txBody>
      </p:sp>
    </p:spTree>
  </p:cSld>
  <p:clrMapOvr>
    <a:masterClrMapping/>
  </p:clrMapOvr>
  <p:transition>
    <p:zoom/>
  </p:transition>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class</a:t>
            </a:r>
            <a:endParaRPr lang="bg-BG" dirty="0"/>
          </a:p>
        </p:txBody>
      </p:sp>
      <p:sp>
        <p:nvSpPr>
          <p:cNvPr id="3" name="Content Placeholder 2"/>
          <p:cNvSpPr>
            <a:spLocks noGrp="1"/>
          </p:cNvSpPr>
          <p:nvPr>
            <p:ph idx="1"/>
          </p:nvPr>
        </p:nvSpPr>
        <p:spPr/>
        <p:txBody>
          <a:bodyPr>
            <a:normAutofit/>
          </a:bodyPr>
          <a:lstStyle/>
          <a:p>
            <a:r>
              <a:rPr lang="en-US" sz="3600" dirty="0" smtClean="0">
                <a:solidFill>
                  <a:srgbClr val="0070C0"/>
                </a:solidFill>
              </a:rPr>
              <a:t>Search </a:t>
            </a:r>
            <a:r>
              <a:rPr lang="en-US" sz="3600" dirty="0" smtClean="0"/>
              <a:t>the internet for a </a:t>
            </a:r>
            <a:r>
              <a:rPr lang="en-US" sz="3600" dirty="0" smtClean="0">
                <a:solidFill>
                  <a:srgbClr val="0070C0"/>
                </a:solidFill>
              </a:rPr>
              <a:t>few examples </a:t>
            </a:r>
            <a:r>
              <a:rPr lang="en-US" sz="3600" dirty="0" smtClean="0"/>
              <a:t>of English used for advertising in </a:t>
            </a:r>
            <a:r>
              <a:rPr lang="en-US" sz="3600" dirty="0" smtClean="0">
                <a:solidFill>
                  <a:srgbClr val="0070C0"/>
                </a:solidFill>
              </a:rPr>
              <a:t>public spaces </a:t>
            </a:r>
            <a:r>
              <a:rPr lang="en-US" sz="3600" dirty="0" smtClean="0"/>
              <a:t>(e.g., </a:t>
            </a:r>
            <a:r>
              <a:rPr lang="en-US" sz="3600" dirty="0" smtClean="0">
                <a:solidFill>
                  <a:srgbClr val="002060"/>
                </a:solidFill>
              </a:rPr>
              <a:t>billboards, posters and shop signs)</a:t>
            </a:r>
            <a:r>
              <a:rPr lang="en-US" sz="3600" dirty="0" smtClean="0"/>
              <a:t>, or take your own digital photographs. </a:t>
            </a:r>
            <a:endParaRPr lang="bg-BG" sz="3600" dirty="0"/>
          </a:p>
        </p:txBody>
      </p:sp>
    </p:spTree>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10312"/>
          </a:xfrm>
        </p:spPr>
        <p:txBody>
          <a:bodyPr>
            <a:normAutofit fontScale="90000"/>
          </a:bodyPr>
          <a:lstStyle/>
          <a:p>
            <a:endParaRPr lang="bg-BG" dirty="0"/>
          </a:p>
        </p:txBody>
      </p:sp>
      <p:pic>
        <p:nvPicPr>
          <p:cNvPr id="7170" name="Picture 2"/>
          <p:cNvPicPr>
            <a:picLocks noGrp="1" noChangeAspect="1" noChangeArrowheads="1"/>
          </p:cNvPicPr>
          <p:nvPr>
            <p:ph idx="1"/>
          </p:nvPr>
        </p:nvPicPr>
        <p:blipFill>
          <a:blip r:embed="rId2"/>
          <a:srcRect l="2175" t="20145" r="12911" b="52079"/>
          <a:stretch>
            <a:fillRect/>
          </a:stretch>
        </p:blipFill>
        <p:spPr bwMode="auto">
          <a:xfrm>
            <a:off x="228600" y="1524000"/>
            <a:ext cx="8534400" cy="36576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14400"/>
          </a:xfrm>
        </p:spPr>
        <p:txBody>
          <a:bodyPr/>
          <a:lstStyle/>
          <a:p>
            <a:endParaRPr lang="bg-BG" dirty="0"/>
          </a:p>
        </p:txBody>
      </p:sp>
      <p:sp>
        <p:nvSpPr>
          <p:cNvPr id="3" name="Content Placeholder 2"/>
          <p:cNvSpPr>
            <a:spLocks noGrp="1"/>
          </p:cNvSpPr>
          <p:nvPr>
            <p:ph idx="1"/>
          </p:nvPr>
        </p:nvSpPr>
        <p:spPr>
          <a:xfrm>
            <a:off x="457200" y="1524000"/>
            <a:ext cx="8229600" cy="4800600"/>
          </a:xfrm>
        </p:spPr>
        <p:txBody>
          <a:bodyPr>
            <a:noAutofit/>
          </a:bodyPr>
          <a:lstStyle/>
          <a:p>
            <a:r>
              <a:rPr lang="en-US" sz="3600" dirty="0" smtClean="0"/>
              <a:t>Create a </a:t>
            </a:r>
            <a:r>
              <a:rPr lang="en-US" sz="3600" dirty="0" smtClean="0">
                <a:solidFill>
                  <a:srgbClr val="0070C0"/>
                </a:solidFill>
              </a:rPr>
              <a:t>short film</a:t>
            </a:r>
            <a:r>
              <a:rPr lang="en-US" sz="3600" dirty="0" smtClean="0"/>
              <a:t> using a tool such as Apple’s </a:t>
            </a:r>
            <a:r>
              <a:rPr lang="en-US" sz="3600" dirty="0" err="1" smtClean="0">
                <a:solidFill>
                  <a:srgbClr val="0070C0"/>
                </a:solidFill>
              </a:rPr>
              <a:t>iMovie</a:t>
            </a:r>
            <a:r>
              <a:rPr lang="en-US" sz="3600" dirty="0" smtClean="0"/>
              <a:t> or Microsoft’s Windows </a:t>
            </a:r>
            <a:r>
              <a:rPr lang="en-US" sz="3600" dirty="0" smtClean="0">
                <a:solidFill>
                  <a:srgbClr val="0070C0"/>
                </a:solidFill>
              </a:rPr>
              <a:t>Movie Maker</a:t>
            </a:r>
            <a:r>
              <a:rPr lang="en-US" sz="3600" dirty="0" smtClean="0"/>
              <a:t>. Include a </a:t>
            </a:r>
            <a:r>
              <a:rPr lang="en-US" sz="3600" dirty="0" smtClean="0">
                <a:solidFill>
                  <a:srgbClr val="0070C0"/>
                </a:solidFill>
              </a:rPr>
              <a:t>soundtrack </a:t>
            </a:r>
            <a:r>
              <a:rPr lang="en-US" sz="3600" dirty="0" smtClean="0"/>
              <a:t>using Creative Commons music (e.g., from </a:t>
            </a:r>
            <a:r>
              <a:rPr lang="en-US" sz="3600" dirty="0" err="1" smtClean="0"/>
              <a:t>CCMixter</a:t>
            </a:r>
            <a:r>
              <a:rPr lang="en-US" sz="3600" dirty="0" smtClean="0"/>
              <a:t> at </a:t>
            </a:r>
            <a:r>
              <a:rPr lang="en-US" sz="3600" dirty="0" smtClean="0">
                <a:solidFill>
                  <a:srgbClr val="FF0000"/>
                </a:solidFill>
              </a:rPr>
              <a:t>ccmixter.org </a:t>
            </a:r>
            <a:r>
              <a:rPr lang="en-US" sz="3600" dirty="0" smtClean="0"/>
              <a:t>)or simply a </a:t>
            </a:r>
            <a:r>
              <a:rPr lang="en-US" sz="3600" dirty="0" smtClean="0">
                <a:solidFill>
                  <a:srgbClr val="0070C0"/>
                </a:solidFill>
              </a:rPr>
              <a:t>voiceover</a:t>
            </a:r>
            <a:r>
              <a:rPr lang="en-US" sz="3600" dirty="0" smtClean="0"/>
              <a:t>. Consider building in short </a:t>
            </a:r>
            <a:r>
              <a:rPr lang="en-US" sz="3600" dirty="0" smtClean="0">
                <a:solidFill>
                  <a:srgbClr val="0070C0"/>
                </a:solidFill>
              </a:rPr>
              <a:t>subtitles</a:t>
            </a:r>
            <a:r>
              <a:rPr lang="en-US" sz="3600" dirty="0" smtClean="0"/>
              <a:t> saying where each image is from. </a:t>
            </a:r>
            <a:endParaRPr lang="bg-BG" sz="3600" dirty="0"/>
          </a:p>
        </p:txBody>
      </p:sp>
    </p:spTree>
  </p:cSld>
  <p:clrMapOvr>
    <a:masterClrMapping/>
  </p:clrMapOvr>
  <p:transition>
    <p:zoom/>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endParaRPr lang="bg-BG" dirty="0"/>
          </a:p>
        </p:txBody>
      </p:sp>
      <p:sp>
        <p:nvSpPr>
          <p:cNvPr id="3" name="Content Placeholder 2"/>
          <p:cNvSpPr>
            <a:spLocks noGrp="1"/>
          </p:cNvSpPr>
          <p:nvPr>
            <p:ph idx="1"/>
          </p:nvPr>
        </p:nvSpPr>
        <p:spPr>
          <a:xfrm>
            <a:off x="457200" y="1447800"/>
            <a:ext cx="8229600" cy="4876800"/>
          </a:xfrm>
        </p:spPr>
        <p:txBody>
          <a:bodyPr>
            <a:noAutofit/>
          </a:bodyPr>
          <a:lstStyle/>
          <a:p>
            <a:r>
              <a:rPr lang="en-US" sz="3200" dirty="0" smtClean="0"/>
              <a:t>Each pair of students should try to </a:t>
            </a:r>
            <a:r>
              <a:rPr lang="en-US" sz="3200" dirty="0" smtClean="0">
                <a:solidFill>
                  <a:srgbClr val="0070C0"/>
                </a:solidFill>
              </a:rPr>
              <a:t>collect</a:t>
            </a:r>
            <a:r>
              <a:rPr lang="en-US" sz="3200" dirty="0" smtClean="0"/>
              <a:t> at least two examples of English being used in each of the following:</a:t>
            </a:r>
          </a:p>
          <a:p>
            <a:r>
              <a:rPr lang="en-US" sz="3200" dirty="0" smtClean="0"/>
              <a:t>  </a:t>
            </a:r>
            <a:r>
              <a:rPr lang="en-US" sz="3200" dirty="0" smtClean="0">
                <a:solidFill>
                  <a:srgbClr val="0070C0"/>
                </a:solidFill>
              </a:rPr>
              <a:t>magazine or newspaper </a:t>
            </a:r>
            <a:r>
              <a:rPr lang="en-US" sz="3200" dirty="0" smtClean="0"/>
              <a:t>advertisement</a:t>
            </a:r>
          </a:p>
          <a:p>
            <a:r>
              <a:rPr lang="en-US" sz="3200" dirty="0" smtClean="0"/>
              <a:t>  public </a:t>
            </a:r>
            <a:r>
              <a:rPr lang="en-US" sz="3200" dirty="0" smtClean="0">
                <a:solidFill>
                  <a:srgbClr val="0070C0"/>
                </a:solidFill>
              </a:rPr>
              <a:t>billboard or poster</a:t>
            </a:r>
          </a:p>
          <a:p>
            <a:r>
              <a:rPr lang="en-US" sz="3200" dirty="0" smtClean="0">
                <a:solidFill>
                  <a:srgbClr val="0070C0"/>
                </a:solidFill>
              </a:rPr>
              <a:t> </a:t>
            </a:r>
            <a:r>
              <a:rPr lang="en-US" sz="3200" dirty="0" smtClean="0"/>
              <a:t> </a:t>
            </a:r>
            <a:r>
              <a:rPr lang="en-US" sz="3200" dirty="0" smtClean="0">
                <a:solidFill>
                  <a:srgbClr val="0070C0"/>
                </a:solidFill>
              </a:rPr>
              <a:t>shop sign</a:t>
            </a:r>
          </a:p>
          <a:p>
            <a:r>
              <a:rPr lang="en-US" sz="3200" dirty="0" smtClean="0"/>
              <a:t>  restaurant/cafe </a:t>
            </a:r>
            <a:r>
              <a:rPr lang="en-US" sz="3200" dirty="0" smtClean="0">
                <a:solidFill>
                  <a:srgbClr val="0070C0"/>
                </a:solidFill>
              </a:rPr>
              <a:t>menu</a:t>
            </a:r>
          </a:p>
          <a:p>
            <a:r>
              <a:rPr lang="en-US" sz="3200" dirty="0" smtClean="0"/>
              <a:t>  any other places using English in advertisements </a:t>
            </a:r>
            <a:endParaRPr lang="bg-BG" sz="3200" dirty="0"/>
          </a:p>
        </p:txBody>
      </p:sp>
    </p:spTree>
  </p:cSld>
  <p:clrMapOvr>
    <a:masterClrMapping/>
  </p:clrMapOvr>
  <p:transition>
    <p:zoom/>
  </p:transition>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sp>
        <p:nvSpPr>
          <p:cNvPr id="3" name="Content Placeholder 2"/>
          <p:cNvSpPr>
            <a:spLocks noGrp="1"/>
          </p:cNvSpPr>
          <p:nvPr>
            <p:ph idx="1"/>
          </p:nvPr>
        </p:nvSpPr>
        <p:spPr/>
        <p:txBody>
          <a:bodyPr>
            <a:normAutofit/>
          </a:bodyPr>
          <a:lstStyle/>
          <a:p>
            <a:r>
              <a:rPr lang="en-US" sz="3600" dirty="0" smtClean="0"/>
              <a:t>Students can </a:t>
            </a:r>
            <a:r>
              <a:rPr lang="en-US" sz="3600" dirty="0" smtClean="0">
                <a:solidFill>
                  <a:srgbClr val="0070C0"/>
                </a:solidFill>
              </a:rPr>
              <a:t>take digital photos </a:t>
            </a:r>
            <a:r>
              <a:rPr lang="en-US" sz="3600" dirty="0" smtClean="0"/>
              <a:t>of </a:t>
            </a:r>
            <a:r>
              <a:rPr lang="en-US" sz="3600" dirty="0" err="1" smtClean="0"/>
              <a:t>realworld</a:t>
            </a:r>
            <a:r>
              <a:rPr lang="en-US" sz="3600" dirty="0" smtClean="0"/>
              <a:t> objects or they can also </a:t>
            </a:r>
            <a:r>
              <a:rPr lang="en-US" sz="3600" dirty="0" smtClean="0">
                <a:solidFill>
                  <a:srgbClr val="0070C0"/>
                </a:solidFill>
              </a:rPr>
              <a:t>search the internet </a:t>
            </a:r>
            <a:r>
              <a:rPr lang="en-US" sz="3600" dirty="0" smtClean="0"/>
              <a:t>for </a:t>
            </a:r>
            <a:r>
              <a:rPr lang="en-US" sz="3600" dirty="0" smtClean="0">
                <a:solidFill>
                  <a:srgbClr val="002060"/>
                </a:solidFill>
              </a:rPr>
              <a:t>Creative Commons licensed images.</a:t>
            </a:r>
            <a:endParaRPr lang="bg-BG" sz="3600" dirty="0">
              <a:solidFill>
                <a:srgbClr val="002060"/>
              </a:solidFill>
            </a:endParaRPr>
          </a:p>
        </p:txBody>
      </p:sp>
    </p:spTree>
  </p:cSld>
  <p:clrMapOvr>
    <a:masterClrMapping/>
  </p:clrMapOvr>
  <p:transition>
    <p:zoom/>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Extension:</a:t>
            </a:r>
            <a:endParaRPr lang="bg-BG" dirty="0"/>
          </a:p>
        </p:txBody>
      </p:sp>
      <p:sp>
        <p:nvSpPr>
          <p:cNvPr id="3" name="Content Placeholder 2"/>
          <p:cNvSpPr>
            <a:spLocks noGrp="1"/>
          </p:cNvSpPr>
          <p:nvPr>
            <p:ph idx="1"/>
          </p:nvPr>
        </p:nvSpPr>
        <p:spPr/>
        <p:txBody>
          <a:bodyPr/>
          <a:lstStyle/>
          <a:p>
            <a:r>
              <a:rPr lang="en-US" sz="4000" dirty="0" smtClean="0"/>
              <a:t>As long as students have used their own digital images in their films, or chosen Creative Commons licensed images, add students’ films to </a:t>
            </a:r>
            <a:r>
              <a:rPr lang="en-US" sz="4000" dirty="0" smtClean="0">
                <a:solidFill>
                  <a:srgbClr val="0070C0"/>
                </a:solidFill>
              </a:rPr>
              <a:t>a class blog </a:t>
            </a:r>
            <a:r>
              <a:rPr lang="en-US" sz="4000" dirty="0" smtClean="0"/>
              <a:t>or </a:t>
            </a:r>
            <a:r>
              <a:rPr lang="en-US" sz="4000" dirty="0" smtClean="0">
                <a:solidFill>
                  <a:srgbClr val="0070C0"/>
                </a:solidFill>
              </a:rPr>
              <a:t>wiki.</a:t>
            </a:r>
            <a:endParaRPr lang="bg-BG" dirty="0"/>
          </a:p>
        </p:txBody>
      </p:sp>
    </p:spTree>
  </p:cSld>
  <p:clrMapOvr>
    <a:masterClrMapping/>
  </p:clrMapOvr>
  <p:transition>
    <p:zoom/>
  </p:transition>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981200"/>
          </a:xfrm>
        </p:spPr>
        <p:txBody>
          <a:bodyPr>
            <a:normAutofit fontScale="90000"/>
          </a:bodyPr>
          <a:lstStyle/>
          <a:p>
            <a:pPr algn="ctr"/>
            <a:r>
              <a:rPr lang="en-US" dirty="0" smtClean="0"/>
              <a:t>Intercultural and Multimedia </a:t>
            </a:r>
            <a:r>
              <a:rPr lang="en-US" dirty="0" err="1" smtClean="0"/>
              <a:t>literacies</a:t>
            </a:r>
            <a:r>
              <a:rPr lang="en-US" dirty="0" smtClean="0"/>
              <a:t/>
            </a:r>
            <a:br>
              <a:rPr lang="en-US" dirty="0" smtClean="0"/>
            </a:br>
            <a:r>
              <a:rPr lang="en-US" dirty="0" smtClean="0"/>
              <a:t>Activity - </a:t>
            </a:r>
            <a:r>
              <a:rPr lang="en-US" i="1" dirty="0" err="1" smtClean="0"/>
              <a:t>Vox</a:t>
            </a:r>
            <a:r>
              <a:rPr lang="en-US" i="1" dirty="0" smtClean="0"/>
              <a:t> pop</a:t>
            </a:r>
            <a:endParaRPr lang="bg-BG" i="1" dirty="0"/>
          </a:p>
        </p:txBody>
      </p:sp>
      <p:sp>
        <p:nvSpPr>
          <p:cNvPr id="3" name="Content Placeholder 2"/>
          <p:cNvSpPr>
            <a:spLocks noGrp="1"/>
          </p:cNvSpPr>
          <p:nvPr>
            <p:ph idx="1"/>
          </p:nvPr>
        </p:nvSpPr>
        <p:spPr>
          <a:xfrm>
            <a:off x="457200" y="2362200"/>
            <a:ext cx="8229600" cy="3962400"/>
          </a:xfrm>
        </p:spPr>
        <p:txBody>
          <a:bodyPr>
            <a:normAutofit/>
          </a:bodyPr>
          <a:lstStyle/>
          <a:p>
            <a:r>
              <a:rPr lang="en-US" sz="4400" i="1" dirty="0" smtClean="0"/>
              <a:t>Students create short ‘</a:t>
            </a:r>
            <a:r>
              <a:rPr lang="en-US" sz="4400" i="1" dirty="0" err="1" smtClean="0">
                <a:solidFill>
                  <a:srgbClr val="0070C0"/>
                </a:solidFill>
              </a:rPr>
              <a:t>vox</a:t>
            </a:r>
            <a:r>
              <a:rPr lang="en-US" sz="4400" i="1" dirty="0" smtClean="0">
                <a:solidFill>
                  <a:srgbClr val="0070C0"/>
                </a:solidFill>
              </a:rPr>
              <a:t> pop’ </a:t>
            </a:r>
            <a:r>
              <a:rPr lang="en-US" sz="4400" i="1" dirty="0" err="1" smtClean="0">
                <a:solidFill>
                  <a:srgbClr val="0070C0"/>
                </a:solidFill>
              </a:rPr>
              <a:t>vodcasts</a:t>
            </a:r>
            <a:r>
              <a:rPr lang="en-US" sz="4400" i="1" dirty="0" smtClean="0">
                <a:solidFill>
                  <a:srgbClr val="0070C0"/>
                </a:solidFill>
              </a:rPr>
              <a:t> </a:t>
            </a:r>
            <a:r>
              <a:rPr lang="en-US" sz="4400" i="1" dirty="0" smtClean="0"/>
              <a:t>describing certain aspects of their </a:t>
            </a:r>
            <a:r>
              <a:rPr lang="en-US" sz="4400" i="1" dirty="0" smtClean="0">
                <a:solidFill>
                  <a:srgbClr val="0070C0"/>
                </a:solidFill>
              </a:rPr>
              <a:t>culture.</a:t>
            </a:r>
            <a:endParaRPr lang="bg-BG" sz="4400" i="1" dirty="0">
              <a:solidFill>
                <a:srgbClr val="0070C0"/>
              </a:solidFill>
            </a:endParaRPr>
          </a:p>
        </p:txBody>
      </p:sp>
    </p:spTree>
  </p:cSld>
  <p:clrMapOvr>
    <a:masterClrMapping/>
  </p:clrMapOvr>
  <p:transition>
    <p:zoom/>
  </p:transition>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sp>
        <p:nvSpPr>
          <p:cNvPr id="3" name="Content Placeholder 2"/>
          <p:cNvSpPr>
            <a:spLocks noGrp="1"/>
          </p:cNvSpPr>
          <p:nvPr>
            <p:ph idx="1"/>
          </p:nvPr>
        </p:nvSpPr>
        <p:spPr/>
        <p:txBody>
          <a:bodyPr>
            <a:normAutofit/>
          </a:bodyPr>
          <a:lstStyle/>
          <a:p>
            <a:r>
              <a:rPr lang="en-US" sz="4000" dirty="0" smtClean="0"/>
              <a:t>This activity encourages students to </a:t>
            </a:r>
            <a:r>
              <a:rPr lang="en-US" sz="4000" dirty="0" smtClean="0">
                <a:solidFill>
                  <a:srgbClr val="0070C0"/>
                </a:solidFill>
              </a:rPr>
              <a:t>examine stereotypes</a:t>
            </a:r>
            <a:r>
              <a:rPr lang="en-US" sz="4000" dirty="0" smtClean="0"/>
              <a:t>, and then to produce a short </a:t>
            </a:r>
            <a:r>
              <a:rPr lang="en-US" sz="4000" dirty="0" err="1" smtClean="0">
                <a:solidFill>
                  <a:srgbClr val="0070C0"/>
                </a:solidFill>
              </a:rPr>
              <a:t>vodcast</a:t>
            </a:r>
            <a:r>
              <a:rPr lang="en-US" sz="4000" dirty="0" smtClean="0"/>
              <a:t> giving </a:t>
            </a:r>
            <a:r>
              <a:rPr lang="en-US" sz="4000" b="1" dirty="0" smtClean="0">
                <a:solidFill>
                  <a:srgbClr val="00B050"/>
                </a:solidFill>
              </a:rPr>
              <a:t>their</a:t>
            </a:r>
            <a:r>
              <a:rPr lang="en-US" sz="4000" dirty="0" smtClean="0"/>
              <a:t> </a:t>
            </a:r>
            <a:r>
              <a:rPr lang="en-US" sz="4000" dirty="0" smtClean="0">
                <a:solidFill>
                  <a:srgbClr val="0070C0"/>
                </a:solidFill>
              </a:rPr>
              <a:t>views on their own culture </a:t>
            </a:r>
            <a:r>
              <a:rPr lang="en-US" sz="4000" dirty="0" smtClean="0"/>
              <a:t>from the perspective of cultural insiders.</a:t>
            </a:r>
            <a:endParaRPr lang="bg-BG" sz="4000" dirty="0"/>
          </a:p>
        </p:txBody>
      </p:sp>
    </p:spTree>
  </p:cSld>
  <p:clrMapOvr>
    <a:masterClrMapping/>
  </p:clrMapOvr>
  <p:transition>
    <p:zoom/>
  </p:transition>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endParaRPr lang="bg-BG" dirty="0"/>
          </a:p>
        </p:txBody>
      </p:sp>
      <p:sp>
        <p:nvSpPr>
          <p:cNvPr id="3" name="Content Placeholder 2"/>
          <p:cNvSpPr>
            <a:spLocks noGrp="1"/>
          </p:cNvSpPr>
          <p:nvPr>
            <p:ph idx="1"/>
          </p:nvPr>
        </p:nvSpPr>
        <p:spPr>
          <a:xfrm>
            <a:off x="457200" y="1524000"/>
            <a:ext cx="8229600" cy="4800600"/>
          </a:xfrm>
        </p:spPr>
        <p:txBody>
          <a:bodyPr>
            <a:normAutofit/>
          </a:bodyPr>
          <a:lstStyle/>
          <a:p>
            <a:r>
              <a:rPr lang="en-US" sz="3600" dirty="0" smtClean="0"/>
              <a:t>Technical support:</a:t>
            </a:r>
          </a:p>
          <a:p>
            <a:pPr>
              <a:buNone/>
            </a:pPr>
            <a:r>
              <a:rPr lang="en-US" sz="3600" b="1" dirty="0" err="1" smtClean="0">
                <a:solidFill>
                  <a:srgbClr val="0070C0"/>
                </a:solidFill>
              </a:rPr>
              <a:t>Vodcasting</a:t>
            </a:r>
            <a:r>
              <a:rPr lang="en-US" sz="3600" b="1" dirty="0" smtClean="0">
                <a:solidFill>
                  <a:srgbClr val="0070C0"/>
                </a:solidFill>
              </a:rPr>
              <a:t>:</a:t>
            </a:r>
            <a:r>
              <a:rPr lang="en-US" sz="3600" dirty="0" smtClean="0"/>
              <a:t> </a:t>
            </a:r>
          </a:p>
          <a:p>
            <a:pPr>
              <a:buNone/>
            </a:pPr>
            <a:r>
              <a:rPr lang="en-US" sz="3600" dirty="0" smtClean="0"/>
              <a:t>• General: </a:t>
            </a:r>
            <a:r>
              <a:rPr lang="en-US" sz="3600" dirty="0" smtClean="0">
                <a:solidFill>
                  <a:srgbClr val="FF0000"/>
                </a:solidFill>
              </a:rPr>
              <a:t>e-language.wikispaces.com/</a:t>
            </a:r>
            <a:r>
              <a:rPr lang="en-US" sz="3600" dirty="0" err="1" smtClean="0">
                <a:solidFill>
                  <a:srgbClr val="FF0000"/>
                </a:solidFill>
              </a:rPr>
              <a:t>vodcasting</a:t>
            </a:r>
            <a:endParaRPr lang="en-US" sz="3600" dirty="0" smtClean="0">
              <a:solidFill>
                <a:srgbClr val="FF0000"/>
              </a:solidFill>
            </a:endParaRPr>
          </a:p>
          <a:p>
            <a:pPr>
              <a:buNone/>
            </a:pPr>
            <a:r>
              <a:rPr lang="en-US" sz="3600" dirty="0" smtClean="0"/>
              <a:t> • </a:t>
            </a:r>
            <a:r>
              <a:rPr lang="en-US" sz="3600" dirty="0" smtClean="0">
                <a:solidFill>
                  <a:srgbClr val="002060"/>
                </a:solidFill>
              </a:rPr>
              <a:t>YouTube</a:t>
            </a:r>
            <a:r>
              <a:rPr lang="en-US" sz="3600" dirty="0" smtClean="0"/>
              <a:t>: </a:t>
            </a:r>
            <a:r>
              <a:rPr lang="en-US" sz="3600" dirty="0" smtClean="0">
                <a:solidFill>
                  <a:srgbClr val="FF0000"/>
                </a:solidFill>
              </a:rPr>
              <a:t>support.google.com/</a:t>
            </a:r>
            <a:r>
              <a:rPr lang="en-US" sz="3600" dirty="0" err="1" smtClean="0">
                <a:solidFill>
                  <a:srgbClr val="FF0000"/>
                </a:solidFill>
              </a:rPr>
              <a:t>youtube</a:t>
            </a:r>
            <a:r>
              <a:rPr lang="en-US" sz="3600" dirty="0" smtClean="0">
                <a:solidFill>
                  <a:srgbClr val="FF0000"/>
                </a:solidFill>
              </a:rPr>
              <a:t>/?hl=en</a:t>
            </a:r>
            <a:endParaRPr lang="bg-BG" sz="3600" dirty="0">
              <a:solidFill>
                <a:srgbClr val="FF0000"/>
              </a:solidFill>
            </a:endParaRPr>
          </a:p>
        </p:txBody>
      </p:sp>
    </p:spTree>
  </p:cSld>
  <p:clrMapOvr>
    <a:masterClrMapping/>
  </p:clrMapOvr>
  <p:transition>
    <p:zoom/>
  </p:transition>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lstStyle/>
          <a:p>
            <a:endParaRPr lang="bg-BG" dirty="0"/>
          </a:p>
        </p:txBody>
      </p:sp>
      <p:sp>
        <p:nvSpPr>
          <p:cNvPr id="3" name="Content Placeholder 2"/>
          <p:cNvSpPr>
            <a:spLocks noGrp="1"/>
          </p:cNvSpPr>
          <p:nvPr>
            <p:ph idx="1"/>
          </p:nvPr>
        </p:nvSpPr>
        <p:spPr>
          <a:xfrm>
            <a:off x="457200" y="1524000"/>
            <a:ext cx="8229600" cy="4800600"/>
          </a:xfrm>
        </p:spPr>
        <p:txBody>
          <a:bodyPr>
            <a:noAutofit/>
          </a:bodyPr>
          <a:lstStyle/>
          <a:p>
            <a:r>
              <a:rPr lang="en-US" sz="3600" dirty="0" smtClean="0"/>
              <a:t>Start by discussing for example American culture. Show students </a:t>
            </a:r>
            <a:r>
              <a:rPr lang="en-US" sz="3600" b="1" i="1" dirty="0" smtClean="0">
                <a:solidFill>
                  <a:srgbClr val="00B050"/>
                </a:solidFill>
              </a:rPr>
              <a:t>What is American Culture </a:t>
            </a:r>
            <a:r>
              <a:rPr lang="en-US" sz="3600" dirty="0" smtClean="0"/>
              <a:t>from You Tube (</a:t>
            </a:r>
            <a:r>
              <a:rPr lang="en-US" sz="3600" dirty="0" smtClean="0">
                <a:solidFill>
                  <a:srgbClr val="FF0000"/>
                </a:solidFill>
                <a:hlinkClick r:id="rId2" action="ppaction://hlinkfile"/>
              </a:rPr>
              <a:t>www.youtube.com/watch?v=pg87sSaTZSc</a:t>
            </a:r>
            <a:r>
              <a:rPr lang="en-US" sz="3600" dirty="0" smtClean="0"/>
              <a:t>). The video was made by three </a:t>
            </a:r>
            <a:r>
              <a:rPr lang="en-US" sz="3600" dirty="0" smtClean="0">
                <a:solidFill>
                  <a:srgbClr val="0070C0"/>
                </a:solidFill>
              </a:rPr>
              <a:t>US college students </a:t>
            </a:r>
            <a:r>
              <a:rPr lang="en-US" sz="3600" dirty="0" smtClean="0"/>
              <a:t>studying in the </a:t>
            </a:r>
            <a:r>
              <a:rPr lang="en-US" sz="3600" dirty="0" smtClean="0">
                <a:solidFill>
                  <a:srgbClr val="0070C0"/>
                </a:solidFill>
              </a:rPr>
              <a:t>Philippines.</a:t>
            </a:r>
            <a:endParaRPr lang="bg-BG" sz="3600" dirty="0">
              <a:solidFill>
                <a:srgbClr val="0070C0"/>
              </a:solidFill>
            </a:endParaRPr>
          </a:p>
        </p:txBody>
      </p:sp>
    </p:spTree>
  </p:cSld>
  <p:clrMapOvr>
    <a:masterClrMapping/>
  </p:clrMapOvr>
  <p:transition>
    <p:zoom/>
  </p:transition>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2590800"/>
          </a:xfrm>
        </p:spPr>
        <p:txBody>
          <a:bodyPr>
            <a:normAutofit fontScale="90000"/>
          </a:bodyPr>
          <a:lstStyle/>
          <a:p>
            <a:r>
              <a:rPr lang="en-US" sz="4400" dirty="0" smtClean="0"/>
              <a:t>In pairs or small groups, students should discuss American culture in terms of:</a:t>
            </a:r>
            <a:r>
              <a:rPr lang="en-US" dirty="0" smtClean="0"/>
              <a:t/>
            </a:r>
            <a:br>
              <a:rPr lang="en-US" dirty="0" smtClean="0"/>
            </a:br>
            <a:endParaRPr lang="bg-BG" dirty="0"/>
          </a:p>
        </p:txBody>
      </p:sp>
      <p:pic>
        <p:nvPicPr>
          <p:cNvPr id="2050" name="Picture 2"/>
          <p:cNvPicPr>
            <a:picLocks noGrp="1" noChangeAspect="1" noChangeArrowheads="1"/>
          </p:cNvPicPr>
          <p:nvPr>
            <p:ph idx="1"/>
          </p:nvPr>
        </p:nvPicPr>
        <p:blipFill>
          <a:blip r:embed="rId2"/>
          <a:srcRect l="19237" t="37736" r="21358" b="32075"/>
          <a:stretch>
            <a:fillRect/>
          </a:stretch>
        </p:blipFill>
        <p:spPr bwMode="auto">
          <a:xfrm>
            <a:off x="342900" y="2590800"/>
            <a:ext cx="8572500" cy="30480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438912"/>
          </a:xfrm>
        </p:spPr>
        <p:txBody>
          <a:bodyPr>
            <a:normAutofit fontScale="90000"/>
          </a:bodyPr>
          <a:lstStyle/>
          <a:p>
            <a:endParaRPr lang="bg-BG" dirty="0"/>
          </a:p>
        </p:txBody>
      </p:sp>
      <p:sp>
        <p:nvSpPr>
          <p:cNvPr id="3" name="Content Placeholder 2"/>
          <p:cNvSpPr>
            <a:spLocks noGrp="1"/>
          </p:cNvSpPr>
          <p:nvPr>
            <p:ph idx="1"/>
          </p:nvPr>
        </p:nvSpPr>
        <p:spPr>
          <a:xfrm>
            <a:off x="457200" y="1524000"/>
            <a:ext cx="8229600" cy="4800600"/>
          </a:xfrm>
        </p:spPr>
        <p:txBody>
          <a:bodyPr>
            <a:noAutofit/>
          </a:bodyPr>
          <a:lstStyle/>
          <a:p>
            <a:r>
              <a:rPr lang="en-US" sz="3600" dirty="0" smtClean="0"/>
              <a:t>Show part of the video  and let students see whether their </a:t>
            </a:r>
            <a:r>
              <a:rPr lang="en-US" sz="3600" dirty="0" smtClean="0">
                <a:solidFill>
                  <a:srgbClr val="0070C0"/>
                </a:solidFill>
              </a:rPr>
              <a:t>predictions </a:t>
            </a:r>
            <a:r>
              <a:rPr lang="en-US" sz="3600" dirty="0" smtClean="0"/>
              <a:t>were correct.</a:t>
            </a:r>
          </a:p>
          <a:p>
            <a:r>
              <a:rPr lang="en-US" sz="3600" dirty="0" smtClean="0"/>
              <a:t>Ask students what they think the </a:t>
            </a:r>
            <a:r>
              <a:rPr lang="en-US" sz="3600" dirty="0" smtClean="0">
                <a:solidFill>
                  <a:srgbClr val="0070C0"/>
                </a:solidFill>
              </a:rPr>
              <a:t>message </a:t>
            </a:r>
            <a:r>
              <a:rPr lang="en-US" sz="3600" dirty="0" smtClean="0"/>
              <a:t>of this video is. Then play them the last 2 minutes of the video, from 8:07 to the end, in which the message of the video is delivered.</a:t>
            </a:r>
          </a:p>
          <a:p>
            <a:endParaRPr lang="bg-BG" sz="3600" dirty="0"/>
          </a:p>
        </p:txBody>
      </p:sp>
    </p:spTree>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381000"/>
          </a:xfrm>
        </p:spPr>
        <p:txBody>
          <a:bodyPr>
            <a:normAutofit fontScale="90000"/>
          </a:bodyPr>
          <a:lstStyle/>
          <a:p>
            <a:endParaRPr lang="bg-BG" dirty="0"/>
          </a:p>
        </p:txBody>
      </p:sp>
      <p:pic>
        <p:nvPicPr>
          <p:cNvPr id="8194" name="Picture 2"/>
          <p:cNvPicPr>
            <a:picLocks noGrp="1" noChangeAspect="1" noChangeArrowheads="1"/>
          </p:cNvPicPr>
          <p:nvPr>
            <p:ph idx="1"/>
          </p:nvPr>
        </p:nvPicPr>
        <p:blipFill>
          <a:blip r:embed="rId2"/>
          <a:srcRect l="14864" t="49656" r="10959" b="24304"/>
          <a:stretch>
            <a:fillRect/>
          </a:stretch>
        </p:blipFill>
        <p:spPr bwMode="auto">
          <a:xfrm>
            <a:off x="838200" y="1447800"/>
            <a:ext cx="7543800" cy="35814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endParaRPr lang="bg-BG" dirty="0"/>
          </a:p>
        </p:txBody>
      </p:sp>
      <p:sp>
        <p:nvSpPr>
          <p:cNvPr id="3" name="Content Placeholder 2"/>
          <p:cNvSpPr>
            <a:spLocks noGrp="1"/>
          </p:cNvSpPr>
          <p:nvPr>
            <p:ph idx="1"/>
          </p:nvPr>
        </p:nvSpPr>
        <p:spPr>
          <a:xfrm>
            <a:off x="457200" y="1676400"/>
            <a:ext cx="8229600" cy="4648200"/>
          </a:xfrm>
        </p:spPr>
        <p:txBody>
          <a:bodyPr>
            <a:normAutofit/>
          </a:bodyPr>
          <a:lstStyle/>
          <a:p>
            <a:r>
              <a:rPr lang="en-US" sz="3600" dirty="0" smtClean="0"/>
              <a:t>The American students who made this video want to show </a:t>
            </a:r>
            <a:r>
              <a:rPr lang="en-US" sz="3600" dirty="0" smtClean="0">
                <a:solidFill>
                  <a:srgbClr val="002060"/>
                </a:solidFill>
              </a:rPr>
              <a:t>that people’s </a:t>
            </a:r>
            <a:r>
              <a:rPr lang="en-US" sz="3600" b="1" dirty="0" smtClean="0">
                <a:solidFill>
                  <a:srgbClr val="002060"/>
                </a:solidFill>
              </a:rPr>
              <a:t>ideas</a:t>
            </a:r>
            <a:r>
              <a:rPr lang="en-US" sz="3600" dirty="0" smtClean="0">
                <a:solidFill>
                  <a:srgbClr val="002060"/>
                </a:solidFill>
              </a:rPr>
              <a:t> about ‘American culture’</a:t>
            </a:r>
            <a:r>
              <a:rPr lang="en-US" sz="3600" dirty="0" smtClean="0"/>
              <a:t> may </a:t>
            </a:r>
            <a:r>
              <a:rPr lang="en-US" sz="3600" dirty="0" smtClean="0">
                <a:solidFill>
                  <a:srgbClr val="0070C0"/>
                </a:solidFill>
              </a:rPr>
              <a:t>not always be accurate</a:t>
            </a:r>
            <a:r>
              <a:rPr lang="en-US" sz="3600" dirty="0" smtClean="0"/>
              <a:t>. In other words, this video looks at </a:t>
            </a:r>
            <a:r>
              <a:rPr lang="en-US" sz="3600" b="1" dirty="0" smtClean="0">
                <a:solidFill>
                  <a:srgbClr val="0070C0"/>
                </a:solidFill>
              </a:rPr>
              <a:t>stereotypical perceptions.</a:t>
            </a:r>
            <a:endParaRPr lang="bg-BG" sz="3600" b="1" dirty="0">
              <a:solidFill>
                <a:srgbClr val="0070C0"/>
              </a:solidFill>
            </a:endParaRPr>
          </a:p>
        </p:txBody>
      </p:sp>
    </p:spTree>
  </p:cSld>
  <p:clrMapOvr>
    <a:masterClrMapping/>
  </p:clrMapOvr>
  <p:transition>
    <p:zoom/>
  </p:transition>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2133600"/>
          </a:xfrm>
        </p:spPr>
        <p:txBody>
          <a:bodyPr>
            <a:normAutofit fontScale="90000"/>
          </a:bodyPr>
          <a:lstStyle/>
          <a:p>
            <a:r>
              <a:rPr lang="en-US" dirty="0" smtClean="0"/>
              <a:t>Point out that outsiders’ and insiders’ views of a country’s culture often differ</a:t>
            </a:r>
            <a:endParaRPr lang="bg-BG" dirty="0"/>
          </a:p>
        </p:txBody>
      </p:sp>
      <p:pic>
        <p:nvPicPr>
          <p:cNvPr id="3074" name="Picture 2"/>
          <p:cNvPicPr>
            <a:picLocks noGrp="1" noChangeAspect="1" noChangeArrowheads="1"/>
          </p:cNvPicPr>
          <p:nvPr>
            <p:ph idx="1"/>
          </p:nvPr>
        </p:nvPicPr>
        <p:blipFill>
          <a:blip r:embed="rId2"/>
          <a:srcRect l="9520" t="34000" r="12893" b="24000"/>
          <a:stretch>
            <a:fillRect/>
          </a:stretch>
        </p:blipFill>
        <p:spPr bwMode="auto">
          <a:xfrm>
            <a:off x="304800" y="2819400"/>
            <a:ext cx="8512629" cy="32766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304800"/>
          </a:xfrm>
        </p:spPr>
        <p:txBody>
          <a:bodyPr>
            <a:normAutofit fontScale="90000"/>
          </a:bodyPr>
          <a:lstStyle/>
          <a:p>
            <a:endParaRPr lang="bg-BG" dirty="0"/>
          </a:p>
        </p:txBody>
      </p:sp>
      <p:sp>
        <p:nvSpPr>
          <p:cNvPr id="3" name="Content Placeholder 2"/>
          <p:cNvSpPr>
            <a:spLocks noGrp="1"/>
          </p:cNvSpPr>
          <p:nvPr>
            <p:ph idx="1"/>
          </p:nvPr>
        </p:nvSpPr>
        <p:spPr>
          <a:xfrm>
            <a:off x="457200" y="990600"/>
            <a:ext cx="8229600" cy="5334000"/>
          </a:xfrm>
        </p:spPr>
        <p:txBody>
          <a:bodyPr>
            <a:noAutofit/>
          </a:bodyPr>
          <a:lstStyle/>
          <a:p>
            <a:r>
              <a:rPr lang="en-US" sz="3200" i="1" dirty="0" smtClean="0"/>
              <a:t>Students produce a short </a:t>
            </a:r>
            <a:r>
              <a:rPr lang="en-US" sz="3200" i="1" dirty="0" err="1" smtClean="0">
                <a:solidFill>
                  <a:srgbClr val="0070C0"/>
                </a:solidFill>
              </a:rPr>
              <a:t>vodcast</a:t>
            </a:r>
            <a:r>
              <a:rPr lang="en-US" sz="3200" i="1" dirty="0" smtClean="0">
                <a:solidFill>
                  <a:srgbClr val="0070C0"/>
                </a:solidFill>
              </a:rPr>
              <a:t>, </a:t>
            </a:r>
            <a:r>
              <a:rPr lang="en-US" sz="3200" i="1" dirty="0" smtClean="0"/>
              <a:t>which gives an </a:t>
            </a:r>
            <a:r>
              <a:rPr lang="en-US" sz="3200" i="1" dirty="0" smtClean="0">
                <a:solidFill>
                  <a:srgbClr val="0070C0"/>
                </a:solidFill>
              </a:rPr>
              <a:t>insiders’ account </a:t>
            </a:r>
            <a:r>
              <a:rPr lang="en-US" sz="3200" i="1" dirty="0" smtClean="0"/>
              <a:t>of the students’ </a:t>
            </a:r>
            <a:r>
              <a:rPr lang="en-US" sz="3200" i="1" dirty="0" smtClean="0">
                <a:solidFill>
                  <a:srgbClr val="0070C0"/>
                </a:solidFill>
              </a:rPr>
              <a:t>culture</a:t>
            </a:r>
            <a:r>
              <a:rPr lang="en-US" sz="3200" i="1" dirty="0" smtClean="0"/>
              <a:t>, by explaining what food they eat, what the weather is like in the country, what music they typically listen to, what they do for fun/entertainment, and how people in their country typically look (physical appearance). Ask students to </a:t>
            </a:r>
            <a:r>
              <a:rPr lang="en-US" sz="3200" i="1" dirty="0" smtClean="0">
                <a:solidFill>
                  <a:srgbClr val="0070C0"/>
                </a:solidFill>
              </a:rPr>
              <a:t>film each other </a:t>
            </a:r>
            <a:r>
              <a:rPr lang="en-US" sz="3200" i="1" dirty="0" smtClean="0"/>
              <a:t>within their group, giving their </a:t>
            </a:r>
            <a:r>
              <a:rPr lang="en-US" sz="3200" i="1" dirty="0" smtClean="0">
                <a:solidFill>
                  <a:srgbClr val="0070C0"/>
                </a:solidFill>
              </a:rPr>
              <a:t>opinions</a:t>
            </a:r>
            <a:r>
              <a:rPr lang="en-US" sz="3200" i="1" dirty="0" smtClean="0"/>
              <a:t> on these topics. </a:t>
            </a:r>
            <a:endParaRPr lang="bg-BG" sz="3200" i="1" dirty="0"/>
          </a:p>
        </p:txBody>
      </p:sp>
    </p:spTree>
  </p:cSld>
  <p:clrMapOvr>
    <a:masterClrMapping/>
  </p:clrMapOvr>
  <p:transition>
    <p:zoom/>
  </p:transition>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86512"/>
          </a:xfrm>
        </p:spPr>
        <p:txBody>
          <a:bodyPr>
            <a:normAutofit fontScale="90000"/>
          </a:bodyPr>
          <a:lstStyle/>
          <a:p>
            <a:endParaRPr lang="bg-BG" dirty="0"/>
          </a:p>
        </p:txBody>
      </p:sp>
      <p:sp>
        <p:nvSpPr>
          <p:cNvPr id="3" name="Content Placeholder 2"/>
          <p:cNvSpPr>
            <a:spLocks noGrp="1"/>
          </p:cNvSpPr>
          <p:nvPr>
            <p:ph idx="1"/>
          </p:nvPr>
        </p:nvSpPr>
        <p:spPr>
          <a:xfrm>
            <a:off x="457200" y="1295400"/>
            <a:ext cx="8229600" cy="5029200"/>
          </a:xfrm>
        </p:spPr>
        <p:txBody>
          <a:bodyPr>
            <a:noAutofit/>
          </a:bodyPr>
          <a:lstStyle/>
          <a:p>
            <a:r>
              <a:rPr lang="en-US" sz="3200" dirty="0" smtClean="0"/>
              <a:t>Ask students to share their videos by passing around the mobile phone(s) or digital camera(s) between groups. Students can be invited </a:t>
            </a:r>
            <a:r>
              <a:rPr lang="en-US" sz="3200" dirty="0" smtClean="0">
                <a:solidFill>
                  <a:srgbClr val="0070C0"/>
                </a:solidFill>
              </a:rPr>
              <a:t>to upload their </a:t>
            </a:r>
            <a:r>
              <a:rPr lang="en-US" sz="3200" dirty="0" err="1" smtClean="0">
                <a:solidFill>
                  <a:srgbClr val="0070C0"/>
                </a:solidFill>
              </a:rPr>
              <a:t>vodcasts</a:t>
            </a:r>
            <a:r>
              <a:rPr lang="en-US" sz="3200" dirty="0" smtClean="0">
                <a:solidFill>
                  <a:srgbClr val="0070C0"/>
                </a:solidFill>
              </a:rPr>
              <a:t> </a:t>
            </a:r>
            <a:r>
              <a:rPr lang="en-US" sz="3200" dirty="0" smtClean="0"/>
              <a:t>to a video hosting site such as </a:t>
            </a:r>
            <a:r>
              <a:rPr lang="en-US" sz="3200" dirty="0" smtClean="0">
                <a:solidFill>
                  <a:srgbClr val="0070C0"/>
                </a:solidFill>
              </a:rPr>
              <a:t>You Tube </a:t>
            </a:r>
            <a:r>
              <a:rPr lang="en-US" sz="3200" dirty="0" smtClean="0"/>
              <a:t>(www.youtube.com)or </a:t>
            </a:r>
            <a:r>
              <a:rPr lang="en-US" sz="3200" dirty="0" smtClean="0">
                <a:solidFill>
                  <a:srgbClr val="0070C0"/>
                </a:solidFill>
              </a:rPr>
              <a:t>Blip TV </a:t>
            </a:r>
            <a:r>
              <a:rPr lang="en-US" sz="3200" dirty="0" smtClean="0"/>
              <a:t>(blip.tv). These can then be shared with other classes, parents, or the general public, depending on the privacy settings chosen. </a:t>
            </a:r>
            <a:endParaRPr lang="bg-BG" sz="3200" dirty="0"/>
          </a:p>
        </p:txBody>
      </p:sp>
    </p:spTree>
  </p:cSld>
  <p:clrMapOvr>
    <a:masterClrMapping/>
  </p:clrMapOvr>
  <p:transition>
    <p:zoom/>
  </p:transition>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p>
            <a:r>
              <a:rPr lang="en-US" dirty="0" smtClean="0"/>
              <a:t>Activity - </a:t>
            </a:r>
            <a:r>
              <a:rPr lang="en-US" i="1" dirty="0" smtClean="0"/>
              <a:t>Movie </a:t>
            </a:r>
            <a:r>
              <a:rPr lang="en-US" i="1" dirty="0" err="1" smtClean="0"/>
              <a:t>mashup</a:t>
            </a:r>
            <a:r>
              <a:rPr lang="en-US" i="1" dirty="0" smtClean="0"/>
              <a:t> </a:t>
            </a:r>
            <a:endParaRPr lang="bg-BG" i="1" dirty="0"/>
          </a:p>
        </p:txBody>
      </p:sp>
      <p:sp>
        <p:nvSpPr>
          <p:cNvPr id="3" name="Content Placeholder 2"/>
          <p:cNvSpPr>
            <a:spLocks noGrp="1"/>
          </p:cNvSpPr>
          <p:nvPr>
            <p:ph idx="1"/>
          </p:nvPr>
        </p:nvSpPr>
        <p:spPr>
          <a:xfrm>
            <a:off x="457200" y="1524000"/>
            <a:ext cx="8229600" cy="4800600"/>
          </a:xfrm>
        </p:spPr>
        <p:txBody>
          <a:bodyPr>
            <a:normAutofit/>
          </a:bodyPr>
          <a:lstStyle/>
          <a:p>
            <a:r>
              <a:rPr lang="en-US" sz="4000" dirty="0" smtClean="0"/>
              <a:t>Students create </a:t>
            </a:r>
            <a:r>
              <a:rPr lang="en-US" sz="4000" dirty="0" smtClean="0">
                <a:solidFill>
                  <a:srgbClr val="0070C0"/>
                </a:solidFill>
              </a:rPr>
              <a:t>subtitles</a:t>
            </a:r>
            <a:r>
              <a:rPr lang="en-US" sz="4000" dirty="0" smtClean="0"/>
              <a:t> for a </a:t>
            </a:r>
            <a:r>
              <a:rPr lang="en-US" sz="4000" dirty="0" smtClean="0">
                <a:solidFill>
                  <a:srgbClr val="0070C0"/>
                </a:solidFill>
              </a:rPr>
              <a:t>film trailer</a:t>
            </a:r>
            <a:r>
              <a:rPr lang="en-US" sz="4000" dirty="0" smtClean="0"/>
              <a:t>.</a:t>
            </a:r>
          </a:p>
          <a:p>
            <a:r>
              <a:rPr lang="en-US" sz="4000" dirty="0" smtClean="0"/>
              <a:t>Knowing to what extent original content can be </a:t>
            </a:r>
            <a:r>
              <a:rPr lang="en-US" sz="4000" dirty="0" smtClean="0">
                <a:solidFill>
                  <a:srgbClr val="0070C0"/>
                </a:solidFill>
              </a:rPr>
              <a:t>repurposed</a:t>
            </a:r>
            <a:r>
              <a:rPr lang="en-US" sz="4000" dirty="0" smtClean="0"/>
              <a:t> to </a:t>
            </a:r>
            <a:r>
              <a:rPr lang="en-US" sz="4000" dirty="0" smtClean="0">
                <a:solidFill>
                  <a:srgbClr val="0070C0"/>
                </a:solidFill>
              </a:rPr>
              <a:t>create new works </a:t>
            </a:r>
            <a:r>
              <a:rPr lang="en-US" sz="4000" dirty="0" smtClean="0"/>
              <a:t>(‘remixing’) is a key digital literacy</a:t>
            </a:r>
            <a:endParaRPr lang="bg-BG" sz="4000" dirty="0"/>
          </a:p>
        </p:txBody>
      </p:sp>
    </p:spTree>
  </p:cSld>
  <p:clrMapOvr>
    <a:masterClrMapping/>
  </p:clrMapOvr>
  <p:transition>
    <p:zoom/>
  </p:transition>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lstStyle/>
          <a:p>
            <a:r>
              <a:rPr lang="en-US" dirty="0" smtClean="0"/>
              <a:t>Technical support</a:t>
            </a:r>
            <a:endParaRPr lang="bg-BG" dirty="0"/>
          </a:p>
        </p:txBody>
      </p:sp>
      <p:sp>
        <p:nvSpPr>
          <p:cNvPr id="3" name="Content Placeholder 2"/>
          <p:cNvSpPr>
            <a:spLocks noGrp="1"/>
          </p:cNvSpPr>
          <p:nvPr>
            <p:ph idx="1"/>
          </p:nvPr>
        </p:nvSpPr>
        <p:spPr/>
        <p:txBody>
          <a:bodyPr/>
          <a:lstStyle/>
          <a:p>
            <a:r>
              <a:rPr lang="en-US" sz="3200" dirty="0" smtClean="0"/>
              <a:t>Subtitling:</a:t>
            </a:r>
          </a:p>
          <a:p>
            <a:pPr>
              <a:buNone/>
            </a:pPr>
            <a:r>
              <a:rPr lang="en-US" sz="3200" dirty="0" smtClean="0"/>
              <a:t> • </a:t>
            </a:r>
            <a:r>
              <a:rPr lang="en-US" sz="3200" b="1" dirty="0" err="1" smtClean="0"/>
              <a:t>CaptionTube</a:t>
            </a:r>
            <a:r>
              <a:rPr lang="en-US" sz="3200" dirty="0" smtClean="0"/>
              <a:t>: </a:t>
            </a:r>
            <a:r>
              <a:rPr lang="en-US" sz="3200" dirty="0" smtClean="0">
                <a:hlinkClick r:id="rId2"/>
              </a:rPr>
              <a:t>http://captiontube.appspot.com/help/</a:t>
            </a:r>
            <a:endParaRPr lang="en-US" sz="3200" dirty="0" smtClean="0"/>
          </a:p>
          <a:p>
            <a:pPr>
              <a:buNone/>
            </a:pPr>
            <a:r>
              <a:rPr lang="en-US" sz="3200" dirty="0" smtClean="0"/>
              <a:t> </a:t>
            </a:r>
            <a:r>
              <a:rPr lang="en-US" sz="3200" b="1" dirty="0" smtClean="0"/>
              <a:t>• </a:t>
            </a:r>
            <a:r>
              <a:rPr lang="en-US" sz="3200" b="1" dirty="0" err="1" smtClean="0"/>
              <a:t>Overstream</a:t>
            </a:r>
            <a:r>
              <a:rPr lang="en-US" sz="3200" dirty="0" smtClean="0"/>
              <a:t>: </a:t>
            </a:r>
            <a:r>
              <a:rPr lang="en-US" sz="3200" dirty="0" smtClean="0">
                <a:hlinkClick r:id="rId3"/>
              </a:rPr>
              <a:t>http://www.overstream.net/help.php</a:t>
            </a:r>
            <a:endParaRPr lang="en-US" sz="3200" dirty="0" smtClean="0"/>
          </a:p>
          <a:p>
            <a:pPr>
              <a:buNone/>
            </a:pPr>
            <a:r>
              <a:rPr lang="en-US" sz="3200" dirty="0" smtClean="0"/>
              <a:t> • </a:t>
            </a:r>
            <a:r>
              <a:rPr lang="en-US" sz="3200" b="1" dirty="0" smtClean="0"/>
              <a:t>Subtitle Horse</a:t>
            </a:r>
            <a:r>
              <a:rPr lang="en-US" sz="3200" dirty="0" smtClean="0"/>
              <a:t>: </a:t>
            </a:r>
            <a:r>
              <a:rPr lang="en-US" sz="3200" dirty="0" smtClean="0">
                <a:hlinkClick r:id="rId4"/>
              </a:rPr>
              <a:t>http://subtitle-horse.com/</a:t>
            </a:r>
            <a:endParaRPr lang="en-US" sz="3200" dirty="0" smtClean="0"/>
          </a:p>
          <a:p>
            <a:pPr>
              <a:buNone/>
            </a:pPr>
            <a:endParaRPr lang="bg-BG" dirty="0"/>
          </a:p>
        </p:txBody>
      </p:sp>
    </p:spTree>
  </p:cSld>
  <p:clrMapOvr>
    <a:masterClrMapping/>
  </p:clrMapOvr>
  <p:transition>
    <p:zoom/>
  </p:transition>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14400"/>
          </a:xfrm>
        </p:spPr>
        <p:txBody>
          <a:bodyPr/>
          <a:lstStyle/>
          <a:p>
            <a:endParaRPr lang="bg-BG" dirty="0"/>
          </a:p>
        </p:txBody>
      </p:sp>
      <p:sp>
        <p:nvSpPr>
          <p:cNvPr id="3" name="Content Placeholder 2"/>
          <p:cNvSpPr>
            <a:spLocks noGrp="1"/>
          </p:cNvSpPr>
          <p:nvPr>
            <p:ph idx="1"/>
          </p:nvPr>
        </p:nvSpPr>
        <p:spPr/>
        <p:txBody>
          <a:bodyPr>
            <a:normAutofit/>
          </a:bodyPr>
          <a:lstStyle/>
          <a:p>
            <a:r>
              <a:rPr lang="en-US" sz="3600" dirty="0" smtClean="0"/>
              <a:t>Subtitled films created in this activity are </a:t>
            </a:r>
            <a:r>
              <a:rPr lang="en-US" sz="3600" b="1" dirty="0" smtClean="0">
                <a:solidFill>
                  <a:srgbClr val="0070C0"/>
                </a:solidFill>
              </a:rPr>
              <a:t>for educational purposes </a:t>
            </a:r>
            <a:r>
              <a:rPr lang="en-US" sz="3600" dirty="0" smtClean="0"/>
              <a:t>only and </a:t>
            </a:r>
            <a:r>
              <a:rPr lang="en-US" sz="3600" dirty="0" smtClean="0">
                <a:solidFill>
                  <a:srgbClr val="0070C0"/>
                </a:solidFill>
              </a:rPr>
              <a:t>should not be shared publicly </a:t>
            </a:r>
            <a:r>
              <a:rPr lang="en-US" sz="3600" dirty="0" smtClean="0"/>
              <a:t>unless it is clear they do not contravene local copyright law. </a:t>
            </a:r>
            <a:endParaRPr lang="bg-BG" sz="3600" dirty="0"/>
          </a:p>
        </p:txBody>
      </p:sp>
    </p:spTree>
  </p:cSld>
  <p:clrMapOvr>
    <a:masterClrMapping/>
  </p:clrMapOvr>
  <p:transition>
    <p:zoom/>
  </p:transition>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endParaRPr lang="bg-BG" dirty="0"/>
          </a:p>
        </p:txBody>
      </p:sp>
      <p:sp>
        <p:nvSpPr>
          <p:cNvPr id="3" name="Content Placeholder 2"/>
          <p:cNvSpPr>
            <a:spLocks noGrp="1"/>
          </p:cNvSpPr>
          <p:nvPr>
            <p:ph idx="1"/>
          </p:nvPr>
        </p:nvSpPr>
        <p:spPr>
          <a:xfrm>
            <a:off x="457200" y="1676400"/>
            <a:ext cx="8229600" cy="4648200"/>
          </a:xfrm>
        </p:spPr>
        <p:txBody>
          <a:bodyPr/>
          <a:lstStyle/>
          <a:p>
            <a:r>
              <a:rPr lang="en-US" sz="3600" dirty="0" smtClean="0">
                <a:solidFill>
                  <a:srgbClr val="002060"/>
                </a:solidFill>
              </a:rPr>
              <a:t>Introduce</a:t>
            </a:r>
            <a:r>
              <a:rPr lang="en-US" sz="3600" dirty="0" smtClean="0"/>
              <a:t> the topic of </a:t>
            </a:r>
            <a:r>
              <a:rPr lang="en-US" sz="3600" dirty="0" smtClean="0">
                <a:solidFill>
                  <a:srgbClr val="002060"/>
                </a:solidFill>
              </a:rPr>
              <a:t>film and cinema </a:t>
            </a:r>
            <a:r>
              <a:rPr lang="en-US" sz="3600" dirty="0" smtClean="0"/>
              <a:t>by showing </a:t>
            </a:r>
            <a:r>
              <a:rPr lang="en-US" sz="3600" dirty="0" smtClean="0">
                <a:solidFill>
                  <a:srgbClr val="0070C0"/>
                </a:solidFill>
              </a:rPr>
              <a:t>images of film posters</a:t>
            </a:r>
            <a:r>
              <a:rPr lang="en-US" sz="3600" dirty="0" smtClean="0"/>
              <a:t>, e.g. from the </a:t>
            </a:r>
            <a:r>
              <a:rPr lang="en-US" sz="3600" b="1" dirty="0" smtClean="0">
                <a:solidFill>
                  <a:srgbClr val="0070C0"/>
                </a:solidFill>
              </a:rPr>
              <a:t>Internet Movie Database </a:t>
            </a:r>
            <a:r>
              <a:rPr lang="en-US" sz="3600" dirty="0" smtClean="0"/>
              <a:t>website (</a:t>
            </a:r>
            <a:r>
              <a:rPr lang="en-US" sz="3600" dirty="0" smtClean="0">
                <a:hlinkClick r:id="rId2"/>
              </a:rPr>
              <a:t>www.imdb.com</a:t>
            </a:r>
            <a:r>
              <a:rPr lang="en-US" sz="3600" dirty="0" smtClean="0"/>
              <a:t>)</a:t>
            </a:r>
          </a:p>
          <a:p>
            <a:endParaRPr lang="bg-BG" dirty="0"/>
          </a:p>
        </p:txBody>
      </p:sp>
    </p:spTree>
  </p:cSld>
  <p:clrMapOvr>
    <a:masterClrMapping/>
  </p:clrMapOvr>
  <p:transition>
    <p:zoom/>
  </p:transition>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endParaRPr lang="bg-BG" dirty="0"/>
          </a:p>
        </p:txBody>
      </p:sp>
      <p:sp>
        <p:nvSpPr>
          <p:cNvPr id="3" name="Content Placeholder 2"/>
          <p:cNvSpPr>
            <a:spLocks noGrp="1"/>
          </p:cNvSpPr>
          <p:nvPr>
            <p:ph idx="1"/>
          </p:nvPr>
        </p:nvSpPr>
        <p:spPr>
          <a:xfrm>
            <a:off x="457200" y="1676400"/>
            <a:ext cx="8229600" cy="4648200"/>
          </a:xfrm>
        </p:spPr>
        <p:txBody>
          <a:bodyPr>
            <a:normAutofit/>
          </a:bodyPr>
          <a:lstStyle/>
          <a:p>
            <a:r>
              <a:rPr lang="en-US" sz="3600" i="1" dirty="0" smtClean="0"/>
              <a:t>Students choose a </a:t>
            </a:r>
            <a:r>
              <a:rPr lang="en-US" sz="3600" i="1" dirty="0" smtClean="0">
                <a:solidFill>
                  <a:srgbClr val="0070C0"/>
                </a:solidFill>
              </a:rPr>
              <a:t>foreign language </a:t>
            </a:r>
            <a:r>
              <a:rPr lang="en-US" sz="3600" i="1" dirty="0" smtClean="0"/>
              <a:t>film trailer by </a:t>
            </a:r>
            <a:r>
              <a:rPr lang="en-US" sz="3600" i="1" dirty="0" smtClean="0">
                <a:solidFill>
                  <a:srgbClr val="0070C0"/>
                </a:solidFill>
              </a:rPr>
              <a:t>searching </a:t>
            </a:r>
            <a:r>
              <a:rPr lang="en-US" sz="3600" b="1" i="1" dirty="0" smtClean="0">
                <a:solidFill>
                  <a:srgbClr val="0070C0"/>
                </a:solidFill>
              </a:rPr>
              <a:t>YouTube</a:t>
            </a:r>
            <a:r>
              <a:rPr lang="en-US" sz="3600" i="1" dirty="0" smtClean="0">
                <a:solidFill>
                  <a:srgbClr val="0070C0"/>
                </a:solidFill>
              </a:rPr>
              <a:t> </a:t>
            </a:r>
            <a:r>
              <a:rPr lang="en-US" sz="3600" i="1" dirty="0" smtClean="0"/>
              <a:t>for a trailer film name and language e.g. ‘Harry Potter trailer in French</a:t>
            </a:r>
            <a:r>
              <a:rPr lang="en-US" sz="3600" dirty="0" smtClean="0"/>
              <a:t>’</a:t>
            </a:r>
            <a:endParaRPr lang="bg-BG" sz="3600" dirty="0"/>
          </a:p>
        </p:txBody>
      </p:sp>
    </p:spTree>
  </p:cSld>
  <p:clrMapOvr>
    <a:masterClrMapping/>
  </p:clrMapOvr>
  <p:transition>
    <p:zoom/>
  </p:transition>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endParaRPr lang="bg-BG" dirty="0"/>
          </a:p>
        </p:txBody>
      </p:sp>
      <p:sp>
        <p:nvSpPr>
          <p:cNvPr id="3" name="Content Placeholder 2"/>
          <p:cNvSpPr>
            <a:spLocks noGrp="1"/>
          </p:cNvSpPr>
          <p:nvPr>
            <p:ph idx="1"/>
          </p:nvPr>
        </p:nvSpPr>
        <p:spPr>
          <a:xfrm>
            <a:off x="457200" y="1600200"/>
            <a:ext cx="8229600" cy="4724400"/>
          </a:xfrm>
        </p:spPr>
        <p:txBody>
          <a:bodyPr>
            <a:normAutofit lnSpcReduction="10000"/>
          </a:bodyPr>
          <a:lstStyle/>
          <a:p>
            <a:r>
              <a:rPr lang="en-US" sz="2800" i="1" dirty="0" smtClean="0"/>
              <a:t>Put the following points on the board to help students </a:t>
            </a:r>
            <a:r>
              <a:rPr lang="en-US" sz="2800" i="1" dirty="0" smtClean="0">
                <a:solidFill>
                  <a:srgbClr val="002060"/>
                </a:solidFill>
              </a:rPr>
              <a:t>plan</a:t>
            </a:r>
            <a:r>
              <a:rPr lang="en-US" sz="2800" i="1" dirty="0" smtClean="0"/>
              <a:t> the </a:t>
            </a:r>
            <a:r>
              <a:rPr lang="en-US" sz="2800" i="1" dirty="0" smtClean="0">
                <a:solidFill>
                  <a:srgbClr val="002060"/>
                </a:solidFill>
              </a:rPr>
              <a:t>subtitles</a:t>
            </a:r>
            <a:r>
              <a:rPr lang="en-US" sz="2800" i="1" dirty="0" smtClean="0"/>
              <a:t>: </a:t>
            </a:r>
          </a:p>
          <a:p>
            <a:r>
              <a:rPr lang="en-US" sz="2800" dirty="0" smtClean="0">
                <a:solidFill>
                  <a:srgbClr val="0070C0"/>
                </a:solidFill>
              </a:rPr>
              <a:t>For each scene </a:t>
            </a:r>
            <a:r>
              <a:rPr lang="en-US" sz="2800" dirty="0" smtClean="0"/>
              <a:t>in the trailer, </a:t>
            </a:r>
            <a:r>
              <a:rPr lang="en-US" sz="2800" b="1" dirty="0" smtClean="0">
                <a:solidFill>
                  <a:srgbClr val="0070C0"/>
                </a:solidFill>
              </a:rPr>
              <a:t>think about</a:t>
            </a:r>
            <a:r>
              <a:rPr lang="en-US" sz="2800" dirty="0" smtClean="0"/>
              <a:t>:</a:t>
            </a:r>
          </a:p>
          <a:p>
            <a:pPr>
              <a:buNone/>
            </a:pPr>
            <a:r>
              <a:rPr lang="en-US" sz="2800" dirty="0" smtClean="0"/>
              <a:t>• </a:t>
            </a:r>
            <a:r>
              <a:rPr lang="en-US" sz="2800" b="1" dirty="0" smtClean="0">
                <a:solidFill>
                  <a:srgbClr val="00B0F0"/>
                </a:solidFill>
              </a:rPr>
              <a:t>Who</a:t>
            </a:r>
            <a:r>
              <a:rPr lang="en-US" sz="2800" dirty="0" smtClean="0"/>
              <a:t> are the characters (name, age, relationship between the characters)?</a:t>
            </a:r>
          </a:p>
          <a:p>
            <a:pPr>
              <a:buNone/>
            </a:pPr>
            <a:r>
              <a:rPr lang="en-US" sz="2800" dirty="0" smtClean="0"/>
              <a:t> • </a:t>
            </a:r>
            <a:r>
              <a:rPr lang="en-US" sz="2800" b="1" dirty="0" smtClean="0">
                <a:solidFill>
                  <a:srgbClr val="00B0F0"/>
                </a:solidFill>
              </a:rPr>
              <a:t>Where</a:t>
            </a:r>
            <a:r>
              <a:rPr lang="en-US" sz="2800" dirty="0" smtClean="0"/>
              <a:t> are they?</a:t>
            </a:r>
          </a:p>
          <a:p>
            <a:pPr>
              <a:buNone/>
            </a:pPr>
            <a:r>
              <a:rPr lang="en-US" sz="2800" dirty="0" smtClean="0"/>
              <a:t> • Is the </a:t>
            </a:r>
            <a:r>
              <a:rPr lang="en-US" sz="2800" b="1" dirty="0" smtClean="0">
                <a:solidFill>
                  <a:srgbClr val="00B0F0"/>
                </a:solidFill>
              </a:rPr>
              <a:t>situation</a:t>
            </a:r>
            <a:r>
              <a:rPr lang="en-US" sz="2800" dirty="0" smtClean="0"/>
              <a:t> dangerous/romantic/funny/scary/...?</a:t>
            </a:r>
          </a:p>
          <a:p>
            <a:pPr>
              <a:buNone/>
            </a:pPr>
            <a:r>
              <a:rPr lang="en-US" sz="2800" dirty="0" smtClean="0"/>
              <a:t> • </a:t>
            </a:r>
            <a:r>
              <a:rPr lang="en-US" sz="2800" b="1" dirty="0" smtClean="0">
                <a:solidFill>
                  <a:srgbClr val="00B0F0"/>
                </a:solidFill>
              </a:rPr>
              <a:t>Write down </a:t>
            </a:r>
            <a:r>
              <a:rPr lang="en-US" sz="2800" dirty="0" smtClean="0"/>
              <a:t>what each character </a:t>
            </a:r>
            <a:r>
              <a:rPr lang="en-US" sz="2800" b="1" dirty="0" smtClean="0">
                <a:solidFill>
                  <a:srgbClr val="00B0F0"/>
                </a:solidFill>
              </a:rPr>
              <a:t>says</a:t>
            </a:r>
            <a:r>
              <a:rPr lang="en-US" sz="2800" dirty="0" smtClean="0"/>
              <a:t> in each scene.</a:t>
            </a:r>
            <a:endParaRPr lang="bg-BG" sz="2800" dirty="0"/>
          </a:p>
        </p:txBody>
      </p:sp>
    </p:spTree>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85800"/>
          </a:xfrm>
        </p:spPr>
        <p:txBody>
          <a:bodyPr>
            <a:normAutofit fontScale="90000"/>
          </a:bodyPr>
          <a:lstStyle/>
          <a:p>
            <a:r>
              <a:rPr lang="en-US" dirty="0" smtClean="0"/>
              <a:t>Worksheet – Online me</a:t>
            </a:r>
            <a:endParaRPr lang="bg-BG" dirty="0"/>
          </a:p>
        </p:txBody>
      </p:sp>
      <p:pic>
        <p:nvPicPr>
          <p:cNvPr id="9218" name="Picture 2"/>
          <p:cNvPicPr>
            <a:picLocks noGrp="1" noChangeAspect="1" noChangeArrowheads="1"/>
          </p:cNvPicPr>
          <p:nvPr>
            <p:ph idx="1"/>
          </p:nvPr>
        </p:nvPicPr>
        <p:blipFill>
          <a:blip r:embed="rId2"/>
          <a:srcRect l="10959" t="14937" r="12911" b="15624"/>
          <a:stretch>
            <a:fillRect/>
          </a:stretch>
        </p:blipFill>
        <p:spPr bwMode="auto">
          <a:xfrm>
            <a:off x="95251" y="1447800"/>
            <a:ext cx="8915399" cy="45720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ormAutofit fontScale="90000"/>
          </a:bodyPr>
          <a:lstStyle/>
          <a:p>
            <a:endParaRPr lang="bg-BG" dirty="0"/>
          </a:p>
        </p:txBody>
      </p:sp>
      <p:sp>
        <p:nvSpPr>
          <p:cNvPr id="3" name="Content Placeholder 2"/>
          <p:cNvSpPr>
            <a:spLocks noGrp="1"/>
          </p:cNvSpPr>
          <p:nvPr>
            <p:ph idx="1"/>
          </p:nvPr>
        </p:nvSpPr>
        <p:spPr>
          <a:xfrm>
            <a:off x="457200" y="1371600"/>
            <a:ext cx="8229600" cy="4953000"/>
          </a:xfrm>
        </p:spPr>
        <p:txBody>
          <a:bodyPr>
            <a:normAutofit/>
          </a:bodyPr>
          <a:lstStyle/>
          <a:p>
            <a:r>
              <a:rPr lang="en-US" sz="3600" dirty="0" smtClean="0"/>
              <a:t>Students can write their subtitles initially in a </a:t>
            </a:r>
            <a:r>
              <a:rPr lang="en-US" sz="3600" dirty="0" smtClean="0">
                <a:solidFill>
                  <a:srgbClr val="0070C0"/>
                </a:solidFill>
              </a:rPr>
              <a:t>word processing document.</a:t>
            </a:r>
          </a:p>
          <a:p>
            <a:r>
              <a:rPr lang="en-US" sz="3600" dirty="0" smtClean="0"/>
              <a:t> Students use a </a:t>
            </a:r>
            <a:r>
              <a:rPr lang="en-US" sz="3600" dirty="0" smtClean="0">
                <a:solidFill>
                  <a:srgbClr val="0070C0"/>
                </a:solidFill>
              </a:rPr>
              <a:t>subtitle creation site </a:t>
            </a:r>
            <a:r>
              <a:rPr lang="en-US" sz="3600" dirty="0" smtClean="0"/>
              <a:t>to add their subtitles to the trailer. They should keep the </a:t>
            </a:r>
            <a:r>
              <a:rPr lang="en-US" sz="3600" dirty="0" smtClean="0">
                <a:solidFill>
                  <a:srgbClr val="0070C0"/>
                </a:solidFill>
              </a:rPr>
              <a:t>URLs</a:t>
            </a:r>
            <a:r>
              <a:rPr lang="en-US" sz="3600" dirty="0" smtClean="0"/>
              <a:t> of their subtitled videos </a:t>
            </a:r>
            <a:r>
              <a:rPr lang="en-US" sz="3600" dirty="0" smtClean="0">
                <a:solidFill>
                  <a:srgbClr val="0070C0"/>
                </a:solidFill>
              </a:rPr>
              <a:t>private,</a:t>
            </a:r>
            <a:r>
              <a:rPr lang="en-US" sz="3600" dirty="0" smtClean="0"/>
              <a:t> and share them only with other class members. </a:t>
            </a:r>
            <a:endParaRPr lang="bg-BG" sz="3600" dirty="0">
              <a:solidFill>
                <a:srgbClr val="0070C0"/>
              </a:solidFill>
            </a:endParaRPr>
          </a:p>
        </p:txBody>
      </p:sp>
    </p:spTree>
  </p:cSld>
  <p:clrMapOvr>
    <a:masterClrMapping/>
  </p:clrMapOvr>
  <p:transition>
    <p:zoom/>
  </p:transition>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normAutofit/>
          </a:bodyPr>
          <a:lstStyle/>
          <a:p>
            <a:endParaRPr lang="bg-BG" dirty="0"/>
          </a:p>
        </p:txBody>
      </p:sp>
      <p:sp>
        <p:nvSpPr>
          <p:cNvPr id="3" name="Content Placeholder 2"/>
          <p:cNvSpPr>
            <a:spLocks noGrp="1"/>
          </p:cNvSpPr>
          <p:nvPr>
            <p:ph idx="1"/>
          </p:nvPr>
        </p:nvSpPr>
        <p:spPr>
          <a:xfrm>
            <a:off x="457200" y="1143000"/>
            <a:ext cx="8229600" cy="5257800"/>
          </a:xfrm>
        </p:spPr>
        <p:txBody>
          <a:bodyPr>
            <a:noAutofit/>
          </a:bodyPr>
          <a:lstStyle/>
          <a:p>
            <a:r>
              <a:rPr lang="en-US" sz="3200" i="1" dirty="0" smtClean="0"/>
              <a:t>To round off this activity, hold a discussion with students about </a:t>
            </a:r>
            <a:r>
              <a:rPr lang="en-US" sz="3200" b="1" i="1" dirty="0" smtClean="0">
                <a:solidFill>
                  <a:srgbClr val="0070C0"/>
                </a:solidFill>
              </a:rPr>
              <a:t>remix culture </a:t>
            </a:r>
            <a:r>
              <a:rPr lang="en-US" sz="3200" i="1" dirty="0" smtClean="0"/>
              <a:t>and </a:t>
            </a:r>
            <a:r>
              <a:rPr lang="en-US" sz="3200" b="1" i="1" dirty="0" err="1" smtClean="0">
                <a:solidFill>
                  <a:srgbClr val="0070C0"/>
                </a:solidFill>
              </a:rPr>
              <a:t>mashups</a:t>
            </a:r>
            <a:r>
              <a:rPr lang="en-US" sz="3200" i="1" dirty="0" smtClean="0"/>
              <a:t>. You could use of the following questions as prompts:</a:t>
            </a:r>
          </a:p>
          <a:p>
            <a:pPr>
              <a:buNone/>
            </a:pPr>
            <a:r>
              <a:rPr lang="en-US" sz="3200" dirty="0" smtClean="0"/>
              <a:t>• Who normally creates remixes? (</a:t>
            </a:r>
            <a:r>
              <a:rPr lang="en-US" sz="3200" dirty="0" smtClean="0">
                <a:solidFill>
                  <a:srgbClr val="0070C0"/>
                </a:solidFill>
              </a:rPr>
              <a:t>It is largely, though not exclusively, a </a:t>
            </a:r>
            <a:r>
              <a:rPr lang="en-US" sz="3200" b="1" dirty="0" smtClean="0">
                <a:solidFill>
                  <a:srgbClr val="0070C0"/>
                </a:solidFill>
              </a:rPr>
              <a:t>youth phenomenon.)</a:t>
            </a:r>
          </a:p>
          <a:p>
            <a:pPr>
              <a:buNone/>
            </a:pPr>
            <a:r>
              <a:rPr lang="en-US" sz="3200" dirty="0" smtClean="0"/>
              <a:t> • Why do they create remixes? (</a:t>
            </a:r>
            <a:r>
              <a:rPr lang="en-US" sz="3200" dirty="0" smtClean="0">
                <a:solidFill>
                  <a:srgbClr val="0070C0"/>
                </a:solidFill>
              </a:rPr>
              <a:t>Sometimes to make people </a:t>
            </a:r>
            <a:r>
              <a:rPr lang="en-US" sz="3200" b="1" dirty="0" smtClean="0">
                <a:solidFill>
                  <a:srgbClr val="0070C0"/>
                </a:solidFill>
              </a:rPr>
              <a:t>laugh</a:t>
            </a:r>
            <a:r>
              <a:rPr lang="en-US" sz="3200" dirty="0" smtClean="0">
                <a:solidFill>
                  <a:srgbClr val="0070C0"/>
                </a:solidFill>
              </a:rPr>
              <a:t>, at other times to make a serious </a:t>
            </a:r>
            <a:r>
              <a:rPr lang="en-US" sz="3200" b="1" dirty="0" smtClean="0">
                <a:solidFill>
                  <a:srgbClr val="0070C0"/>
                </a:solidFill>
              </a:rPr>
              <a:t>social </a:t>
            </a:r>
            <a:r>
              <a:rPr lang="en-US" sz="3200" dirty="0" smtClean="0">
                <a:solidFill>
                  <a:srgbClr val="0070C0"/>
                </a:solidFill>
              </a:rPr>
              <a:t>or </a:t>
            </a:r>
            <a:r>
              <a:rPr lang="en-US" sz="3200" b="1" dirty="0" smtClean="0">
                <a:solidFill>
                  <a:srgbClr val="0070C0"/>
                </a:solidFill>
              </a:rPr>
              <a:t>political point</a:t>
            </a:r>
            <a:r>
              <a:rPr lang="en-US" sz="3200" dirty="0" smtClean="0">
                <a:solidFill>
                  <a:srgbClr val="0070C0"/>
                </a:solidFill>
              </a:rPr>
              <a:t>.)</a:t>
            </a:r>
            <a:endParaRPr lang="bg-BG" sz="3200" dirty="0">
              <a:solidFill>
                <a:srgbClr val="0070C0"/>
              </a:solidFill>
            </a:endParaRPr>
          </a:p>
        </p:txBody>
      </p:sp>
    </p:spTree>
  </p:cSld>
  <p:clrMapOvr>
    <a:masterClrMapping/>
  </p:clrMapOvr>
  <p:transition>
    <p:zoom/>
  </p:transition>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endParaRPr lang="bg-BG" dirty="0"/>
          </a:p>
        </p:txBody>
      </p:sp>
      <p:sp>
        <p:nvSpPr>
          <p:cNvPr id="3" name="Content Placeholder 2"/>
          <p:cNvSpPr>
            <a:spLocks noGrp="1"/>
          </p:cNvSpPr>
          <p:nvPr>
            <p:ph idx="1"/>
          </p:nvPr>
        </p:nvSpPr>
        <p:spPr>
          <a:xfrm>
            <a:off x="457200" y="1676400"/>
            <a:ext cx="8229600" cy="4648200"/>
          </a:xfrm>
        </p:spPr>
        <p:txBody>
          <a:bodyPr>
            <a:normAutofit/>
          </a:bodyPr>
          <a:lstStyle/>
          <a:p>
            <a:r>
              <a:rPr lang="en-US" sz="2800" dirty="0" smtClean="0"/>
              <a:t>• </a:t>
            </a:r>
            <a:r>
              <a:rPr lang="en-US" sz="2800" dirty="0" smtClean="0">
                <a:solidFill>
                  <a:srgbClr val="0070C0"/>
                </a:solidFill>
              </a:rPr>
              <a:t>Where</a:t>
            </a:r>
            <a:r>
              <a:rPr lang="en-US" sz="2800" dirty="0" smtClean="0"/>
              <a:t> do they normally share remixes? (</a:t>
            </a:r>
            <a:r>
              <a:rPr lang="en-US" sz="2800" i="1" dirty="0" smtClean="0">
                <a:solidFill>
                  <a:srgbClr val="0070C0"/>
                </a:solidFill>
              </a:rPr>
              <a:t>Often on social sharing sites like </a:t>
            </a:r>
            <a:r>
              <a:rPr lang="en-US" sz="2800" b="1" i="1" dirty="0" smtClean="0">
                <a:solidFill>
                  <a:srgbClr val="0070C0"/>
                </a:solidFill>
              </a:rPr>
              <a:t>YouTube</a:t>
            </a:r>
            <a:r>
              <a:rPr lang="en-US" sz="2800" i="1" dirty="0" smtClean="0">
                <a:solidFill>
                  <a:srgbClr val="0070C0"/>
                </a:solidFill>
              </a:rPr>
              <a:t>, but also through links on social networking sites like </a:t>
            </a:r>
            <a:r>
              <a:rPr lang="en-US" sz="2800" b="1" i="1" dirty="0" err="1" smtClean="0">
                <a:solidFill>
                  <a:srgbClr val="0070C0"/>
                </a:solidFill>
              </a:rPr>
              <a:t>Facebook</a:t>
            </a:r>
            <a:r>
              <a:rPr lang="en-US" sz="2800" i="1" dirty="0" smtClean="0">
                <a:solidFill>
                  <a:srgbClr val="0070C0"/>
                </a:solidFill>
              </a:rPr>
              <a:t> or </a:t>
            </a:r>
            <a:r>
              <a:rPr lang="en-US" sz="2800" i="1" dirty="0" err="1" smtClean="0">
                <a:solidFill>
                  <a:srgbClr val="0070C0"/>
                </a:solidFill>
              </a:rPr>
              <a:t>microblogging</a:t>
            </a:r>
            <a:r>
              <a:rPr lang="en-US" sz="2800" i="1" dirty="0" smtClean="0">
                <a:solidFill>
                  <a:srgbClr val="0070C0"/>
                </a:solidFill>
              </a:rPr>
              <a:t> services like </a:t>
            </a:r>
            <a:r>
              <a:rPr lang="en-US" sz="2800" b="1" i="1" dirty="0" smtClean="0">
                <a:solidFill>
                  <a:srgbClr val="0070C0"/>
                </a:solidFill>
              </a:rPr>
              <a:t>Twitter</a:t>
            </a:r>
            <a:r>
              <a:rPr lang="en-US" sz="2800" b="1" dirty="0" smtClean="0"/>
              <a:t>.</a:t>
            </a:r>
            <a:r>
              <a:rPr lang="en-US" sz="2800" dirty="0" smtClean="0"/>
              <a:t>) </a:t>
            </a:r>
          </a:p>
          <a:p>
            <a:r>
              <a:rPr lang="en-US" sz="2800" dirty="0" smtClean="0"/>
              <a:t>• What </a:t>
            </a:r>
            <a:r>
              <a:rPr lang="en-US" sz="2800" dirty="0" smtClean="0">
                <a:solidFill>
                  <a:srgbClr val="0070C0"/>
                </a:solidFill>
              </a:rPr>
              <a:t>copyright issues </a:t>
            </a:r>
            <a:r>
              <a:rPr lang="en-US" sz="2800" dirty="0" smtClean="0"/>
              <a:t>might be involved? (</a:t>
            </a:r>
            <a:r>
              <a:rPr lang="en-US" sz="2800" i="1" dirty="0" smtClean="0"/>
              <a:t>Copyright holders might object to remixes being made, might ask services like YouTube to remove them and, in extreme cases, might sue the creators of remixes. It’s important to check out copyright law, including fair use or fair dealing provisions.)</a:t>
            </a:r>
            <a:endParaRPr lang="bg-BG" sz="2800" i="1" dirty="0"/>
          </a:p>
        </p:txBody>
      </p:sp>
    </p:spTree>
  </p:cSld>
  <p:clrMapOvr>
    <a:masterClrMapping/>
  </p:clrMapOvr>
  <p:transition>
    <p:zoom/>
  </p:transition>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05800" cy="1981200"/>
          </a:xfrm>
        </p:spPr>
        <p:txBody>
          <a:bodyPr>
            <a:normAutofit/>
          </a:bodyPr>
          <a:lstStyle/>
          <a:p>
            <a:pPr algn="ctr"/>
            <a:r>
              <a:rPr lang="en-US" dirty="0" smtClean="0"/>
              <a:t>Flipped classroom</a:t>
            </a:r>
            <a:br>
              <a:rPr lang="en-US" dirty="0" smtClean="0"/>
            </a:br>
            <a:endParaRPr lang="bg-BG" dirty="0"/>
          </a:p>
        </p:txBody>
      </p:sp>
      <p:sp>
        <p:nvSpPr>
          <p:cNvPr id="3" name="Content Placeholder 2"/>
          <p:cNvSpPr>
            <a:spLocks noGrp="1"/>
          </p:cNvSpPr>
          <p:nvPr>
            <p:ph idx="1"/>
          </p:nvPr>
        </p:nvSpPr>
        <p:spPr>
          <a:xfrm>
            <a:off x="457200" y="1447800"/>
            <a:ext cx="8229600" cy="5029200"/>
          </a:xfrm>
        </p:spPr>
        <p:txBody>
          <a:bodyPr>
            <a:noAutofit/>
          </a:bodyPr>
          <a:lstStyle/>
          <a:p>
            <a:r>
              <a:rPr lang="en-US" sz="3600" b="1" dirty="0" smtClean="0"/>
              <a:t>Flipped classroom</a:t>
            </a:r>
            <a:r>
              <a:rPr lang="en-US" sz="3600" dirty="0" smtClean="0"/>
              <a:t> is an instructional strategy and a type of </a:t>
            </a:r>
            <a:r>
              <a:rPr lang="en-US" sz="3600" dirty="0" smtClean="0">
                <a:hlinkClick r:id="rId2" tooltip="Blended learning"/>
              </a:rPr>
              <a:t>blended learning</a:t>
            </a:r>
            <a:r>
              <a:rPr lang="en-US" sz="3600" dirty="0" smtClean="0"/>
              <a:t> that </a:t>
            </a:r>
            <a:r>
              <a:rPr lang="en-US" sz="3600" dirty="0" smtClean="0">
                <a:solidFill>
                  <a:srgbClr val="0070C0"/>
                </a:solidFill>
              </a:rPr>
              <a:t>reverses the traditional educational arrangement</a:t>
            </a:r>
            <a:r>
              <a:rPr lang="en-US" sz="3600" dirty="0" smtClean="0"/>
              <a:t> by delivering instructional content, often </a:t>
            </a:r>
            <a:r>
              <a:rPr lang="en-US" sz="3600" dirty="0" smtClean="0">
                <a:solidFill>
                  <a:srgbClr val="0070C0"/>
                </a:solidFill>
              </a:rPr>
              <a:t>online, outside of the classroom </a:t>
            </a:r>
            <a:r>
              <a:rPr lang="en-US" sz="3600" dirty="0" smtClean="0"/>
              <a:t>and moves activities, including those that may have traditionally been considered </a:t>
            </a:r>
            <a:r>
              <a:rPr lang="en-US" sz="3600" dirty="0" smtClean="0">
                <a:solidFill>
                  <a:srgbClr val="0070C0"/>
                </a:solidFill>
              </a:rPr>
              <a:t>homework, into the classroom</a:t>
            </a:r>
            <a:r>
              <a:rPr lang="en-US" sz="3200" dirty="0" smtClean="0">
                <a:solidFill>
                  <a:srgbClr val="0070C0"/>
                </a:solidFill>
              </a:rPr>
              <a:t>.</a:t>
            </a:r>
          </a:p>
        </p:txBody>
      </p:sp>
    </p:spTree>
  </p:cSld>
  <p:clrMapOvr>
    <a:masterClrMapping/>
  </p:clrMapOvr>
  <p:transition>
    <p:zoom/>
  </p:transition>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sp>
        <p:nvSpPr>
          <p:cNvPr id="3" name="Content Placeholder 2"/>
          <p:cNvSpPr>
            <a:spLocks noGrp="1"/>
          </p:cNvSpPr>
          <p:nvPr>
            <p:ph idx="1"/>
          </p:nvPr>
        </p:nvSpPr>
        <p:spPr/>
        <p:txBody>
          <a:bodyPr/>
          <a:lstStyle/>
          <a:p>
            <a:r>
              <a:rPr lang="en-US" sz="4400" dirty="0" smtClean="0"/>
              <a:t>Students watch </a:t>
            </a:r>
            <a:r>
              <a:rPr lang="en-US" sz="4400" dirty="0" smtClean="0">
                <a:solidFill>
                  <a:srgbClr val="0070C0"/>
                </a:solidFill>
              </a:rPr>
              <a:t>online lectures</a:t>
            </a:r>
            <a:r>
              <a:rPr lang="en-US" sz="4400" dirty="0" smtClean="0"/>
              <a:t>, </a:t>
            </a:r>
            <a:r>
              <a:rPr lang="en-US" sz="4400" dirty="0" smtClean="0">
                <a:solidFill>
                  <a:srgbClr val="0070C0"/>
                </a:solidFill>
              </a:rPr>
              <a:t>collaborate in online discussions,</a:t>
            </a:r>
            <a:r>
              <a:rPr lang="en-US" sz="4400" dirty="0" smtClean="0"/>
              <a:t> or </a:t>
            </a:r>
            <a:r>
              <a:rPr lang="en-US" sz="4400" dirty="0" smtClean="0">
                <a:solidFill>
                  <a:srgbClr val="0070C0"/>
                </a:solidFill>
              </a:rPr>
              <a:t>carry out research at home.</a:t>
            </a:r>
            <a:endParaRPr lang="bg-BG" sz="4400" dirty="0" smtClean="0">
              <a:solidFill>
                <a:srgbClr val="0070C0"/>
              </a:solidFill>
            </a:endParaRPr>
          </a:p>
          <a:p>
            <a:endParaRPr lang="bg-BG" dirty="0"/>
          </a:p>
        </p:txBody>
      </p:sp>
    </p:spTree>
  </p:cSld>
  <p:clrMapOvr>
    <a:masterClrMapping/>
  </p:clrMapOvr>
  <p:transition>
    <p:zoom/>
  </p:transition>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219200"/>
          </a:xfrm>
        </p:spPr>
        <p:txBody>
          <a:bodyPr/>
          <a:lstStyle/>
          <a:p>
            <a:r>
              <a:rPr lang="en-US" dirty="0" smtClean="0"/>
              <a:t>Blended Learning</a:t>
            </a:r>
            <a:endParaRPr lang="bg-BG" dirty="0"/>
          </a:p>
        </p:txBody>
      </p:sp>
      <p:sp>
        <p:nvSpPr>
          <p:cNvPr id="3" name="Content Placeholder 2"/>
          <p:cNvSpPr>
            <a:spLocks noGrp="1"/>
          </p:cNvSpPr>
          <p:nvPr>
            <p:ph idx="1"/>
          </p:nvPr>
        </p:nvSpPr>
        <p:spPr>
          <a:xfrm>
            <a:off x="457200" y="1752600"/>
            <a:ext cx="8229600" cy="4572000"/>
          </a:xfrm>
        </p:spPr>
        <p:txBody>
          <a:bodyPr/>
          <a:lstStyle/>
          <a:p>
            <a:r>
              <a:rPr lang="en-US" sz="4000" dirty="0" smtClean="0"/>
              <a:t>A dash of </a:t>
            </a:r>
            <a:r>
              <a:rPr lang="en-US" sz="4000" b="1" dirty="0" smtClean="0">
                <a:solidFill>
                  <a:srgbClr val="0070C0"/>
                </a:solidFill>
              </a:rPr>
              <a:t>VLE</a:t>
            </a:r>
            <a:r>
              <a:rPr lang="en-US" sz="4000" dirty="0" smtClean="0"/>
              <a:t>, a pinch of </a:t>
            </a:r>
            <a:r>
              <a:rPr lang="en-US" sz="4000" b="1" dirty="0" smtClean="0">
                <a:solidFill>
                  <a:srgbClr val="0070C0"/>
                </a:solidFill>
              </a:rPr>
              <a:t>f2f</a:t>
            </a:r>
            <a:r>
              <a:rPr lang="en-US" sz="4000" dirty="0" smtClean="0"/>
              <a:t>, and a large dollop of </a:t>
            </a:r>
            <a:r>
              <a:rPr lang="en-US" sz="4000" b="1" dirty="0" smtClean="0">
                <a:solidFill>
                  <a:srgbClr val="0070C0"/>
                </a:solidFill>
              </a:rPr>
              <a:t>motivation</a:t>
            </a:r>
            <a:r>
              <a:rPr lang="en-US" sz="4000" dirty="0" smtClean="0"/>
              <a:t>. Blend well. Blended learning has been around for a while, and some studies claim that it can be </a:t>
            </a:r>
            <a:r>
              <a:rPr lang="en-US" sz="4000" b="1" dirty="0" smtClean="0"/>
              <a:t>more</a:t>
            </a:r>
            <a:r>
              <a:rPr lang="en-US" sz="4000" dirty="0" smtClean="0"/>
              <a:t> </a:t>
            </a:r>
            <a:r>
              <a:rPr lang="en-US" sz="4000" b="1" dirty="0" smtClean="0"/>
              <a:t>effective</a:t>
            </a:r>
            <a:r>
              <a:rPr lang="en-US" sz="4000" dirty="0" smtClean="0"/>
              <a:t> than purely f2f learning</a:t>
            </a:r>
            <a:r>
              <a:rPr lang="en-US" dirty="0" smtClean="0"/>
              <a:t>.</a:t>
            </a:r>
          </a:p>
          <a:p>
            <a:endParaRPr lang="bg-BG" dirty="0"/>
          </a:p>
        </p:txBody>
      </p:sp>
    </p:spTree>
  </p:cSld>
  <p:clrMapOvr>
    <a:masterClrMapping/>
  </p:clrMapOvr>
  <p:transition>
    <p:zoom/>
  </p:transition>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524000"/>
          </a:xfrm>
        </p:spPr>
        <p:txBody>
          <a:bodyPr>
            <a:normAutofit fontScale="90000"/>
          </a:bodyPr>
          <a:lstStyle/>
          <a:p>
            <a:pPr algn="ctr"/>
            <a:r>
              <a:rPr lang="en-US" dirty="0" smtClean="0"/>
              <a:t> What makes a </a:t>
            </a:r>
            <a:r>
              <a:rPr lang="en-US" i="1" dirty="0" smtClean="0"/>
              <a:t>good</a:t>
            </a:r>
            <a:r>
              <a:rPr lang="en-US" dirty="0" smtClean="0"/>
              <a:t> blended course?</a:t>
            </a:r>
            <a:endParaRPr lang="bg-BG" dirty="0"/>
          </a:p>
        </p:txBody>
      </p:sp>
      <p:sp>
        <p:nvSpPr>
          <p:cNvPr id="3" name="Content Placeholder 2"/>
          <p:cNvSpPr>
            <a:spLocks noGrp="1"/>
          </p:cNvSpPr>
          <p:nvPr>
            <p:ph idx="1"/>
          </p:nvPr>
        </p:nvSpPr>
        <p:spPr>
          <a:xfrm>
            <a:off x="381000" y="2057400"/>
            <a:ext cx="8229600" cy="4495800"/>
          </a:xfrm>
        </p:spPr>
        <p:txBody>
          <a:bodyPr>
            <a:normAutofit/>
          </a:bodyPr>
          <a:lstStyle/>
          <a:p>
            <a:r>
              <a:rPr lang="en-US" sz="4500" b="1" u="sng" dirty="0" smtClean="0">
                <a:solidFill>
                  <a:srgbClr val="0070C0"/>
                </a:solidFill>
              </a:rPr>
              <a:t>Factors </a:t>
            </a:r>
            <a:r>
              <a:rPr lang="en-US" sz="4500" u="sng" dirty="0" smtClean="0"/>
              <a:t>for the </a:t>
            </a:r>
            <a:r>
              <a:rPr lang="en-US" sz="4500" u="sng" dirty="0" smtClean="0">
                <a:solidFill>
                  <a:srgbClr val="0070C0"/>
                </a:solidFill>
              </a:rPr>
              <a:t>successfu</a:t>
            </a:r>
            <a:r>
              <a:rPr lang="en-US" sz="4500" u="sng" dirty="0" smtClean="0"/>
              <a:t>l implementation of </a:t>
            </a:r>
            <a:r>
              <a:rPr lang="en-US" sz="4500" u="sng" dirty="0" smtClean="0">
                <a:solidFill>
                  <a:srgbClr val="0070C0"/>
                </a:solidFill>
              </a:rPr>
              <a:t>blended learning:</a:t>
            </a:r>
          </a:p>
          <a:p>
            <a:endParaRPr lang="bg-BG" sz="3200" dirty="0">
              <a:solidFill>
                <a:srgbClr val="0070C0"/>
              </a:solidFill>
            </a:endParaRPr>
          </a:p>
        </p:txBody>
      </p:sp>
    </p:spTree>
  </p:cSld>
  <p:clrMapOvr>
    <a:masterClrMapping/>
  </p:clrMapOvr>
  <p:transition>
    <p:zoom/>
  </p:transition>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fontScale="90000"/>
          </a:bodyPr>
          <a:lstStyle/>
          <a:p>
            <a:endParaRPr lang="bg-BG" dirty="0"/>
          </a:p>
        </p:txBody>
      </p:sp>
      <p:sp>
        <p:nvSpPr>
          <p:cNvPr id="3" name="Content Placeholder 2"/>
          <p:cNvSpPr>
            <a:spLocks noGrp="1"/>
          </p:cNvSpPr>
          <p:nvPr>
            <p:ph idx="1"/>
          </p:nvPr>
        </p:nvSpPr>
        <p:spPr>
          <a:xfrm>
            <a:off x="457200" y="1066800"/>
            <a:ext cx="8229600" cy="5257800"/>
          </a:xfrm>
        </p:spPr>
        <p:txBody>
          <a:bodyPr>
            <a:normAutofit/>
          </a:bodyPr>
          <a:lstStyle/>
          <a:p>
            <a:pPr fontAlgn="base">
              <a:buNone/>
            </a:pPr>
            <a:r>
              <a:rPr lang="en-US" sz="2800" dirty="0" smtClean="0"/>
              <a:t>1.instructor’s </a:t>
            </a:r>
            <a:r>
              <a:rPr lang="en-US" sz="2800" b="1" dirty="0" smtClean="0">
                <a:solidFill>
                  <a:srgbClr val="0070C0"/>
                </a:solidFill>
              </a:rPr>
              <a:t>attitude</a:t>
            </a:r>
            <a:r>
              <a:rPr lang="en-US" sz="2800" dirty="0" smtClean="0">
                <a:solidFill>
                  <a:srgbClr val="0070C0"/>
                </a:solidFill>
              </a:rPr>
              <a:t> towards </a:t>
            </a:r>
            <a:r>
              <a:rPr lang="en-US" sz="2800" dirty="0" smtClean="0"/>
              <a:t>and control of the </a:t>
            </a:r>
            <a:r>
              <a:rPr lang="en-US" sz="2800" b="1" dirty="0" smtClean="0">
                <a:solidFill>
                  <a:srgbClr val="0070C0"/>
                </a:solidFill>
              </a:rPr>
              <a:t>technology</a:t>
            </a:r>
          </a:p>
          <a:p>
            <a:pPr fontAlgn="base">
              <a:buNone/>
            </a:pPr>
            <a:r>
              <a:rPr lang="en-US" sz="2800" dirty="0" smtClean="0"/>
              <a:t>2.instructor’s </a:t>
            </a:r>
            <a:r>
              <a:rPr lang="en-US" sz="2800" b="1" dirty="0" smtClean="0">
                <a:solidFill>
                  <a:srgbClr val="0070C0"/>
                </a:solidFill>
              </a:rPr>
              <a:t>teaching style</a:t>
            </a:r>
          </a:p>
          <a:p>
            <a:pPr fontAlgn="base">
              <a:buNone/>
            </a:pPr>
            <a:r>
              <a:rPr lang="en-US" sz="2800" dirty="0" smtClean="0"/>
              <a:t>3.student </a:t>
            </a:r>
            <a:r>
              <a:rPr lang="en-US" sz="2800" b="1" dirty="0" smtClean="0">
                <a:solidFill>
                  <a:srgbClr val="0070C0"/>
                </a:solidFill>
              </a:rPr>
              <a:t>motivation</a:t>
            </a:r>
            <a:r>
              <a:rPr lang="en-US" sz="2800" dirty="0" smtClean="0"/>
              <a:t> and </a:t>
            </a:r>
            <a:r>
              <a:rPr lang="en-US" sz="2800" b="1" dirty="0" smtClean="0">
                <a:solidFill>
                  <a:srgbClr val="0070C0"/>
                </a:solidFill>
              </a:rPr>
              <a:t>technical competency</a:t>
            </a:r>
          </a:p>
          <a:p>
            <a:pPr fontAlgn="base">
              <a:buNone/>
            </a:pPr>
            <a:r>
              <a:rPr lang="en-US" sz="2800" dirty="0" smtClean="0"/>
              <a:t>4.student interactive </a:t>
            </a:r>
            <a:r>
              <a:rPr lang="en-US" sz="2800" b="1" dirty="0" smtClean="0">
                <a:solidFill>
                  <a:srgbClr val="0070C0"/>
                </a:solidFill>
              </a:rPr>
              <a:t>collaboration</a:t>
            </a:r>
          </a:p>
          <a:p>
            <a:pPr fontAlgn="base">
              <a:buNone/>
            </a:pPr>
            <a:r>
              <a:rPr lang="en-US" sz="2800" dirty="0" smtClean="0"/>
              <a:t>5.e-learning course </a:t>
            </a:r>
            <a:r>
              <a:rPr lang="en-US" sz="2800" b="1" dirty="0" smtClean="0">
                <a:solidFill>
                  <a:srgbClr val="0070C0"/>
                </a:solidFill>
              </a:rPr>
              <a:t>content and structure</a:t>
            </a:r>
          </a:p>
          <a:p>
            <a:pPr fontAlgn="base">
              <a:buNone/>
            </a:pPr>
            <a:r>
              <a:rPr lang="en-US" sz="2800" b="1" dirty="0" smtClean="0"/>
              <a:t>6.</a:t>
            </a:r>
            <a:r>
              <a:rPr lang="en-US" sz="2800" b="1" dirty="0" smtClean="0">
                <a:solidFill>
                  <a:srgbClr val="0070C0"/>
                </a:solidFill>
              </a:rPr>
              <a:t>ease</a:t>
            </a:r>
            <a:r>
              <a:rPr lang="en-US" sz="2800" dirty="0" smtClean="0"/>
              <a:t> of on-campus </a:t>
            </a:r>
            <a:r>
              <a:rPr lang="en-US" sz="2800" b="1" dirty="0" smtClean="0">
                <a:solidFill>
                  <a:srgbClr val="0070C0"/>
                </a:solidFill>
              </a:rPr>
              <a:t>internet access</a:t>
            </a:r>
          </a:p>
          <a:p>
            <a:pPr fontAlgn="base">
              <a:buNone/>
            </a:pPr>
            <a:r>
              <a:rPr lang="en-US" sz="2800" dirty="0" smtClean="0"/>
              <a:t>7.effectiveness of information technology </a:t>
            </a:r>
            <a:r>
              <a:rPr lang="en-US" sz="2800" b="1" dirty="0" err="1" smtClean="0">
                <a:solidFill>
                  <a:srgbClr val="0070C0"/>
                </a:solidFill>
              </a:rPr>
              <a:t>infrastructrue</a:t>
            </a:r>
            <a:endParaRPr lang="en-US" sz="2800" b="1" dirty="0" smtClean="0">
              <a:solidFill>
                <a:srgbClr val="0070C0"/>
              </a:solidFill>
            </a:endParaRPr>
          </a:p>
          <a:p>
            <a:pPr fontAlgn="base">
              <a:buNone/>
            </a:pPr>
            <a:r>
              <a:rPr lang="en-US" sz="2800" dirty="0" smtClean="0"/>
              <a:t> 8. </a:t>
            </a:r>
            <a:r>
              <a:rPr lang="en-US" sz="2800" b="1" dirty="0" smtClean="0">
                <a:solidFill>
                  <a:srgbClr val="0070C0"/>
                </a:solidFill>
              </a:rPr>
              <a:t>institutional support </a:t>
            </a:r>
            <a:r>
              <a:rPr lang="en-US" sz="2800" dirty="0" smtClean="0"/>
              <a:t>of e-learning activities</a:t>
            </a:r>
          </a:p>
          <a:p>
            <a:endParaRPr lang="bg-BG" dirty="0"/>
          </a:p>
        </p:txBody>
      </p:sp>
    </p:spTree>
  </p:cSld>
  <p:clrMapOvr>
    <a:masterClrMapping/>
  </p:clrMapOvr>
  <p:transition>
    <p:zoom/>
  </p:transition>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sp>
        <p:nvSpPr>
          <p:cNvPr id="3" name="Content Placeholder 2"/>
          <p:cNvSpPr>
            <a:spLocks noGrp="1"/>
          </p:cNvSpPr>
          <p:nvPr>
            <p:ph idx="1"/>
          </p:nvPr>
        </p:nvSpPr>
        <p:spPr/>
        <p:txBody>
          <a:bodyPr>
            <a:normAutofit/>
          </a:bodyPr>
          <a:lstStyle/>
          <a:p>
            <a:r>
              <a:rPr lang="en-US" sz="4000" dirty="0" smtClean="0"/>
              <a:t>The online aspect of the course must  </a:t>
            </a:r>
            <a:r>
              <a:rPr lang="en-US" sz="4000" dirty="0" smtClean="0">
                <a:solidFill>
                  <a:srgbClr val="0070C0"/>
                </a:solidFill>
              </a:rPr>
              <a:t>complement</a:t>
            </a:r>
            <a:r>
              <a:rPr lang="en-US" sz="4000" dirty="0" smtClean="0"/>
              <a:t> and </a:t>
            </a:r>
            <a:r>
              <a:rPr lang="en-US" sz="4000" dirty="0" smtClean="0">
                <a:solidFill>
                  <a:srgbClr val="0070C0"/>
                </a:solidFill>
              </a:rPr>
              <a:t>enhance </a:t>
            </a:r>
            <a:r>
              <a:rPr lang="en-US" sz="4000" dirty="0" smtClean="0"/>
              <a:t>the f2f part. There must be </a:t>
            </a:r>
            <a:r>
              <a:rPr lang="en-US" sz="4000" dirty="0" smtClean="0">
                <a:solidFill>
                  <a:srgbClr val="0070C0"/>
                </a:solidFill>
              </a:rPr>
              <a:t>added value </a:t>
            </a:r>
            <a:r>
              <a:rPr lang="en-US" sz="4000" dirty="0" smtClean="0"/>
              <a:t>of this blend.</a:t>
            </a:r>
            <a:endParaRPr lang="bg-BG" sz="4000" dirty="0"/>
          </a:p>
        </p:txBody>
      </p:sp>
    </p:spTree>
  </p:cSld>
  <p:clrMapOvr>
    <a:masterClrMapping/>
  </p:clrMapOvr>
  <p:transition>
    <p:zoom/>
  </p:transition>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89888"/>
          </a:xfrm>
        </p:spPr>
        <p:txBody>
          <a:bodyPr>
            <a:normAutofit fontScale="90000"/>
          </a:bodyPr>
          <a:lstStyle/>
          <a:p>
            <a:r>
              <a:rPr lang="en-US" dirty="0" smtClean="0"/>
              <a:t>How to integrate </a:t>
            </a:r>
            <a:r>
              <a:rPr lang="en-US" i="1" dirty="0" smtClean="0"/>
              <a:t>digital </a:t>
            </a:r>
            <a:r>
              <a:rPr lang="en-US" i="1" dirty="0" err="1" smtClean="0"/>
              <a:t>literacies</a:t>
            </a:r>
            <a:r>
              <a:rPr lang="en-US" i="1" dirty="0" smtClean="0"/>
              <a:t> </a:t>
            </a:r>
            <a:r>
              <a:rPr lang="en-US" dirty="0" smtClean="0"/>
              <a:t>into our teaching practice?</a:t>
            </a:r>
            <a:endParaRPr lang="bg-BG" dirty="0"/>
          </a:p>
        </p:txBody>
      </p:sp>
      <p:sp>
        <p:nvSpPr>
          <p:cNvPr id="3" name="Content Placeholder 2"/>
          <p:cNvSpPr>
            <a:spLocks noGrp="1"/>
          </p:cNvSpPr>
          <p:nvPr>
            <p:ph idx="1"/>
          </p:nvPr>
        </p:nvSpPr>
        <p:spPr/>
        <p:txBody>
          <a:bodyPr>
            <a:normAutofit lnSpcReduction="10000"/>
          </a:bodyPr>
          <a:lstStyle/>
          <a:p>
            <a:r>
              <a:rPr lang="en-US" sz="3200" dirty="0" smtClean="0">
                <a:solidFill>
                  <a:srgbClr val="0070C0"/>
                </a:solidFill>
              </a:rPr>
              <a:t>First</a:t>
            </a:r>
            <a:r>
              <a:rPr lang="en-US" sz="3200" dirty="0" smtClean="0"/>
              <a:t> we need to </a:t>
            </a:r>
            <a:r>
              <a:rPr lang="en-US" sz="3200" dirty="0" smtClean="0">
                <a:solidFill>
                  <a:srgbClr val="0070C0"/>
                </a:solidFill>
              </a:rPr>
              <a:t>look at the syllabus</a:t>
            </a:r>
            <a:r>
              <a:rPr lang="en-US" sz="3200" dirty="0" smtClean="0"/>
              <a:t>. </a:t>
            </a:r>
          </a:p>
          <a:p>
            <a:r>
              <a:rPr lang="en-US" sz="3200" dirty="0" smtClean="0"/>
              <a:t>We need to </a:t>
            </a:r>
            <a:r>
              <a:rPr lang="en-US" sz="3200" dirty="0" smtClean="0">
                <a:solidFill>
                  <a:srgbClr val="0070C0"/>
                </a:solidFill>
              </a:rPr>
              <a:t>consider</a:t>
            </a:r>
            <a:r>
              <a:rPr lang="en-US" sz="3200" dirty="0" smtClean="0"/>
              <a:t> the following </a:t>
            </a:r>
            <a:r>
              <a:rPr lang="en-US" sz="3200" b="1" dirty="0" smtClean="0">
                <a:solidFill>
                  <a:srgbClr val="0070C0"/>
                </a:solidFill>
              </a:rPr>
              <a:t>factors</a:t>
            </a:r>
            <a:r>
              <a:rPr lang="en-US" sz="3200" dirty="0" smtClean="0"/>
              <a:t>:</a:t>
            </a:r>
          </a:p>
          <a:p>
            <a:pPr>
              <a:buFont typeface="Wingdings" pitchFamily="2" charset="2"/>
              <a:buChar char="Ø"/>
            </a:pPr>
            <a:r>
              <a:rPr lang="en-US" sz="3200" b="1" dirty="0" smtClean="0"/>
              <a:t>Pedagogical</a:t>
            </a:r>
            <a:r>
              <a:rPr lang="en-US" sz="3200" dirty="0" smtClean="0"/>
              <a:t> :</a:t>
            </a:r>
          </a:p>
          <a:p>
            <a:pPr>
              <a:buNone/>
            </a:pPr>
            <a:r>
              <a:rPr lang="en-US" sz="3200" dirty="0" smtClean="0"/>
              <a:t>	- digital literacy “</a:t>
            </a:r>
            <a:r>
              <a:rPr lang="en-US" sz="3200" dirty="0" smtClean="0">
                <a:solidFill>
                  <a:srgbClr val="0070C0"/>
                </a:solidFill>
              </a:rPr>
              <a:t>fits</a:t>
            </a:r>
            <a:r>
              <a:rPr lang="en-US" sz="3200" dirty="0" smtClean="0"/>
              <a:t>” with the </a:t>
            </a:r>
            <a:r>
              <a:rPr lang="en-US" sz="3200" b="1" dirty="0" smtClean="0"/>
              <a:t>syllabus</a:t>
            </a:r>
            <a:r>
              <a:rPr lang="en-US" sz="3200" dirty="0" smtClean="0"/>
              <a:t>, (i.e. the </a:t>
            </a:r>
            <a:r>
              <a:rPr lang="en-US" sz="3200" dirty="0" err="1" smtClean="0"/>
              <a:t>coursebook</a:t>
            </a:r>
            <a:r>
              <a:rPr lang="en-US" sz="3200" dirty="0" smtClean="0"/>
              <a:t> aims and topics)</a:t>
            </a:r>
          </a:p>
          <a:p>
            <a:pPr>
              <a:buNone/>
            </a:pPr>
            <a:r>
              <a:rPr lang="en-US" sz="3200" dirty="0" smtClean="0"/>
              <a:t>	- what </a:t>
            </a:r>
            <a:r>
              <a:rPr lang="en-US" sz="3200" dirty="0" smtClean="0">
                <a:solidFill>
                  <a:srgbClr val="0070C0"/>
                </a:solidFill>
              </a:rPr>
              <a:t>kind of English </a:t>
            </a:r>
            <a:r>
              <a:rPr lang="en-US" sz="3200" dirty="0" smtClean="0"/>
              <a:t>we are teaching</a:t>
            </a:r>
          </a:p>
          <a:p>
            <a:pPr>
              <a:buNone/>
            </a:pPr>
            <a:r>
              <a:rPr lang="en-US" sz="3200" dirty="0" smtClean="0"/>
              <a:t>	-</a:t>
            </a:r>
            <a:r>
              <a:rPr lang="en-US" sz="3200" dirty="0" smtClean="0">
                <a:solidFill>
                  <a:srgbClr val="0070C0"/>
                </a:solidFill>
              </a:rPr>
              <a:t>linguistic proficiency </a:t>
            </a:r>
            <a:r>
              <a:rPr lang="en-US" sz="3200" dirty="0" smtClean="0"/>
              <a:t>of our students</a:t>
            </a:r>
          </a:p>
          <a:p>
            <a:pPr>
              <a:buNone/>
            </a:pPr>
            <a:r>
              <a:rPr lang="en-US" sz="3200" dirty="0" smtClean="0"/>
              <a:t>	-particular </a:t>
            </a:r>
            <a:r>
              <a:rPr lang="en-US" sz="3200" dirty="0" smtClean="0">
                <a:solidFill>
                  <a:srgbClr val="0070C0"/>
                </a:solidFill>
              </a:rPr>
              <a:t>needs</a:t>
            </a:r>
            <a:r>
              <a:rPr lang="en-US" sz="3200" dirty="0" smtClean="0"/>
              <a:t> our students may have</a:t>
            </a:r>
          </a:p>
          <a:p>
            <a:pPr>
              <a:buNone/>
            </a:pPr>
            <a:endParaRPr lang="en-US" sz="3200" dirty="0" smtClean="0"/>
          </a:p>
          <a:p>
            <a:pPr>
              <a:buNone/>
            </a:pPr>
            <a:endParaRPr lang="en-US" sz="3200" dirty="0" smtClean="0"/>
          </a:p>
          <a:p>
            <a:pPr marL="2708910" lvl="8" indent="-514350">
              <a:buNone/>
            </a:pPr>
            <a:endParaRPr lang="en-US" sz="3200" dirty="0" smtClean="0"/>
          </a:p>
          <a:p>
            <a:endParaRPr lang="bg-BG" dirty="0"/>
          </a:p>
        </p:txBody>
      </p:sp>
    </p:spTree>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52400"/>
          </a:xfrm>
        </p:spPr>
        <p:txBody>
          <a:bodyPr>
            <a:normAutofit fontScale="90000"/>
          </a:bodyPr>
          <a:lstStyle/>
          <a:p>
            <a:endParaRPr lang="bg-BG" dirty="0"/>
          </a:p>
        </p:txBody>
      </p:sp>
      <p:pic>
        <p:nvPicPr>
          <p:cNvPr id="1026" name="Picture 2"/>
          <p:cNvPicPr>
            <a:picLocks noGrp="1" noChangeAspect="1" noChangeArrowheads="1"/>
          </p:cNvPicPr>
          <p:nvPr>
            <p:ph idx="1"/>
          </p:nvPr>
        </p:nvPicPr>
        <p:blipFill>
          <a:blip r:embed="rId2"/>
          <a:srcRect l="14864" t="20145" r="12911" b="26040"/>
          <a:stretch>
            <a:fillRect/>
          </a:stretch>
        </p:blipFill>
        <p:spPr bwMode="auto">
          <a:xfrm>
            <a:off x="304800" y="1295400"/>
            <a:ext cx="8549149" cy="43434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33400"/>
          </a:xfrm>
        </p:spPr>
        <p:txBody>
          <a:bodyPr>
            <a:normAutofit fontScale="90000"/>
          </a:bodyPr>
          <a:lstStyle/>
          <a:p>
            <a:endParaRPr lang="bg-BG" dirty="0"/>
          </a:p>
        </p:txBody>
      </p:sp>
      <p:sp>
        <p:nvSpPr>
          <p:cNvPr id="3" name="Content Placeholder 2"/>
          <p:cNvSpPr>
            <a:spLocks noGrp="1"/>
          </p:cNvSpPr>
          <p:nvPr>
            <p:ph idx="1"/>
          </p:nvPr>
        </p:nvSpPr>
        <p:spPr>
          <a:xfrm>
            <a:off x="457200" y="1219200"/>
            <a:ext cx="8229600" cy="5105400"/>
          </a:xfrm>
        </p:spPr>
        <p:txBody>
          <a:bodyPr>
            <a:normAutofit lnSpcReduction="10000"/>
          </a:bodyPr>
          <a:lstStyle/>
          <a:p>
            <a:pPr>
              <a:buFont typeface="Wingdings" pitchFamily="2" charset="2"/>
              <a:buChar char="Ø"/>
            </a:pPr>
            <a:r>
              <a:rPr lang="en-US" sz="3200" b="1" dirty="0" smtClean="0"/>
              <a:t>Personal</a:t>
            </a:r>
            <a:r>
              <a:rPr lang="en-US" dirty="0" smtClean="0"/>
              <a:t> :</a:t>
            </a:r>
          </a:p>
          <a:p>
            <a:pPr>
              <a:buNone/>
            </a:pPr>
            <a:r>
              <a:rPr lang="en-US" sz="3200" dirty="0" smtClean="0"/>
              <a:t>	</a:t>
            </a:r>
            <a:r>
              <a:rPr lang="en-US" sz="3200" dirty="0" smtClean="0">
                <a:solidFill>
                  <a:srgbClr val="0070C0"/>
                </a:solidFill>
              </a:rPr>
              <a:t>-age</a:t>
            </a:r>
          </a:p>
          <a:p>
            <a:pPr>
              <a:buNone/>
            </a:pPr>
            <a:r>
              <a:rPr lang="en-US" sz="3200" dirty="0" smtClean="0">
                <a:solidFill>
                  <a:srgbClr val="0070C0"/>
                </a:solidFill>
              </a:rPr>
              <a:t>	-interests</a:t>
            </a:r>
          </a:p>
          <a:p>
            <a:pPr>
              <a:buNone/>
            </a:pPr>
            <a:r>
              <a:rPr lang="en-US" sz="3200" dirty="0" smtClean="0">
                <a:solidFill>
                  <a:srgbClr val="0070C0"/>
                </a:solidFill>
              </a:rPr>
              <a:t>	-culture</a:t>
            </a:r>
          </a:p>
          <a:p>
            <a:pPr>
              <a:buFont typeface="Wingdings" pitchFamily="2" charset="2"/>
              <a:buChar char="Ø"/>
            </a:pPr>
            <a:r>
              <a:rPr lang="en-US" sz="3200" b="1" dirty="0" smtClean="0"/>
              <a:t>Digital:</a:t>
            </a:r>
          </a:p>
          <a:p>
            <a:pPr>
              <a:buNone/>
            </a:pPr>
            <a:r>
              <a:rPr lang="en-US" sz="3200" b="1" dirty="0" smtClean="0"/>
              <a:t>	-</a:t>
            </a:r>
            <a:r>
              <a:rPr lang="en-US" sz="3200" dirty="0" smtClean="0">
                <a:solidFill>
                  <a:srgbClr val="0070C0"/>
                </a:solidFill>
              </a:rPr>
              <a:t>attitudes</a:t>
            </a:r>
          </a:p>
          <a:p>
            <a:pPr>
              <a:buNone/>
            </a:pPr>
            <a:r>
              <a:rPr lang="en-US" sz="3200" b="1" dirty="0" smtClean="0">
                <a:solidFill>
                  <a:srgbClr val="0070C0"/>
                </a:solidFill>
              </a:rPr>
              <a:t>	-</a:t>
            </a:r>
            <a:r>
              <a:rPr lang="en-US" sz="3200" dirty="0" smtClean="0">
                <a:solidFill>
                  <a:srgbClr val="0070C0"/>
                </a:solidFill>
              </a:rPr>
              <a:t>tech level</a:t>
            </a:r>
          </a:p>
          <a:p>
            <a:pPr>
              <a:buNone/>
            </a:pPr>
            <a:r>
              <a:rPr lang="en-US" sz="3200" dirty="0" smtClean="0">
                <a:solidFill>
                  <a:srgbClr val="0070C0"/>
                </a:solidFill>
              </a:rPr>
              <a:t>	-digital literacy levels</a:t>
            </a:r>
          </a:p>
          <a:p>
            <a:pPr>
              <a:buNone/>
            </a:pPr>
            <a:r>
              <a:rPr lang="en-US" sz="3200" dirty="0" smtClean="0">
                <a:solidFill>
                  <a:srgbClr val="0070C0"/>
                </a:solidFill>
              </a:rPr>
              <a:t>	-equipment</a:t>
            </a:r>
          </a:p>
          <a:p>
            <a:pPr>
              <a:buNone/>
            </a:pPr>
            <a:endParaRPr lang="bg-BG" sz="3200" dirty="0"/>
          </a:p>
        </p:txBody>
      </p:sp>
    </p:spTree>
  </p:cSld>
  <p:clrMapOvr>
    <a:masterClrMapping/>
  </p:clrMapOvr>
  <p:transition>
    <p:zoom/>
  </p:transition>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85800"/>
          </a:xfrm>
        </p:spPr>
        <p:txBody>
          <a:bodyPr>
            <a:normAutofit fontScale="90000"/>
          </a:bodyPr>
          <a:lstStyle/>
          <a:p>
            <a:endParaRPr lang="bg-BG" dirty="0"/>
          </a:p>
        </p:txBody>
      </p:sp>
      <p:sp>
        <p:nvSpPr>
          <p:cNvPr id="3" name="Content Placeholder 2"/>
          <p:cNvSpPr>
            <a:spLocks noGrp="1"/>
          </p:cNvSpPr>
          <p:nvPr>
            <p:ph idx="1"/>
          </p:nvPr>
        </p:nvSpPr>
        <p:spPr/>
        <p:txBody>
          <a:bodyPr>
            <a:normAutofit/>
          </a:bodyPr>
          <a:lstStyle/>
          <a:p>
            <a:pPr lvl="1">
              <a:buNone/>
            </a:pPr>
            <a:r>
              <a:rPr lang="en-US" sz="3600" dirty="0" smtClean="0"/>
              <a:t>	Start by </a:t>
            </a:r>
            <a:r>
              <a:rPr lang="en-US" sz="3600" dirty="0" smtClean="0">
                <a:solidFill>
                  <a:srgbClr val="0070C0"/>
                </a:solidFill>
              </a:rPr>
              <a:t>mapping</a:t>
            </a:r>
            <a:r>
              <a:rPr lang="en-US" sz="3600" dirty="0" smtClean="0"/>
              <a:t> specific digital </a:t>
            </a:r>
            <a:r>
              <a:rPr lang="en-US" sz="3600" dirty="0" err="1" smtClean="0">
                <a:solidFill>
                  <a:srgbClr val="3333CC"/>
                </a:solidFill>
              </a:rPr>
              <a:t>literacies</a:t>
            </a:r>
            <a:r>
              <a:rPr lang="en-US" sz="3600" dirty="0" smtClean="0"/>
              <a:t> onto the </a:t>
            </a:r>
            <a:r>
              <a:rPr lang="en-US" sz="3600" dirty="0" smtClean="0">
                <a:solidFill>
                  <a:srgbClr val="0070C0"/>
                </a:solidFill>
              </a:rPr>
              <a:t>syllabus.</a:t>
            </a:r>
          </a:p>
          <a:p>
            <a:pPr lvl="1">
              <a:buNone/>
            </a:pPr>
            <a:r>
              <a:rPr lang="en-US" sz="3600" dirty="0" smtClean="0"/>
              <a:t>	If you want to introduce the topic of Digital </a:t>
            </a:r>
            <a:r>
              <a:rPr lang="en-US" sz="3600" dirty="0" err="1" smtClean="0"/>
              <a:t>Literacies</a:t>
            </a:r>
            <a:r>
              <a:rPr lang="en-US" sz="3600" dirty="0" smtClean="0"/>
              <a:t> for the first time, you can </a:t>
            </a:r>
            <a:r>
              <a:rPr lang="en-US" sz="3600" dirty="0" smtClean="0">
                <a:solidFill>
                  <a:srgbClr val="0070C0"/>
                </a:solidFill>
              </a:rPr>
              <a:t>start</a:t>
            </a:r>
            <a:r>
              <a:rPr lang="en-US" sz="3600" dirty="0" smtClean="0"/>
              <a:t> with the activity “</a:t>
            </a:r>
            <a:r>
              <a:rPr lang="en-US" sz="3600" b="1" i="1" dirty="0" smtClean="0">
                <a:solidFill>
                  <a:srgbClr val="0070C0"/>
                </a:solidFill>
              </a:rPr>
              <a:t>Being Digitally Literate”</a:t>
            </a:r>
          </a:p>
          <a:p>
            <a:pPr lvl="1">
              <a:buNone/>
            </a:pPr>
            <a:endParaRPr lang="bg-BG" sz="3600" dirty="0">
              <a:solidFill>
                <a:srgbClr val="0070C0"/>
              </a:solidFill>
            </a:endParaRPr>
          </a:p>
        </p:txBody>
      </p:sp>
    </p:spTree>
  </p:cSld>
  <p:clrMapOvr>
    <a:masterClrMapping/>
  </p:clrMapOvr>
  <p:transition>
    <p:zoom/>
  </p:transition>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fontScale="90000"/>
          </a:bodyPr>
          <a:lstStyle/>
          <a:p>
            <a:endParaRPr lang="bg-BG" dirty="0"/>
          </a:p>
        </p:txBody>
      </p:sp>
      <p:sp>
        <p:nvSpPr>
          <p:cNvPr id="3" name="Content Placeholder 2"/>
          <p:cNvSpPr>
            <a:spLocks noGrp="1"/>
          </p:cNvSpPr>
          <p:nvPr>
            <p:ph idx="1"/>
          </p:nvPr>
        </p:nvSpPr>
        <p:spPr>
          <a:xfrm>
            <a:off x="457200" y="1066800"/>
            <a:ext cx="8229600" cy="5486400"/>
          </a:xfrm>
        </p:spPr>
        <p:txBody>
          <a:bodyPr>
            <a:noAutofit/>
          </a:bodyPr>
          <a:lstStyle/>
          <a:p>
            <a:r>
              <a:rPr lang="en-US" sz="4000" dirty="0" smtClean="0"/>
              <a:t>If the Unit 1 </a:t>
            </a:r>
            <a:r>
              <a:rPr lang="en-US" sz="4000" dirty="0" err="1" smtClean="0"/>
              <a:t>coursebook</a:t>
            </a:r>
            <a:r>
              <a:rPr lang="en-US" sz="4000" dirty="0" smtClean="0"/>
              <a:t> </a:t>
            </a:r>
            <a:r>
              <a:rPr lang="en-US" sz="4000" dirty="0" smtClean="0">
                <a:solidFill>
                  <a:srgbClr val="0070C0"/>
                </a:solidFill>
              </a:rPr>
              <a:t>writing task </a:t>
            </a:r>
            <a:r>
              <a:rPr lang="en-US" sz="4000" dirty="0" smtClean="0"/>
              <a:t>requires students to compose </a:t>
            </a:r>
            <a:r>
              <a:rPr lang="en-US" sz="4000" dirty="0" smtClean="0">
                <a:solidFill>
                  <a:srgbClr val="0070C0"/>
                </a:solidFill>
              </a:rPr>
              <a:t>a text about themselves and their families</a:t>
            </a:r>
            <a:r>
              <a:rPr lang="en-US" sz="4000" dirty="0" smtClean="0"/>
              <a:t>, we could think how students might produce a </a:t>
            </a:r>
            <a:r>
              <a:rPr lang="en-US" sz="4000" b="1" dirty="0" smtClean="0"/>
              <a:t>digital text </a:t>
            </a:r>
            <a:r>
              <a:rPr lang="en-US" sz="4000" dirty="0" smtClean="0"/>
              <a:t>(instead of handwritten) including </a:t>
            </a:r>
            <a:r>
              <a:rPr lang="en-US" sz="4000" b="1" dirty="0" smtClean="0">
                <a:solidFill>
                  <a:srgbClr val="002060"/>
                </a:solidFill>
              </a:rPr>
              <a:t>images, audio, video</a:t>
            </a:r>
            <a:r>
              <a:rPr lang="en-US" sz="4000" dirty="0" smtClean="0"/>
              <a:t>, which can then be </a:t>
            </a:r>
            <a:r>
              <a:rPr lang="en-US" sz="4000" b="1" dirty="0" smtClean="0">
                <a:solidFill>
                  <a:srgbClr val="002060"/>
                </a:solidFill>
              </a:rPr>
              <a:t>shared online </a:t>
            </a:r>
            <a:r>
              <a:rPr lang="en-US" sz="4000" dirty="0" smtClean="0"/>
              <a:t>with classmates.</a:t>
            </a:r>
            <a:endParaRPr lang="bg-BG" sz="4000" dirty="0"/>
          </a:p>
        </p:txBody>
      </p:sp>
    </p:spTree>
  </p:cSld>
  <p:clrMapOvr>
    <a:masterClrMapping/>
  </p:clrMapOvr>
  <p:transition>
    <p:zoom/>
  </p:transition>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09600"/>
          </a:xfrm>
        </p:spPr>
        <p:txBody>
          <a:bodyPr>
            <a:normAutofit fontScale="90000"/>
          </a:bodyPr>
          <a:lstStyle/>
          <a:p>
            <a:endParaRPr lang="bg-BG" dirty="0"/>
          </a:p>
        </p:txBody>
      </p:sp>
      <p:sp>
        <p:nvSpPr>
          <p:cNvPr id="3" name="Content Placeholder 2"/>
          <p:cNvSpPr>
            <a:spLocks noGrp="1"/>
          </p:cNvSpPr>
          <p:nvPr>
            <p:ph idx="1"/>
          </p:nvPr>
        </p:nvSpPr>
        <p:spPr>
          <a:xfrm>
            <a:off x="457200" y="1371600"/>
            <a:ext cx="8229600" cy="4953000"/>
          </a:xfrm>
        </p:spPr>
        <p:txBody>
          <a:bodyPr>
            <a:normAutofit/>
          </a:bodyPr>
          <a:lstStyle/>
          <a:p>
            <a:r>
              <a:rPr lang="en-US" sz="3200" dirty="0" smtClean="0"/>
              <a:t>We could have also the following activities:</a:t>
            </a:r>
          </a:p>
          <a:p>
            <a:pPr>
              <a:buNone/>
            </a:pPr>
            <a:r>
              <a:rPr lang="en-US" sz="3200" dirty="0" smtClean="0"/>
              <a:t> -</a:t>
            </a:r>
            <a:r>
              <a:rPr lang="en-US" sz="3200" b="1" dirty="0" smtClean="0"/>
              <a:t>“</a:t>
            </a:r>
            <a:r>
              <a:rPr lang="en-US" sz="3200" b="1" dirty="0" err="1" smtClean="0"/>
              <a:t>Showcasting</a:t>
            </a:r>
            <a:r>
              <a:rPr lang="en-US" sz="3200" b="1" dirty="0" smtClean="0"/>
              <a:t> Hobbies”</a:t>
            </a:r>
            <a:r>
              <a:rPr lang="en-US" sz="3200" dirty="0" smtClean="0"/>
              <a:t> – </a:t>
            </a:r>
            <a:r>
              <a:rPr lang="en-US" sz="3200" dirty="0" err="1" smtClean="0"/>
              <a:t>sts</a:t>
            </a:r>
            <a:r>
              <a:rPr lang="en-US" sz="3200" dirty="0" smtClean="0"/>
              <a:t> produce an audio text, i.e. </a:t>
            </a:r>
            <a:r>
              <a:rPr lang="en-US" sz="3200" dirty="0" smtClean="0">
                <a:solidFill>
                  <a:srgbClr val="0070C0"/>
                </a:solidFill>
              </a:rPr>
              <a:t>record an audio text </a:t>
            </a:r>
            <a:r>
              <a:rPr lang="en-US" sz="3200" dirty="0" smtClean="0"/>
              <a:t>as an audio </a:t>
            </a:r>
            <a:r>
              <a:rPr lang="en-US" sz="3200" dirty="0" smtClean="0">
                <a:solidFill>
                  <a:srgbClr val="0070C0"/>
                </a:solidFill>
              </a:rPr>
              <a:t>voiceover for a digital slide show.</a:t>
            </a:r>
          </a:p>
          <a:p>
            <a:pPr>
              <a:buNone/>
            </a:pPr>
            <a:r>
              <a:rPr lang="en-US" sz="3200" dirty="0" smtClean="0">
                <a:solidFill>
                  <a:srgbClr val="0070C0"/>
                </a:solidFill>
              </a:rPr>
              <a:t>	</a:t>
            </a:r>
            <a:r>
              <a:rPr lang="en-US" sz="3200" dirty="0" smtClean="0"/>
              <a:t>-</a:t>
            </a:r>
            <a:r>
              <a:rPr lang="en-US" sz="3200" b="1" dirty="0" smtClean="0"/>
              <a:t>”Online me” </a:t>
            </a:r>
            <a:r>
              <a:rPr lang="en-US" sz="3200" dirty="0" smtClean="0"/>
              <a:t>– </a:t>
            </a:r>
            <a:r>
              <a:rPr lang="en-US" sz="3200" dirty="0" err="1" smtClean="0"/>
              <a:t>sts</a:t>
            </a:r>
            <a:r>
              <a:rPr lang="en-US" sz="3200" dirty="0" smtClean="0"/>
              <a:t> create an </a:t>
            </a:r>
            <a:r>
              <a:rPr lang="en-US" sz="3200" dirty="0" smtClean="0">
                <a:solidFill>
                  <a:srgbClr val="0070C0"/>
                </a:solidFill>
              </a:rPr>
              <a:t>online multimedia poster </a:t>
            </a:r>
            <a:r>
              <a:rPr lang="en-US" sz="3200" dirty="0" smtClean="0"/>
              <a:t>with images and video, which they can present orally to the class.</a:t>
            </a:r>
          </a:p>
          <a:p>
            <a:pPr>
              <a:buNone/>
            </a:pPr>
            <a:r>
              <a:rPr lang="en-US" sz="3200" dirty="0" smtClean="0"/>
              <a:t>	- </a:t>
            </a:r>
            <a:r>
              <a:rPr lang="en-US" sz="3200" b="1" dirty="0" smtClean="0"/>
              <a:t>“Personal Blogging” </a:t>
            </a:r>
            <a:r>
              <a:rPr lang="en-US" sz="3200" dirty="0" smtClean="0"/>
              <a:t>– </a:t>
            </a:r>
            <a:r>
              <a:rPr lang="en-US" sz="3200" dirty="0" err="1" smtClean="0"/>
              <a:t>sts</a:t>
            </a:r>
            <a:r>
              <a:rPr lang="en-US" sz="3200" dirty="0" smtClean="0"/>
              <a:t> set up a personal blog and </a:t>
            </a:r>
            <a:r>
              <a:rPr lang="en-US" sz="3200" dirty="0" smtClean="0">
                <a:solidFill>
                  <a:srgbClr val="0070C0"/>
                </a:solidFill>
              </a:rPr>
              <a:t>write a first blog post</a:t>
            </a:r>
            <a:r>
              <a:rPr lang="en-US" sz="3200" dirty="0" smtClean="0"/>
              <a:t>.</a:t>
            </a:r>
            <a:endParaRPr lang="bg-BG" sz="3200" dirty="0"/>
          </a:p>
        </p:txBody>
      </p:sp>
    </p:spTree>
  </p:cSld>
  <p:clrMapOvr>
    <a:masterClrMapping/>
  </p:clrMapOvr>
  <p:transition>
    <p:zoom/>
  </p:transition>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normAutofit fontScale="90000"/>
          </a:bodyPr>
          <a:lstStyle/>
          <a:p>
            <a:endParaRPr lang="bg-BG" dirty="0"/>
          </a:p>
        </p:txBody>
      </p:sp>
      <p:sp>
        <p:nvSpPr>
          <p:cNvPr id="3" name="Content Placeholder 2"/>
          <p:cNvSpPr>
            <a:spLocks noGrp="1"/>
          </p:cNvSpPr>
          <p:nvPr>
            <p:ph idx="1"/>
          </p:nvPr>
        </p:nvSpPr>
        <p:spPr>
          <a:xfrm>
            <a:off x="457200" y="1066800"/>
            <a:ext cx="8229600" cy="5257800"/>
          </a:xfrm>
        </p:spPr>
        <p:txBody>
          <a:bodyPr>
            <a:normAutofit/>
          </a:bodyPr>
          <a:lstStyle/>
          <a:p>
            <a:r>
              <a:rPr lang="en-US" sz="3200" dirty="0" smtClean="0"/>
              <a:t>If your class’s </a:t>
            </a:r>
            <a:r>
              <a:rPr lang="en-US" sz="3200" dirty="0" smtClean="0">
                <a:solidFill>
                  <a:srgbClr val="002060"/>
                </a:solidFill>
              </a:rPr>
              <a:t>speaking skills </a:t>
            </a:r>
            <a:r>
              <a:rPr lang="en-US" sz="3200" dirty="0" smtClean="0"/>
              <a:t>are </a:t>
            </a:r>
            <a:r>
              <a:rPr lang="en-US" sz="3200" dirty="0" smtClean="0">
                <a:solidFill>
                  <a:srgbClr val="002060"/>
                </a:solidFill>
              </a:rPr>
              <a:t>weaker</a:t>
            </a:r>
            <a:r>
              <a:rPr lang="en-US" sz="3200" dirty="0" smtClean="0"/>
              <a:t> than their writing skills, you can ensure that the </a:t>
            </a:r>
            <a:r>
              <a:rPr lang="en-US" sz="3200" dirty="0" err="1" smtClean="0"/>
              <a:t>Dig.L.Activities</a:t>
            </a:r>
            <a:r>
              <a:rPr lang="en-US" sz="3200" dirty="0" smtClean="0"/>
              <a:t> you choose </a:t>
            </a:r>
            <a:r>
              <a:rPr lang="en-US" sz="3200" dirty="0" smtClean="0">
                <a:solidFill>
                  <a:srgbClr val="0070C0"/>
                </a:solidFill>
              </a:rPr>
              <a:t>include speaking practice. </a:t>
            </a:r>
            <a:r>
              <a:rPr lang="en-US" sz="3200" dirty="0" smtClean="0"/>
              <a:t>In that case you can ask </a:t>
            </a:r>
            <a:r>
              <a:rPr lang="en-US" sz="3200" dirty="0" err="1" smtClean="0"/>
              <a:t>sts</a:t>
            </a:r>
            <a:r>
              <a:rPr lang="en-US" sz="3200" dirty="0" smtClean="0"/>
              <a:t> to produce an </a:t>
            </a:r>
            <a:r>
              <a:rPr lang="en-US" sz="3200" dirty="0" smtClean="0">
                <a:solidFill>
                  <a:srgbClr val="0070C0"/>
                </a:solidFill>
              </a:rPr>
              <a:t>audio slideshow </a:t>
            </a:r>
            <a:r>
              <a:rPr lang="en-US" sz="3200" dirty="0" smtClean="0"/>
              <a:t>which includes images of their family (if the </a:t>
            </a:r>
            <a:r>
              <a:rPr lang="en-US" sz="3200" dirty="0" err="1" smtClean="0"/>
              <a:t>coursebook</a:t>
            </a:r>
            <a:r>
              <a:rPr lang="en-US" sz="3200" dirty="0" smtClean="0"/>
              <a:t> speaking task wants them to talk about their families). This </a:t>
            </a:r>
            <a:r>
              <a:rPr lang="en-US" sz="3200" dirty="0" smtClean="0">
                <a:solidFill>
                  <a:srgbClr val="0070C0"/>
                </a:solidFill>
              </a:rPr>
              <a:t>will be relevant to the textbook topic</a:t>
            </a:r>
            <a:r>
              <a:rPr lang="en-US" sz="3200" dirty="0" smtClean="0"/>
              <a:t>.</a:t>
            </a:r>
            <a:endParaRPr lang="bg-BG" sz="3200" dirty="0">
              <a:solidFill>
                <a:srgbClr val="0070C0"/>
              </a:solidFill>
            </a:endParaRPr>
          </a:p>
        </p:txBody>
      </p:sp>
    </p:spTree>
  </p:cSld>
  <p:clrMapOvr>
    <a:masterClrMapping/>
  </p:clrMapOvr>
  <p:transition>
    <p:zoom/>
  </p:transition>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normAutofit fontScale="90000"/>
          </a:bodyPr>
          <a:lstStyle/>
          <a:p>
            <a:endParaRPr lang="bg-BG" dirty="0"/>
          </a:p>
        </p:txBody>
      </p:sp>
      <p:sp>
        <p:nvSpPr>
          <p:cNvPr id="3" name="Content Placeholder 2"/>
          <p:cNvSpPr>
            <a:spLocks noGrp="1"/>
          </p:cNvSpPr>
          <p:nvPr>
            <p:ph idx="1"/>
          </p:nvPr>
        </p:nvSpPr>
        <p:spPr>
          <a:xfrm>
            <a:off x="457200" y="1219200"/>
            <a:ext cx="8229600" cy="5105400"/>
          </a:xfrm>
        </p:spPr>
        <p:txBody>
          <a:bodyPr>
            <a:normAutofit/>
          </a:bodyPr>
          <a:lstStyle/>
          <a:p>
            <a:r>
              <a:rPr lang="en-US" sz="3200" dirty="0" smtClean="0"/>
              <a:t>Or: ask </a:t>
            </a:r>
            <a:r>
              <a:rPr lang="en-US" sz="3200" dirty="0" err="1" smtClean="0"/>
              <a:t>sts</a:t>
            </a:r>
            <a:r>
              <a:rPr lang="en-US" sz="3200" dirty="0" smtClean="0"/>
              <a:t> to create an </a:t>
            </a:r>
            <a:r>
              <a:rPr lang="en-US" sz="3200" dirty="0" smtClean="0">
                <a:solidFill>
                  <a:srgbClr val="0070C0"/>
                </a:solidFill>
              </a:rPr>
              <a:t>online multimedia poster </a:t>
            </a:r>
            <a:r>
              <a:rPr lang="en-US" sz="3200" dirty="0" smtClean="0"/>
              <a:t>with </a:t>
            </a:r>
            <a:r>
              <a:rPr lang="en-US" sz="3200" dirty="0" smtClean="0">
                <a:solidFill>
                  <a:srgbClr val="0070C0"/>
                </a:solidFill>
              </a:rPr>
              <a:t>images,</a:t>
            </a:r>
            <a:r>
              <a:rPr lang="en-US" sz="3200" dirty="0" smtClean="0"/>
              <a:t> then the </a:t>
            </a:r>
            <a:r>
              <a:rPr lang="en-US" sz="3200" dirty="0" smtClean="0">
                <a:solidFill>
                  <a:srgbClr val="0070C0"/>
                </a:solidFill>
              </a:rPr>
              <a:t>speaking skills </a:t>
            </a:r>
            <a:r>
              <a:rPr lang="en-US" sz="3200" dirty="0" smtClean="0"/>
              <a:t>will be included in the </a:t>
            </a:r>
            <a:r>
              <a:rPr lang="en-US" sz="3200" dirty="0" smtClean="0">
                <a:solidFill>
                  <a:srgbClr val="0070C0"/>
                </a:solidFill>
              </a:rPr>
              <a:t>oral presentation </a:t>
            </a:r>
            <a:r>
              <a:rPr lang="en-US" sz="3200" dirty="0" smtClean="0"/>
              <a:t>at the end.</a:t>
            </a:r>
          </a:p>
          <a:p>
            <a:r>
              <a:rPr lang="en-US" sz="3200" dirty="0" smtClean="0"/>
              <a:t>Or: </a:t>
            </a:r>
            <a:r>
              <a:rPr lang="en-US" sz="3200" dirty="0" err="1" smtClean="0"/>
              <a:t>sts</a:t>
            </a:r>
            <a:r>
              <a:rPr lang="en-US" sz="3200" dirty="0" smtClean="0"/>
              <a:t> write individual </a:t>
            </a:r>
            <a:r>
              <a:rPr lang="en-US" sz="3200" dirty="0" smtClean="0">
                <a:solidFill>
                  <a:srgbClr val="0070C0"/>
                </a:solidFill>
              </a:rPr>
              <a:t>blog posts introducing themselves and their families</a:t>
            </a:r>
            <a:r>
              <a:rPr lang="en-US" sz="3200" dirty="0" smtClean="0"/>
              <a:t> (+ images) and add them </a:t>
            </a:r>
            <a:r>
              <a:rPr lang="en-US" sz="3200" dirty="0" smtClean="0">
                <a:solidFill>
                  <a:srgbClr val="0070C0"/>
                </a:solidFill>
              </a:rPr>
              <a:t>to a class blog</a:t>
            </a:r>
            <a:r>
              <a:rPr lang="en-US" sz="3200" dirty="0" smtClean="0"/>
              <a:t>.</a:t>
            </a:r>
          </a:p>
          <a:p>
            <a:r>
              <a:rPr lang="en-US" sz="3200" dirty="0" smtClean="0"/>
              <a:t>The last option </a:t>
            </a:r>
            <a:r>
              <a:rPr lang="en-US" sz="3200" dirty="0" err="1" smtClean="0"/>
              <a:t>emphasises</a:t>
            </a:r>
            <a:r>
              <a:rPr lang="en-US" sz="3200" dirty="0" smtClean="0"/>
              <a:t> writing rather than speaking</a:t>
            </a:r>
          </a:p>
          <a:p>
            <a:endParaRPr lang="bg-BG" sz="3200" dirty="0">
              <a:solidFill>
                <a:srgbClr val="0070C0"/>
              </a:solidFill>
            </a:endParaRPr>
          </a:p>
        </p:txBody>
      </p:sp>
    </p:spTree>
  </p:cSld>
  <p:clrMapOvr>
    <a:masterClrMapping/>
  </p:clrMapOvr>
  <p:transition>
    <p:zoom/>
  </p:transition>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normAutofit/>
          </a:bodyPr>
          <a:lstStyle/>
          <a:p>
            <a:endParaRPr lang="bg-BG" dirty="0"/>
          </a:p>
        </p:txBody>
      </p:sp>
      <p:sp>
        <p:nvSpPr>
          <p:cNvPr id="3" name="Content Placeholder 2"/>
          <p:cNvSpPr>
            <a:spLocks noGrp="1"/>
          </p:cNvSpPr>
          <p:nvPr>
            <p:ph idx="1"/>
          </p:nvPr>
        </p:nvSpPr>
        <p:spPr>
          <a:xfrm>
            <a:off x="457200" y="1371600"/>
            <a:ext cx="8229600" cy="4953000"/>
          </a:xfrm>
        </p:spPr>
        <p:txBody>
          <a:bodyPr/>
          <a:lstStyle/>
          <a:p>
            <a:r>
              <a:rPr lang="en-US" sz="3600" dirty="0" smtClean="0"/>
              <a:t>Having considered the </a:t>
            </a:r>
            <a:r>
              <a:rPr lang="en-US" sz="3600" b="1" dirty="0" smtClean="0"/>
              <a:t>Pedagogical factors, </a:t>
            </a:r>
            <a:r>
              <a:rPr lang="en-US" sz="3600" dirty="0" smtClean="0"/>
              <a:t>we can now focus on the remaining factors, i.e. Personal and Digital factors.</a:t>
            </a:r>
          </a:p>
          <a:p>
            <a:r>
              <a:rPr lang="en-US" sz="3600" dirty="0" smtClean="0"/>
              <a:t>Then we need to </a:t>
            </a:r>
            <a:r>
              <a:rPr lang="en-US" sz="3600" dirty="0" smtClean="0">
                <a:solidFill>
                  <a:srgbClr val="0070C0"/>
                </a:solidFill>
              </a:rPr>
              <a:t>consider whether </a:t>
            </a:r>
            <a:r>
              <a:rPr lang="en-US" sz="3600" dirty="0" smtClean="0"/>
              <a:t>the </a:t>
            </a:r>
            <a:r>
              <a:rPr lang="en-US" sz="3600" dirty="0" err="1" smtClean="0"/>
              <a:t>D.L.Activity</a:t>
            </a:r>
            <a:r>
              <a:rPr lang="en-US" sz="3600" dirty="0" smtClean="0"/>
              <a:t> we have chosen </a:t>
            </a:r>
            <a:r>
              <a:rPr lang="en-US" sz="3600" dirty="0" smtClean="0">
                <a:solidFill>
                  <a:srgbClr val="0070C0"/>
                </a:solidFill>
              </a:rPr>
              <a:t>will replace or supplement </a:t>
            </a:r>
            <a:r>
              <a:rPr lang="en-US" sz="3600" dirty="0" smtClean="0"/>
              <a:t>the </a:t>
            </a:r>
            <a:r>
              <a:rPr lang="en-US" sz="3600" dirty="0" err="1" smtClean="0"/>
              <a:t>coursebook</a:t>
            </a:r>
            <a:r>
              <a:rPr lang="en-US" sz="3600" dirty="0" smtClean="0"/>
              <a:t> writing and speaking activities</a:t>
            </a:r>
            <a:r>
              <a:rPr lang="en-US" dirty="0" smtClean="0"/>
              <a:t>.</a:t>
            </a:r>
            <a:endParaRPr lang="bg-BG" dirty="0"/>
          </a:p>
        </p:txBody>
      </p:sp>
    </p:spTree>
  </p:cSld>
  <p:clrMapOvr>
    <a:masterClrMapping/>
  </p:clrMapOvr>
  <p:transition>
    <p:zoom/>
  </p:transition>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972312"/>
          </a:xfrm>
        </p:spPr>
        <p:txBody>
          <a:bodyPr/>
          <a:lstStyle/>
          <a:p>
            <a:r>
              <a:rPr lang="en-US" dirty="0" smtClean="0"/>
              <a:t>Teaching adults</a:t>
            </a:r>
            <a:endParaRPr lang="bg-BG" dirty="0"/>
          </a:p>
        </p:txBody>
      </p:sp>
      <p:sp>
        <p:nvSpPr>
          <p:cNvPr id="3" name="Content Placeholder 2"/>
          <p:cNvSpPr>
            <a:spLocks noGrp="1"/>
          </p:cNvSpPr>
          <p:nvPr>
            <p:ph idx="1"/>
          </p:nvPr>
        </p:nvSpPr>
        <p:spPr/>
        <p:txBody>
          <a:bodyPr>
            <a:normAutofit/>
          </a:bodyPr>
          <a:lstStyle/>
          <a:p>
            <a:r>
              <a:rPr lang="en-US" sz="3600" dirty="0" smtClean="0"/>
              <a:t>Instead of having your </a:t>
            </a:r>
            <a:r>
              <a:rPr lang="en-US" sz="3600" dirty="0" err="1" smtClean="0"/>
              <a:t>sts</a:t>
            </a:r>
            <a:r>
              <a:rPr lang="en-US" sz="3600" dirty="0" smtClean="0"/>
              <a:t> produce a </a:t>
            </a:r>
            <a:r>
              <a:rPr lang="en-US" sz="3600" i="1" dirty="0" smtClean="0"/>
              <a:t>City guide</a:t>
            </a:r>
            <a:r>
              <a:rPr lang="en-US" sz="3600" dirty="0" smtClean="0"/>
              <a:t>, they can prepare different </a:t>
            </a:r>
            <a:r>
              <a:rPr lang="en-US" sz="3600" b="1" i="1" dirty="0" smtClean="0">
                <a:solidFill>
                  <a:srgbClr val="0070C0"/>
                </a:solidFill>
              </a:rPr>
              <a:t>news items</a:t>
            </a:r>
            <a:r>
              <a:rPr lang="en-US" sz="3600" b="1" i="1" dirty="0" smtClean="0"/>
              <a:t> </a:t>
            </a:r>
            <a:r>
              <a:rPr lang="en-US" sz="3600" dirty="0" smtClean="0"/>
              <a:t>on the </a:t>
            </a:r>
            <a:r>
              <a:rPr lang="en-US" sz="3600" b="1" dirty="0" smtClean="0">
                <a:solidFill>
                  <a:srgbClr val="0070C0"/>
                </a:solidFill>
              </a:rPr>
              <a:t>class wiki. </a:t>
            </a:r>
            <a:r>
              <a:rPr lang="en-US" sz="3600" dirty="0" smtClean="0"/>
              <a:t>Then they </a:t>
            </a:r>
            <a:r>
              <a:rPr lang="en-US" sz="3600" dirty="0" smtClean="0">
                <a:solidFill>
                  <a:srgbClr val="0070C0"/>
                </a:solidFill>
              </a:rPr>
              <a:t>orally present </a:t>
            </a:r>
            <a:r>
              <a:rPr lang="en-US" sz="3600" dirty="0" smtClean="0"/>
              <a:t>these news items to the class and discuss it.</a:t>
            </a:r>
            <a:endParaRPr lang="bg-BG" sz="3600" b="1" dirty="0"/>
          </a:p>
        </p:txBody>
      </p:sp>
    </p:spTree>
  </p:cSld>
  <p:clrMapOvr>
    <a:masterClrMapping/>
  </p:clrMapOvr>
  <p:transition>
    <p:zoom/>
  </p:transition>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457200"/>
          </a:xfrm>
        </p:spPr>
        <p:txBody>
          <a:bodyPr>
            <a:normAutofit fontScale="90000"/>
          </a:bodyPr>
          <a:lstStyle/>
          <a:p>
            <a:endParaRPr lang="bg-BG" dirty="0"/>
          </a:p>
        </p:txBody>
      </p:sp>
      <p:sp>
        <p:nvSpPr>
          <p:cNvPr id="3" name="Content Placeholder 2"/>
          <p:cNvSpPr>
            <a:spLocks noGrp="1"/>
          </p:cNvSpPr>
          <p:nvPr>
            <p:ph idx="1"/>
          </p:nvPr>
        </p:nvSpPr>
        <p:spPr>
          <a:xfrm>
            <a:off x="457200" y="1143000"/>
            <a:ext cx="8229600" cy="5181600"/>
          </a:xfrm>
        </p:spPr>
        <p:txBody>
          <a:bodyPr>
            <a:noAutofit/>
          </a:bodyPr>
          <a:lstStyle/>
          <a:p>
            <a:r>
              <a:rPr lang="en-US" sz="3200" dirty="0" smtClean="0"/>
              <a:t>But if you don’t have a </a:t>
            </a:r>
            <a:r>
              <a:rPr lang="en-US" sz="3200" dirty="0" err="1" smtClean="0"/>
              <a:t>coursebook</a:t>
            </a:r>
            <a:r>
              <a:rPr lang="en-US" sz="3200" dirty="0" smtClean="0"/>
              <a:t> or topics to follow, you could work on </a:t>
            </a:r>
            <a:r>
              <a:rPr lang="en-US" sz="3200" dirty="0" err="1" smtClean="0"/>
              <a:t>sts’s</a:t>
            </a:r>
            <a:r>
              <a:rPr lang="en-US" sz="3200" dirty="0" smtClean="0"/>
              <a:t> digital </a:t>
            </a:r>
            <a:r>
              <a:rPr lang="en-US" sz="3200" dirty="0" err="1" smtClean="0"/>
              <a:t>literacies</a:t>
            </a:r>
            <a:r>
              <a:rPr lang="en-US" sz="3200" dirty="0" smtClean="0"/>
              <a:t> and give them plenty of </a:t>
            </a:r>
            <a:r>
              <a:rPr lang="en-US" sz="3200" dirty="0" smtClean="0">
                <a:solidFill>
                  <a:srgbClr val="0070C0"/>
                </a:solidFill>
              </a:rPr>
              <a:t>opportunity to create digital </a:t>
            </a:r>
            <a:r>
              <a:rPr lang="en-US" sz="3200" dirty="0" err="1" smtClean="0">
                <a:solidFill>
                  <a:srgbClr val="0070C0"/>
                </a:solidFill>
              </a:rPr>
              <a:t>artefacts</a:t>
            </a:r>
            <a:r>
              <a:rPr lang="en-US" sz="3200" dirty="0" smtClean="0"/>
              <a:t>. (for adolescents)</a:t>
            </a:r>
          </a:p>
          <a:p>
            <a:pPr>
              <a:buNone/>
            </a:pPr>
            <a:r>
              <a:rPr lang="en-US" sz="3200" dirty="0" smtClean="0"/>
              <a:t>	In this case </a:t>
            </a:r>
            <a:r>
              <a:rPr lang="en-US" sz="3200" dirty="0" smtClean="0">
                <a:solidFill>
                  <a:srgbClr val="0070C0"/>
                </a:solidFill>
              </a:rPr>
              <a:t>grammar </a:t>
            </a:r>
            <a:r>
              <a:rPr lang="en-US" sz="3200" dirty="0" smtClean="0"/>
              <a:t>could be </a:t>
            </a:r>
            <a:r>
              <a:rPr lang="en-US" sz="3200" dirty="0" smtClean="0">
                <a:solidFill>
                  <a:srgbClr val="0070C0"/>
                </a:solidFill>
              </a:rPr>
              <a:t>taught as a process </a:t>
            </a:r>
            <a:r>
              <a:rPr lang="en-US" sz="3200" dirty="0" smtClean="0"/>
              <a:t>rather than product, i.e. we shouldn’t focus on teaching separate items of grammar but allowing </a:t>
            </a:r>
            <a:r>
              <a:rPr lang="en-US" sz="3200" dirty="0" smtClean="0">
                <a:solidFill>
                  <a:srgbClr val="0070C0"/>
                </a:solidFill>
              </a:rPr>
              <a:t>language/grammar to emerge </a:t>
            </a:r>
            <a:r>
              <a:rPr lang="en-US" sz="3200" dirty="0" smtClean="0"/>
              <a:t>during the process of completing tasks. </a:t>
            </a:r>
            <a:endParaRPr lang="bg-BG" sz="3200" dirty="0"/>
          </a:p>
        </p:txBody>
      </p:sp>
    </p:spTree>
  </p:cSld>
  <p:clrMapOvr>
    <a:masterClrMapping/>
  </p:clrMapOvr>
  <p:transition>
    <p:zoom/>
  </p:transition>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normAutofit fontScale="90000"/>
          </a:bodyPr>
          <a:lstStyle/>
          <a:p>
            <a:endParaRPr lang="bg-BG" dirty="0"/>
          </a:p>
        </p:txBody>
      </p:sp>
      <p:sp>
        <p:nvSpPr>
          <p:cNvPr id="3" name="Content Placeholder 2"/>
          <p:cNvSpPr>
            <a:spLocks noGrp="1"/>
          </p:cNvSpPr>
          <p:nvPr>
            <p:ph idx="1"/>
          </p:nvPr>
        </p:nvSpPr>
        <p:spPr>
          <a:xfrm>
            <a:off x="457200" y="1447800"/>
            <a:ext cx="8229600" cy="4876800"/>
          </a:xfrm>
        </p:spPr>
        <p:txBody>
          <a:bodyPr>
            <a:normAutofit/>
          </a:bodyPr>
          <a:lstStyle/>
          <a:p>
            <a:r>
              <a:rPr lang="en-US" sz="3600" dirty="0" smtClean="0"/>
              <a:t>So, you can do the activity:</a:t>
            </a:r>
          </a:p>
          <a:p>
            <a:pPr>
              <a:buNone/>
            </a:pPr>
            <a:r>
              <a:rPr lang="en-US" sz="3600" dirty="0" smtClean="0"/>
              <a:t>	</a:t>
            </a:r>
            <a:r>
              <a:rPr lang="en-US" sz="3600" b="1" dirty="0" smtClean="0">
                <a:solidFill>
                  <a:srgbClr val="00B050"/>
                </a:solidFill>
              </a:rPr>
              <a:t>“History Hunt” </a:t>
            </a:r>
            <a:r>
              <a:rPr lang="en-US" sz="3600" dirty="0" smtClean="0"/>
              <a:t>– </a:t>
            </a:r>
            <a:r>
              <a:rPr lang="en-US" sz="3600" dirty="0" err="1" smtClean="0"/>
              <a:t>sts</a:t>
            </a:r>
            <a:r>
              <a:rPr lang="en-US" sz="3600" dirty="0" smtClean="0"/>
              <a:t> produce location-based local </a:t>
            </a:r>
            <a:r>
              <a:rPr lang="en-US" sz="3600" dirty="0" smtClean="0">
                <a:solidFill>
                  <a:srgbClr val="0070C0"/>
                </a:solidFill>
              </a:rPr>
              <a:t>history quizzes </a:t>
            </a:r>
            <a:r>
              <a:rPr lang="en-US" sz="3600" dirty="0" smtClean="0"/>
              <a:t>for mobile phones. (Language content that would be </a:t>
            </a:r>
            <a:r>
              <a:rPr lang="en-US" sz="3600" dirty="0" err="1" smtClean="0"/>
              <a:t>practised</a:t>
            </a:r>
            <a:r>
              <a:rPr lang="en-US" sz="3600" dirty="0" smtClean="0"/>
              <a:t> is: </a:t>
            </a:r>
            <a:r>
              <a:rPr lang="en-US" sz="3600" b="1" dirty="0" smtClean="0">
                <a:solidFill>
                  <a:srgbClr val="0070C0"/>
                </a:solidFill>
              </a:rPr>
              <a:t>subject/object question forms</a:t>
            </a:r>
            <a:r>
              <a:rPr lang="en-US" sz="3600" b="1" dirty="0" smtClean="0"/>
              <a:t>)</a:t>
            </a:r>
            <a:endParaRPr lang="bg-BG" sz="3600" b="1" dirty="0"/>
          </a:p>
        </p:txBody>
      </p:sp>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smtClean="0"/>
              <a:t>Technology in the classroom</a:t>
            </a:r>
            <a:endParaRPr lang="bg-BG" sz="2800" dirty="0"/>
          </a:p>
        </p:txBody>
      </p:sp>
      <p:sp>
        <p:nvSpPr>
          <p:cNvPr id="4" name="Text Placeholder 3"/>
          <p:cNvSpPr>
            <a:spLocks noGrp="1"/>
          </p:cNvSpPr>
          <p:nvPr>
            <p:ph type="body" idx="2"/>
          </p:nvPr>
        </p:nvSpPr>
        <p:spPr/>
        <p:txBody>
          <a:bodyPr>
            <a:normAutofit fontScale="47500" lnSpcReduction="20000"/>
          </a:bodyPr>
          <a:lstStyle/>
          <a:p>
            <a:pPr>
              <a:buFont typeface="Wingdings" pitchFamily="2" charset="2"/>
              <a:buChar char="ü"/>
            </a:pPr>
            <a:r>
              <a:rPr lang="en-US" sz="3400" dirty="0" smtClean="0"/>
              <a:t>Google tools/apps</a:t>
            </a:r>
          </a:p>
          <a:p>
            <a:pPr>
              <a:buFont typeface="Wingdings" pitchFamily="2" charset="2"/>
              <a:buChar char="ü"/>
            </a:pPr>
            <a:r>
              <a:rPr lang="en-US" sz="3400" dirty="0" smtClean="0"/>
              <a:t>ELT websites</a:t>
            </a:r>
          </a:p>
          <a:p>
            <a:pPr>
              <a:buFont typeface="Wingdings" pitchFamily="2" charset="2"/>
              <a:buChar char="ü"/>
            </a:pPr>
            <a:r>
              <a:rPr lang="en-US" sz="3400" dirty="0" smtClean="0"/>
              <a:t>Educational apps</a:t>
            </a:r>
          </a:p>
          <a:p>
            <a:pPr>
              <a:buFont typeface="Wingdings" pitchFamily="2" charset="2"/>
              <a:buChar char="ü"/>
            </a:pPr>
            <a:r>
              <a:rPr lang="en-US" sz="3400" dirty="0" smtClean="0"/>
              <a:t>Dictionaries and thesauruses</a:t>
            </a:r>
          </a:p>
          <a:p>
            <a:pPr>
              <a:buFont typeface="Wingdings" pitchFamily="2" charset="2"/>
              <a:buChar char="ü"/>
            </a:pPr>
            <a:r>
              <a:rPr lang="en-US" sz="3400" dirty="0" smtClean="0"/>
              <a:t>Cameras</a:t>
            </a:r>
          </a:p>
          <a:p>
            <a:pPr>
              <a:buFont typeface="Wingdings" pitchFamily="2" charset="2"/>
              <a:buChar char="ü"/>
            </a:pPr>
            <a:r>
              <a:rPr lang="en-US" sz="3400" dirty="0" smtClean="0"/>
              <a:t>E-mails</a:t>
            </a:r>
          </a:p>
          <a:p>
            <a:pPr>
              <a:buFont typeface="Wingdings" pitchFamily="2" charset="2"/>
              <a:buChar char="ü"/>
            </a:pPr>
            <a:r>
              <a:rPr lang="en-US" sz="3400" dirty="0" smtClean="0"/>
              <a:t>Text messages</a:t>
            </a:r>
          </a:p>
          <a:p>
            <a:pPr>
              <a:buFont typeface="Wingdings" pitchFamily="2" charset="2"/>
              <a:buChar char="ü"/>
            </a:pPr>
            <a:r>
              <a:rPr lang="en-US" sz="3400" dirty="0" smtClean="0"/>
              <a:t>Social networks</a:t>
            </a:r>
          </a:p>
          <a:p>
            <a:pPr>
              <a:buFont typeface="Wingdings" pitchFamily="2" charset="2"/>
              <a:buChar char="ü"/>
            </a:pPr>
            <a:r>
              <a:rPr lang="en-US" sz="3400" dirty="0" smtClean="0"/>
              <a:t>Blogs/ wikis (for collaborative creative work)</a:t>
            </a:r>
          </a:p>
          <a:p>
            <a:pPr>
              <a:buFont typeface="Wingdings" pitchFamily="2" charset="2"/>
              <a:buChar char="ü"/>
            </a:pPr>
            <a:r>
              <a:rPr lang="en-US" sz="3400" dirty="0" smtClean="0"/>
              <a:t>Virtual Language Environment (VLE)</a:t>
            </a:r>
          </a:p>
          <a:p>
            <a:pPr>
              <a:buFont typeface="Wingdings" pitchFamily="2" charset="2"/>
              <a:buChar char="ü"/>
            </a:pPr>
            <a:r>
              <a:rPr lang="en-US" sz="3400" dirty="0" smtClean="0"/>
              <a:t>Audio tools</a:t>
            </a:r>
          </a:p>
          <a:p>
            <a:pPr>
              <a:buFont typeface="Wingdings" pitchFamily="2" charset="2"/>
              <a:buChar char="ü"/>
            </a:pPr>
            <a:r>
              <a:rPr lang="en-US" sz="3400" dirty="0" smtClean="0"/>
              <a:t>Visual tools</a:t>
            </a:r>
          </a:p>
          <a:p>
            <a:pPr>
              <a:buFont typeface="Wingdings" pitchFamily="2" charset="2"/>
              <a:buChar char="ü"/>
            </a:pPr>
            <a:r>
              <a:rPr lang="en-US" sz="3400" dirty="0" smtClean="0"/>
              <a:t>Multimedia</a:t>
            </a:r>
          </a:p>
          <a:p>
            <a:pPr>
              <a:buFont typeface="Wingdings" pitchFamily="2" charset="2"/>
              <a:buChar char="ü"/>
            </a:pPr>
            <a:r>
              <a:rPr lang="en-US" sz="3400" dirty="0" smtClean="0"/>
              <a:t>Interactive Whiteboards (IWB)</a:t>
            </a:r>
          </a:p>
          <a:p>
            <a:pPr>
              <a:buFont typeface="Wingdings" pitchFamily="2" charset="2"/>
              <a:buChar char="ü"/>
            </a:pPr>
            <a:r>
              <a:rPr lang="en-US" sz="3400" dirty="0" smtClean="0"/>
              <a:t>E-books</a:t>
            </a:r>
          </a:p>
          <a:p>
            <a:endParaRPr lang="en-US" dirty="0" smtClean="0"/>
          </a:p>
          <a:p>
            <a:endParaRPr lang="en-US" dirty="0" smtClean="0"/>
          </a:p>
          <a:p>
            <a:endParaRPr lang="bg-BG" dirty="0"/>
          </a:p>
        </p:txBody>
      </p:sp>
      <p:pic>
        <p:nvPicPr>
          <p:cNvPr id="5" name="Picture Placeholder 4" descr="tumblr_nu15agXjHZ1uyhb8eo1_540.png"/>
          <p:cNvPicPr>
            <a:picLocks noGrp="1" noChangeAspect="1"/>
          </p:cNvPicPr>
          <p:nvPr>
            <p:ph sz="half" idx="1"/>
          </p:nvPr>
        </p:nvPicPr>
        <p:blipFill>
          <a:blip r:embed="rId2"/>
          <a:stretch>
            <a:fillRect/>
          </a:stretch>
        </p:blipFill>
        <p:spPr>
          <a:xfrm>
            <a:off x="3844925" y="1676400"/>
            <a:ext cx="4572000" cy="4572000"/>
          </a:xfrm>
        </p:spPr>
      </p:pic>
    </p:spTree>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normAutofit fontScale="90000"/>
          </a:bodyPr>
          <a:lstStyle/>
          <a:p>
            <a:pPr algn="ctr"/>
            <a:r>
              <a:rPr lang="en-US" dirty="0" smtClean="0"/>
              <a:t>Personal and Network </a:t>
            </a:r>
            <a:r>
              <a:rPr lang="en-US" dirty="0" err="1" smtClean="0"/>
              <a:t>Literacies</a:t>
            </a:r>
            <a:endParaRPr lang="bg-BG" dirty="0"/>
          </a:p>
        </p:txBody>
      </p:sp>
      <p:sp>
        <p:nvSpPr>
          <p:cNvPr id="3" name="Content Placeholder 2"/>
          <p:cNvSpPr>
            <a:spLocks noGrp="1"/>
          </p:cNvSpPr>
          <p:nvPr>
            <p:ph idx="1"/>
          </p:nvPr>
        </p:nvSpPr>
        <p:spPr/>
        <p:txBody>
          <a:bodyPr>
            <a:normAutofit/>
          </a:bodyPr>
          <a:lstStyle/>
          <a:p>
            <a:r>
              <a:rPr lang="en-US" sz="3600" dirty="0" smtClean="0"/>
              <a:t>Activity: </a:t>
            </a:r>
            <a:r>
              <a:rPr lang="en-US" sz="3600" i="1" dirty="0" smtClean="0"/>
              <a:t>Footprints in the wire</a:t>
            </a:r>
          </a:p>
          <a:p>
            <a:pPr>
              <a:buNone/>
            </a:pPr>
            <a:r>
              <a:rPr lang="en-US" sz="3600" dirty="0" smtClean="0"/>
              <a:t>	</a:t>
            </a:r>
            <a:r>
              <a:rPr lang="en-US" sz="3600" i="1" dirty="0" smtClean="0">
                <a:solidFill>
                  <a:schemeClr val="accent1">
                    <a:lumMod val="75000"/>
                  </a:schemeClr>
                </a:solidFill>
              </a:rPr>
              <a:t>Students consider their digital footprints and what they reveal about them.</a:t>
            </a:r>
          </a:p>
          <a:p>
            <a:pPr>
              <a:buNone/>
            </a:pPr>
            <a:r>
              <a:rPr lang="en-US" sz="3600" dirty="0" smtClean="0"/>
              <a:t>	Learning how to </a:t>
            </a:r>
            <a:r>
              <a:rPr lang="en-US" sz="3600" smtClean="0"/>
              <a:t>manage what </a:t>
            </a:r>
            <a:r>
              <a:rPr lang="en-US" sz="3600" dirty="0" smtClean="0"/>
              <a:t>you share, and how </a:t>
            </a:r>
            <a:r>
              <a:rPr lang="en-US" sz="3600" smtClean="0"/>
              <a:t>you share. </a:t>
            </a:r>
            <a:endParaRPr lang="en-US" sz="3600" i="1" dirty="0" smtClean="0">
              <a:solidFill>
                <a:schemeClr val="accent1">
                  <a:lumMod val="75000"/>
                </a:schemeClr>
              </a:solidFill>
            </a:endParaRPr>
          </a:p>
          <a:p>
            <a:pPr>
              <a:buNone/>
            </a:pPr>
            <a:endParaRPr lang="bg-BG" sz="3600" i="1" dirty="0">
              <a:solidFill>
                <a:schemeClr val="accent1">
                  <a:lumMod val="75000"/>
                </a:schemeClr>
              </a:solidFill>
            </a:endParaRPr>
          </a:p>
        </p:txBody>
      </p:sp>
    </p:spTree>
  </p:cSld>
  <p:clrMapOvr>
    <a:masterClrMapping/>
  </p:clrMapOvr>
  <p:transition>
    <p:zoom/>
  </p:transition>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ormAutofit/>
          </a:bodyPr>
          <a:lstStyle/>
          <a:p>
            <a:r>
              <a:rPr lang="en-US" dirty="0" smtClean="0"/>
              <a:t>Process approach to </a:t>
            </a:r>
            <a:r>
              <a:rPr lang="en-US" b="1" dirty="0" smtClean="0"/>
              <a:t>writing</a:t>
            </a:r>
            <a:endParaRPr lang="bg-BG" b="1" dirty="0"/>
          </a:p>
        </p:txBody>
      </p:sp>
      <p:sp>
        <p:nvSpPr>
          <p:cNvPr id="3" name="Content Placeholder 2"/>
          <p:cNvSpPr>
            <a:spLocks noGrp="1"/>
          </p:cNvSpPr>
          <p:nvPr>
            <p:ph idx="1"/>
          </p:nvPr>
        </p:nvSpPr>
        <p:spPr>
          <a:xfrm>
            <a:off x="457200" y="1143000"/>
            <a:ext cx="8229600" cy="5181600"/>
          </a:xfrm>
        </p:spPr>
        <p:txBody>
          <a:bodyPr>
            <a:noAutofit/>
          </a:bodyPr>
          <a:lstStyle/>
          <a:p>
            <a:r>
              <a:rPr lang="en-US" sz="3600" dirty="0" smtClean="0"/>
              <a:t>When </a:t>
            </a:r>
            <a:r>
              <a:rPr lang="en-US" sz="3600" dirty="0" err="1" smtClean="0"/>
              <a:t>sts</a:t>
            </a:r>
            <a:r>
              <a:rPr lang="en-US" sz="3600" dirty="0" smtClean="0"/>
              <a:t> work through </a:t>
            </a:r>
            <a:r>
              <a:rPr lang="en-US" sz="3600" b="1" dirty="0" smtClean="0">
                <a:solidFill>
                  <a:srgbClr val="0070C0"/>
                </a:solidFill>
              </a:rPr>
              <a:t>several drafts </a:t>
            </a:r>
            <a:r>
              <a:rPr lang="en-US" sz="3600" dirty="0" smtClean="0"/>
              <a:t>of their own and others’ written work. </a:t>
            </a:r>
            <a:r>
              <a:rPr lang="en-US" sz="3600" b="1" dirty="0" smtClean="0">
                <a:solidFill>
                  <a:srgbClr val="0070C0"/>
                </a:solidFill>
              </a:rPr>
              <a:t>Redrafting</a:t>
            </a:r>
            <a:r>
              <a:rPr lang="en-US" sz="3600" dirty="0" smtClean="0"/>
              <a:t> based on </a:t>
            </a:r>
            <a:r>
              <a:rPr lang="en-US" sz="3600" b="1" dirty="0" smtClean="0">
                <a:solidFill>
                  <a:srgbClr val="0070C0"/>
                </a:solidFill>
              </a:rPr>
              <a:t>teacher and peer feedback </a:t>
            </a:r>
            <a:r>
              <a:rPr lang="en-US" sz="3600" dirty="0" smtClean="0"/>
              <a:t>can help </a:t>
            </a:r>
            <a:r>
              <a:rPr lang="en-US" sz="3600" dirty="0" err="1" smtClean="0"/>
              <a:t>sts</a:t>
            </a:r>
            <a:r>
              <a:rPr lang="en-US" sz="3600" dirty="0" smtClean="0"/>
              <a:t> develop and </a:t>
            </a:r>
            <a:r>
              <a:rPr lang="en-US" sz="3600" b="1" dirty="0" smtClean="0">
                <a:solidFill>
                  <a:srgbClr val="0070C0"/>
                </a:solidFill>
              </a:rPr>
              <a:t>improve their writing skills</a:t>
            </a:r>
            <a:r>
              <a:rPr lang="en-US" sz="3600" dirty="0" smtClean="0"/>
              <a:t>.</a:t>
            </a:r>
          </a:p>
          <a:p>
            <a:r>
              <a:rPr lang="en-US" sz="3600" dirty="0" smtClean="0"/>
              <a:t>The activities which use </a:t>
            </a:r>
            <a:r>
              <a:rPr lang="en-US" sz="3600" b="1" dirty="0" smtClean="0">
                <a:solidFill>
                  <a:srgbClr val="0070C0"/>
                </a:solidFill>
              </a:rPr>
              <a:t>wikis</a:t>
            </a:r>
            <a:r>
              <a:rPr lang="en-US" sz="3600" dirty="0" smtClean="0"/>
              <a:t> encourage this “</a:t>
            </a:r>
            <a:r>
              <a:rPr lang="en-US" sz="3600" b="1" dirty="0" smtClean="0">
                <a:solidFill>
                  <a:srgbClr val="0070C0"/>
                </a:solidFill>
              </a:rPr>
              <a:t>process approach” to writing</a:t>
            </a:r>
            <a:r>
              <a:rPr lang="en-US" sz="3600" dirty="0" smtClean="0"/>
              <a:t>. (e.g. activities: “</a:t>
            </a:r>
            <a:r>
              <a:rPr lang="en-US" sz="3600" dirty="0" smtClean="0">
                <a:solidFill>
                  <a:srgbClr val="00B050"/>
                </a:solidFill>
              </a:rPr>
              <a:t>Our City Guide”, “Our City on Wikipedia”, “Travel Tips”).</a:t>
            </a:r>
            <a:endParaRPr lang="bg-BG" sz="3600" dirty="0">
              <a:solidFill>
                <a:srgbClr val="00B050"/>
              </a:solidFill>
            </a:endParaRPr>
          </a:p>
        </p:txBody>
      </p:sp>
    </p:spTree>
  </p:cSld>
  <p:clrMapOvr>
    <a:masterClrMapping/>
  </p:clrMapOvr>
  <p:transition>
    <p:zoom/>
  </p:transition>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Activities for lower level students</a:t>
            </a:r>
            <a:endParaRPr lang="bg-BG" dirty="0"/>
          </a:p>
        </p:txBody>
      </p:sp>
      <p:sp>
        <p:nvSpPr>
          <p:cNvPr id="3" name="Content Placeholder 2"/>
          <p:cNvSpPr>
            <a:spLocks noGrp="1"/>
          </p:cNvSpPr>
          <p:nvPr>
            <p:ph idx="1"/>
          </p:nvPr>
        </p:nvSpPr>
        <p:spPr>
          <a:xfrm>
            <a:off x="457200" y="1295400"/>
            <a:ext cx="8229600" cy="5181600"/>
          </a:xfrm>
        </p:spPr>
        <p:txBody>
          <a:bodyPr>
            <a:noAutofit/>
          </a:bodyPr>
          <a:lstStyle/>
          <a:p>
            <a:pPr>
              <a:buFont typeface="Wingdings" pitchFamily="2" charset="2"/>
              <a:buChar char="Ø"/>
            </a:pPr>
            <a:r>
              <a:rPr lang="en-US" sz="2800" dirty="0" smtClean="0"/>
              <a:t>Creating a </a:t>
            </a:r>
            <a:r>
              <a:rPr lang="en-US" sz="2800" dirty="0" smtClean="0">
                <a:solidFill>
                  <a:srgbClr val="0070C0"/>
                </a:solidFill>
              </a:rPr>
              <a:t>model text </a:t>
            </a:r>
            <a:r>
              <a:rPr lang="en-US" sz="2800" dirty="0" smtClean="0"/>
              <a:t>for </a:t>
            </a:r>
            <a:r>
              <a:rPr lang="en-US" sz="2800" dirty="0" err="1" smtClean="0"/>
              <a:t>sts</a:t>
            </a:r>
            <a:r>
              <a:rPr lang="en-US" sz="2800" dirty="0" smtClean="0"/>
              <a:t> to base their own text on.</a:t>
            </a:r>
          </a:p>
          <a:p>
            <a:pPr>
              <a:buFont typeface="Wingdings" pitchFamily="2" charset="2"/>
              <a:buChar char="Ø"/>
            </a:pPr>
            <a:r>
              <a:rPr lang="en-US" sz="2800" dirty="0" smtClean="0">
                <a:solidFill>
                  <a:srgbClr val="0070C0"/>
                </a:solidFill>
              </a:rPr>
              <a:t>Pre-teaching</a:t>
            </a:r>
            <a:r>
              <a:rPr lang="en-US" sz="2800" dirty="0" smtClean="0"/>
              <a:t> necessary language </a:t>
            </a:r>
          </a:p>
          <a:p>
            <a:pPr>
              <a:buFont typeface="Wingdings" pitchFamily="2" charset="2"/>
              <a:buChar char="Ø"/>
            </a:pPr>
            <a:r>
              <a:rPr lang="en-US" sz="2800" dirty="0" smtClean="0">
                <a:solidFill>
                  <a:srgbClr val="0070C0"/>
                </a:solidFill>
              </a:rPr>
              <a:t>Pairing weaker and stronger </a:t>
            </a:r>
            <a:r>
              <a:rPr lang="en-US" sz="2800" dirty="0" err="1" smtClean="0"/>
              <a:t>sts</a:t>
            </a:r>
            <a:r>
              <a:rPr lang="en-US" sz="2800" dirty="0" smtClean="0"/>
              <a:t> to produce texts together</a:t>
            </a:r>
          </a:p>
          <a:p>
            <a:pPr>
              <a:buFont typeface="Wingdings" pitchFamily="2" charset="2"/>
              <a:buChar char="Ø"/>
            </a:pPr>
            <a:r>
              <a:rPr lang="en-US" sz="2800" dirty="0" smtClean="0">
                <a:solidFill>
                  <a:srgbClr val="0070C0"/>
                </a:solidFill>
              </a:rPr>
              <a:t>Monitoring</a:t>
            </a:r>
            <a:r>
              <a:rPr lang="en-US" sz="2800" dirty="0" smtClean="0"/>
              <a:t> and </a:t>
            </a:r>
            <a:r>
              <a:rPr lang="en-US" sz="2800" dirty="0" smtClean="0">
                <a:solidFill>
                  <a:srgbClr val="0070C0"/>
                </a:solidFill>
              </a:rPr>
              <a:t>correcting</a:t>
            </a:r>
          </a:p>
          <a:p>
            <a:pPr>
              <a:buFont typeface="Wingdings" pitchFamily="2" charset="2"/>
              <a:buChar char="Ø"/>
            </a:pPr>
            <a:r>
              <a:rPr lang="en-US" sz="2800" dirty="0" smtClean="0"/>
              <a:t>Using a “</a:t>
            </a:r>
            <a:r>
              <a:rPr lang="en-US" sz="2800" dirty="0" smtClean="0">
                <a:solidFill>
                  <a:srgbClr val="0070C0"/>
                </a:solidFill>
              </a:rPr>
              <a:t>process approach</a:t>
            </a:r>
            <a:r>
              <a:rPr lang="en-US" sz="2800" dirty="0" smtClean="0"/>
              <a:t>” to writing activities with </a:t>
            </a:r>
            <a:r>
              <a:rPr lang="en-US" sz="2800" dirty="0" err="1" smtClean="0"/>
              <a:t>sts</a:t>
            </a:r>
            <a:r>
              <a:rPr lang="en-US" sz="2800" dirty="0" smtClean="0"/>
              <a:t> </a:t>
            </a:r>
            <a:r>
              <a:rPr lang="en-US" sz="2800" dirty="0" smtClean="0">
                <a:solidFill>
                  <a:srgbClr val="0070C0"/>
                </a:solidFill>
              </a:rPr>
              <a:t>redrafting </a:t>
            </a:r>
            <a:r>
              <a:rPr lang="en-US" sz="2800" dirty="0" smtClean="0"/>
              <a:t>their texts based on feedback over </a:t>
            </a:r>
            <a:r>
              <a:rPr lang="en-US" sz="2800" dirty="0" smtClean="0">
                <a:solidFill>
                  <a:srgbClr val="0070C0"/>
                </a:solidFill>
              </a:rPr>
              <a:t>a number of correction stages.</a:t>
            </a:r>
          </a:p>
          <a:p>
            <a:pPr>
              <a:buFont typeface="Wingdings" pitchFamily="2" charset="2"/>
              <a:buChar char="Ø"/>
            </a:pPr>
            <a:r>
              <a:rPr lang="en-US" sz="2800" dirty="0" smtClean="0"/>
              <a:t>Encouraging </a:t>
            </a:r>
            <a:r>
              <a:rPr lang="en-US" sz="2800" dirty="0" err="1" smtClean="0"/>
              <a:t>sts</a:t>
            </a:r>
            <a:r>
              <a:rPr lang="en-US" sz="2800" dirty="0" smtClean="0"/>
              <a:t> to </a:t>
            </a:r>
            <a:r>
              <a:rPr lang="en-US" sz="2800" dirty="0" smtClean="0">
                <a:solidFill>
                  <a:srgbClr val="0070C0"/>
                </a:solidFill>
              </a:rPr>
              <a:t>use dictionaries and thesauruses</a:t>
            </a:r>
            <a:r>
              <a:rPr lang="en-US" sz="2800" dirty="0" smtClean="0"/>
              <a:t> to enhance their work.</a:t>
            </a:r>
            <a:endParaRPr lang="bg-BG" sz="2800" dirty="0"/>
          </a:p>
        </p:txBody>
      </p:sp>
    </p:spTree>
  </p:cSld>
  <p:clrMapOvr>
    <a:masterClrMapping/>
  </p:clrMapOvr>
  <p:transition>
    <p:zoom/>
  </p:transition>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lstStyle/>
          <a:p>
            <a:endParaRPr lang="bg-BG" dirty="0"/>
          </a:p>
        </p:txBody>
      </p:sp>
      <p:sp>
        <p:nvSpPr>
          <p:cNvPr id="3" name="Content Placeholder 2"/>
          <p:cNvSpPr>
            <a:spLocks noGrp="1"/>
          </p:cNvSpPr>
          <p:nvPr>
            <p:ph idx="1"/>
          </p:nvPr>
        </p:nvSpPr>
        <p:spPr>
          <a:xfrm>
            <a:off x="457200" y="1371600"/>
            <a:ext cx="8229600" cy="4953000"/>
          </a:xfrm>
        </p:spPr>
        <p:txBody>
          <a:bodyPr>
            <a:normAutofit/>
          </a:bodyPr>
          <a:lstStyle/>
          <a:p>
            <a:r>
              <a:rPr lang="en-US" sz="4000" dirty="0" smtClean="0"/>
              <a:t>For </a:t>
            </a:r>
            <a:r>
              <a:rPr lang="en-US" sz="4000" dirty="0" err="1" smtClean="0"/>
              <a:t>sts</a:t>
            </a:r>
            <a:r>
              <a:rPr lang="en-US" sz="4000" dirty="0" smtClean="0"/>
              <a:t> who </a:t>
            </a:r>
            <a:r>
              <a:rPr lang="en-US" sz="4000" dirty="0" smtClean="0">
                <a:solidFill>
                  <a:srgbClr val="0070C0"/>
                </a:solidFill>
              </a:rPr>
              <a:t>already have a profile </a:t>
            </a:r>
            <a:r>
              <a:rPr lang="en-US" sz="4000" dirty="0" smtClean="0"/>
              <a:t>on a </a:t>
            </a:r>
            <a:r>
              <a:rPr lang="en-US" sz="4000" dirty="0" smtClean="0">
                <a:solidFill>
                  <a:srgbClr val="0070C0"/>
                </a:solidFill>
              </a:rPr>
              <a:t>social networking site</a:t>
            </a:r>
            <a:r>
              <a:rPr lang="en-US" sz="4000" dirty="0" smtClean="0"/>
              <a:t> we could have the activities: </a:t>
            </a:r>
            <a:r>
              <a:rPr lang="en-US" sz="4000" b="1" i="1" dirty="0" smtClean="0">
                <a:solidFill>
                  <a:schemeClr val="accent5">
                    <a:lumMod val="50000"/>
                  </a:schemeClr>
                </a:solidFill>
              </a:rPr>
              <a:t>“Footprints in the Wires ” </a:t>
            </a:r>
            <a:r>
              <a:rPr lang="en-US" sz="4000" dirty="0" smtClean="0"/>
              <a:t>(about </a:t>
            </a:r>
            <a:r>
              <a:rPr lang="en-US" sz="4000" dirty="0" smtClean="0">
                <a:solidFill>
                  <a:srgbClr val="0070C0"/>
                </a:solidFill>
              </a:rPr>
              <a:t>safety</a:t>
            </a:r>
            <a:r>
              <a:rPr lang="en-US" sz="4000" dirty="0" smtClean="0"/>
              <a:t> and </a:t>
            </a:r>
            <a:r>
              <a:rPr lang="en-US" sz="4000" dirty="0" smtClean="0">
                <a:solidFill>
                  <a:srgbClr val="0070C0"/>
                </a:solidFill>
              </a:rPr>
              <a:t>identity protection</a:t>
            </a:r>
            <a:r>
              <a:rPr lang="en-US" sz="4000" dirty="0" smtClean="0"/>
              <a:t>), </a:t>
            </a:r>
            <a:r>
              <a:rPr lang="en-US" sz="4000" b="1" i="1" dirty="0" smtClean="0">
                <a:solidFill>
                  <a:schemeClr val="accent5">
                    <a:lumMod val="50000"/>
                  </a:schemeClr>
                </a:solidFill>
              </a:rPr>
              <a:t>“Search Me” </a:t>
            </a:r>
            <a:r>
              <a:rPr lang="en-US" sz="4000" dirty="0" smtClean="0"/>
              <a:t>and </a:t>
            </a:r>
            <a:r>
              <a:rPr lang="en-US" sz="4000" b="1" i="1" dirty="0" smtClean="0">
                <a:solidFill>
                  <a:schemeClr val="accent5">
                    <a:lumMod val="50000"/>
                  </a:schemeClr>
                </a:solidFill>
              </a:rPr>
              <a:t>“Tree Octopus” </a:t>
            </a:r>
            <a:r>
              <a:rPr lang="en-US" sz="4000" dirty="0" smtClean="0"/>
              <a:t>(search and info </a:t>
            </a:r>
            <a:r>
              <a:rPr lang="en-US" sz="4000" dirty="0" err="1" smtClean="0"/>
              <a:t>literacies</a:t>
            </a:r>
            <a:r>
              <a:rPr lang="en-US" sz="4000" dirty="0" smtClean="0"/>
              <a:t>).</a:t>
            </a:r>
            <a:endParaRPr lang="bg-BG" sz="4000" dirty="0"/>
          </a:p>
        </p:txBody>
      </p:sp>
    </p:spTree>
  </p:cSld>
  <p:clrMapOvr>
    <a:masterClrMapping/>
  </p:clrMapOvr>
  <p:transition>
    <p:zoom/>
  </p:transition>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pPr algn="ctr"/>
            <a:r>
              <a:rPr lang="en-US" dirty="0" smtClean="0"/>
              <a:t>Activities for adolescents</a:t>
            </a:r>
            <a:endParaRPr lang="bg-BG" dirty="0"/>
          </a:p>
        </p:txBody>
      </p:sp>
      <p:sp>
        <p:nvSpPr>
          <p:cNvPr id="3" name="Content Placeholder 2"/>
          <p:cNvSpPr>
            <a:spLocks noGrp="1"/>
          </p:cNvSpPr>
          <p:nvPr>
            <p:ph idx="1"/>
          </p:nvPr>
        </p:nvSpPr>
        <p:spPr>
          <a:xfrm>
            <a:off x="457200" y="914400"/>
            <a:ext cx="8229600" cy="5943600"/>
          </a:xfrm>
        </p:spPr>
        <p:txBody>
          <a:bodyPr>
            <a:noAutofit/>
          </a:bodyPr>
          <a:lstStyle/>
          <a:p>
            <a:r>
              <a:rPr lang="en-US" sz="2800" dirty="0" smtClean="0"/>
              <a:t>They tend to be confident with technology (“</a:t>
            </a:r>
            <a:r>
              <a:rPr lang="en-US" sz="2800" b="1" dirty="0" smtClean="0">
                <a:solidFill>
                  <a:srgbClr val="0070C0"/>
                </a:solidFill>
              </a:rPr>
              <a:t>tech-comfy</a:t>
            </a:r>
            <a:r>
              <a:rPr lang="en-US" sz="2800" dirty="0" smtClean="0"/>
              <a:t>”), but they are not always </a:t>
            </a:r>
            <a:r>
              <a:rPr lang="en-US" sz="2800" b="1" dirty="0" smtClean="0">
                <a:solidFill>
                  <a:srgbClr val="0070C0"/>
                </a:solidFill>
              </a:rPr>
              <a:t>“tech-savvy”.</a:t>
            </a:r>
          </a:p>
          <a:p>
            <a:pPr>
              <a:buNone/>
            </a:pPr>
            <a:r>
              <a:rPr lang="en-US" sz="2800" dirty="0" smtClean="0"/>
              <a:t>	Although they may know </a:t>
            </a:r>
            <a:r>
              <a:rPr lang="en-US" sz="2800" dirty="0" smtClean="0">
                <a:solidFill>
                  <a:srgbClr val="0070C0"/>
                </a:solidFill>
              </a:rPr>
              <a:t>how to send text messages or update their status </a:t>
            </a:r>
            <a:r>
              <a:rPr lang="en-US" sz="2800" dirty="0" smtClean="0"/>
              <a:t>on social networking sites, they’re not always fully aware of </a:t>
            </a:r>
            <a:r>
              <a:rPr lang="en-US" sz="2800" dirty="0" smtClean="0">
                <a:solidFill>
                  <a:schemeClr val="accent5">
                    <a:lumMod val="50000"/>
                  </a:schemeClr>
                </a:solidFill>
              </a:rPr>
              <a:t>the </a:t>
            </a:r>
            <a:r>
              <a:rPr lang="en-US" sz="2800" b="1" dirty="0" smtClean="0">
                <a:solidFill>
                  <a:schemeClr val="accent5">
                    <a:lumMod val="50000"/>
                  </a:schemeClr>
                </a:solidFill>
              </a:rPr>
              <a:t>register </a:t>
            </a:r>
            <a:r>
              <a:rPr lang="en-US" sz="2800" dirty="0" smtClean="0">
                <a:solidFill>
                  <a:schemeClr val="accent5">
                    <a:lumMod val="50000"/>
                  </a:schemeClr>
                </a:solidFill>
              </a:rPr>
              <a:t>or </a:t>
            </a:r>
            <a:r>
              <a:rPr lang="en-US" sz="2800" b="1" dirty="0" smtClean="0">
                <a:solidFill>
                  <a:schemeClr val="accent5">
                    <a:lumMod val="50000"/>
                  </a:schemeClr>
                </a:solidFill>
              </a:rPr>
              <a:t>conventions </a:t>
            </a:r>
            <a:r>
              <a:rPr lang="en-US" sz="2800" dirty="0" smtClean="0"/>
              <a:t>that </a:t>
            </a:r>
            <a:r>
              <a:rPr lang="en-US" sz="2800" dirty="0" smtClean="0">
                <a:solidFill>
                  <a:schemeClr val="accent5">
                    <a:lumMod val="50000"/>
                  </a:schemeClr>
                </a:solidFill>
              </a:rPr>
              <a:t>different online </a:t>
            </a:r>
            <a:r>
              <a:rPr lang="en-US" sz="2800" b="1" dirty="0" smtClean="0">
                <a:solidFill>
                  <a:schemeClr val="accent5">
                    <a:lumMod val="50000"/>
                  </a:schemeClr>
                </a:solidFill>
              </a:rPr>
              <a:t>genres</a:t>
            </a:r>
            <a:r>
              <a:rPr lang="en-US" sz="2800" dirty="0" smtClean="0">
                <a:solidFill>
                  <a:schemeClr val="accent5">
                    <a:lumMod val="50000"/>
                  </a:schemeClr>
                </a:solidFill>
              </a:rPr>
              <a:t> require </a:t>
            </a:r>
            <a:r>
              <a:rPr lang="en-US" sz="2800" dirty="0" smtClean="0"/>
              <a:t>(i.e. </a:t>
            </a:r>
            <a:r>
              <a:rPr lang="en-US" sz="2800" b="1" dirty="0" smtClean="0"/>
              <a:t>text literacy</a:t>
            </a:r>
            <a:r>
              <a:rPr lang="en-US" sz="2800" dirty="0" smtClean="0"/>
              <a:t>) or of </a:t>
            </a:r>
            <a:r>
              <a:rPr lang="en-US" sz="2800" dirty="0" smtClean="0">
                <a:solidFill>
                  <a:schemeClr val="accent5">
                    <a:lumMod val="50000"/>
                  </a:schemeClr>
                </a:solidFill>
              </a:rPr>
              <a:t>how to </a:t>
            </a:r>
            <a:r>
              <a:rPr lang="en-US" sz="2800" b="1" dirty="0" smtClean="0">
                <a:solidFill>
                  <a:schemeClr val="accent5">
                    <a:lumMod val="50000"/>
                  </a:schemeClr>
                </a:solidFill>
              </a:rPr>
              <a:t>protect their identity </a:t>
            </a:r>
            <a:r>
              <a:rPr lang="en-US" sz="2800" dirty="0" smtClean="0"/>
              <a:t>and </a:t>
            </a:r>
            <a:r>
              <a:rPr lang="en-US" sz="2800" b="1" dirty="0" smtClean="0">
                <a:solidFill>
                  <a:schemeClr val="accent5">
                    <a:lumMod val="50000"/>
                  </a:schemeClr>
                </a:solidFill>
              </a:rPr>
              <a:t>reputation</a:t>
            </a:r>
            <a:r>
              <a:rPr lang="en-US" sz="2800" b="1" dirty="0" smtClean="0"/>
              <a:t> </a:t>
            </a:r>
            <a:r>
              <a:rPr lang="en-US" sz="2800" dirty="0" smtClean="0"/>
              <a:t>in public communication forums.</a:t>
            </a:r>
          </a:p>
          <a:p>
            <a:pPr>
              <a:buNone/>
            </a:pPr>
            <a:r>
              <a:rPr lang="en-US" sz="2800" dirty="0" smtClean="0"/>
              <a:t>	Similarly, although they know </a:t>
            </a:r>
            <a:r>
              <a:rPr lang="en-US" sz="2800" dirty="0" smtClean="0">
                <a:solidFill>
                  <a:srgbClr val="0070C0"/>
                </a:solidFill>
              </a:rPr>
              <a:t>how to share photos/videos</a:t>
            </a:r>
            <a:r>
              <a:rPr lang="en-US" sz="2800" dirty="0" smtClean="0"/>
              <a:t>, they may be less aware of the importance of </a:t>
            </a:r>
            <a:r>
              <a:rPr lang="en-US" sz="2800" b="1" dirty="0" err="1" smtClean="0">
                <a:solidFill>
                  <a:schemeClr val="accent5">
                    <a:lumMod val="50000"/>
                  </a:schemeClr>
                </a:solidFill>
              </a:rPr>
              <a:t>curating</a:t>
            </a:r>
            <a:r>
              <a:rPr lang="en-US" sz="2800" b="1" dirty="0" smtClean="0">
                <a:solidFill>
                  <a:schemeClr val="accent5">
                    <a:lumMod val="50000"/>
                  </a:schemeClr>
                </a:solidFill>
              </a:rPr>
              <a:t> </a:t>
            </a:r>
            <a:r>
              <a:rPr lang="en-US" sz="2800" dirty="0" smtClean="0">
                <a:solidFill>
                  <a:schemeClr val="accent5">
                    <a:lumMod val="50000"/>
                  </a:schemeClr>
                </a:solidFill>
              </a:rPr>
              <a:t>and </a:t>
            </a:r>
            <a:r>
              <a:rPr lang="en-US" sz="2800" b="1" dirty="0" smtClean="0">
                <a:solidFill>
                  <a:schemeClr val="accent5">
                    <a:lumMod val="50000"/>
                  </a:schemeClr>
                </a:solidFill>
              </a:rPr>
              <a:t>tagging</a:t>
            </a:r>
            <a:r>
              <a:rPr lang="en-US" sz="2800" dirty="0" smtClean="0"/>
              <a:t> digital products (i.e. </a:t>
            </a:r>
            <a:r>
              <a:rPr lang="en-US" sz="2800" b="1" dirty="0" smtClean="0"/>
              <a:t>tagging literacy</a:t>
            </a:r>
            <a:r>
              <a:rPr lang="en-US" sz="2800" dirty="0" smtClean="0"/>
              <a:t>).</a:t>
            </a:r>
            <a:endParaRPr lang="bg-BG" sz="2800" dirty="0"/>
          </a:p>
        </p:txBody>
      </p:sp>
    </p:spTree>
  </p:cSld>
  <p:clrMapOvr>
    <a:masterClrMapping/>
  </p:clrMapOvr>
  <p:transition>
    <p:zoom/>
  </p:transition>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915400" cy="762000"/>
          </a:xfrm>
        </p:spPr>
        <p:txBody>
          <a:bodyPr>
            <a:normAutofit fontScale="90000"/>
          </a:bodyPr>
          <a:lstStyle/>
          <a:p>
            <a:r>
              <a:rPr lang="en-US" dirty="0" smtClean="0"/>
              <a:t>Why should we integrate technology?</a:t>
            </a:r>
            <a:endParaRPr lang="bg-BG" dirty="0"/>
          </a:p>
        </p:txBody>
      </p:sp>
      <p:sp>
        <p:nvSpPr>
          <p:cNvPr id="3" name="Content Placeholder 2"/>
          <p:cNvSpPr>
            <a:spLocks noGrp="1"/>
          </p:cNvSpPr>
          <p:nvPr>
            <p:ph idx="1"/>
          </p:nvPr>
        </p:nvSpPr>
        <p:spPr>
          <a:xfrm>
            <a:off x="457200" y="1219200"/>
            <a:ext cx="8229600" cy="5105400"/>
          </a:xfrm>
        </p:spPr>
        <p:txBody>
          <a:bodyPr>
            <a:normAutofit/>
          </a:bodyPr>
          <a:lstStyle/>
          <a:p>
            <a:pPr>
              <a:buFont typeface="Wingdings" pitchFamily="2" charset="2"/>
              <a:buChar char="Ø"/>
            </a:pPr>
            <a:r>
              <a:rPr lang="en-US" sz="2800" dirty="0" smtClean="0"/>
              <a:t>Increased </a:t>
            </a:r>
            <a:r>
              <a:rPr lang="en-US" sz="2800" dirty="0" smtClean="0">
                <a:solidFill>
                  <a:srgbClr val="0070C0"/>
                </a:solidFill>
              </a:rPr>
              <a:t>importance</a:t>
            </a:r>
            <a:r>
              <a:rPr lang="en-US" sz="2800" dirty="0" smtClean="0"/>
              <a:t> of digital literacy placed by </a:t>
            </a:r>
            <a:r>
              <a:rPr lang="en-US" sz="2800" dirty="0" smtClean="0">
                <a:solidFill>
                  <a:srgbClr val="0070C0"/>
                </a:solidFill>
              </a:rPr>
              <a:t>governments</a:t>
            </a:r>
            <a:r>
              <a:rPr lang="en-US" sz="2800" dirty="0" smtClean="0"/>
              <a:t> and Ministries of education.</a:t>
            </a:r>
          </a:p>
          <a:p>
            <a:pPr>
              <a:buFont typeface="Wingdings" pitchFamily="2" charset="2"/>
              <a:buChar char="Ø"/>
            </a:pPr>
            <a:r>
              <a:rPr lang="en-US" sz="2800" dirty="0" smtClean="0"/>
              <a:t>Good </a:t>
            </a:r>
            <a:r>
              <a:rPr lang="en-US" sz="2800" dirty="0" smtClean="0">
                <a:solidFill>
                  <a:srgbClr val="0070C0"/>
                </a:solidFill>
              </a:rPr>
              <a:t>for teachers</a:t>
            </a:r>
            <a:r>
              <a:rPr lang="en-US" sz="2800" dirty="0" smtClean="0"/>
              <a:t> who feel their </a:t>
            </a:r>
            <a:r>
              <a:rPr lang="en-US" sz="2800" dirty="0" smtClean="0">
                <a:solidFill>
                  <a:srgbClr val="0070C0"/>
                </a:solidFill>
              </a:rPr>
              <a:t>own digital skills </a:t>
            </a:r>
            <a:r>
              <a:rPr lang="en-US" sz="2800" dirty="0" smtClean="0"/>
              <a:t>are </a:t>
            </a:r>
            <a:r>
              <a:rPr lang="en-US" sz="2800" dirty="0" smtClean="0">
                <a:solidFill>
                  <a:srgbClr val="0070C0"/>
                </a:solidFill>
              </a:rPr>
              <a:t>underdeveloped</a:t>
            </a:r>
            <a:r>
              <a:rPr lang="en-US" sz="2800" dirty="0" smtClean="0"/>
              <a:t> and </a:t>
            </a:r>
            <a:r>
              <a:rPr lang="en-US" sz="2800" dirty="0" smtClean="0">
                <a:solidFill>
                  <a:srgbClr val="0070C0"/>
                </a:solidFill>
              </a:rPr>
              <a:t>wish to “level up</a:t>
            </a:r>
            <a:r>
              <a:rPr lang="en-US" sz="2800" dirty="0" smtClean="0"/>
              <a:t>” in this area. </a:t>
            </a:r>
            <a:r>
              <a:rPr lang="en-US" sz="2800" i="1" dirty="0" smtClean="0">
                <a:solidFill>
                  <a:srgbClr val="00B050"/>
                </a:solidFill>
              </a:rPr>
              <a:t>(“Dum </a:t>
            </a:r>
            <a:r>
              <a:rPr lang="en-US" sz="2800" i="1" dirty="0" err="1" smtClean="0">
                <a:solidFill>
                  <a:srgbClr val="00B050"/>
                </a:solidFill>
              </a:rPr>
              <a:t>docemus</a:t>
            </a:r>
            <a:r>
              <a:rPr lang="en-US" sz="2800" i="1" dirty="0" smtClean="0">
                <a:solidFill>
                  <a:srgbClr val="00B050"/>
                </a:solidFill>
              </a:rPr>
              <a:t>, </a:t>
            </a:r>
            <a:r>
              <a:rPr lang="en-US" sz="2800" i="1" dirty="0" err="1" smtClean="0">
                <a:solidFill>
                  <a:srgbClr val="00B050"/>
                </a:solidFill>
              </a:rPr>
              <a:t>discimus</a:t>
            </a:r>
            <a:r>
              <a:rPr lang="en-US" sz="2800" i="1" dirty="0" smtClean="0">
                <a:solidFill>
                  <a:srgbClr val="00B050"/>
                </a:solidFill>
              </a:rPr>
              <a:t>”)</a:t>
            </a:r>
          </a:p>
          <a:p>
            <a:pPr>
              <a:buFont typeface="Wingdings" pitchFamily="2" charset="2"/>
              <a:buChar char="Ø"/>
            </a:pPr>
            <a:r>
              <a:rPr lang="en-US" sz="2800" dirty="0" smtClean="0"/>
              <a:t>Our students are </a:t>
            </a:r>
            <a:r>
              <a:rPr lang="en-US" sz="2800" dirty="0" smtClean="0">
                <a:solidFill>
                  <a:srgbClr val="0070C0"/>
                </a:solidFill>
              </a:rPr>
              <a:t>“Digital Natives”, </a:t>
            </a:r>
            <a:r>
              <a:rPr lang="en-US" sz="2800" dirty="0" smtClean="0"/>
              <a:t>while we are “Digital Immigrants” or “Digital Residents” in the best case. If we teach them with the help of technology, there is a </a:t>
            </a:r>
            <a:r>
              <a:rPr lang="en-US" sz="2800" dirty="0" smtClean="0">
                <a:solidFill>
                  <a:srgbClr val="0070C0"/>
                </a:solidFill>
              </a:rPr>
              <a:t>smooth learning transition </a:t>
            </a:r>
            <a:r>
              <a:rPr lang="en-US" sz="2800" dirty="0" smtClean="0"/>
              <a:t>for them because </a:t>
            </a:r>
            <a:r>
              <a:rPr lang="en-US" sz="2800" dirty="0" smtClean="0">
                <a:solidFill>
                  <a:srgbClr val="0070C0"/>
                </a:solidFill>
              </a:rPr>
              <a:t>they go out of the classroom with it.</a:t>
            </a:r>
          </a:p>
          <a:p>
            <a:pPr>
              <a:buFont typeface="Wingdings" pitchFamily="2" charset="2"/>
              <a:buChar char="Ø"/>
            </a:pPr>
            <a:endParaRPr lang="bg-BG" sz="2800" dirty="0">
              <a:solidFill>
                <a:srgbClr val="0070C0"/>
              </a:solidFill>
            </a:endParaRPr>
          </a:p>
        </p:txBody>
      </p:sp>
    </p:spTree>
  </p:cSld>
  <p:clrMapOvr>
    <a:masterClrMapping/>
  </p:clrMapOvr>
  <p:transition>
    <p:zoom/>
  </p:transition>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fontScale="90000"/>
          </a:bodyPr>
          <a:lstStyle/>
          <a:p>
            <a:endParaRPr lang="bg-BG" dirty="0"/>
          </a:p>
        </p:txBody>
      </p:sp>
      <p:sp>
        <p:nvSpPr>
          <p:cNvPr id="3" name="Content Placeholder 2"/>
          <p:cNvSpPr>
            <a:spLocks noGrp="1"/>
          </p:cNvSpPr>
          <p:nvPr>
            <p:ph idx="1"/>
          </p:nvPr>
        </p:nvSpPr>
        <p:spPr>
          <a:xfrm>
            <a:off x="457200" y="1752600"/>
            <a:ext cx="8229600" cy="4572000"/>
          </a:xfrm>
        </p:spPr>
        <p:txBody>
          <a:bodyPr>
            <a:normAutofit/>
          </a:bodyPr>
          <a:lstStyle/>
          <a:p>
            <a:pPr>
              <a:buFont typeface="Wingdings" pitchFamily="2" charset="2"/>
              <a:buChar char="Ø"/>
            </a:pPr>
            <a:r>
              <a:rPr lang="en-US" sz="4000" dirty="0" smtClean="0"/>
              <a:t>Although our </a:t>
            </a:r>
            <a:r>
              <a:rPr lang="en-US" sz="4000" dirty="0" err="1" smtClean="0"/>
              <a:t>sts</a:t>
            </a:r>
            <a:r>
              <a:rPr lang="en-US" sz="4000" dirty="0" smtClean="0"/>
              <a:t> feel </a:t>
            </a:r>
            <a:r>
              <a:rPr lang="en-US" sz="4000" dirty="0" smtClean="0">
                <a:solidFill>
                  <a:srgbClr val="002060"/>
                </a:solidFill>
              </a:rPr>
              <a:t>“tech-comfy”</a:t>
            </a:r>
            <a:r>
              <a:rPr lang="en-US" sz="4000" dirty="0" smtClean="0"/>
              <a:t>, they are not always that </a:t>
            </a:r>
            <a:r>
              <a:rPr lang="en-US" sz="4000" dirty="0" smtClean="0">
                <a:solidFill>
                  <a:srgbClr val="002060"/>
                </a:solidFill>
              </a:rPr>
              <a:t>“tech-savvy” </a:t>
            </a:r>
            <a:r>
              <a:rPr lang="en-US" sz="4000" dirty="0" smtClean="0"/>
              <a:t>and we are the people who could teach them this modern kind of literacy – </a:t>
            </a:r>
            <a:r>
              <a:rPr lang="en-US" sz="4000" b="1" dirty="0" smtClean="0">
                <a:solidFill>
                  <a:srgbClr val="7030A0"/>
                </a:solidFill>
              </a:rPr>
              <a:t>digital literacy</a:t>
            </a:r>
            <a:r>
              <a:rPr lang="en-US" sz="4000" b="1" dirty="0" smtClean="0"/>
              <a:t>.</a:t>
            </a:r>
            <a:endParaRPr lang="bg-BG" sz="4000" b="1" dirty="0">
              <a:solidFill>
                <a:srgbClr val="7030A0"/>
              </a:solidFill>
            </a:endParaRPr>
          </a:p>
        </p:txBody>
      </p:sp>
    </p:spTree>
  </p:cSld>
  <p:clrMapOvr>
    <a:masterClrMapping/>
  </p:clrMapOvr>
  <p:transition>
    <p:zoom/>
  </p:transition>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sp>
        <p:nvSpPr>
          <p:cNvPr id="3" name="Content Placeholder 2"/>
          <p:cNvSpPr>
            <a:spLocks noGrp="1"/>
          </p:cNvSpPr>
          <p:nvPr>
            <p:ph idx="1"/>
          </p:nvPr>
        </p:nvSpPr>
        <p:spPr/>
        <p:txBody>
          <a:bodyPr>
            <a:normAutofit/>
          </a:bodyPr>
          <a:lstStyle/>
          <a:p>
            <a:r>
              <a:rPr lang="en-US" sz="4000" b="1" i="1" dirty="0" smtClean="0">
                <a:solidFill>
                  <a:srgbClr val="0070C0"/>
                </a:solidFill>
              </a:rPr>
              <a:t>Acknowledgements</a:t>
            </a:r>
            <a:r>
              <a:rPr lang="en-US" sz="4000" i="1" dirty="0" smtClean="0">
                <a:solidFill>
                  <a:srgbClr val="0070C0"/>
                </a:solidFill>
              </a:rPr>
              <a:t>:</a:t>
            </a:r>
          </a:p>
          <a:p>
            <a:pPr>
              <a:buNone/>
            </a:pPr>
            <a:r>
              <a:rPr lang="en-US" sz="4000" dirty="0" smtClean="0"/>
              <a:t> </a:t>
            </a:r>
            <a:r>
              <a:rPr lang="en-US" sz="4000" b="1" dirty="0" smtClean="0"/>
              <a:t>Gavin </a:t>
            </a:r>
            <a:r>
              <a:rPr lang="en-US" sz="4000" b="1" dirty="0" err="1" smtClean="0"/>
              <a:t>Dudeney</a:t>
            </a:r>
            <a:r>
              <a:rPr lang="en-US" sz="4000" b="1" dirty="0" smtClean="0"/>
              <a:t> </a:t>
            </a:r>
            <a:r>
              <a:rPr lang="en-US" sz="4000" dirty="0" smtClean="0"/>
              <a:t>– tutor at </a:t>
            </a:r>
            <a:r>
              <a:rPr lang="en-US" sz="4000" b="1" dirty="0" smtClean="0"/>
              <a:t>NILE</a:t>
            </a:r>
            <a:r>
              <a:rPr lang="en-US" sz="4000" dirty="0" smtClean="0"/>
              <a:t>, Norwich, England</a:t>
            </a:r>
            <a:endParaRPr lang="bg-BG" sz="4000" dirty="0"/>
          </a:p>
        </p:txBody>
      </p:sp>
    </p:spTree>
  </p:cSld>
  <p:clrMapOvr>
    <a:masterClrMapping/>
  </p:clrMapOvr>
  <p:transition>
    <p:zoom/>
  </p:transition>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86512"/>
          </a:xfrm>
        </p:spPr>
        <p:txBody>
          <a:bodyPr>
            <a:normAutofit fontScale="90000"/>
          </a:bodyPr>
          <a:lstStyle/>
          <a:p>
            <a:endParaRPr lang="bg-BG" dirty="0"/>
          </a:p>
        </p:txBody>
      </p:sp>
      <p:pic>
        <p:nvPicPr>
          <p:cNvPr id="4" name="Content Placeholder 3" descr="13.jpg"/>
          <p:cNvPicPr>
            <a:picLocks noGrp="1" noChangeAspect="1"/>
          </p:cNvPicPr>
          <p:nvPr>
            <p:ph idx="1"/>
          </p:nvPr>
        </p:nvPicPr>
        <p:blipFill>
          <a:blip r:embed="rId2"/>
          <a:stretch>
            <a:fillRect/>
          </a:stretch>
        </p:blipFill>
        <p:spPr>
          <a:xfrm>
            <a:off x="2133600" y="609600"/>
            <a:ext cx="4876800" cy="6019799"/>
          </a:xfrm>
        </p:spPr>
      </p:pic>
    </p:spTree>
  </p:cSld>
  <p:clrMapOvr>
    <a:masterClrMapping/>
  </p:clrMapOvr>
  <p:transition>
    <p:zoom/>
  </p:transition>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Magisto</a:t>
            </a:r>
            <a:r>
              <a:rPr lang="en-US" dirty="0" smtClean="0"/>
              <a:t> </a:t>
            </a:r>
            <a:endParaRPr lang="bg-BG" dirty="0"/>
          </a:p>
        </p:txBody>
      </p:sp>
      <p:sp>
        <p:nvSpPr>
          <p:cNvPr id="3" name="Content Placeholder 2"/>
          <p:cNvSpPr>
            <a:spLocks noGrp="1"/>
          </p:cNvSpPr>
          <p:nvPr>
            <p:ph idx="1"/>
          </p:nvPr>
        </p:nvSpPr>
        <p:spPr/>
        <p:txBody>
          <a:bodyPr/>
          <a:lstStyle/>
          <a:p>
            <a:r>
              <a:rPr lang="en-US" dirty="0" smtClean="0">
                <a:hlinkClick r:id="rId2"/>
              </a:rPr>
              <a:t>&lt;</a:t>
            </a:r>
            <a:r>
              <a:rPr lang="en-US" dirty="0" err="1" smtClean="0">
                <a:hlinkClick r:id="rId2"/>
              </a:rPr>
              <a:t>iframe</a:t>
            </a:r>
            <a:r>
              <a:rPr lang="en-US" dirty="0" smtClean="0">
                <a:hlinkClick r:id="rId2"/>
              </a:rPr>
              <a:t> height="480" width="360" </a:t>
            </a:r>
            <a:r>
              <a:rPr lang="en-US" dirty="0" err="1" smtClean="0">
                <a:hlinkClick r:id="rId2"/>
              </a:rPr>
              <a:t>frameborder</a:t>
            </a:r>
            <a:r>
              <a:rPr lang="en-US" dirty="0" smtClean="0">
                <a:hlinkClick r:id="rId2"/>
              </a:rPr>
              <a:t>="0" </a:t>
            </a:r>
            <a:r>
              <a:rPr lang="en-US" dirty="0" err="1" smtClean="0">
                <a:hlinkClick r:id="rId2"/>
              </a:rPr>
              <a:t>src</a:t>
            </a:r>
            <a:r>
              <a:rPr lang="en-US" dirty="0" smtClean="0">
                <a:hlinkClick r:id="rId2"/>
              </a:rPr>
              <a:t>="http://www.magisto.com/embed/KCkxQUBFHwp_KH4HDmEwCX19?l=vem&amp;o=w&amp;c=b"&gt;&lt;/iframe&gt;</a:t>
            </a:r>
            <a:endParaRPr lang="en-US" dirty="0" smtClean="0"/>
          </a:p>
          <a:p>
            <a:r>
              <a:rPr lang="bg-BG" dirty="0" smtClean="0">
                <a:hlinkClick r:id="rId3" action="ppaction://hlinkfile"/>
              </a:rPr>
              <a:t>&lt;iframe height="360" width="640" frameborder="0" src="http://www.magisto.com/embed/PkcFIgVTB2AiAkRgCzE?l=vem&amp;o=w&amp;c=b"&gt;&lt;/iframe&gt;</a:t>
            </a:r>
            <a:endParaRPr lang="en-US" dirty="0" smtClean="0"/>
          </a:p>
          <a:p>
            <a:endParaRPr lang="bg-BG" dirty="0"/>
          </a:p>
        </p:txBody>
      </p:sp>
    </p:spTree>
  </p:cSld>
  <p:clrMapOvr>
    <a:masterClrMapping/>
  </p:clrMapOvr>
  <p:transition>
    <p:zoom/>
  </p:transition>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Animoto</a:t>
            </a:r>
            <a:endParaRPr lang="bg-BG" dirty="0"/>
          </a:p>
        </p:txBody>
      </p:sp>
      <p:sp>
        <p:nvSpPr>
          <p:cNvPr id="3" name="Content Placeholder 2"/>
          <p:cNvSpPr>
            <a:spLocks noGrp="1"/>
          </p:cNvSpPr>
          <p:nvPr>
            <p:ph idx="1"/>
          </p:nvPr>
        </p:nvSpPr>
        <p:spPr/>
        <p:txBody>
          <a:bodyPr/>
          <a:lstStyle/>
          <a:p>
            <a:r>
              <a:rPr lang="en-US" dirty="0" smtClean="0">
                <a:hlinkClick r:id="rId2"/>
              </a:rPr>
              <a:t>https://animoto.com/play/RL4AvhBjsmKnZTVOsva0oA#</a:t>
            </a:r>
            <a:endParaRPr lang="en-US" dirty="0" smtClean="0"/>
          </a:p>
          <a:p>
            <a:r>
              <a:rPr lang="bg-BG" dirty="0" smtClean="0">
                <a:hlinkClick r:id="rId3"/>
              </a:rPr>
              <a:t>https://animoto.com/play/i2SeD2E1WCV2kgU5Bl7IWw</a:t>
            </a:r>
            <a:endParaRPr lang="bg-BG" dirty="0"/>
          </a:p>
        </p:txBody>
      </p:sp>
    </p:spTree>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normAutofit fontScale="90000"/>
          </a:bodyPr>
          <a:lstStyle/>
          <a:p>
            <a:endParaRPr lang="bg-BG" dirty="0"/>
          </a:p>
        </p:txBody>
      </p:sp>
      <p:sp>
        <p:nvSpPr>
          <p:cNvPr id="3" name="Content Placeholder 2"/>
          <p:cNvSpPr>
            <a:spLocks noGrp="1"/>
          </p:cNvSpPr>
          <p:nvPr>
            <p:ph idx="1"/>
          </p:nvPr>
        </p:nvSpPr>
        <p:spPr>
          <a:xfrm>
            <a:off x="457200" y="762000"/>
            <a:ext cx="8229600" cy="5562600"/>
          </a:xfrm>
        </p:spPr>
        <p:txBody>
          <a:bodyPr>
            <a:noAutofit/>
          </a:bodyPr>
          <a:lstStyle/>
          <a:p>
            <a:r>
              <a:rPr lang="en-US" sz="3600" i="1" dirty="0" smtClean="0">
                <a:solidFill>
                  <a:schemeClr val="accent1">
                    <a:lumMod val="75000"/>
                  </a:schemeClr>
                </a:solidFill>
              </a:rPr>
              <a:t>Tell students they are going to </a:t>
            </a:r>
            <a:r>
              <a:rPr lang="en-US" sz="3600" b="1" i="1" dirty="0" smtClean="0">
                <a:solidFill>
                  <a:schemeClr val="accent1">
                    <a:lumMod val="75000"/>
                  </a:schemeClr>
                </a:solidFill>
              </a:rPr>
              <a:t>read</a:t>
            </a:r>
            <a:r>
              <a:rPr lang="en-US" sz="3600" i="1" dirty="0" smtClean="0">
                <a:solidFill>
                  <a:schemeClr val="accent1">
                    <a:lumMod val="75000"/>
                  </a:schemeClr>
                </a:solidFill>
              </a:rPr>
              <a:t> about the </a:t>
            </a:r>
            <a:r>
              <a:rPr lang="en-US" sz="3600" b="1" i="1" dirty="0" smtClean="0">
                <a:solidFill>
                  <a:schemeClr val="accent1">
                    <a:lumMod val="75000"/>
                  </a:schemeClr>
                </a:solidFill>
              </a:rPr>
              <a:t>digital footprints </a:t>
            </a:r>
            <a:r>
              <a:rPr lang="en-US" sz="3600" i="1" dirty="0" smtClean="0">
                <a:solidFill>
                  <a:schemeClr val="accent1">
                    <a:lumMod val="75000"/>
                  </a:schemeClr>
                </a:solidFill>
              </a:rPr>
              <a:t>of some students in America. Divide them into four groups and give each group one of the characters (Beau, Mallory, Anthony, Destiny) on the </a:t>
            </a:r>
            <a:r>
              <a:rPr lang="en-US" sz="3600" b="1" i="1" dirty="0" smtClean="0">
                <a:solidFill>
                  <a:srgbClr val="002060"/>
                </a:solidFill>
              </a:rPr>
              <a:t>My Footprint SD website </a:t>
            </a:r>
            <a:r>
              <a:rPr lang="en-US" sz="3600" i="1" dirty="0" smtClean="0">
                <a:solidFill>
                  <a:srgbClr val="FF0000"/>
                </a:solidFill>
              </a:rPr>
              <a:t>myfootprintsd.com/index.html </a:t>
            </a:r>
          </a:p>
          <a:p>
            <a:r>
              <a:rPr lang="en-US" sz="3600" i="1" dirty="0" smtClean="0">
                <a:solidFill>
                  <a:schemeClr val="accent1">
                    <a:lumMod val="75000"/>
                  </a:schemeClr>
                </a:solidFill>
              </a:rPr>
              <a:t>They need to </a:t>
            </a:r>
            <a:r>
              <a:rPr lang="en-US" sz="3600" b="1" i="1" dirty="0" smtClean="0">
                <a:solidFill>
                  <a:schemeClr val="accent1">
                    <a:lumMod val="75000"/>
                  </a:schemeClr>
                </a:solidFill>
              </a:rPr>
              <a:t>visit the page </a:t>
            </a:r>
            <a:r>
              <a:rPr lang="en-US" sz="3600" i="1" dirty="0" smtClean="0">
                <a:solidFill>
                  <a:schemeClr val="accent1">
                    <a:lumMod val="75000"/>
                  </a:schemeClr>
                </a:solidFill>
              </a:rPr>
              <a:t>of their character and </a:t>
            </a:r>
            <a:r>
              <a:rPr lang="en-US" sz="3600" b="1" i="1" dirty="0" smtClean="0">
                <a:solidFill>
                  <a:schemeClr val="accent1">
                    <a:lumMod val="75000"/>
                  </a:schemeClr>
                </a:solidFill>
              </a:rPr>
              <a:t>read their character’s story.</a:t>
            </a:r>
            <a:endParaRPr lang="bg-BG" sz="3600" b="1" i="1" dirty="0">
              <a:solidFill>
                <a:schemeClr val="accent1">
                  <a:lumMod val="75000"/>
                </a:schemeClr>
              </a:solidFill>
            </a:endParaRPr>
          </a:p>
        </p:txBody>
      </p:sp>
    </p:spTree>
  </p:cSld>
  <p:clrMapOvr>
    <a:masterClrMapping/>
  </p:clrMapOvr>
  <p:transition>
    <p:zoom/>
  </p:transition>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normAutofit fontScale="90000"/>
          </a:bodyPr>
          <a:lstStyle/>
          <a:p>
            <a:r>
              <a:rPr lang="en-US" dirty="0" err="1" smtClean="0"/>
              <a:t>Photofunia</a:t>
            </a:r>
            <a:endParaRPr lang="bg-BG" dirty="0"/>
          </a:p>
        </p:txBody>
      </p:sp>
      <p:pic>
        <p:nvPicPr>
          <p:cNvPr id="1026" name="Picture 2"/>
          <p:cNvPicPr>
            <a:picLocks noGrp="1" noChangeAspect="1" noChangeArrowheads="1"/>
          </p:cNvPicPr>
          <p:nvPr>
            <p:ph idx="1"/>
          </p:nvPr>
        </p:nvPicPr>
        <p:blipFill>
          <a:blip r:embed="rId2"/>
          <a:srcRect/>
          <a:stretch>
            <a:fillRect/>
          </a:stretch>
        </p:blipFill>
        <p:spPr bwMode="auto">
          <a:xfrm>
            <a:off x="0" y="1371600"/>
            <a:ext cx="9144000" cy="5257799"/>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9600"/>
          </a:xfrm>
        </p:spPr>
        <p:txBody>
          <a:bodyPr>
            <a:normAutofit fontScale="90000"/>
          </a:bodyPr>
          <a:lstStyle/>
          <a:p>
            <a:endParaRPr lang="bg-BG" dirty="0"/>
          </a:p>
        </p:txBody>
      </p:sp>
      <p:pic>
        <p:nvPicPr>
          <p:cNvPr id="4" name="Content Placeholder 3" descr="PhotoFunia-1441799689.jpg"/>
          <p:cNvPicPr>
            <a:picLocks noGrp="1" noChangeAspect="1"/>
          </p:cNvPicPr>
          <p:nvPr>
            <p:ph idx="1"/>
          </p:nvPr>
        </p:nvPicPr>
        <p:blipFill>
          <a:blip r:embed="rId2"/>
          <a:stretch>
            <a:fillRect/>
          </a:stretch>
        </p:blipFill>
        <p:spPr>
          <a:xfrm>
            <a:off x="304800" y="1066801"/>
            <a:ext cx="8458200" cy="5257800"/>
          </a:xfrm>
        </p:spPr>
      </p:pic>
    </p:spTree>
  </p:cSld>
  <p:clrMapOvr>
    <a:masterClrMapping/>
  </p:clrMapOvr>
  <p:transition>
    <p:zoom/>
  </p:transition>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09600"/>
          </a:xfrm>
        </p:spPr>
        <p:txBody>
          <a:bodyPr>
            <a:normAutofit fontScale="90000"/>
          </a:bodyPr>
          <a:lstStyle/>
          <a:p>
            <a:endParaRPr lang="bg-BG" dirty="0"/>
          </a:p>
        </p:txBody>
      </p:sp>
      <p:pic>
        <p:nvPicPr>
          <p:cNvPr id="5" name="Content Placeholder 4" descr="PhotoFunia-1441799897.jpg"/>
          <p:cNvPicPr>
            <a:picLocks noGrp="1" noChangeAspect="1"/>
          </p:cNvPicPr>
          <p:nvPr>
            <p:ph idx="1"/>
          </p:nvPr>
        </p:nvPicPr>
        <p:blipFill>
          <a:blip r:embed="rId2"/>
          <a:stretch>
            <a:fillRect/>
          </a:stretch>
        </p:blipFill>
        <p:spPr>
          <a:xfrm>
            <a:off x="1703408" y="381000"/>
            <a:ext cx="5764192" cy="6477000"/>
          </a:xfrm>
        </p:spPr>
      </p:pic>
    </p:spTree>
  </p:cSld>
  <p:clrMapOvr>
    <a:masterClrMapping/>
  </p:clrMapOvr>
  <p:transition>
    <p:zoom/>
  </p:transition>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lstStyle/>
          <a:p>
            <a:r>
              <a:rPr lang="en-US" smtClean="0"/>
              <a:t>Twilight</a:t>
            </a:r>
            <a:endParaRPr lang="bg-BG" dirty="0"/>
          </a:p>
        </p:txBody>
      </p:sp>
      <p:pic>
        <p:nvPicPr>
          <p:cNvPr id="4" name="Content Placeholder 3" descr="PhotoFunia-1441802172.jpg"/>
          <p:cNvPicPr>
            <a:picLocks noGrp="1" noChangeAspect="1"/>
          </p:cNvPicPr>
          <p:nvPr>
            <p:ph idx="1"/>
          </p:nvPr>
        </p:nvPicPr>
        <p:blipFill>
          <a:blip r:embed="rId2"/>
          <a:stretch>
            <a:fillRect/>
          </a:stretch>
        </p:blipFill>
        <p:spPr>
          <a:xfrm>
            <a:off x="1752600" y="1219200"/>
            <a:ext cx="5791200" cy="5181599"/>
          </a:xfrm>
        </p:spPr>
      </p:pic>
    </p:spTree>
  </p:cSld>
  <p:clrMapOvr>
    <a:masterClrMapping/>
  </p:clrMapOvr>
  <p:transition>
    <p:zoom/>
  </p:transition>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66800"/>
          </a:xfrm>
        </p:spPr>
        <p:txBody>
          <a:bodyPr>
            <a:normAutofit fontScale="90000"/>
          </a:bodyPr>
          <a:lstStyle/>
          <a:p>
            <a:r>
              <a:rPr lang="en-US" dirty="0" smtClean="0"/>
              <a:t>+</a:t>
            </a:r>
            <a:br>
              <a:rPr lang="en-US" dirty="0" smtClean="0"/>
            </a:br>
            <a:r>
              <a:rPr lang="en-US" dirty="0" smtClean="0"/>
              <a:t> Online resources (websites)</a:t>
            </a:r>
            <a:endParaRPr lang="bg-BG" dirty="0"/>
          </a:p>
        </p:txBody>
      </p:sp>
      <p:sp>
        <p:nvSpPr>
          <p:cNvPr id="3" name="Content Placeholder 2"/>
          <p:cNvSpPr>
            <a:spLocks noGrp="1"/>
          </p:cNvSpPr>
          <p:nvPr>
            <p:ph idx="1"/>
          </p:nvPr>
        </p:nvSpPr>
        <p:spPr>
          <a:xfrm>
            <a:off x="457200" y="1524000"/>
            <a:ext cx="8229600" cy="4800600"/>
          </a:xfrm>
        </p:spPr>
        <p:txBody>
          <a:bodyPr>
            <a:normAutofit/>
          </a:bodyPr>
          <a:lstStyle/>
          <a:p>
            <a:r>
              <a:rPr lang="en-US" sz="3200" dirty="0" smtClean="0"/>
              <a:t>CALL – </a:t>
            </a:r>
            <a:r>
              <a:rPr lang="en-US" sz="3200" dirty="0" err="1" smtClean="0"/>
              <a:t>wikipedia</a:t>
            </a:r>
            <a:r>
              <a:rPr lang="en-US" sz="3200" dirty="0" smtClean="0"/>
              <a:t> entry </a:t>
            </a:r>
          </a:p>
          <a:p>
            <a:pPr>
              <a:buNone/>
            </a:pPr>
            <a:r>
              <a:rPr lang="en-US" sz="3200" dirty="0" smtClean="0"/>
              <a:t>• </a:t>
            </a:r>
            <a:r>
              <a:rPr lang="en-US" sz="3200" dirty="0" err="1" smtClean="0"/>
              <a:t>CoolTools</a:t>
            </a:r>
            <a:r>
              <a:rPr lang="en-US" sz="3200" dirty="0" smtClean="0"/>
              <a:t> for Schools</a:t>
            </a:r>
          </a:p>
          <a:p>
            <a:pPr>
              <a:buNone/>
            </a:pPr>
            <a:r>
              <a:rPr lang="en-US" sz="3200" dirty="0" smtClean="0"/>
              <a:t> • IATEFL Learning Technologies SIG</a:t>
            </a:r>
          </a:p>
          <a:p>
            <a:pPr>
              <a:buNone/>
            </a:pPr>
            <a:r>
              <a:rPr lang="en-US" sz="3200" dirty="0" smtClean="0"/>
              <a:t> • Jane’s Pick of the Day </a:t>
            </a:r>
          </a:p>
          <a:p>
            <a:pPr>
              <a:buNone/>
            </a:pPr>
            <a:r>
              <a:rPr lang="en-US" sz="3200" dirty="0" smtClean="0"/>
              <a:t>• Language Learning and Technology </a:t>
            </a:r>
          </a:p>
          <a:p>
            <a:pPr>
              <a:buNone/>
            </a:pPr>
            <a:r>
              <a:rPr lang="en-US" sz="3200" dirty="0" smtClean="0"/>
              <a:t>• MakeUseOf.com</a:t>
            </a:r>
          </a:p>
          <a:p>
            <a:pPr>
              <a:buNone/>
            </a:pPr>
            <a:r>
              <a:rPr lang="en-US" sz="3200" dirty="0" smtClean="0"/>
              <a:t> • One-Stop English</a:t>
            </a:r>
          </a:p>
          <a:p>
            <a:pPr>
              <a:buNone/>
            </a:pPr>
            <a:r>
              <a:rPr lang="en-US" sz="3200" dirty="0" smtClean="0"/>
              <a:t> • Russell </a:t>
            </a:r>
            <a:r>
              <a:rPr lang="en-US" sz="3200" dirty="0" err="1" smtClean="0"/>
              <a:t>Stannard’s</a:t>
            </a:r>
            <a:r>
              <a:rPr lang="en-US" sz="3200" dirty="0" smtClean="0"/>
              <a:t> website</a:t>
            </a:r>
            <a:endParaRPr lang="bg-BG" sz="3200" dirty="0"/>
          </a:p>
        </p:txBody>
      </p:sp>
    </p:spTree>
  </p:cSld>
  <p:clrMapOvr>
    <a:masterClrMapping/>
  </p:clrMapOvr>
  <p:transition>
    <p:zoom/>
  </p:transition>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Created by Verginia Vasileva</a:t>
            </a:r>
            <a:endParaRPr lang="bg-BG" dirty="0"/>
          </a:p>
        </p:txBody>
      </p:sp>
      <p:sp>
        <p:nvSpPr>
          <p:cNvPr id="3" name="Content Placeholder 2"/>
          <p:cNvSpPr>
            <a:spLocks noGrp="1"/>
          </p:cNvSpPr>
          <p:nvPr>
            <p:ph idx="1"/>
          </p:nvPr>
        </p:nvSpPr>
        <p:spPr>
          <a:xfrm>
            <a:off x="471055" y="2667000"/>
            <a:ext cx="8229600" cy="2362200"/>
          </a:xfrm>
        </p:spPr>
        <p:txBody>
          <a:bodyPr/>
          <a:lstStyle/>
          <a:p>
            <a:pPr>
              <a:buNone/>
            </a:pPr>
            <a:r>
              <a:rPr lang="en-US" dirty="0" smtClean="0"/>
              <a:t>			</a:t>
            </a:r>
            <a:r>
              <a:rPr lang="en-US" sz="6000" dirty="0" smtClean="0"/>
              <a:t>Thank you!</a:t>
            </a:r>
            <a:endParaRPr lang="bg-BG" sz="6000" dirty="0"/>
          </a:p>
        </p:txBody>
      </p:sp>
    </p:spTree>
  </p:cSld>
  <p:clrMapOvr>
    <a:masterClrMapping/>
  </p:clrMapOvr>
  <p:transition>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362712"/>
          </a:xfrm>
        </p:spPr>
        <p:txBody>
          <a:bodyPr>
            <a:normAutofit fontScale="90000"/>
          </a:bodyPr>
          <a:lstStyle/>
          <a:p>
            <a:endParaRPr lang="bg-BG" dirty="0"/>
          </a:p>
        </p:txBody>
      </p:sp>
      <p:sp>
        <p:nvSpPr>
          <p:cNvPr id="3" name="Content Placeholder 2"/>
          <p:cNvSpPr>
            <a:spLocks noGrp="1"/>
          </p:cNvSpPr>
          <p:nvPr>
            <p:ph idx="1"/>
          </p:nvPr>
        </p:nvSpPr>
        <p:spPr>
          <a:xfrm>
            <a:off x="457200" y="1066800"/>
            <a:ext cx="8229600" cy="5257800"/>
          </a:xfrm>
        </p:spPr>
        <p:txBody>
          <a:bodyPr>
            <a:normAutofit/>
          </a:bodyPr>
          <a:lstStyle/>
          <a:p>
            <a:r>
              <a:rPr lang="en-US" sz="3200" i="1" dirty="0" smtClean="0">
                <a:solidFill>
                  <a:schemeClr val="accent1">
                    <a:lumMod val="75000"/>
                  </a:schemeClr>
                </a:solidFill>
              </a:rPr>
              <a:t>Students need to find out:</a:t>
            </a:r>
          </a:p>
          <a:p>
            <a:pPr>
              <a:buNone/>
            </a:pPr>
            <a:r>
              <a:rPr lang="en-US" sz="3200" i="1" dirty="0" smtClean="0">
                <a:solidFill>
                  <a:schemeClr val="accent1">
                    <a:lumMod val="75000"/>
                  </a:schemeClr>
                </a:solidFill>
              </a:rPr>
              <a:t>• what their character </a:t>
            </a:r>
            <a:r>
              <a:rPr lang="en-US" sz="3200" b="1" i="1" dirty="0" smtClean="0">
                <a:solidFill>
                  <a:schemeClr val="accent1">
                    <a:lumMod val="75000"/>
                  </a:schemeClr>
                </a:solidFill>
              </a:rPr>
              <a:t>thinks</a:t>
            </a:r>
            <a:r>
              <a:rPr lang="en-US" sz="3200" i="1" dirty="0" smtClean="0">
                <a:solidFill>
                  <a:schemeClr val="accent1">
                    <a:lumMod val="75000"/>
                  </a:schemeClr>
                </a:solidFill>
              </a:rPr>
              <a:t> about their own digital footprint</a:t>
            </a:r>
          </a:p>
          <a:p>
            <a:pPr>
              <a:buNone/>
            </a:pPr>
            <a:r>
              <a:rPr lang="en-US" sz="3200" i="1" dirty="0" smtClean="0">
                <a:solidFill>
                  <a:schemeClr val="accent1">
                    <a:lumMod val="75000"/>
                  </a:schemeClr>
                </a:solidFill>
              </a:rPr>
              <a:t> • what </a:t>
            </a:r>
            <a:r>
              <a:rPr lang="en-US" sz="3200" b="1" i="1" dirty="0" smtClean="0">
                <a:solidFill>
                  <a:schemeClr val="accent1">
                    <a:lumMod val="75000"/>
                  </a:schemeClr>
                </a:solidFill>
              </a:rPr>
              <a:t>mistakes</a:t>
            </a:r>
            <a:r>
              <a:rPr lang="en-US" sz="3200" i="1" dirty="0" smtClean="0">
                <a:solidFill>
                  <a:schemeClr val="accent1">
                    <a:lumMod val="75000"/>
                  </a:schemeClr>
                </a:solidFill>
              </a:rPr>
              <a:t> their character made with </a:t>
            </a:r>
            <a:r>
              <a:rPr lang="en-US" sz="3200" b="1" i="1" dirty="0" smtClean="0">
                <a:solidFill>
                  <a:schemeClr val="accent1">
                    <a:lumMod val="75000"/>
                  </a:schemeClr>
                </a:solidFill>
              </a:rPr>
              <a:t>managing their digital footprint</a:t>
            </a:r>
          </a:p>
          <a:p>
            <a:pPr>
              <a:buNone/>
            </a:pPr>
            <a:r>
              <a:rPr lang="en-US" sz="3200" i="1" dirty="0" smtClean="0">
                <a:solidFill>
                  <a:schemeClr val="accent1">
                    <a:lumMod val="75000"/>
                  </a:schemeClr>
                </a:solidFill>
              </a:rPr>
              <a:t> • </a:t>
            </a:r>
            <a:r>
              <a:rPr lang="en-US" sz="3200" b="1" i="1" dirty="0" smtClean="0">
                <a:solidFill>
                  <a:schemeClr val="accent1">
                    <a:lumMod val="75000"/>
                  </a:schemeClr>
                </a:solidFill>
              </a:rPr>
              <a:t>how </a:t>
            </a:r>
            <a:r>
              <a:rPr lang="en-US" sz="3200" i="1" dirty="0" smtClean="0">
                <a:solidFill>
                  <a:schemeClr val="accent1">
                    <a:lumMod val="75000"/>
                  </a:schemeClr>
                </a:solidFill>
              </a:rPr>
              <a:t>their character </a:t>
            </a:r>
            <a:r>
              <a:rPr lang="en-US" sz="3200" b="1" i="1" dirty="0" smtClean="0">
                <a:solidFill>
                  <a:schemeClr val="accent1">
                    <a:lumMod val="75000"/>
                  </a:schemeClr>
                </a:solidFill>
              </a:rPr>
              <a:t>corrected the mistakes</a:t>
            </a:r>
            <a:r>
              <a:rPr lang="en-US" sz="3200" i="1" dirty="0" smtClean="0">
                <a:solidFill>
                  <a:schemeClr val="accent1">
                    <a:lumMod val="75000"/>
                  </a:schemeClr>
                </a:solidFill>
              </a:rPr>
              <a:t> they made</a:t>
            </a:r>
          </a:p>
          <a:p>
            <a:pPr>
              <a:buNone/>
            </a:pPr>
            <a:r>
              <a:rPr lang="en-US" sz="3200" i="1" dirty="0" smtClean="0">
                <a:solidFill>
                  <a:schemeClr val="accent1">
                    <a:lumMod val="75000"/>
                  </a:schemeClr>
                </a:solidFill>
              </a:rPr>
              <a:t> • </a:t>
            </a:r>
            <a:r>
              <a:rPr lang="en-US" sz="3200" b="1" i="1" dirty="0" smtClean="0">
                <a:solidFill>
                  <a:schemeClr val="accent1">
                    <a:lumMod val="75000"/>
                  </a:schemeClr>
                </a:solidFill>
              </a:rPr>
              <a:t>what</a:t>
            </a:r>
            <a:r>
              <a:rPr lang="en-US" sz="3200" i="1" dirty="0" smtClean="0">
                <a:solidFill>
                  <a:schemeClr val="accent1">
                    <a:lumMod val="75000"/>
                  </a:schemeClr>
                </a:solidFill>
              </a:rPr>
              <a:t> they </a:t>
            </a:r>
            <a:r>
              <a:rPr lang="en-US" sz="3200" b="1" i="1" dirty="0" smtClean="0">
                <a:solidFill>
                  <a:schemeClr val="accent1">
                    <a:lumMod val="75000"/>
                  </a:schemeClr>
                </a:solidFill>
              </a:rPr>
              <a:t>have learnt </a:t>
            </a:r>
            <a:r>
              <a:rPr lang="en-US" sz="3200" i="1" dirty="0" smtClean="0">
                <a:solidFill>
                  <a:schemeClr val="accent1">
                    <a:lumMod val="75000"/>
                  </a:schemeClr>
                </a:solidFill>
              </a:rPr>
              <a:t>from their character</a:t>
            </a:r>
            <a:endParaRPr lang="bg-BG" sz="3200" i="1" dirty="0">
              <a:solidFill>
                <a:schemeClr val="accent1">
                  <a:lumMod val="75000"/>
                </a:schemeClr>
              </a:solidFill>
            </a:endParaRPr>
          </a:p>
        </p:txBody>
      </p:sp>
    </p:spTree>
  </p:cSld>
  <p:clrMapOvr>
    <a:masterClrMapping/>
  </p:clrMapOvr>
  <p:transition>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rmAutofit fontScale="90000"/>
          </a:bodyPr>
          <a:lstStyle/>
          <a:p>
            <a:endParaRPr lang="bg-BG" dirty="0"/>
          </a:p>
        </p:txBody>
      </p:sp>
      <p:sp>
        <p:nvSpPr>
          <p:cNvPr id="3" name="Content Placeholder 2"/>
          <p:cNvSpPr>
            <a:spLocks noGrp="1"/>
          </p:cNvSpPr>
          <p:nvPr>
            <p:ph idx="1"/>
          </p:nvPr>
        </p:nvSpPr>
        <p:spPr>
          <a:xfrm>
            <a:off x="457200" y="685800"/>
            <a:ext cx="8229600" cy="5867400"/>
          </a:xfrm>
        </p:spPr>
        <p:txBody>
          <a:bodyPr>
            <a:normAutofit fontScale="92500" lnSpcReduction="10000"/>
          </a:bodyPr>
          <a:lstStyle/>
          <a:p>
            <a:r>
              <a:rPr lang="en-US" b="1" dirty="0" smtClean="0"/>
              <a:t>Themes they should discover are</a:t>
            </a:r>
            <a:r>
              <a:rPr lang="en-US" dirty="0" smtClean="0"/>
              <a:t>:</a:t>
            </a:r>
          </a:p>
          <a:p>
            <a:pPr>
              <a:buNone/>
            </a:pPr>
            <a:r>
              <a:rPr lang="en-US" i="1" dirty="0" smtClean="0"/>
              <a:t> • </a:t>
            </a:r>
            <a:r>
              <a:rPr lang="en-US" b="1" i="1" dirty="0" smtClean="0"/>
              <a:t>phishing problems </a:t>
            </a:r>
            <a:r>
              <a:rPr lang="en-US" i="1" dirty="0" smtClean="0"/>
              <a:t>with a credit card (Beau)</a:t>
            </a:r>
          </a:p>
          <a:p>
            <a:pPr>
              <a:buNone/>
            </a:pPr>
            <a:r>
              <a:rPr lang="en-US" i="1" dirty="0" smtClean="0"/>
              <a:t> • </a:t>
            </a:r>
            <a:r>
              <a:rPr lang="en-US" b="1" i="1" dirty="0" smtClean="0"/>
              <a:t>copyright</a:t>
            </a:r>
            <a:r>
              <a:rPr lang="en-US" i="1" dirty="0" smtClean="0"/>
              <a:t> of online materials (Beau)</a:t>
            </a:r>
          </a:p>
          <a:p>
            <a:pPr>
              <a:buNone/>
            </a:pPr>
            <a:r>
              <a:rPr lang="en-US" i="1" dirty="0" smtClean="0"/>
              <a:t> • </a:t>
            </a:r>
            <a:r>
              <a:rPr lang="en-US" b="1" i="1" dirty="0" smtClean="0"/>
              <a:t>cheating</a:t>
            </a:r>
            <a:r>
              <a:rPr lang="en-US" i="1" dirty="0" smtClean="0"/>
              <a:t> online (Beau)</a:t>
            </a:r>
          </a:p>
          <a:p>
            <a:pPr>
              <a:buNone/>
            </a:pPr>
            <a:r>
              <a:rPr lang="en-US" i="1" dirty="0" smtClean="0"/>
              <a:t> • </a:t>
            </a:r>
            <a:r>
              <a:rPr lang="en-US" b="1" i="1" dirty="0" smtClean="0"/>
              <a:t>inappropriate content </a:t>
            </a:r>
            <a:r>
              <a:rPr lang="en-US" i="1" dirty="0" smtClean="0"/>
              <a:t>(Mallory)</a:t>
            </a:r>
          </a:p>
          <a:p>
            <a:pPr>
              <a:buNone/>
            </a:pPr>
            <a:r>
              <a:rPr lang="en-US" i="1" dirty="0" smtClean="0"/>
              <a:t> • technology </a:t>
            </a:r>
            <a:r>
              <a:rPr lang="en-US" b="1" i="1" dirty="0" smtClean="0"/>
              <a:t>addiction</a:t>
            </a:r>
            <a:r>
              <a:rPr lang="en-US" i="1" dirty="0" smtClean="0"/>
              <a:t> (Mallory)</a:t>
            </a:r>
          </a:p>
          <a:p>
            <a:pPr>
              <a:buNone/>
            </a:pPr>
            <a:r>
              <a:rPr lang="en-US" i="1" dirty="0" smtClean="0"/>
              <a:t> • </a:t>
            </a:r>
            <a:r>
              <a:rPr lang="en-US" b="1" i="1" dirty="0" smtClean="0"/>
              <a:t>identity theft </a:t>
            </a:r>
            <a:r>
              <a:rPr lang="en-US" i="1" dirty="0" smtClean="0"/>
              <a:t>(Mallory)</a:t>
            </a:r>
          </a:p>
          <a:p>
            <a:pPr>
              <a:buNone/>
            </a:pPr>
            <a:r>
              <a:rPr lang="en-US" i="1" dirty="0" smtClean="0"/>
              <a:t> • </a:t>
            </a:r>
            <a:r>
              <a:rPr lang="en-US" b="1" i="1" dirty="0" err="1" smtClean="0"/>
              <a:t>sexting</a:t>
            </a:r>
            <a:r>
              <a:rPr lang="en-US" i="1" dirty="0" smtClean="0"/>
              <a:t> (Mallory)</a:t>
            </a:r>
          </a:p>
          <a:p>
            <a:pPr>
              <a:buNone/>
            </a:pPr>
            <a:r>
              <a:rPr lang="en-US" i="1" dirty="0" smtClean="0"/>
              <a:t> • online </a:t>
            </a:r>
            <a:r>
              <a:rPr lang="en-US" b="1" i="1" dirty="0" smtClean="0"/>
              <a:t>bullying</a:t>
            </a:r>
            <a:r>
              <a:rPr lang="en-US" i="1" dirty="0" smtClean="0"/>
              <a:t> (Anthony)</a:t>
            </a:r>
          </a:p>
          <a:p>
            <a:pPr>
              <a:buNone/>
            </a:pPr>
            <a:r>
              <a:rPr lang="en-US" i="1" dirty="0" smtClean="0"/>
              <a:t> • </a:t>
            </a:r>
            <a:r>
              <a:rPr lang="en-US" b="1" i="1" dirty="0" smtClean="0"/>
              <a:t>excessive</a:t>
            </a:r>
            <a:r>
              <a:rPr lang="en-US" i="1" dirty="0" smtClean="0"/>
              <a:t> online </a:t>
            </a:r>
            <a:r>
              <a:rPr lang="en-US" b="1" i="1" dirty="0" smtClean="0"/>
              <a:t>gaming</a:t>
            </a:r>
            <a:r>
              <a:rPr lang="en-US" i="1" dirty="0" smtClean="0"/>
              <a:t> (Anthony)</a:t>
            </a:r>
          </a:p>
          <a:p>
            <a:pPr>
              <a:buNone/>
            </a:pPr>
            <a:r>
              <a:rPr lang="en-US" i="1" dirty="0" smtClean="0"/>
              <a:t> • illegal downloads, </a:t>
            </a:r>
            <a:r>
              <a:rPr lang="en-US" b="1" i="1" dirty="0" smtClean="0"/>
              <a:t>viruses </a:t>
            </a:r>
            <a:r>
              <a:rPr lang="en-US" i="1" dirty="0" smtClean="0"/>
              <a:t>(Anthony)</a:t>
            </a:r>
          </a:p>
          <a:p>
            <a:pPr>
              <a:buNone/>
            </a:pPr>
            <a:r>
              <a:rPr lang="en-US" i="1" dirty="0" smtClean="0"/>
              <a:t> • </a:t>
            </a:r>
            <a:r>
              <a:rPr lang="en-US" b="1" i="1" dirty="0" err="1" smtClean="0"/>
              <a:t>cyberstalking</a:t>
            </a:r>
            <a:r>
              <a:rPr lang="en-US" i="1" dirty="0" smtClean="0"/>
              <a:t>, picture privacy (Destiny) </a:t>
            </a:r>
          </a:p>
          <a:p>
            <a:pPr>
              <a:buNone/>
            </a:pPr>
            <a:r>
              <a:rPr lang="en-US" i="1" dirty="0" smtClean="0"/>
              <a:t>• </a:t>
            </a:r>
            <a:r>
              <a:rPr lang="en-US" b="1" i="1" dirty="0" smtClean="0"/>
              <a:t>excessive communications</a:t>
            </a:r>
            <a:r>
              <a:rPr lang="en-US" i="1" dirty="0" smtClean="0"/>
              <a:t>, </a:t>
            </a:r>
            <a:r>
              <a:rPr lang="en-US" b="1" i="1" dirty="0" smtClean="0"/>
              <a:t>attention issues </a:t>
            </a:r>
            <a:r>
              <a:rPr lang="en-US" i="1" dirty="0" smtClean="0"/>
              <a:t>(Destiny) </a:t>
            </a:r>
          </a:p>
          <a:p>
            <a:pPr>
              <a:buNone/>
            </a:pPr>
            <a:r>
              <a:rPr lang="en-US" i="1" dirty="0" smtClean="0"/>
              <a:t>• </a:t>
            </a:r>
            <a:r>
              <a:rPr lang="en-US" b="1" i="1" dirty="0" smtClean="0"/>
              <a:t>imaginary online identities </a:t>
            </a:r>
            <a:r>
              <a:rPr lang="en-US" i="1" dirty="0" smtClean="0"/>
              <a:t>(Destiny)</a:t>
            </a:r>
            <a:endParaRPr lang="bg-BG" i="1" dirty="0"/>
          </a:p>
        </p:txBody>
      </p:sp>
    </p:spTree>
  </p:cSld>
  <p:clrMapOvr>
    <a:masterClrMapping/>
  </p:clrMapOvr>
  <p:transition>
    <p:zo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228600"/>
          </a:xfrm>
        </p:spPr>
        <p:txBody>
          <a:bodyPr>
            <a:normAutofit fontScale="90000"/>
          </a:bodyPr>
          <a:lstStyle/>
          <a:p>
            <a:endParaRPr lang="bg-BG" dirty="0"/>
          </a:p>
        </p:txBody>
      </p:sp>
      <p:sp>
        <p:nvSpPr>
          <p:cNvPr id="3" name="Content Placeholder 2"/>
          <p:cNvSpPr>
            <a:spLocks noGrp="1"/>
          </p:cNvSpPr>
          <p:nvPr>
            <p:ph idx="1"/>
          </p:nvPr>
        </p:nvSpPr>
        <p:spPr>
          <a:xfrm>
            <a:off x="457200" y="457200"/>
            <a:ext cx="8229600" cy="6172200"/>
          </a:xfrm>
        </p:spPr>
        <p:txBody>
          <a:bodyPr>
            <a:noAutofit/>
          </a:bodyPr>
          <a:lstStyle/>
          <a:p>
            <a:r>
              <a:rPr lang="en-US" sz="3600" i="1" dirty="0" smtClean="0">
                <a:solidFill>
                  <a:schemeClr val="accent1">
                    <a:lumMod val="50000"/>
                  </a:schemeClr>
                </a:solidFill>
              </a:rPr>
              <a:t>Students then make </a:t>
            </a:r>
            <a:r>
              <a:rPr lang="en-US" sz="3600" b="1" i="1" dirty="0" smtClean="0">
                <a:solidFill>
                  <a:schemeClr val="accent1">
                    <a:lumMod val="50000"/>
                  </a:schemeClr>
                </a:solidFill>
              </a:rPr>
              <a:t>a poster </a:t>
            </a:r>
            <a:r>
              <a:rPr lang="en-US" sz="3600" i="1" dirty="0" smtClean="0">
                <a:solidFill>
                  <a:schemeClr val="accent1">
                    <a:lumMod val="50000"/>
                  </a:schemeClr>
                </a:solidFill>
              </a:rPr>
              <a:t>about </a:t>
            </a:r>
            <a:r>
              <a:rPr lang="en-US" sz="3600" b="1" i="1" dirty="0" smtClean="0">
                <a:solidFill>
                  <a:schemeClr val="accent1">
                    <a:lumMod val="50000"/>
                  </a:schemeClr>
                </a:solidFill>
              </a:rPr>
              <a:t>managing your digital footprint </a:t>
            </a:r>
            <a:r>
              <a:rPr lang="en-US" sz="3600" i="1" dirty="0" smtClean="0">
                <a:solidFill>
                  <a:schemeClr val="accent1">
                    <a:lumMod val="50000"/>
                  </a:schemeClr>
                </a:solidFill>
              </a:rPr>
              <a:t>online. These posters should include anything they </a:t>
            </a:r>
            <a:r>
              <a:rPr lang="en-US" sz="3600" b="1" i="1" dirty="0" smtClean="0">
                <a:solidFill>
                  <a:schemeClr val="accent1">
                    <a:lumMod val="50000"/>
                  </a:schemeClr>
                </a:solidFill>
              </a:rPr>
              <a:t>learnt from the website</a:t>
            </a:r>
            <a:r>
              <a:rPr lang="en-US" sz="3600" i="1" dirty="0" smtClean="0">
                <a:solidFill>
                  <a:schemeClr val="accent1">
                    <a:lumMod val="50000"/>
                  </a:schemeClr>
                </a:solidFill>
              </a:rPr>
              <a:t>, as well as their </a:t>
            </a:r>
            <a:r>
              <a:rPr lang="en-US" sz="3600" b="1" i="1" dirty="0" smtClean="0">
                <a:solidFill>
                  <a:schemeClr val="accent1">
                    <a:lumMod val="50000"/>
                  </a:schemeClr>
                </a:solidFill>
              </a:rPr>
              <a:t>own experiences and advice</a:t>
            </a:r>
            <a:r>
              <a:rPr lang="en-US" sz="3600" i="1" dirty="0" smtClean="0">
                <a:solidFill>
                  <a:schemeClr val="accent1">
                    <a:lumMod val="50000"/>
                  </a:schemeClr>
                </a:solidFill>
              </a:rPr>
              <a:t>. Students may use an online poster service such as </a:t>
            </a:r>
            <a:r>
              <a:rPr lang="en-US" sz="3600" b="1" i="1" dirty="0" err="1" smtClean="0">
                <a:solidFill>
                  <a:srgbClr val="002060"/>
                </a:solidFill>
              </a:rPr>
              <a:t>Glogster</a:t>
            </a:r>
            <a:r>
              <a:rPr lang="en-US" sz="3600" i="1" dirty="0" smtClean="0">
                <a:solidFill>
                  <a:schemeClr val="accent1">
                    <a:lumMod val="50000"/>
                  </a:schemeClr>
                </a:solidFill>
              </a:rPr>
              <a:t> (</a:t>
            </a:r>
            <a:r>
              <a:rPr lang="en-US" sz="3600" i="1" dirty="0" smtClean="0">
                <a:solidFill>
                  <a:srgbClr val="FF0000"/>
                </a:solidFill>
              </a:rPr>
              <a:t>www.glogster.com</a:t>
            </a:r>
            <a:r>
              <a:rPr lang="en-US" sz="3600" i="1" dirty="0" smtClean="0">
                <a:solidFill>
                  <a:schemeClr val="accent1">
                    <a:lumMod val="50000"/>
                  </a:schemeClr>
                </a:solidFill>
              </a:rPr>
              <a:t>) or </a:t>
            </a:r>
            <a:r>
              <a:rPr lang="en-US" sz="3600" b="1" i="1" dirty="0" err="1" smtClean="0">
                <a:solidFill>
                  <a:schemeClr val="accent1">
                    <a:lumMod val="50000"/>
                  </a:schemeClr>
                </a:solidFill>
              </a:rPr>
              <a:t>Glogster</a:t>
            </a:r>
            <a:r>
              <a:rPr lang="en-US" sz="3600" b="1" i="1" dirty="0" smtClean="0">
                <a:solidFill>
                  <a:schemeClr val="accent1">
                    <a:lumMod val="50000"/>
                  </a:schemeClr>
                </a:solidFill>
              </a:rPr>
              <a:t> EDU </a:t>
            </a:r>
            <a:r>
              <a:rPr lang="en-US" sz="3600" i="1" dirty="0" smtClean="0">
                <a:solidFill>
                  <a:schemeClr val="accent1">
                    <a:lumMod val="50000"/>
                  </a:schemeClr>
                </a:solidFill>
              </a:rPr>
              <a:t>(</a:t>
            </a:r>
            <a:r>
              <a:rPr lang="en-US" sz="3600" i="1" dirty="0" smtClean="0">
                <a:solidFill>
                  <a:srgbClr val="FF0000"/>
                </a:solidFill>
              </a:rPr>
              <a:t>edu.glogster.com</a:t>
            </a:r>
            <a:r>
              <a:rPr lang="en-US" sz="3600" i="1" dirty="0" smtClean="0">
                <a:solidFill>
                  <a:schemeClr val="accent1">
                    <a:lumMod val="50000"/>
                  </a:schemeClr>
                </a:solidFill>
              </a:rPr>
              <a:t>) or presentation software such as </a:t>
            </a:r>
            <a:r>
              <a:rPr lang="en-US" sz="3600" i="1" dirty="0" smtClean="0">
                <a:solidFill>
                  <a:schemeClr val="accent4">
                    <a:lumMod val="75000"/>
                  </a:schemeClr>
                </a:solidFill>
              </a:rPr>
              <a:t>Keynote, PowerPoint or </a:t>
            </a:r>
            <a:r>
              <a:rPr lang="en-US" sz="3600" i="1" dirty="0" err="1" smtClean="0">
                <a:solidFill>
                  <a:schemeClr val="accent4">
                    <a:lumMod val="75000"/>
                  </a:schemeClr>
                </a:solidFill>
              </a:rPr>
              <a:t>Prezi</a:t>
            </a:r>
            <a:endParaRPr lang="bg-BG" sz="3600" i="1" dirty="0">
              <a:solidFill>
                <a:schemeClr val="accent4">
                  <a:lumMod val="75000"/>
                </a:schemeClr>
              </a:solidFill>
            </a:endParaRPr>
          </a:p>
        </p:txBody>
      </p:sp>
    </p:spTree>
  </p:cSld>
  <p:clrMapOvr>
    <a:masterClrMapping/>
  </p:clrMapOvr>
  <p:transition>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normAutofit fontScale="90000"/>
          </a:bodyPr>
          <a:lstStyle/>
          <a:p>
            <a:r>
              <a:rPr lang="en-US" dirty="0" smtClean="0"/>
              <a:t>Worksheet – My Digital Footprint</a:t>
            </a:r>
            <a:endParaRPr lang="bg-BG" dirty="0"/>
          </a:p>
        </p:txBody>
      </p:sp>
      <p:sp>
        <p:nvSpPr>
          <p:cNvPr id="3" name="Content Placeholder 2"/>
          <p:cNvSpPr>
            <a:spLocks noGrp="1"/>
          </p:cNvSpPr>
          <p:nvPr>
            <p:ph idx="1"/>
          </p:nvPr>
        </p:nvSpPr>
        <p:spPr>
          <a:xfrm>
            <a:off x="457200" y="1219200"/>
            <a:ext cx="8229600" cy="5257800"/>
          </a:xfrm>
        </p:spPr>
        <p:txBody>
          <a:bodyPr>
            <a:normAutofit/>
          </a:bodyPr>
          <a:lstStyle/>
          <a:p>
            <a:r>
              <a:rPr lang="en-US" b="1" dirty="0" smtClean="0"/>
              <a:t>Discuss these questions with your partner</a:t>
            </a:r>
            <a:r>
              <a:rPr lang="en-US" dirty="0" smtClean="0"/>
              <a:t>:</a:t>
            </a:r>
          </a:p>
          <a:p>
            <a:pPr>
              <a:buNone/>
            </a:pPr>
            <a:r>
              <a:rPr lang="en-US" i="1" dirty="0" smtClean="0"/>
              <a:t> • What </a:t>
            </a:r>
            <a:r>
              <a:rPr lang="en-US" b="1" i="1" dirty="0" smtClean="0"/>
              <a:t>social networking sites </a:t>
            </a:r>
            <a:r>
              <a:rPr lang="en-US" i="1" dirty="0" smtClean="0"/>
              <a:t>do you use?</a:t>
            </a:r>
          </a:p>
          <a:p>
            <a:pPr>
              <a:buNone/>
            </a:pPr>
            <a:r>
              <a:rPr lang="en-US" i="1" dirty="0" smtClean="0"/>
              <a:t> • What do you </a:t>
            </a:r>
            <a:r>
              <a:rPr lang="en-US" b="1" i="1" dirty="0" smtClean="0"/>
              <a:t>share</a:t>
            </a:r>
            <a:r>
              <a:rPr lang="en-US" i="1" dirty="0" smtClean="0"/>
              <a:t> on your social networking sites:</a:t>
            </a:r>
          </a:p>
          <a:p>
            <a:pPr>
              <a:buNone/>
            </a:pPr>
            <a:r>
              <a:rPr lang="en-US" i="1" dirty="0" smtClean="0"/>
              <a:t>	  -photos? </a:t>
            </a:r>
          </a:p>
          <a:p>
            <a:pPr>
              <a:buNone/>
            </a:pPr>
            <a:r>
              <a:rPr lang="en-US" i="1" dirty="0" smtClean="0"/>
              <a:t>	  -videos? </a:t>
            </a:r>
          </a:p>
          <a:p>
            <a:pPr>
              <a:buNone/>
            </a:pPr>
            <a:r>
              <a:rPr lang="en-US" i="1" dirty="0" smtClean="0"/>
              <a:t>	  -personal information?</a:t>
            </a:r>
          </a:p>
          <a:p>
            <a:pPr>
              <a:buNone/>
            </a:pPr>
            <a:r>
              <a:rPr lang="en-US" i="1" dirty="0" smtClean="0"/>
              <a:t>	  - contact information? </a:t>
            </a:r>
          </a:p>
          <a:p>
            <a:pPr>
              <a:buNone/>
            </a:pPr>
            <a:r>
              <a:rPr lang="en-US" i="1" dirty="0" smtClean="0"/>
              <a:t>	  -likes, interests, hobbies?</a:t>
            </a:r>
          </a:p>
          <a:p>
            <a:pPr>
              <a:buNone/>
            </a:pPr>
            <a:r>
              <a:rPr lang="en-US" i="1" dirty="0" smtClean="0"/>
              <a:t>        …</a:t>
            </a:r>
          </a:p>
          <a:p>
            <a:pPr>
              <a:buNone/>
            </a:pPr>
            <a:r>
              <a:rPr lang="en-US" i="1" dirty="0" smtClean="0"/>
              <a:t>        …</a:t>
            </a:r>
          </a:p>
          <a:p>
            <a:pPr>
              <a:buNone/>
            </a:pPr>
            <a:r>
              <a:rPr lang="en-US" i="1" dirty="0" smtClean="0"/>
              <a:t> • Do you have any </a:t>
            </a:r>
            <a:r>
              <a:rPr lang="en-US" b="1" i="1" dirty="0" smtClean="0"/>
              <a:t>other online accounts</a:t>
            </a:r>
            <a:r>
              <a:rPr lang="en-US" i="1" dirty="0" smtClean="0"/>
              <a:t>?</a:t>
            </a:r>
          </a:p>
          <a:p>
            <a:pPr>
              <a:buNone/>
            </a:pPr>
            <a:endParaRPr lang="bg-BG" dirty="0"/>
          </a:p>
        </p:txBody>
      </p:sp>
    </p:spTree>
  </p:cSld>
  <p:clrMapOvr>
    <a:masterClrMapping/>
  </p:clrMapOvr>
  <p:transition>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ormAutofit fontScale="90000"/>
          </a:bodyPr>
          <a:lstStyle/>
          <a:p>
            <a:r>
              <a:rPr lang="en-US" dirty="0" smtClean="0"/>
              <a:t>Worksheet – My Digital Footprint</a:t>
            </a:r>
            <a:endParaRPr lang="bg-BG" dirty="0"/>
          </a:p>
        </p:txBody>
      </p:sp>
      <p:sp>
        <p:nvSpPr>
          <p:cNvPr id="3" name="Content Placeholder 2"/>
          <p:cNvSpPr>
            <a:spLocks noGrp="1"/>
          </p:cNvSpPr>
          <p:nvPr>
            <p:ph idx="1"/>
          </p:nvPr>
        </p:nvSpPr>
        <p:spPr>
          <a:xfrm>
            <a:off x="457200" y="1219200"/>
            <a:ext cx="8229600" cy="5105400"/>
          </a:xfrm>
        </p:spPr>
        <p:txBody>
          <a:bodyPr/>
          <a:lstStyle/>
          <a:p>
            <a:pPr>
              <a:buNone/>
            </a:pPr>
            <a:r>
              <a:rPr lang="en-US" dirty="0" smtClean="0"/>
              <a:t>	</a:t>
            </a:r>
            <a:r>
              <a:rPr lang="en-US" i="1" dirty="0" smtClean="0"/>
              <a:t>• </a:t>
            </a:r>
            <a:r>
              <a:rPr lang="en-US" b="1" i="1" dirty="0" smtClean="0"/>
              <a:t>How much time </a:t>
            </a:r>
            <a:r>
              <a:rPr lang="en-US" i="1" dirty="0" smtClean="0"/>
              <a:t>do you spend on these sites every day?</a:t>
            </a:r>
          </a:p>
          <a:p>
            <a:pPr>
              <a:buNone/>
            </a:pPr>
            <a:r>
              <a:rPr lang="en-US" i="1" dirty="0" smtClean="0"/>
              <a:t> • Do you know </a:t>
            </a:r>
            <a:r>
              <a:rPr lang="en-US" b="1" i="1" dirty="0" smtClean="0"/>
              <a:t>how to protect your identity </a:t>
            </a:r>
            <a:r>
              <a:rPr lang="en-US" i="1" dirty="0" smtClean="0"/>
              <a:t>online (safety)?</a:t>
            </a:r>
          </a:p>
          <a:p>
            <a:pPr>
              <a:buNone/>
            </a:pPr>
            <a:r>
              <a:rPr lang="en-US" i="1" dirty="0" smtClean="0"/>
              <a:t> • Do you know </a:t>
            </a:r>
            <a:r>
              <a:rPr lang="en-US" b="1" i="1" dirty="0" smtClean="0"/>
              <a:t>how to manage your identity </a:t>
            </a:r>
            <a:r>
              <a:rPr lang="en-US" i="1" dirty="0" smtClean="0"/>
              <a:t>online (privacy)?</a:t>
            </a:r>
          </a:p>
          <a:p>
            <a:pPr>
              <a:buNone/>
            </a:pPr>
            <a:r>
              <a:rPr lang="en-US" i="1" dirty="0" smtClean="0"/>
              <a:t> • Do you know </a:t>
            </a:r>
            <a:r>
              <a:rPr lang="en-US" b="1" i="1" dirty="0" smtClean="0"/>
              <a:t>how to project a positive image </a:t>
            </a:r>
            <a:r>
              <a:rPr lang="en-US" i="1" dirty="0" smtClean="0"/>
              <a:t>online (reputation)?</a:t>
            </a:r>
          </a:p>
          <a:p>
            <a:pPr>
              <a:buNone/>
            </a:pPr>
            <a:r>
              <a:rPr lang="en-US" i="1" dirty="0" smtClean="0"/>
              <a:t> • Have you had any </a:t>
            </a:r>
            <a:r>
              <a:rPr lang="en-US" b="1" i="1" dirty="0" smtClean="0"/>
              <a:t>negative experiences </a:t>
            </a:r>
            <a:r>
              <a:rPr lang="en-US" i="1" dirty="0" smtClean="0"/>
              <a:t>with social networking sites?</a:t>
            </a:r>
            <a:endParaRPr lang="bg-BG" i="1" dirty="0"/>
          </a:p>
        </p:txBody>
      </p:sp>
    </p:spTree>
  </p:cSld>
  <p:clrMapOvr>
    <a:masterClrMapping/>
  </p:clrMapOvr>
  <p:transition>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pPr algn="ctr"/>
            <a:r>
              <a:rPr lang="en-US" dirty="0" smtClean="0"/>
              <a:t>Activity – </a:t>
            </a:r>
            <a:r>
              <a:rPr lang="en-US" b="1" i="1" dirty="0" smtClean="0"/>
              <a:t>Personal Blogging</a:t>
            </a:r>
            <a:endParaRPr lang="bg-BG" b="1" i="1" dirty="0"/>
          </a:p>
        </p:txBody>
      </p:sp>
      <p:sp>
        <p:nvSpPr>
          <p:cNvPr id="3" name="Content Placeholder 2"/>
          <p:cNvSpPr>
            <a:spLocks noGrp="1"/>
          </p:cNvSpPr>
          <p:nvPr>
            <p:ph idx="1"/>
          </p:nvPr>
        </p:nvSpPr>
        <p:spPr/>
        <p:txBody>
          <a:bodyPr>
            <a:normAutofit/>
          </a:bodyPr>
          <a:lstStyle/>
          <a:p>
            <a:r>
              <a:rPr lang="en-US" sz="4000" dirty="0" smtClean="0">
                <a:solidFill>
                  <a:srgbClr val="002060"/>
                </a:solidFill>
              </a:rPr>
              <a:t>Students create a </a:t>
            </a:r>
            <a:r>
              <a:rPr lang="en-US" sz="4000" b="1" dirty="0" smtClean="0">
                <a:solidFill>
                  <a:srgbClr val="002060"/>
                </a:solidFill>
              </a:rPr>
              <a:t>personal blog </a:t>
            </a:r>
            <a:r>
              <a:rPr lang="en-US" sz="4000" dirty="0" smtClean="0">
                <a:solidFill>
                  <a:srgbClr val="002060"/>
                </a:solidFill>
              </a:rPr>
              <a:t>around an interest of theirs.</a:t>
            </a:r>
            <a:endParaRPr lang="bg-BG" sz="4000" dirty="0">
              <a:solidFill>
                <a:srgbClr val="002060"/>
              </a:solidFill>
            </a:endParaRPr>
          </a:p>
        </p:txBody>
      </p:sp>
    </p:spTree>
  </p:cSld>
  <p:clrMapOvr>
    <a:masterClrMapping/>
  </p:clrMapOvr>
  <p:transition>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85800"/>
          </a:xfrm>
        </p:spPr>
        <p:txBody>
          <a:bodyPr>
            <a:normAutofit fontScale="90000"/>
          </a:bodyPr>
          <a:lstStyle/>
          <a:p>
            <a:endParaRPr lang="bg-BG" dirty="0"/>
          </a:p>
        </p:txBody>
      </p:sp>
      <p:sp>
        <p:nvSpPr>
          <p:cNvPr id="3" name="Content Placeholder 2"/>
          <p:cNvSpPr>
            <a:spLocks noGrp="1"/>
          </p:cNvSpPr>
          <p:nvPr>
            <p:ph idx="1"/>
          </p:nvPr>
        </p:nvSpPr>
        <p:spPr>
          <a:xfrm>
            <a:off x="457200" y="1143000"/>
            <a:ext cx="8229600" cy="5181600"/>
          </a:xfrm>
        </p:spPr>
        <p:txBody>
          <a:bodyPr>
            <a:normAutofit/>
          </a:bodyPr>
          <a:lstStyle/>
          <a:p>
            <a:r>
              <a:rPr lang="en-US" sz="4000" dirty="0" smtClean="0"/>
              <a:t>Whilst many students worldwide have some </a:t>
            </a:r>
            <a:r>
              <a:rPr lang="en-US" sz="4000" dirty="0" smtClean="0">
                <a:solidFill>
                  <a:srgbClr val="002060"/>
                </a:solidFill>
              </a:rPr>
              <a:t>online presence</a:t>
            </a:r>
            <a:r>
              <a:rPr lang="en-US" sz="4000" dirty="0" smtClean="0"/>
              <a:t> in the form of an account on a </a:t>
            </a:r>
            <a:r>
              <a:rPr lang="en-US" sz="4000" dirty="0" smtClean="0">
                <a:solidFill>
                  <a:srgbClr val="002060"/>
                </a:solidFill>
              </a:rPr>
              <a:t>social network, </a:t>
            </a:r>
            <a:r>
              <a:rPr lang="en-US" sz="4000" dirty="0" smtClean="0"/>
              <a:t>few engage in </a:t>
            </a:r>
            <a:r>
              <a:rPr lang="en-US" sz="4000" b="1" dirty="0" smtClean="0">
                <a:solidFill>
                  <a:srgbClr val="002060"/>
                </a:solidFill>
              </a:rPr>
              <a:t>extensive writing </a:t>
            </a:r>
            <a:r>
              <a:rPr lang="en-US" sz="4000" dirty="0" smtClean="0"/>
              <a:t>in the form of a </a:t>
            </a:r>
            <a:r>
              <a:rPr lang="en-US" sz="4000" b="1" dirty="0" smtClean="0">
                <a:solidFill>
                  <a:srgbClr val="002060"/>
                </a:solidFill>
              </a:rPr>
              <a:t>blog.</a:t>
            </a:r>
            <a:r>
              <a:rPr lang="en-US" sz="4000" dirty="0" smtClean="0"/>
              <a:t> In this activity they will </a:t>
            </a:r>
            <a:r>
              <a:rPr lang="en-US" sz="4000" dirty="0" smtClean="0">
                <a:solidFill>
                  <a:srgbClr val="002060"/>
                </a:solidFill>
              </a:rPr>
              <a:t>start a blog</a:t>
            </a:r>
            <a:r>
              <a:rPr lang="en-US" sz="4000" dirty="0" smtClean="0"/>
              <a:t>, and consider </a:t>
            </a:r>
            <a:r>
              <a:rPr lang="en-US" sz="4000" b="1" dirty="0" smtClean="0">
                <a:solidFill>
                  <a:srgbClr val="002060"/>
                </a:solidFill>
              </a:rPr>
              <a:t>appropriate content </a:t>
            </a:r>
            <a:r>
              <a:rPr lang="en-US" sz="4000" dirty="0" smtClean="0"/>
              <a:t>and </a:t>
            </a:r>
            <a:r>
              <a:rPr lang="en-US" sz="4000" b="1" dirty="0" err="1" smtClean="0">
                <a:solidFill>
                  <a:srgbClr val="002060"/>
                </a:solidFill>
              </a:rPr>
              <a:t>behaviour</a:t>
            </a:r>
            <a:r>
              <a:rPr lang="en-US" sz="4000" dirty="0" smtClean="0"/>
              <a:t> for blogging.</a:t>
            </a:r>
            <a:endParaRPr lang="bg-BG" sz="4000" dirty="0"/>
          </a:p>
        </p:txBody>
      </p:sp>
    </p:spTree>
  </p:cSld>
  <p:clrMapOvr>
    <a:masterClrMapping/>
  </p:clrMapOvr>
  <p:transition>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9600"/>
          </a:xfrm>
        </p:spPr>
        <p:txBody>
          <a:bodyPr>
            <a:normAutofit fontScale="90000"/>
          </a:bodyPr>
          <a:lstStyle/>
          <a:p>
            <a:endParaRPr lang="bg-BG" dirty="0"/>
          </a:p>
        </p:txBody>
      </p:sp>
      <p:pic>
        <p:nvPicPr>
          <p:cNvPr id="1026" name="Picture 2"/>
          <p:cNvPicPr>
            <a:picLocks noGrp="1" noChangeAspect="1" noChangeArrowheads="1"/>
          </p:cNvPicPr>
          <p:nvPr>
            <p:ph idx="1"/>
          </p:nvPr>
        </p:nvPicPr>
        <p:blipFill>
          <a:blip r:embed="rId2"/>
          <a:srcRect l="12911" t="23617" r="12911" b="27776"/>
          <a:stretch>
            <a:fillRect/>
          </a:stretch>
        </p:blipFill>
        <p:spPr bwMode="auto">
          <a:xfrm>
            <a:off x="43543" y="1371600"/>
            <a:ext cx="9100458" cy="44196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14056" t="10417" r="19180" b="9375"/>
          <a:stretch>
            <a:fillRect/>
          </a:stretch>
        </p:blipFill>
        <p:spPr bwMode="auto">
          <a:xfrm>
            <a:off x="228600" y="0"/>
            <a:ext cx="8686800" cy="68580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66800"/>
          </a:xfrm>
        </p:spPr>
        <p:txBody>
          <a:bodyPr>
            <a:normAutofit/>
          </a:bodyPr>
          <a:lstStyle/>
          <a:p>
            <a:r>
              <a:rPr lang="en-US" dirty="0" smtClean="0"/>
              <a:t>Digital risks</a:t>
            </a:r>
            <a:endParaRPr lang="bg-BG" dirty="0"/>
          </a:p>
        </p:txBody>
      </p:sp>
      <p:sp>
        <p:nvSpPr>
          <p:cNvPr id="3" name="Content Placeholder 2"/>
          <p:cNvSpPr>
            <a:spLocks noGrp="1"/>
          </p:cNvSpPr>
          <p:nvPr>
            <p:ph idx="1"/>
          </p:nvPr>
        </p:nvSpPr>
        <p:spPr/>
        <p:txBody>
          <a:bodyPr>
            <a:normAutofit/>
          </a:bodyPr>
          <a:lstStyle/>
          <a:p>
            <a:r>
              <a:rPr lang="en-US" sz="4400" dirty="0" smtClean="0"/>
              <a:t>Students need </a:t>
            </a:r>
            <a:r>
              <a:rPr lang="en-US" sz="4400" dirty="0" smtClean="0">
                <a:solidFill>
                  <a:srgbClr val="0070C0"/>
                </a:solidFill>
              </a:rPr>
              <a:t>to be aware of how </a:t>
            </a:r>
            <a:r>
              <a:rPr lang="en-US" sz="4400" b="1" dirty="0" smtClean="0">
                <a:solidFill>
                  <a:srgbClr val="0070C0"/>
                </a:solidFill>
              </a:rPr>
              <a:t>to manage </a:t>
            </a:r>
            <a:r>
              <a:rPr lang="en-US" sz="4400" dirty="0" smtClean="0">
                <a:solidFill>
                  <a:srgbClr val="0070C0"/>
                </a:solidFill>
              </a:rPr>
              <a:t>their online identity </a:t>
            </a:r>
            <a:r>
              <a:rPr lang="en-US" sz="4400" dirty="0" smtClean="0"/>
              <a:t>when they </a:t>
            </a:r>
            <a:r>
              <a:rPr lang="en-US" sz="4400" dirty="0" smtClean="0">
                <a:solidFill>
                  <a:srgbClr val="0070C0"/>
                </a:solidFill>
              </a:rPr>
              <a:t>set up a blog </a:t>
            </a:r>
            <a:r>
              <a:rPr lang="en-US" sz="4400" dirty="0" smtClean="0"/>
              <a:t>( Box 1.9; Activity 34: Online me)</a:t>
            </a:r>
            <a:endParaRPr lang="bg-BG" sz="4400" dirty="0"/>
          </a:p>
        </p:txBody>
      </p:sp>
    </p:spTree>
  </p:cSld>
  <p:clrMapOvr>
    <a:masterClrMapping/>
  </p:clrMapOvr>
  <p:transition>
    <p:zo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62000"/>
          </a:xfrm>
        </p:spPr>
        <p:txBody>
          <a:bodyPr>
            <a:normAutofit fontScale="90000"/>
          </a:bodyPr>
          <a:lstStyle/>
          <a:p>
            <a:endParaRPr lang="bg-BG" dirty="0"/>
          </a:p>
        </p:txBody>
      </p:sp>
      <p:sp>
        <p:nvSpPr>
          <p:cNvPr id="3" name="Content Placeholder 2"/>
          <p:cNvSpPr>
            <a:spLocks noGrp="1"/>
          </p:cNvSpPr>
          <p:nvPr>
            <p:ph idx="1"/>
          </p:nvPr>
        </p:nvSpPr>
        <p:spPr>
          <a:xfrm>
            <a:off x="457200" y="1143000"/>
            <a:ext cx="8229600" cy="5181600"/>
          </a:xfrm>
        </p:spPr>
        <p:txBody>
          <a:bodyPr>
            <a:noAutofit/>
          </a:bodyPr>
          <a:lstStyle/>
          <a:p>
            <a:r>
              <a:rPr lang="en-US" sz="3600" dirty="0" smtClean="0"/>
              <a:t>Show </a:t>
            </a:r>
            <a:r>
              <a:rPr lang="en-US" sz="3600" dirty="0" err="1" smtClean="0"/>
              <a:t>sts</a:t>
            </a:r>
            <a:r>
              <a:rPr lang="en-US" sz="3600" dirty="0" smtClean="0"/>
              <a:t> your </a:t>
            </a:r>
            <a:r>
              <a:rPr lang="en-US" sz="3600" dirty="0" smtClean="0">
                <a:solidFill>
                  <a:srgbClr val="002060"/>
                </a:solidFill>
              </a:rPr>
              <a:t>blog </a:t>
            </a:r>
            <a:r>
              <a:rPr lang="en-US" sz="3600" dirty="0" smtClean="0"/>
              <a:t>and ask them to note down the </a:t>
            </a:r>
            <a:r>
              <a:rPr lang="en-US" sz="3600" b="1" dirty="0" smtClean="0">
                <a:solidFill>
                  <a:srgbClr val="002060"/>
                </a:solidFill>
              </a:rPr>
              <a:t>main features:</a:t>
            </a:r>
          </a:p>
          <a:p>
            <a:pPr>
              <a:buFont typeface="Arial" pitchFamily="34" charset="0"/>
              <a:buChar char="•"/>
            </a:pPr>
            <a:r>
              <a:rPr lang="en-US" sz="3600" dirty="0" smtClean="0"/>
              <a:t>entries in reverse chronological order</a:t>
            </a:r>
          </a:p>
          <a:p>
            <a:pPr>
              <a:buNone/>
            </a:pPr>
            <a:r>
              <a:rPr lang="en-US" sz="3600" dirty="0" smtClean="0"/>
              <a:t> • </a:t>
            </a:r>
            <a:r>
              <a:rPr lang="en-US" sz="3600" b="1" dirty="0" smtClean="0">
                <a:solidFill>
                  <a:srgbClr val="0070C0"/>
                </a:solidFill>
              </a:rPr>
              <a:t>photographs</a:t>
            </a:r>
            <a:r>
              <a:rPr lang="en-US" sz="3600" dirty="0" smtClean="0"/>
              <a:t> or other </a:t>
            </a:r>
            <a:r>
              <a:rPr lang="en-US" sz="3600" b="1" dirty="0" smtClean="0">
                <a:solidFill>
                  <a:srgbClr val="0070C0"/>
                </a:solidFill>
              </a:rPr>
              <a:t>media</a:t>
            </a:r>
          </a:p>
          <a:p>
            <a:pPr>
              <a:buNone/>
            </a:pPr>
            <a:r>
              <a:rPr lang="en-US" sz="3600" dirty="0" smtClean="0"/>
              <a:t> • </a:t>
            </a:r>
            <a:r>
              <a:rPr lang="en-US" sz="3600" b="1" dirty="0" smtClean="0">
                <a:solidFill>
                  <a:srgbClr val="0070C0"/>
                </a:solidFill>
              </a:rPr>
              <a:t>tags</a:t>
            </a:r>
          </a:p>
          <a:p>
            <a:pPr>
              <a:buNone/>
            </a:pPr>
            <a:r>
              <a:rPr lang="en-US" sz="3600" b="1" dirty="0" smtClean="0"/>
              <a:t> •</a:t>
            </a:r>
            <a:r>
              <a:rPr lang="en-US" sz="3600" b="1" dirty="0" smtClean="0">
                <a:solidFill>
                  <a:srgbClr val="0070C0"/>
                </a:solidFill>
              </a:rPr>
              <a:t> comments </a:t>
            </a:r>
          </a:p>
          <a:p>
            <a:pPr>
              <a:buNone/>
            </a:pPr>
            <a:r>
              <a:rPr lang="en-US" sz="3600" b="1" dirty="0" smtClean="0">
                <a:solidFill>
                  <a:srgbClr val="0070C0"/>
                </a:solidFill>
              </a:rPr>
              <a:t> </a:t>
            </a:r>
            <a:r>
              <a:rPr lang="en-US" sz="3600" b="1" dirty="0" smtClean="0"/>
              <a:t>•</a:t>
            </a:r>
            <a:r>
              <a:rPr lang="en-US" sz="3600" b="1" dirty="0" smtClean="0">
                <a:solidFill>
                  <a:srgbClr val="0070C0"/>
                </a:solidFill>
              </a:rPr>
              <a:t> an ‘About’ page</a:t>
            </a:r>
          </a:p>
          <a:p>
            <a:pPr>
              <a:buNone/>
            </a:pPr>
            <a:r>
              <a:rPr lang="en-US" sz="3600" b="1" dirty="0" smtClean="0">
                <a:solidFill>
                  <a:srgbClr val="0070C0"/>
                </a:solidFill>
              </a:rPr>
              <a:t>  </a:t>
            </a:r>
            <a:r>
              <a:rPr lang="en-US" sz="3600" b="1" dirty="0" smtClean="0"/>
              <a:t>•</a:t>
            </a:r>
            <a:r>
              <a:rPr lang="en-US" sz="3600" b="1" dirty="0" smtClean="0">
                <a:solidFill>
                  <a:srgbClr val="0070C0"/>
                </a:solidFill>
              </a:rPr>
              <a:t> widgets</a:t>
            </a:r>
            <a:endParaRPr lang="bg-BG" sz="3600" b="1" dirty="0">
              <a:solidFill>
                <a:srgbClr val="0070C0"/>
              </a:solidFill>
            </a:endParaRPr>
          </a:p>
        </p:txBody>
      </p:sp>
    </p:spTree>
  </p:cSld>
  <p:clrMapOvr>
    <a:masterClrMapping/>
  </p:clrMapOvr>
  <p:transition>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62000"/>
          </a:xfrm>
        </p:spPr>
        <p:txBody>
          <a:bodyPr>
            <a:normAutofit fontScale="90000"/>
          </a:bodyPr>
          <a:lstStyle/>
          <a:p>
            <a:endParaRPr lang="bg-BG" dirty="0"/>
          </a:p>
        </p:txBody>
      </p:sp>
      <p:sp>
        <p:nvSpPr>
          <p:cNvPr id="3" name="Content Placeholder 2"/>
          <p:cNvSpPr>
            <a:spLocks noGrp="1"/>
          </p:cNvSpPr>
          <p:nvPr>
            <p:ph idx="1"/>
          </p:nvPr>
        </p:nvSpPr>
        <p:spPr>
          <a:xfrm>
            <a:off x="457200" y="1447800"/>
            <a:ext cx="8229600" cy="4876800"/>
          </a:xfrm>
        </p:spPr>
        <p:txBody>
          <a:bodyPr/>
          <a:lstStyle/>
          <a:p>
            <a:r>
              <a:rPr lang="en-US" sz="4000" dirty="0" smtClean="0"/>
              <a:t>Tell students they are going to </a:t>
            </a:r>
            <a:r>
              <a:rPr lang="en-US" sz="4000" dirty="0" smtClean="0">
                <a:solidFill>
                  <a:srgbClr val="002060"/>
                </a:solidFill>
              </a:rPr>
              <a:t>set up a blog </a:t>
            </a:r>
            <a:r>
              <a:rPr lang="en-US" sz="4000" dirty="0" smtClean="0"/>
              <a:t>to write regular entries connected to a </a:t>
            </a:r>
            <a:r>
              <a:rPr lang="en-US" sz="4000" b="1" dirty="0" smtClean="0">
                <a:solidFill>
                  <a:srgbClr val="002060"/>
                </a:solidFill>
              </a:rPr>
              <a:t>hobby or interest</a:t>
            </a:r>
            <a:r>
              <a:rPr lang="en-US" sz="4000" dirty="0" smtClean="0"/>
              <a:t>. Get them to </a:t>
            </a:r>
            <a:r>
              <a:rPr lang="en-US" sz="4000" dirty="0" smtClean="0">
                <a:solidFill>
                  <a:srgbClr val="002060"/>
                </a:solidFill>
              </a:rPr>
              <a:t>set up accounts </a:t>
            </a:r>
            <a:r>
              <a:rPr lang="en-US" sz="4000" dirty="0" smtClean="0"/>
              <a:t>at </a:t>
            </a:r>
            <a:r>
              <a:rPr lang="en-US" sz="4000" b="1" dirty="0" err="1" smtClean="0">
                <a:solidFill>
                  <a:srgbClr val="7030A0"/>
                </a:solidFill>
              </a:rPr>
              <a:t>Edublogs</a:t>
            </a:r>
            <a:r>
              <a:rPr lang="en-US" sz="4000" b="1" dirty="0" smtClean="0">
                <a:solidFill>
                  <a:srgbClr val="7030A0"/>
                </a:solidFill>
              </a:rPr>
              <a:t> </a:t>
            </a:r>
            <a:r>
              <a:rPr lang="en-US" sz="4000" dirty="0" smtClean="0"/>
              <a:t>and help them </a:t>
            </a:r>
            <a:r>
              <a:rPr lang="en-US" sz="4000" dirty="0" err="1" smtClean="0"/>
              <a:t>customise</a:t>
            </a:r>
            <a:r>
              <a:rPr lang="en-US" sz="4000" dirty="0" smtClean="0"/>
              <a:t> their blogs with useful widgets</a:t>
            </a:r>
            <a:r>
              <a:rPr lang="en-US" dirty="0" smtClean="0"/>
              <a:t>.</a:t>
            </a:r>
            <a:endParaRPr lang="bg-BG" dirty="0"/>
          </a:p>
        </p:txBody>
      </p:sp>
    </p:spTree>
  </p:cSld>
  <p:clrMapOvr>
    <a:masterClrMapping/>
  </p:clrMapOvr>
  <p:transition>
    <p:zo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85800"/>
          </a:xfrm>
        </p:spPr>
        <p:txBody>
          <a:bodyPr>
            <a:normAutofit fontScale="90000"/>
          </a:bodyPr>
          <a:lstStyle/>
          <a:p>
            <a:endParaRPr lang="bg-BG" dirty="0"/>
          </a:p>
        </p:txBody>
      </p:sp>
      <p:sp>
        <p:nvSpPr>
          <p:cNvPr id="3" name="Content Placeholder 2"/>
          <p:cNvSpPr>
            <a:spLocks noGrp="1"/>
          </p:cNvSpPr>
          <p:nvPr>
            <p:ph idx="1"/>
          </p:nvPr>
        </p:nvSpPr>
        <p:spPr>
          <a:xfrm>
            <a:off x="457200" y="1371600"/>
            <a:ext cx="8229600" cy="4953000"/>
          </a:xfrm>
        </p:spPr>
        <p:txBody>
          <a:bodyPr>
            <a:normAutofit/>
          </a:bodyPr>
          <a:lstStyle/>
          <a:p>
            <a:r>
              <a:rPr lang="en-US" sz="4400" dirty="0" smtClean="0"/>
              <a:t>Get students to look back at your </a:t>
            </a:r>
            <a:r>
              <a:rPr lang="en-US" sz="4400" dirty="0" smtClean="0">
                <a:solidFill>
                  <a:srgbClr val="002060"/>
                </a:solidFill>
              </a:rPr>
              <a:t>‘About’ page </a:t>
            </a:r>
            <a:r>
              <a:rPr lang="en-US" sz="4400" dirty="0" smtClean="0"/>
              <a:t>and make some notes on the </a:t>
            </a:r>
            <a:r>
              <a:rPr lang="en-US" sz="4400" dirty="0" smtClean="0">
                <a:solidFill>
                  <a:srgbClr val="002060"/>
                </a:solidFill>
              </a:rPr>
              <a:t>information </a:t>
            </a:r>
            <a:r>
              <a:rPr lang="en-US" sz="4400" dirty="0" smtClean="0"/>
              <a:t>you’ve included. You may want to discuss what kind of information is </a:t>
            </a:r>
            <a:r>
              <a:rPr lang="en-US" sz="4400" dirty="0" smtClean="0">
                <a:solidFill>
                  <a:srgbClr val="002060"/>
                </a:solidFill>
              </a:rPr>
              <a:t>appropriate </a:t>
            </a:r>
            <a:r>
              <a:rPr lang="en-US" sz="4400" dirty="0" smtClean="0"/>
              <a:t>here:</a:t>
            </a:r>
            <a:endParaRPr lang="bg-BG" sz="4400" dirty="0"/>
          </a:p>
        </p:txBody>
      </p:sp>
    </p:spTree>
  </p:cSld>
  <p:clrMapOvr>
    <a:masterClrMapping/>
  </p:clrMapOvr>
  <p:transition>
    <p:zo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fontScale="90000"/>
          </a:bodyPr>
          <a:lstStyle/>
          <a:p>
            <a:endParaRPr lang="bg-BG" dirty="0"/>
          </a:p>
        </p:txBody>
      </p:sp>
      <p:sp>
        <p:nvSpPr>
          <p:cNvPr id="3" name="Content Placeholder 2"/>
          <p:cNvSpPr>
            <a:spLocks noGrp="1"/>
          </p:cNvSpPr>
          <p:nvPr>
            <p:ph idx="1"/>
          </p:nvPr>
        </p:nvSpPr>
        <p:spPr>
          <a:xfrm>
            <a:off x="457200" y="762000"/>
            <a:ext cx="8229600" cy="5562600"/>
          </a:xfrm>
        </p:spPr>
        <p:txBody>
          <a:bodyPr>
            <a:normAutofit lnSpcReduction="10000"/>
          </a:bodyPr>
          <a:lstStyle/>
          <a:p>
            <a:pPr>
              <a:buNone/>
            </a:pPr>
            <a:r>
              <a:rPr lang="en-US" dirty="0" smtClean="0"/>
              <a:t>• </a:t>
            </a:r>
            <a:r>
              <a:rPr lang="en-US" sz="3600" dirty="0" smtClean="0"/>
              <a:t>avoid </a:t>
            </a:r>
            <a:r>
              <a:rPr lang="en-US" sz="3600" dirty="0" smtClean="0">
                <a:solidFill>
                  <a:srgbClr val="002060"/>
                </a:solidFill>
              </a:rPr>
              <a:t>personal </a:t>
            </a:r>
            <a:r>
              <a:rPr lang="en-US" sz="3600" b="1" dirty="0" smtClean="0">
                <a:solidFill>
                  <a:srgbClr val="002060"/>
                </a:solidFill>
              </a:rPr>
              <a:t>contact</a:t>
            </a:r>
            <a:r>
              <a:rPr lang="en-US" sz="3600" dirty="0" smtClean="0">
                <a:solidFill>
                  <a:srgbClr val="002060"/>
                </a:solidFill>
              </a:rPr>
              <a:t> information </a:t>
            </a:r>
          </a:p>
          <a:p>
            <a:pPr>
              <a:buNone/>
            </a:pPr>
            <a:r>
              <a:rPr lang="en-US" sz="3600" dirty="0" smtClean="0"/>
              <a:t>• </a:t>
            </a:r>
            <a:r>
              <a:rPr lang="en-US" sz="3600" dirty="0" smtClean="0">
                <a:solidFill>
                  <a:srgbClr val="002060"/>
                </a:solidFill>
              </a:rPr>
              <a:t>shield</a:t>
            </a:r>
            <a:r>
              <a:rPr lang="en-US" sz="3600" dirty="0" smtClean="0"/>
              <a:t> your </a:t>
            </a:r>
            <a:r>
              <a:rPr lang="en-US" sz="3600" dirty="0" smtClean="0">
                <a:solidFill>
                  <a:srgbClr val="002060"/>
                </a:solidFill>
              </a:rPr>
              <a:t>email address </a:t>
            </a:r>
            <a:r>
              <a:rPr lang="en-US" sz="3600" dirty="0" smtClean="0"/>
              <a:t>from </a:t>
            </a:r>
            <a:r>
              <a:rPr lang="en-US" sz="3600" dirty="0" err="1" smtClean="0"/>
              <a:t>spambots</a:t>
            </a:r>
            <a:r>
              <a:rPr lang="en-US" sz="3600" dirty="0" smtClean="0"/>
              <a:t> (software that collects email addresses)</a:t>
            </a:r>
          </a:p>
          <a:p>
            <a:pPr>
              <a:buNone/>
            </a:pPr>
            <a:r>
              <a:rPr lang="en-US" sz="3600" dirty="0" smtClean="0"/>
              <a:t> • review the </a:t>
            </a:r>
            <a:r>
              <a:rPr lang="en-US" sz="3600" b="1" dirty="0" smtClean="0">
                <a:solidFill>
                  <a:srgbClr val="002060"/>
                </a:solidFill>
              </a:rPr>
              <a:t>register </a:t>
            </a:r>
            <a:r>
              <a:rPr lang="en-US" sz="3600" dirty="0" smtClean="0">
                <a:solidFill>
                  <a:srgbClr val="002060"/>
                </a:solidFill>
              </a:rPr>
              <a:t>and </a:t>
            </a:r>
            <a:r>
              <a:rPr lang="en-US" sz="3600" b="1" dirty="0" smtClean="0">
                <a:solidFill>
                  <a:srgbClr val="002060"/>
                </a:solidFill>
              </a:rPr>
              <a:t>content</a:t>
            </a:r>
            <a:r>
              <a:rPr lang="en-US" sz="3600" dirty="0" smtClean="0">
                <a:solidFill>
                  <a:srgbClr val="002060"/>
                </a:solidFill>
              </a:rPr>
              <a:t> </a:t>
            </a:r>
            <a:r>
              <a:rPr lang="en-US" sz="3600" dirty="0" smtClean="0"/>
              <a:t>to ensure it </a:t>
            </a:r>
            <a:r>
              <a:rPr lang="en-US" sz="3600" dirty="0" smtClean="0">
                <a:solidFill>
                  <a:srgbClr val="002060"/>
                </a:solidFill>
              </a:rPr>
              <a:t>fits with the aim </a:t>
            </a:r>
            <a:r>
              <a:rPr lang="en-US" sz="3600" dirty="0" smtClean="0"/>
              <a:t>of the blog</a:t>
            </a:r>
          </a:p>
          <a:p>
            <a:pPr>
              <a:buNone/>
            </a:pPr>
            <a:r>
              <a:rPr lang="en-US" sz="3600" dirty="0" smtClean="0"/>
              <a:t> • </a:t>
            </a:r>
            <a:r>
              <a:rPr lang="en-US" sz="3600" dirty="0" smtClean="0">
                <a:solidFill>
                  <a:srgbClr val="002060"/>
                </a:solidFill>
              </a:rPr>
              <a:t>don’t share </a:t>
            </a:r>
            <a:r>
              <a:rPr lang="en-US" sz="3600" dirty="0" smtClean="0"/>
              <a:t>anything you </a:t>
            </a:r>
            <a:r>
              <a:rPr lang="en-US" sz="3600" dirty="0" smtClean="0">
                <a:solidFill>
                  <a:srgbClr val="002060"/>
                </a:solidFill>
              </a:rPr>
              <a:t>wouldn’t share face-to-face</a:t>
            </a:r>
          </a:p>
          <a:p>
            <a:pPr>
              <a:buNone/>
            </a:pPr>
            <a:r>
              <a:rPr lang="en-US" sz="3600" dirty="0" smtClean="0"/>
              <a:t> • ensure the </a:t>
            </a:r>
            <a:r>
              <a:rPr lang="en-US" sz="3600" dirty="0" smtClean="0">
                <a:solidFill>
                  <a:srgbClr val="002060"/>
                </a:solidFill>
              </a:rPr>
              <a:t>content is right </a:t>
            </a:r>
            <a:r>
              <a:rPr lang="en-US" sz="3600" dirty="0" smtClean="0"/>
              <a:t>for your </a:t>
            </a:r>
            <a:r>
              <a:rPr lang="en-US" sz="3600" b="1" dirty="0" smtClean="0">
                <a:solidFill>
                  <a:srgbClr val="002060"/>
                </a:solidFill>
              </a:rPr>
              <a:t>intended audience </a:t>
            </a:r>
            <a:endParaRPr lang="bg-BG" sz="3600" b="1" dirty="0">
              <a:solidFill>
                <a:srgbClr val="002060"/>
              </a:solidFill>
            </a:endParaRPr>
          </a:p>
        </p:txBody>
      </p:sp>
    </p:spTree>
  </p:cSld>
  <p:clrMapOvr>
    <a:masterClrMapping/>
  </p:clrMapOvr>
  <p:transition>
    <p:zo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normAutofit fontScale="90000"/>
          </a:bodyPr>
          <a:lstStyle/>
          <a:p>
            <a:endParaRPr lang="bg-BG" dirty="0"/>
          </a:p>
        </p:txBody>
      </p:sp>
      <p:sp>
        <p:nvSpPr>
          <p:cNvPr id="3" name="Content Placeholder 2"/>
          <p:cNvSpPr>
            <a:spLocks noGrp="1"/>
          </p:cNvSpPr>
          <p:nvPr>
            <p:ph idx="1"/>
          </p:nvPr>
        </p:nvSpPr>
        <p:spPr>
          <a:xfrm>
            <a:off x="457200" y="1143000"/>
            <a:ext cx="8229600" cy="5181600"/>
          </a:xfrm>
        </p:spPr>
        <p:txBody>
          <a:bodyPr>
            <a:normAutofit/>
          </a:bodyPr>
          <a:lstStyle/>
          <a:p>
            <a:r>
              <a:rPr lang="en-US" sz="3600" dirty="0" smtClean="0"/>
              <a:t>Students can now move on to </a:t>
            </a:r>
            <a:r>
              <a:rPr lang="en-US" sz="3600" dirty="0" smtClean="0">
                <a:solidFill>
                  <a:srgbClr val="002060"/>
                </a:solidFill>
              </a:rPr>
              <a:t>creating their own ‘About’ page</a:t>
            </a:r>
            <a:r>
              <a:rPr lang="en-US" sz="3600" dirty="0" smtClean="0"/>
              <a:t>: the default page that comes with all new blogs.</a:t>
            </a:r>
          </a:p>
          <a:p>
            <a:r>
              <a:rPr lang="en-US" sz="3600" dirty="0" smtClean="0"/>
              <a:t>To get students started with their first entry, ask them to use </a:t>
            </a:r>
            <a:r>
              <a:rPr lang="en-US" sz="3600" b="1" i="1" dirty="0" smtClean="0"/>
              <a:t>Worksheet 2 – My hobby </a:t>
            </a:r>
            <a:r>
              <a:rPr lang="en-US" sz="3600" dirty="0" smtClean="0"/>
              <a:t>in pairs to </a:t>
            </a:r>
            <a:r>
              <a:rPr lang="en-US" sz="3600" dirty="0" smtClean="0">
                <a:solidFill>
                  <a:srgbClr val="002060"/>
                </a:solidFill>
              </a:rPr>
              <a:t>gather </a:t>
            </a:r>
            <a:r>
              <a:rPr lang="en-US" sz="3600" dirty="0" smtClean="0"/>
              <a:t>some</a:t>
            </a:r>
            <a:r>
              <a:rPr lang="en-US" sz="3600" dirty="0" smtClean="0">
                <a:solidFill>
                  <a:srgbClr val="002060"/>
                </a:solidFill>
              </a:rPr>
              <a:t> basic information </a:t>
            </a:r>
            <a:r>
              <a:rPr lang="en-US" sz="3600" dirty="0" smtClean="0"/>
              <a:t>that will be </a:t>
            </a:r>
            <a:r>
              <a:rPr lang="en-US" sz="3600" dirty="0" smtClean="0">
                <a:solidFill>
                  <a:srgbClr val="002060"/>
                </a:solidFill>
              </a:rPr>
              <a:t>the basis </a:t>
            </a:r>
            <a:r>
              <a:rPr lang="en-US" sz="3600" dirty="0" smtClean="0"/>
              <a:t>of their </a:t>
            </a:r>
            <a:r>
              <a:rPr lang="en-US" sz="3600" dirty="0" smtClean="0">
                <a:solidFill>
                  <a:srgbClr val="002060"/>
                </a:solidFill>
              </a:rPr>
              <a:t>introductory posts</a:t>
            </a:r>
            <a:endParaRPr lang="bg-BG" sz="3600" dirty="0">
              <a:solidFill>
                <a:srgbClr val="002060"/>
              </a:solidFill>
            </a:endParaRPr>
          </a:p>
        </p:txBody>
      </p:sp>
    </p:spTree>
  </p:cSld>
  <p:clrMapOvr>
    <a:masterClrMapping/>
  </p:clrMapOvr>
  <p:transition>
    <p:zo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lstStyle/>
          <a:p>
            <a:pPr algn="ctr"/>
            <a:r>
              <a:rPr lang="en-US" dirty="0" smtClean="0"/>
              <a:t>Worksheet 2 – </a:t>
            </a:r>
            <a:r>
              <a:rPr lang="en-US" b="1" i="1" dirty="0" smtClean="0"/>
              <a:t>My hobbies</a:t>
            </a:r>
            <a:endParaRPr lang="bg-BG" b="1" i="1" dirty="0"/>
          </a:p>
        </p:txBody>
      </p:sp>
      <p:sp>
        <p:nvSpPr>
          <p:cNvPr id="3" name="Content Placeholder 2"/>
          <p:cNvSpPr>
            <a:spLocks noGrp="1"/>
          </p:cNvSpPr>
          <p:nvPr>
            <p:ph idx="1"/>
          </p:nvPr>
        </p:nvSpPr>
        <p:spPr>
          <a:xfrm>
            <a:off x="457200" y="1143000"/>
            <a:ext cx="8229600" cy="5181600"/>
          </a:xfrm>
        </p:spPr>
        <p:txBody>
          <a:bodyPr>
            <a:noAutofit/>
          </a:bodyPr>
          <a:lstStyle/>
          <a:p>
            <a:r>
              <a:rPr lang="en-US" sz="2800" dirty="0" smtClean="0"/>
              <a:t>Find out about your partners’ blogging habits with this questionnaire. Make notes about their answers.</a:t>
            </a:r>
          </a:p>
          <a:p>
            <a:pPr>
              <a:buNone/>
            </a:pPr>
            <a:r>
              <a:rPr lang="en-US" sz="2800" dirty="0" smtClean="0"/>
              <a:t> • </a:t>
            </a:r>
            <a:r>
              <a:rPr lang="en-US" sz="2800" i="1" dirty="0" smtClean="0"/>
              <a:t>What is your </a:t>
            </a:r>
            <a:r>
              <a:rPr lang="en-US" sz="2800" b="1" i="1" dirty="0" err="1" smtClean="0"/>
              <a:t>favourite</a:t>
            </a:r>
            <a:r>
              <a:rPr lang="en-US" sz="2800" b="1" i="1" dirty="0" smtClean="0"/>
              <a:t> hobby </a:t>
            </a:r>
            <a:r>
              <a:rPr lang="en-US" sz="2800" i="1" dirty="0" smtClean="0"/>
              <a:t>?</a:t>
            </a:r>
          </a:p>
          <a:p>
            <a:pPr>
              <a:buNone/>
            </a:pPr>
            <a:r>
              <a:rPr lang="en-US" sz="2800" i="1" dirty="0" smtClean="0"/>
              <a:t> • What does it </a:t>
            </a:r>
            <a:r>
              <a:rPr lang="en-US" sz="2800" b="1" i="1" dirty="0" smtClean="0"/>
              <a:t>involve</a:t>
            </a:r>
            <a:r>
              <a:rPr lang="en-US" sz="2800" i="1" dirty="0" smtClean="0"/>
              <a:t>?</a:t>
            </a:r>
          </a:p>
          <a:p>
            <a:pPr>
              <a:buNone/>
            </a:pPr>
            <a:r>
              <a:rPr lang="en-US" sz="2800" i="1" dirty="0" smtClean="0"/>
              <a:t> • </a:t>
            </a:r>
            <a:r>
              <a:rPr lang="en-US" sz="2800" b="1" i="1" dirty="0" smtClean="0"/>
              <a:t>How long </a:t>
            </a:r>
            <a:r>
              <a:rPr lang="en-US" sz="2800" i="1" dirty="0" smtClean="0"/>
              <a:t>have you been doing it?</a:t>
            </a:r>
          </a:p>
          <a:p>
            <a:pPr>
              <a:buNone/>
            </a:pPr>
            <a:r>
              <a:rPr lang="en-US" sz="2800" i="1" dirty="0" smtClean="0"/>
              <a:t> • How much does it </a:t>
            </a:r>
            <a:r>
              <a:rPr lang="en-US" sz="2800" b="1" i="1" dirty="0" smtClean="0"/>
              <a:t>cost</a:t>
            </a:r>
            <a:r>
              <a:rPr lang="en-US" sz="2800" i="1" dirty="0" smtClean="0"/>
              <a:t>? </a:t>
            </a:r>
          </a:p>
          <a:p>
            <a:pPr>
              <a:buNone/>
            </a:pPr>
            <a:r>
              <a:rPr lang="en-US" sz="2800" i="1" dirty="0" smtClean="0"/>
              <a:t>• </a:t>
            </a:r>
            <a:r>
              <a:rPr lang="en-US" sz="2800" b="1" i="1" dirty="0" smtClean="0"/>
              <a:t>How much time </a:t>
            </a:r>
            <a:r>
              <a:rPr lang="en-US" sz="2800" i="1" dirty="0" smtClean="0"/>
              <a:t>does it take each week?</a:t>
            </a:r>
          </a:p>
          <a:p>
            <a:pPr>
              <a:buNone/>
            </a:pPr>
            <a:r>
              <a:rPr lang="en-US" sz="2800" i="1" dirty="0" smtClean="0"/>
              <a:t> • </a:t>
            </a:r>
            <a:r>
              <a:rPr lang="en-US" sz="2800" b="1" i="1" dirty="0" smtClean="0"/>
              <a:t>What</a:t>
            </a:r>
            <a:r>
              <a:rPr lang="en-US" sz="2800" i="1" dirty="0" smtClean="0"/>
              <a:t> do you </a:t>
            </a:r>
            <a:r>
              <a:rPr lang="en-US" sz="2800" b="1" i="1" dirty="0" smtClean="0"/>
              <a:t>like </a:t>
            </a:r>
            <a:r>
              <a:rPr lang="en-US" sz="2800" i="1" dirty="0" smtClean="0"/>
              <a:t>about it? </a:t>
            </a:r>
          </a:p>
          <a:p>
            <a:pPr>
              <a:buNone/>
            </a:pPr>
            <a:r>
              <a:rPr lang="en-US" sz="2800" i="1" dirty="0" smtClean="0"/>
              <a:t>• Would you </a:t>
            </a:r>
            <a:r>
              <a:rPr lang="en-US" sz="2800" b="1" i="1" dirty="0" smtClean="0"/>
              <a:t>recommend</a:t>
            </a:r>
            <a:r>
              <a:rPr lang="en-US" sz="2800" i="1" dirty="0" smtClean="0"/>
              <a:t> it to others? Why (not)?</a:t>
            </a:r>
            <a:endParaRPr lang="bg-BG" sz="2800" i="1" dirty="0"/>
          </a:p>
        </p:txBody>
      </p:sp>
    </p:spTree>
  </p:cSld>
  <p:clrMapOvr>
    <a:masterClrMapping/>
  </p:clrMapOvr>
  <p:transition>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lstStyle/>
          <a:p>
            <a:pPr algn="ctr"/>
            <a:r>
              <a:rPr lang="en-US" dirty="0" smtClean="0"/>
              <a:t>Activity - </a:t>
            </a:r>
            <a:r>
              <a:rPr lang="en-US" b="1" i="1" dirty="0" smtClean="0"/>
              <a:t>Setting the scene</a:t>
            </a:r>
            <a:endParaRPr lang="bg-BG" b="1" i="1" dirty="0"/>
          </a:p>
        </p:txBody>
      </p:sp>
      <p:sp>
        <p:nvSpPr>
          <p:cNvPr id="3" name="Content Placeholder 2"/>
          <p:cNvSpPr>
            <a:spLocks noGrp="1"/>
          </p:cNvSpPr>
          <p:nvPr>
            <p:ph idx="1"/>
          </p:nvPr>
        </p:nvSpPr>
        <p:spPr>
          <a:xfrm>
            <a:off x="457200" y="1600200"/>
            <a:ext cx="8229600" cy="4724400"/>
          </a:xfrm>
        </p:spPr>
        <p:txBody>
          <a:bodyPr/>
          <a:lstStyle/>
          <a:p>
            <a:r>
              <a:rPr lang="en-US" sz="4400" dirty="0" smtClean="0"/>
              <a:t>Students consider their </a:t>
            </a:r>
            <a:r>
              <a:rPr lang="en-US" sz="4400" b="1" dirty="0" smtClean="0">
                <a:solidFill>
                  <a:srgbClr val="002060"/>
                </a:solidFill>
              </a:rPr>
              <a:t>digital safety </a:t>
            </a:r>
            <a:r>
              <a:rPr lang="en-US" sz="4400" dirty="0" smtClean="0"/>
              <a:t>in a number of challenging </a:t>
            </a:r>
            <a:r>
              <a:rPr lang="en-US" sz="4400" dirty="0" smtClean="0">
                <a:solidFill>
                  <a:srgbClr val="002060"/>
                </a:solidFill>
              </a:rPr>
              <a:t>online scenarios</a:t>
            </a:r>
            <a:r>
              <a:rPr lang="en-US" sz="4400" dirty="0" smtClean="0"/>
              <a:t>, and come up with </a:t>
            </a:r>
            <a:r>
              <a:rPr lang="en-US" sz="4400" b="1" dirty="0" smtClean="0">
                <a:solidFill>
                  <a:srgbClr val="002060"/>
                </a:solidFill>
              </a:rPr>
              <a:t>ways of dealing </a:t>
            </a:r>
            <a:r>
              <a:rPr lang="en-US" sz="4400" dirty="0" smtClean="0"/>
              <a:t>with these scenarios.</a:t>
            </a:r>
          </a:p>
          <a:p>
            <a:endParaRPr lang="bg-BG" dirty="0"/>
          </a:p>
        </p:txBody>
      </p:sp>
    </p:spTree>
  </p:cSld>
  <p:clrMapOvr>
    <a:masterClrMapping/>
  </p:clrMapOvr>
  <p:transition>
    <p:zo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33400"/>
          </a:xfrm>
        </p:spPr>
        <p:txBody>
          <a:bodyPr>
            <a:normAutofit fontScale="90000"/>
          </a:bodyPr>
          <a:lstStyle/>
          <a:p>
            <a:endParaRPr lang="bg-BG" dirty="0"/>
          </a:p>
        </p:txBody>
      </p:sp>
      <p:sp>
        <p:nvSpPr>
          <p:cNvPr id="3" name="Content Placeholder 2"/>
          <p:cNvSpPr>
            <a:spLocks noGrp="1"/>
          </p:cNvSpPr>
          <p:nvPr>
            <p:ph idx="1"/>
          </p:nvPr>
        </p:nvSpPr>
        <p:spPr>
          <a:xfrm>
            <a:off x="457200" y="914400"/>
            <a:ext cx="8229600" cy="5562600"/>
          </a:xfrm>
        </p:spPr>
        <p:txBody>
          <a:bodyPr>
            <a:noAutofit/>
          </a:bodyPr>
          <a:lstStyle/>
          <a:p>
            <a:r>
              <a:rPr lang="en-US" sz="4000" dirty="0" smtClean="0"/>
              <a:t>Many students, especially teenagers, are </a:t>
            </a:r>
            <a:r>
              <a:rPr lang="en-US" sz="4000" dirty="0" smtClean="0">
                <a:solidFill>
                  <a:srgbClr val="002060"/>
                </a:solidFill>
              </a:rPr>
              <a:t>members</a:t>
            </a:r>
            <a:r>
              <a:rPr lang="en-US" sz="4000" dirty="0" smtClean="0"/>
              <a:t> of </a:t>
            </a:r>
            <a:r>
              <a:rPr lang="en-US" sz="4000" dirty="0" smtClean="0">
                <a:solidFill>
                  <a:srgbClr val="002060"/>
                </a:solidFill>
              </a:rPr>
              <a:t>public online social networks</a:t>
            </a:r>
            <a:r>
              <a:rPr lang="en-US" sz="4000" dirty="0" smtClean="0"/>
              <a:t>. They will potentially come across </a:t>
            </a:r>
            <a:r>
              <a:rPr lang="en-US" sz="4000" dirty="0" smtClean="0">
                <a:solidFill>
                  <a:srgbClr val="002060"/>
                </a:solidFill>
              </a:rPr>
              <a:t>difficult online situations. </a:t>
            </a:r>
            <a:r>
              <a:rPr lang="en-US" sz="4000" dirty="0" smtClean="0"/>
              <a:t>Rather than trying to </a:t>
            </a:r>
            <a:r>
              <a:rPr lang="en-US" sz="4000" dirty="0" smtClean="0">
                <a:solidFill>
                  <a:srgbClr val="002060"/>
                </a:solidFill>
              </a:rPr>
              <a:t>prohibit access</a:t>
            </a:r>
            <a:r>
              <a:rPr lang="en-US" sz="4000" dirty="0" smtClean="0"/>
              <a:t>, many educators agree that it is far </a:t>
            </a:r>
            <a:r>
              <a:rPr lang="en-US" sz="4000" dirty="0" smtClean="0">
                <a:solidFill>
                  <a:srgbClr val="002060"/>
                </a:solidFill>
              </a:rPr>
              <a:t>more helpful </a:t>
            </a:r>
            <a:r>
              <a:rPr lang="en-US" sz="4000" dirty="0" smtClean="0"/>
              <a:t>to </a:t>
            </a:r>
            <a:r>
              <a:rPr lang="en-US" sz="4000" b="1" dirty="0" smtClean="0">
                <a:solidFill>
                  <a:srgbClr val="002060"/>
                </a:solidFill>
              </a:rPr>
              <a:t>teach </a:t>
            </a:r>
            <a:r>
              <a:rPr lang="en-US" sz="4000" dirty="0" smtClean="0"/>
              <a:t>users the </a:t>
            </a:r>
            <a:r>
              <a:rPr lang="en-US" sz="4000" b="1" dirty="0" smtClean="0">
                <a:solidFill>
                  <a:srgbClr val="002060"/>
                </a:solidFill>
              </a:rPr>
              <a:t>skills </a:t>
            </a:r>
            <a:r>
              <a:rPr lang="en-US" sz="4000" dirty="0" smtClean="0"/>
              <a:t>to </a:t>
            </a:r>
            <a:r>
              <a:rPr lang="en-US" sz="4000" b="1" dirty="0" smtClean="0">
                <a:solidFill>
                  <a:srgbClr val="002060"/>
                </a:solidFill>
              </a:rPr>
              <a:t>deal with</a:t>
            </a:r>
            <a:r>
              <a:rPr lang="en-US" sz="4000" dirty="0" smtClean="0"/>
              <a:t> challenging situations</a:t>
            </a:r>
            <a:endParaRPr lang="bg-BG" sz="4000" dirty="0"/>
          </a:p>
        </p:txBody>
      </p:sp>
    </p:spTree>
  </p:cSld>
  <p:clrMapOvr>
    <a:masterClrMapping/>
  </p:clrMapOvr>
  <p:transition>
    <p:zo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200"/>
          </a:xfrm>
        </p:spPr>
        <p:txBody>
          <a:bodyPr>
            <a:normAutofit fontScale="90000"/>
          </a:bodyPr>
          <a:lstStyle/>
          <a:p>
            <a:pPr algn="ctr"/>
            <a:r>
              <a:rPr lang="en-US" dirty="0" smtClean="0"/>
              <a:t>Pros and Cons of belonging to a social network</a:t>
            </a:r>
            <a:endParaRPr lang="bg-BG" dirty="0"/>
          </a:p>
        </p:txBody>
      </p:sp>
      <p:pic>
        <p:nvPicPr>
          <p:cNvPr id="2050" name="Picture 2"/>
          <p:cNvPicPr>
            <a:picLocks noGrp="1" noChangeAspect="1" noChangeArrowheads="1"/>
          </p:cNvPicPr>
          <p:nvPr>
            <p:ph idx="1"/>
          </p:nvPr>
        </p:nvPicPr>
        <p:blipFill>
          <a:blip r:embed="rId2"/>
          <a:srcRect l="14864" t="18965" r="11935" b="6985"/>
          <a:stretch>
            <a:fillRect/>
          </a:stretch>
        </p:blipFill>
        <p:spPr bwMode="auto">
          <a:xfrm>
            <a:off x="0" y="1219200"/>
            <a:ext cx="9144000" cy="56388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14000" t="10417" r="15333" b="6250"/>
          <a:stretch>
            <a:fillRect/>
          </a:stretch>
        </p:blipFill>
        <p:spPr bwMode="auto">
          <a:xfrm>
            <a:off x="533400" y="1447800"/>
            <a:ext cx="8077200" cy="5105400"/>
          </a:xfrm>
          <a:prstGeom prst="rect">
            <a:avLst/>
          </a:prstGeom>
          <a:ln w="228600" cap="sq" cmpd="thickThin">
            <a:solidFill>
              <a:srgbClr val="000000"/>
            </a:solidFill>
            <a:prstDash val="solid"/>
            <a:miter lim="800000"/>
          </a:ln>
          <a:effectLst>
            <a:innerShdw blurRad="76200">
              <a:srgbClr val="000000"/>
            </a:innerShdw>
          </a:effectLst>
        </p:spPr>
      </p:pic>
      <p:sp>
        <p:nvSpPr>
          <p:cNvPr id="3" name="TextBox 2"/>
          <p:cNvSpPr txBox="1"/>
          <p:nvPr/>
        </p:nvSpPr>
        <p:spPr>
          <a:xfrm>
            <a:off x="2667000" y="0"/>
            <a:ext cx="3048000" cy="1077218"/>
          </a:xfrm>
          <a:prstGeom prst="rect">
            <a:avLst/>
          </a:prstGeom>
          <a:noFill/>
        </p:spPr>
        <p:txBody>
          <a:bodyPr wrap="square" rtlCol="0">
            <a:spAutoFit/>
          </a:bodyPr>
          <a:lstStyle/>
          <a:p>
            <a:pPr algn="ctr"/>
            <a:r>
              <a:rPr lang="en-US" sz="3200" dirty="0" smtClean="0">
                <a:solidFill>
                  <a:srgbClr val="0070C0"/>
                </a:solidFill>
              </a:rPr>
              <a:t>How digitally literate are you?</a:t>
            </a:r>
            <a:endParaRPr lang="bg-BG" sz="3200" dirty="0">
              <a:solidFill>
                <a:srgbClr val="0070C0"/>
              </a:solidFill>
            </a:endParaRPr>
          </a:p>
        </p:txBody>
      </p:sp>
    </p:spTree>
  </p:cSld>
  <p:clrMapOvr>
    <a:masterClrMapping/>
  </p:clrMapOvr>
  <p:transition>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Worksheet – </a:t>
            </a:r>
            <a:r>
              <a:rPr lang="en-US" b="1" dirty="0" smtClean="0">
                <a:solidFill>
                  <a:srgbClr val="002060"/>
                </a:solidFill>
              </a:rPr>
              <a:t>Setting the scene</a:t>
            </a:r>
            <a:endParaRPr lang="bg-BG" b="1" dirty="0">
              <a:solidFill>
                <a:srgbClr val="002060"/>
              </a:solidFill>
            </a:endParaRPr>
          </a:p>
        </p:txBody>
      </p:sp>
      <p:sp>
        <p:nvSpPr>
          <p:cNvPr id="3" name="Content Placeholder 2"/>
          <p:cNvSpPr>
            <a:spLocks noGrp="1"/>
          </p:cNvSpPr>
          <p:nvPr>
            <p:ph idx="1"/>
          </p:nvPr>
        </p:nvSpPr>
        <p:spPr>
          <a:xfrm>
            <a:off x="457200" y="1752600"/>
            <a:ext cx="8229600" cy="4572000"/>
          </a:xfrm>
        </p:spPr>
        <p:txBody>
          <a:bodyPr>
            <a:normAutofit/>
          </a:bodyPr>
          <a:lstStyle/>
          <a:p>
            <a:r>
              <a:rPr lang="en-US" sz="4000" dirty="0" smtClean="0"/>
              <a:t>Copy and </a:t>
            </a:r>
            <a:r>
              <a:rPr lang="en-US" sz="4000" dirty="0" smtClean="0">
                <a:solidFill>
                  <a:srgbClr val="002060"/>
                </a:solidFill>
              </a:rPr>
              <a:t>cut out </a:t>
            </a:r>
            <a:r>
              <a:rPr lang="en-US" sz="4000" dirty="0" smtClean="0"/>
              <a:t>the </a:t>
            </a:r>
            <a:r>
              <a:rPr lang="en-US" sz="4000" dirty="0" smtClean="0">
                <a:solidFill>
                  <a:srgbClr val="002060"/>
                </a:solidFill>
              </a:rPr>
              <a:t>cards</a:t>
            </a:r>
            <a:r>
              <a:rPr lang="en-US" sz="4000" dirty="0" smtClean="0"/>
              <a:t> below, and give </a:t>
            </a:r>
            <a:r>
              <a:rPr lang="en-US" sz="4000" dirty="0" smtClean="0">
                <a:solidFill>
                  <a:srgbClr val="002060"/>
                </a:solidFill>
              </a:rPr>
              <a:t>one pack of cards to each pair</a:t>
            </a:r>
            <a:r>
              <a:rPr lang="en-US" sz="4000" dirty="0" smtClean="0"/>
              <a:t>/group of students. Ask them to imagine themselves in each situation and discuss </a:t>
            </a:r>
            <a:r>
              <a:rPr lang="en-US" sz="4000" dirty="0" smtClean="0">
                <a:solidFill>
                  <a:srgbClr val="002060"/>
                </a:solidFill>
              </a:rPr>
              <a:t>what they would do:</a:t>
            </a:r>
            <a:endParaRPr lang="bg-BG" sz="4000" dirty="0">
              <a:solidFill>
                <a:srgbClr val="002060"/>
              </a:solidFill>
            </a:endParaRPr>
          </a:p>
        </p:txBody>
      </p:sp>
    </p:spTree>
  </p:cSld>
  <p:clrMapOvr>
    <a:masterClrMapping/>
  </p:clrMapOvr>
  <p:transition>
    <p:zo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457200"/>
          </a:xfrm>
        </p:spPr>
        <p:txBody>
          <a:bodyPr>
            <a:normAutofit fontScale="90000"/>
          </a:bodyPr>
          <a:lstStyle/>
          <a:p>
            <a:endParaRPr lang="bg-BG" dirty="0"/>
          </a:p>
        </p:txBody>
      </p:sp>
      <p:pic>
        <p:nvPicPr>
          <p:cNvPr id="3074" name="Picture 2"/>
          <p:cNvPicPr>
            <a:picLocks noGrp="1" noChangeAspect="1" noChangeArrowheads="1"/>
          </p:cNvPicPr>
          <p:nvPr>
            <p:ph idx="1"/>
          </p:nvPr>
        </p:nvPicPr>
        <p:blipFill>
          <a:blip r:embed="rId2"/>
          <a:srcRect l="9007" t="14937" r="10959" b="22568"/>
          <a:stretch>
            <a:fillRect/>
          </a:stretch>
        </p:blipFill>
        <p:spPr bwMode="auto">
          <a:xfrm>
            <a:off x="228600" y="1219200"/>
            <a:ext cx="8678333" cy="44958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457200"/>
          </a:xfrm>
        </p:spPr>
        <p:txBody>
          <a:bodyPr>
            <a:normAutofit fontScale="90000"/>
          </a:bodyPr>
          <a:lstStyle/>
          <a:p>
            <a:endParaRPr lang="bg-BG" dirty="0"/>
          </a:p>
        </p:txBody>
      </p:sp>
      <p:sp>
        <p:nvSpPr>
          <p:cNvPr id="3" name="Content Placeholder 2"/>
          <p:cNvSpPr>
            <a:spLocks noGrp="1"/>
          </p:cNvSpPr>
          <p:nvPr>
            <p:ph idx="1"/>
          </p:nvPr>
        </p:nvSpPr>
        <p:spPr>
          <a:xfrm>
            <a:off x="457200" y="914400"/>
            <a:ext cx="8229600" cy="5410200"/>
          </a:xfrm>
        </p:spPr>
        <p:txBody>
          <a:bodyPr>
            <a:normAutofit/>
          </a:bodyPr>
          <a:lstStyle/>
          <a:p>
            <a:r>
              <a:rPr lang="en-US" sz="3600" b="1" dirty="0" smtClean="0"/>
              <a:t>Card 2</a:t>
            </a:r>
          </a:p>
          <a:p>
            <a:pPr>
              <a:buNone/>
            </a:pPr>
            <a:r>
              <a:rPr lang="en-US" sz="3600" dirty="0" smtClean="0"/>
              <a:t>	 You have been </a:t>
            </a:r>
            <a:r>
              <a:rPr lang="en-US" sz="3600" dirty="0" smtClean="0">
                <a:solidFill>
                  <a:srgbClr val="002060"/>
                </a:solidFill>
              </a:rPr>
              <a:t>exchanging private messages </a:t>
            </a:r>
            <a:r>
              <a:rPr lang="en-US" sz="3600" dirty="0" smtClean="0"/>
              <a:t>on a social networking site with a </a:t>
            </a:r>
            <a:r>
              <a:rPr lang="en-US" sz="3600" dirty="0" smtClean="0">
                <a:solidFill>
                  <a:srgbClr val="002060"/>
                </a:solidFill>
              </a:rPr>
              <a:t>friend you haven’t met</a:t>
            </a:r>
            <a:r>
              <a:rPr lang="en-US" sz="3600" dirty="0" smtClean="0"/>
              <a:t>. He is </a:t>
            </a:r>
            <a:r>
              <a:rPr lang="en-US" sz="3600" dirty="0" smtClean="0">
                <a:solidFill>
                  <a:srgbClr val="002060"/>
                </a:solidFill>
              </a:rPr>
              <a:t>the same age </a:t>
            </a:r>
            <a:r>
              <a:rPr lang="en-US" sz="3600" dirty="0" smtClean="0"/>
              <a:t>as you and has </a:t>
            </a:r>
            <a:r>
              <a:rPr lang="en-US" sz="3600" dirty="0" smtClean="0">
                <a:solidFill>
                  <a:srgbClr val="002060"/>
                </a:solidFill>
              </a:rPr>
              <a:t>similar interests</a:t>
            </a:r>
            <a:r>
              <a:rPr lang="en-US" sz="3600" dirty="0" smtClean="0"/>
              <a:t>. He </a:t>
            </a:r>
            <a:r>
              <a:rPr lang="en-US" sz="3600" dirty="0" smtClean="0">
                <a:solidFill>
                  <a:srgbClr val="002060"/>
                </a:solidFill>
              </a:rPr>
              <a:t>sends you a new photo </a:t>
            </a:r>
            <a:r>
              <a:rPr lang="en-US" sz="3600" dirty="0" smtClean="0"/>
              <a:t>of himself, and </a:t>
            </a:r>
            <a:r>
              <a:rPr lang="en-US" sz="3600" dirty="0" smtClean="0">
                <a:solidFill>
                  <a:srgbClr val="002060"/>
                </a:solidFill>
              </a:rPr>
              <a:t>asks you to send him </a:t>
            </a:r>
            <a:r>
              <a:rPr lang="en-US" sz="3600" dirty="0" smtClean="0"/>
              <a:t>a new photo of yourself . </a:t>
            </a:r>
            <a:r>
              <a:rPr lang="en-US" sz="3600" dirty="0" smtClean="0">
                <a:solidFill>
                  <a:srgbClr val="002060"/>
                </a:solidFill>
              </a:rPr>
              <a:t>What do you do?</a:t>
            </a:r>
            <a:endParaRPr lang="bg-BG" sz="3600" dirty="0">
              <a:solidFill>
                <a:srgbClr val="002060"/>
              </a:solidFill>
            </a:endParaRPr>
          </a:p>
        </p:txBody>
      </p:sp>
    </p:spTree>
  </p:cSld>
  <p:clrMapOvr>
    <a:masterClrMapping/>
  </p:clrMapOvr>
  <p:transition>
    <p:zo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86512"/>
          </a:xfrm>
        </p:spPr>
        <p:txBody>
          <a:bodyPr>
            <a:normAutofit fontScale="90000"/>
          </a:bodyPr>
          <a:lstStyle/>
          <a:p>
            <a:endParaRPr lang="bg-BG" dirty="0"/>
          </a:p>
        </p:txBody>
      </p:sp>
      <p:sp>
        <p:nvSpPr>
          <p:cNvPr id="3" name="Content Placeholder 2"/>
          <p:cNvSpPr>
            <a:spLocks noGrp="1"/>
          </p:cNvSpPr>
          <p:nvPr>
            <p:ph idx="1"/>
          </p:nvPr>
        </p:nvSpPr>
        <p:spPr>
          <a:xfrm>
            <a:off x="457200" y="1219200"/>
            <a:ext cx="8229600" cy="5105400"/>
          </a:xfrm>
        </p:spPr>
        <p:txBody>
          <a:bodyPr>
            <a:normAutofit/>
          </a:bodyPr>
          <a:lstStyle/>
          <a:p>
            <a:r>
              <a:rPr lang="en-US" sz="4000" b="1" dirty="0" smtClean="0"/>
              <a:t>Card 3 </a:t>
            </a:r>
          </a:p>
          <a:p>
            <a:pPr>
              <a:buNone/>
            </a:pPr>
            <a:r>
              <a:rPr lang="en-US" sz="4000" dirty="0" smtClean="0"/>
              <a:t>	A real-life friend of yours has </a:t>
            </a:r>
            <a:r>
              <a:rPr lang="en-US" sz="4000" dirty="0" smtClean="0">
                <a:solidFill>
                  <a:srgbClr val="002060"/>
                </a:solidFill>
              </a:rPr>
              <a:t>hundreds of contacts </a:t>
            </a:r>
            <a:r>
              <a:rPr lang="en-US" sz="4000" dirty="0" smtClean="0"/>
              <a:t>on her social networking page. She offers to </a:t>
            </a:r>
            <a:r>
              <a:rPr lang="en-US" sz="4000" dirty="0" smtClean="0">
                <a:solidFill>
                  <a:srgbClr val="002060"/>
                </a:solidFill>
              </a:rPr>
              <a:t>share these friends with </a:t>
            </a:r>
            <a:r>
              <a:rPr lang="en-US" sz="4000" dirty="0" smtClean="0"/>
              <a:t>you, so that you can have more friends yourself. </a:t>
            </a:r>
            <a:r>
              <a:rPr lang="en-US" sz="4000" dirty="0" smtClean="0">
                <a:solidFill>
                  <a:srgbClr val="002060"/>
                </a:solidFill>
              </a:rPr>
              <a:t>What do you do?</a:t>
            </a:r>
            <a:endParaRPr lang="bg-BG" sz="4000" dirty="0">
              <a:solidFill>
                <a:srgbClr val="002060"/>
              </a:solidFill>
            </a:endParaRPr>
          </a:p>
        </p:txBody>
      </p:sp>
    </p:spTree>
  </p:cSld>
  <p:clrMapOvr>
    <a:masterClrMapping/>
  </p:clrMapOvr>
  <p:transition>
    <p:zo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ormAutofit fontScale="90000"/>
          </a:bodyPr>
          <a:lstStyle/>
          <a:p>
            <a:endParaRPr lang="bg-BG" dirty="0"/>
          </a:p>
        </p:txBody>
      </p:sp>
      <p:sp>
        <p:nvSpPr>
          <p:cNvPr id="3" name="Content Placeholder 2"/>
          <p:cNvSpPr>
            <a:spLocks noGrp="1"/>
          </p:cNvSpPr>
          <p:nvPr>
            <p:ph idx="1"/>
          </p:nvPr>
        </p:nvSpPr>
        <p:spPr>
          <a:xfrm>
            <a:off x="457200" y="1219200"/>
            <a:ext cx="8229600" cy="5105400"/>
          </a:xfrm>
        </p:spPr>
        <p:txBody>
          <a:bodyPr>
            <a:normAutofit/>
          </a:bodyPr>
          <a:lstStyle/>
          <a:p>
            <a:r>
              <a:rPr lang="en-US" sz="4000" b="1" dirty="0" smtClean="0"/>
              <a:t>Card 4</a:t>
            </a:r>
          </a:p>
          <a:p>
            <a:pPr>
              <a:buNone/>
            </a:pPr>
            <a:r>
              <a:rPr lang="en-US" sz="4000" dirty="0" smtClean="0"/>
              <a:t>	 A friend </a:t>
            </a:r>
            <a:r>
              <a:rPr lang="en-US" sz="4000" dirty="0" smtClean="0">
                <a:solidFill>
                  <a:srgbClr val="002060"/>
                </a:solidFill>
              </a:rPr>
              <a:t>posts</a:t>
            </a:r>
            <a:r>
              <a:rPr lang="en-US" sz="4000" dirty="0" smtClean="0"/>
              <a:t> a message on your page on a social networking site, saying (in your language): “Hey, look at this </a:t>
            </a:r>
            <a:r>
              <a:rPr lang="en-US" sz="4000" dirty="0" smtClean="0">
                <a:solidFill>
                  <a:srgbClr val="002060"/>
                </a:solidFill>
              </a:rPr>
              <a:t>bad stuff </a:t>
            </a:r>
            <a:r>
              <a:rPr lang="en-US" sz="4000" dirty="0" smtClean="0"/>
              <a:t>people are </a:t>
            </a:r>
            <a:r>
              <a:rPr lang="en-US" sz="4000" dirty="0" smtClean="0">
                <a:solidFill>
                  <a:srgbClr val="002060"/>
                </a:solidFill>
              </a:rPr>
              <a:t>saying about you</a:t>
            </a:r>
            <a:r>
              <a:rPr lang="en-US" sz="4000" dirty="0" smtClean="0"/>
              <a:t>!” with a </a:t>
            </a:r>
            <a:r>
              <a:rPr lang="en-US" sz="4000" dirty="0" smtClean="0">
                <a:solidFill>
                  <a:srgbClr val="002060"/>
                </a:solidFill>
              </a:rPr>
              <a:t>link.</a:t>
            </a:r>
            <a:r>
              <a:rPr lang="en-US" sz="4000" dirty="0" smtClean="0"/>
              <a:t> What do you do? </a:t>
            </a:r>
            <a:endParaRPr lang="bg-BG" sz="4000" dirty="0"/>
          </a:p>
        </p:txBody>
      </p:sp>
    </p:spTree>
  </p:cSld>
  <p:clrMapOvr>
    <a:masterClrMapping/>
  </p:clrMapOvr>
  <p:transition>
    <p:zo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10312"/>
          </a:xfrm>
        </p:spPr>
        <p:txBody>
          <a:bodyPr>
            <a:normAutofit fontScale="90000"/>
          </a:bodyPr>
          <a:lstStyle/>
          <a:p>
            <a:endParaRPr lang="bg-BG" dirty="0"/>
          </a:p>
        </p:txBody>
      </p:sp>
      <p:sp>
        <p:nvSpPr>
          <p:cNvPr id="3" name="Content Placeholder 2"/>
          <p:cNvSpPr>
            <a:spLocks noGrp="1"/>
          </p:cNvSpPr>
          <p:nvPr>
            <p:ph idx="1"/>
          </p:nvPr>
        </p:nvSpPr>
        <p:spPr>
          <a:xfrm>
            <a:off x="457200" y="1295400"/>
            <a:ext cx="8229600" cy="5029200"/>
          </a:xfrm>
        </p:spPr>
        <p:txBody>
          <a:bodyPr>
            <a:normAutofit/>
          </a:bodyPr>
          <a:lstStyle/>
          <a:p>
            <a:r>
              <a:rPr lang="en-US" sz="4000" b="1" dirty="0" smtClean="0"/>
              <a:t>Card 5 </a:t>
            </a:r>
          </a:p>
          <a:p>
            <a:pPr>
              <a:buNone/>
            </a:pPr>
            <a:r>
              <a:rPr lang="en-US" sz="4000" dirty="0" smtClean="0"/>
              <a:t>	You have created </a:t>
            </a:r>
            <a:r>
              <a:rPr lang="en-US" sz="4000" dirty="0" smtClean="0">
                <a:solidFill>
                  <a:srgbClr val="002060"/>
                </a:solidFill>
              </a:rPr>
              <a:t>a profile </a:t>
            </a:r>
            <a:r>
              <a:rPr lang="en-US" sz="4000" dirty="0" smtClean="0"/>
              <a:t>on a social networking site called ‘</a:t>
            </a:r>
            <a:r>
              <a:rPr lang="en-US" sz="4000" dirty="0" smtClean="0">
                <a:solidFill>
                  <a:srgbClr val="002060"/>
                </a:solidFill>
              </a:rPr>
              <a:t>sexygirl1985</a:t>
            </a:r>
            <a:r>
              <a:rPr lang="en-US" sz="4000" dirty="0" smtClean="0"/>
              <a:t>’ (or ‘sexyboy1985’). </a:t>
            </a:r>
            <a:r>
              <a:rPr lang="en-US" sz="4000" dirty="0" smtClean="0">
                <a:solidFill>
                  <a:srgbClr val="002060"/>
                </a:solidFill>
              </a:rPr>
              <a:t>Strangers </a:t>
            </a:r>
            <a:r>
              <a:rPr lang="en-US" sz="4000" dirty="0" smtClean="0"/>
              <a:t>are now sending you </a:t>
            </a:r>
            <a:r>
              <a:rPr lang="en-US" sz="4000" dirty="0" smtClean="0">
                <a:solidFill>
                  <a:srgbClr val="002060"/>
                </a:solidFill>
              </a:rPr>
              <a:t>messages </a:t>
            </a:r>
            <a:r>
              <a:rPr lang="en-US" sz="4000" dirty="0" smtClean="0"/>
              <a:t>which make you feel </a:t>
            </a:r>
            <a:r>
              <a:rPr lang="en-US" sz="4000" dirty="0" smtClean="0">
                <a:solidFill>
                  <a:srgbClr val="002060"/>
                </a:solidFill>
              </a:rPr>
              <a:t>uncomfortable</a:t>
            </a:r>
            <a:r>
              <a:rPr lang="en-US" sz="4000" dirty="0" smtClean="0"/>
              <a:t>. What do you do?</a:t>
            </a:r>
            <a:endParaRPr lang="bg-BG" sz="4000" dirty="0"/>
          </a:p>
        </p:txBody>
      </p:sp>
    </p:spTree>
  </p:cSld>
  <p:clrMapOvr>
    <a:masterClrMapping/>
  </p:clrMapOvr>
  <p:transition>
    <p:zo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381000"/>
          </a:xfrm>
        </p:spPr>
        <p:txBody>
          <a:bodyPr>
            <a:normAutofit fontScale="90000"/>
          </a:bodyPr>
          <a:lstStyle/>
          <a:p>
            <a:endParaRPr lang="bg-BG" dirty="0"/>
          </a:p>
        </p:txBody>
      </p:sp>
      <p:sp>
        <p:nvSpPr>
          <p:cNvPr id="3" name="Content Placeholder 2"/>
          <p:cNvSpPr>
            <a:spLocks noGrp="1"/>
          </p:cNvSpPr>
          <p:nvPr>
            <p:ph idx="1"/>
          </p:nvPr>
        </p:nvSpPr>
        <p:spPr>
          <a:xfrm>
            <a:off x="457200" y="762000"/>
            <a:ext cx="8229600" cy="5867400"/>
          </a:xfrm>
        </p:spPr>
        <p:txBody>
          <a:bodyPr>
            <a:noAutofit/>
          </a:bodyPr>
          <a:lstStyle/>
          <a:p>
            <a:r>
              <a:rPr lang="en-US" sz="4000" b="1" dirty="0" smtClean="0"/>
              <a:t>Card 6</a:t>
            </a:r>
          </a:p>
          <a:p>
            <a:pPr>
              <a:buNone/>
            </a:pPr>
            <a:r>
              <a:rPr lang="en-US" sz="4000" dirty="0" smtClean="0"/>
              <a:t>	 You have been </a:t>
            </a:r>
            <a:r>
              <a:rPr lang="en-US" sz="4000" dirty="0" smtClean="0">
                <a:solidFill>
                  <a:srgbClr val="002060"/>
                </a:solidFill>
              </a:rPr>
              <a:t>chatting </a:t>
            </a:r>
            <a:r>
              <a:rPr lang="en-US" sz="4000" dirty="0" smtClean="0"/>
              <a:t>online for several weeks </a:t>
            </a:r>
            <a:r>
              <a:rPr lang="en-US" sz="4000" dirty="0" smtClean="0">
                <a:solidFill>
                  <a:srgbClr val="002060"/>
                </a:solidFill>
              </a:rPr>
              <a:t>via webcam </a:t>
            </a:r>
            <a:r>
              <a:rPr lang="en-US" sz="4000" dirty="0" smtClean="0"/>
              <a:t>with somebody you </a:t>
            </a:r>
            <a:r>
              <a:rPr lang="en-US" sz="4000" dirty="0" smtClean="0">
                <a:solidFill>
                  <a:srgbClr val="002060"/>
                </a:solidFill>
              </a:rPr>
              <a:t>met in a virtual </a:t>
            </a:r>
            <a:r>
              <a:rPr lang="en-US" sz="4000" dirty="0" smtClean="0"/>
              <a:t>world months ago. One day </a:t>
            </a:r>
            <a:r>
              <a:rPr lang="en-US" sz="4000" dirty="0" smtClean="0">
                <a:solidFill>
                  <a:srgbClr val="002060"/>
                </a:solidFill>
              </a:rPr>
              <a:t>he asks you to take your shirt off,</a:t>
            </a:r>
            <a:r>
              <a:rPr lang="en-US" sz="4000" dirty="0" smtClean="0"/>
              <a:t> and says that </a:t>
            </a:r>
            <a:r>
              <a:rPr lang="en-US" sz="4000" dirty="0" smtClean="0">
                <a:solidFill>
                  <a:srgbClr val="002060"/>
                </a:solidFill>
              </a:rPr>
              <a:t>if you do </a:t>
            </a:r>
            <a:r>
              <a:rPr lang="en-US" sz="4000" dirty="0" smtClean="0"/>
              <a:t>he </a:t>
            </a:r>
            <a:r>
              <a:rPr lang="en-US" sz="4000" dirty="0" smtClean="0">
                <a:solidFill>
                  <a:srgbClr val="002060"/>
                </a:solidFill>
              </a:rPr>
              <a:t>will buy </a:t>
            </a:r>
            <a:r>
              <a:rPr lang="en-US" sz="4000" dirty="0" smtClean="0"/>
              <a:t>you the </a:t>
            </a:r>
            <a:r>
              <a:rPr lang="en-US" sz="4000" dirty="0" smtClean="0">
                <a:solidFill>
                  <a:srgbClr val="002060"/>
                </a:solidFill>
              </a:rPr>
              <a:t>new jeans </a:t>
            </a:r>
            <a:r>
              <a:rPr lang="en-US" sz="4000" dirty="0" smtClean="0"/>
              <a:t>you have been talking about. What do you do?</a:t>
            </a:r>
            <a:endParaRPr lang="bg-BG" sz="4000" dirty="0"/>
          </a:p>
        </p:txBody>
      </p:sp>
    </p:spTree>
  </p:cSld>
  <p:clrMapOvr>
    <a:masterClrMapping/>
  </p:clrMapOvr>
  <p:transition>
    <p:zo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457200"/>
          </a:xfrm>
        </p:spPr>
        <p:txBody>
          <a:bodyPr>
            <a:normAutofit fontScale="90000"/>
          </a:bodyPr>
          <a:lstStyle/>
          <a:p>
            <a:endParaRPr lang="bg-BG" dirty="0"/>
          </a:p>
        </p:txBody>
      </p:sp>
      <p:sp>
        <p:nvSpPr>
          <p:cNvPr id="3" name="Content Placeholder 2"/>
          <p:cNvSpPr>
            <a:spLocks noGrp="1"/>
          </p:cNvSpPr>
          <p:nvPr>
            <p:ph idx="1"/>
          </p:nvPr>
        </p:nvSpPr>
        <p:spPr>
          <a:xfrm>
            <a:off x="457200" y="1143000"/>
            <a:ext cx="8229600" cy="5181600"/>
          </a:xfrm>
        </p:spPr>
        <p:txBody>
          <a:bodyPr>
            <a:normAutofit/>
          </a:bodyPr>
          <a:lstStyle/>
          <a:p>
            <a:r>
              <a:rPr lang="en-US" sz="4000" b="1" dirty="0" smtClean="0"/>
              <a:t>Card 7</a:t>
            </a:r>
          </a:p>
          <a:p>
            <a:pPr>
              <a:buNone/>
            </a:pPr>
            <a:r>
              <a:rPr lang="en-US" sz="4000" dirty="0" smtClean="0"/>
              <a:t>	 At a recent </a:t>
            </a:r>
            <a:r>
              <a:rPr lang="en-US" sz="4000" dirty="0" smtClean="0">
                <a:solidFill>
                  <a:srgbClr val="002060"/>
                </a:solidFill>
              </a:rPr>
              <a:t>party</a:t>
            </a:r>
            <a:r>
              <a:rPr lang="en-US" sz="4000" dirty="0" smtClean="0"/>
              <a:t>, your friend took some </a:t>
            </a:r>
            <a:r>
              <a:rPr lang="en-US" sz="4000" dirty="0" smtClean="0">
                <a:solidFill>
                  <a:srgbClr val="002060"/>
                </a:solidFill>
              </a:rPr>
              <a:t>photos of you </a:t>
            </a:r>
            <a:r>
              <a:rPr lang="en-US" sz="4000" dirty="0" smtClean="0"/>
              <a:t>that you </a:t>
            </a:r>
            <a:r>
              <a:rPr lang="en-US" sz="4000" dirty="0" smtClean="0">
                <a:solidFill>
                  <a:srgbClr val="002060"/>
                </a:solidFill>
              </a:rPr>
              <a:t>don’t like</a:t>
            </a:r>
            <a:r>
              <a:rPr lang="en-US" sz="4000" dirty="0" smtClean="0"/>
              <a:t>, and he has now </a:t>
            </a:r>
            <a:r>
              <a:rPr lang="en-US" sz="4000" dirty="0" smtClean="0">
                <a:solidFill>
                  <a:srgbClr val="002060"/>
                </a:solidFill>
              </a:rPr>
              <a:t>put them on his social networking site</a:t>
            </a:r>
            <a:r>
              <a:rPr lang="en-US" sz="4000" dirty="0" smtClean="0"/>
              <a:t>, tagged with </a:t>
            </a:r>
            <a:r>
              <a:rPr lang="en-US" sz="4000" dirty="0" smtClean="0">
                <a:solidFill>
                  <a:srgbClr val="002060"/>
                </a:solidFill>
              </a:rPr>
              <a:t>your name</a:t>
            </a:r>
            <a:r>
              <a:rPr lang="en-US" sz="4000" dirty="0" smtClean="0"/>
              <a:t>. What do you do?</a:t>
            </a:r>
            <a:endParaRPr lang="bg-BG" sz="4000" dirty="0"/>
          </a:p>
        </p:txBody>
      </p:sp>
    </p:spTree>
  </p:cSld>
  <p:clrMapOvr>
    <a:masterClrMapping/>
  </p:clrMapOvr>
  <p:transition>
    <p:zo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381000"/>
          </a:xfrm>
        </p:spPr>
        <p:txBody>
          <a:bodyPr>
            <a:normAutofit fontScale="90000"/>
          </a:bodyPr>
          <a:lstStyle/>
          <a:p>
            <a:endParaRPr lang="bg-BG" dirty="0"/>
          </a:p>
        </p:txBody>
      </p:sp>
      <p:sp>
        <p:nvSpPr>
          <p:cNvPr id="3" name="Content Placeholder 2"/>
          <p:cNvSpPr>
            <a:spLocks noGrp="1"/>
          </p:cNvSpPr>
          <p:nvPr>
            <p:ph idx="1"/>
          </p:nvPr>
        </p:nvSpPr>
        <p:spPr>
          <a:xfrm>
            <a:off x="457200" y="838200"/>
            <a:ext cx="8229600" cy="5486400"/>
          </a:xfrm>
        </p:spPr>
        <p:txBody>
          <a:bodyPr>
            <a:normAutofit lnSpcReduction="10000"/>
          </a:bodyPr>
          <a:lstStyle/>
          <a:p>
            <a:r>
              <a:rPr lang="en-US" sz="4000" b="1" dirty="0" smtClean="0"/>
              <a:t>Card 8</a:t>
            </a:r>
          </a:p>
          <a:p>
            <a:pPr>
              <a:buNone/>
            </a:pPr>
            <a:r>
              <a:rPr lang="en-US" dirty="0" smtClean="0"/>
              <a:t>	</a:t>
            </a:r>
            <a:r>
              <a:rPr lang="en-US" sz="4000" dirty="0" smtClean="0"/>
              <a:t> Your friends are talking about a </a:t>
            </a:r>
            <a:r>
              <a:rPr lang="en-US" sz="4000" dirty="0" smtClean="0">
                <a:solidFill>
                  <a:srgbClr val="002060"/>
                </a:solidFill>
              </a:rPr>
              <a:t>new website </a:t>
            </a:r>
            <a:r>
              <a:rPr lang="en-US" sz="4000" dirty="0" smtClean="0"/>
              <a:t>where you </a:t>
            </a:r>
            <a:r>
              <a:rPr lang="en-US" sz="4000" dirty="0" smtClean="0">
                <a:solidFill>
                  <a:srgbClr val="002060"/>
                </a:solidFill>
              </a:rPr>
              <a:t>can post photos</a:t>
            </a:r>
            <a:r>
              <a:rPr lang="en-US" sz="4000" dirty="0" smtClean="0"/>
              <a:t> and </a:t>
            </a:r>
            <a:r>
              <a:rPr lang="en-US" sz="4000" dirty="0" smtClean="0">
                <a:solidFill>
                  <a:srgbClr val="002060"/>
                </a:solidFill>
              </a:rPr>
              <a:t>chat</a:t>
            </a:r>
            <a:r>
              <a:rPr lang="en-US" sz="4000" dirty="0" smtClean="0"/>
              <a:t> to others. When you go to the site to sign up yourself, you see the </a:t>
            </a:r>
            <a:r>
              <a:rPr lang="en-US" sz="4000" dirty="0" smtClean="0">
                <a:solidFill>
                  <a:srgbClr val="002060"/>
                </a:solidFill>
              </a:rPr>
              <a:t>website wants a picture of you</a:t>
            </a:r>
            <a:r>
              <a:rPr lang="en-US" sz="4000" dirty="0" smtClean="0"/>
              <a:t>, your </a:t>
            </a:r>
            <a:r>
              <a:rPr lang="en-US" sz="4000" dirty="0" smtClean="0">
                <a:solidFill>
                  <a:srgbClr val="002060"/>
                </a:solidFill>
              </a:rPr>
              <a:t>email</a:t>
            </a:r>
            <a:r>
              <a:rPr lang="en-US" sz="4000" dirty="0" smtClean="0"/>
              <a:t> details, your </a:t>
            </a:r>
            <a:r>
              <a:rPr lang="en-US" sz="4000" dirty="0" smtClean="0">
                <a:solidFill>
                  <a:srgbClr val="002060"/>
                </a:solidFill>
              </a:rPr>
              <a:t>address </a:t>
            </a:r>
            <a:r>
              <a:rPr lang="en-US" sz="4000" dirty="0" smtClean="0"/>
              <a:t>and your </a:t>
            </a:r>
            <a:r>
              <a:rPr lang="en-US" sz="4000" dirty="0" smtClean="0">
                <a:solidFill>
                  <a:srgbClr val="002060"/>
                </a:solidFill>
              </a:rPr>
              <a:t>mobile phone number</a:t>
            </a:r>
            <a:r>
              <a:rPr lang="en-US" sz="4000" dirty="0" smtClean="0"/>
              <a:t>. What do you do?</a:t>
            </a:r>
            <a:endParaRPr lang="bg-BG" sz="4000" dirty="0"/>
          </a:p>
        </p:txBody>
      </p:sp>
    </p:spTree>
  </p:cSld>
  <p:clrMapOvr>
    <a:masterClrMapping/>
  </p:clrMapOvr>
  <p:transition>
    <p:zo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362712"/>
          </a:xfrm>
        </p:spPr>
        <p:txBody>
          <a:bodyPr>
            <a:normAutofit fontScale="90000"/>
          </a:bodyPr>
          <a:lstStyle/>
          <a:p>
            <a:endParaRPr lang="bg-BG" dirty="0"/>
          </a:p>
        </p:txBody>
      </p:sp>
      <p:sp>
        <p:nvSpPr>
          <p:cNvPr id="3" name="Content Placeholder 2"/>
          <p:cNvSpPr>
            <a:spLocks noGrp="1"/>
          </p:cNvSpPr>
          <p:nvPr>
            <p:ph idx="1"/>
          </p:nvPr>
        </p:nvSpPr>
        <p:spPr>
          <a:xfrm>
            <a:off x="457200" y="1295400"/>
            <a:ext cx="8229600" cy="5029200"/>
          </a:xfrm>
        </p:spPr>
        <p:txBody>
          <a:bodyPr>
            <a:noAutofit/>
          </a:bodyPr>
          <a:lstStyle/>
          <a:p>
            <a:r>
              <a:rPr lang="en-US" sz="4000" b="1" dirty="0" smtClean="0"/>
              <a:t>Card 9 </a:t>
            </a:r>
          </a:p>
          <a:p>
            <a:pPr>
              <a:buNone/>
            </a:pPr>
            <a:r>
              <a:rPr lang="en-US" sz="4000" dirty="0" smtClean="0"/>
              <a:t>	Some of your friends have been </a:t>
            </a:r>
            <a:r>
              <a:rPr lang="en-US" sz="4000" dirty="0" smtClean="0">
                <a:solidFill>
                  <a:srgbClr val="002060"/>
                </a:solidFill>
              </a:rPr>
              <a:t>posting</a:t>
            </a:r>
            <a:r>
              <a:rPr lang="en-US" sz="4000" dirty="0" smtClean="0"/>
              <a:t> </a:t>
            </a:r>
            <a:r>
              <a:rPr lang="en-US" sz="4000" dirty="0" smtClean="0">
                <a:solidFill>
                  <a:srgbClr val="002060"/>
                </a:solidFill>
              </a:rPr>
              <a:t>horrible comments </a:t>
            </a:r>
            <a:r>
              <a:rPr lang="en-US" sz="4000" dirty="0" smtClean="0"/>
              <a:t>about a </a:t>
            </a:r>
            <a:r>
              <a:rPr lang="en-US" sz="4000" dirty="0" smtClean="0">
                <a:solidFill>
                  <a:srgbClr val="002060"/>
                </a:solidFill>
              </a:rPr>
              <a:t>teacher </a:t>
            </a:r>
            <a:r>
              <a:rPr lang="en-US" sz="4000" dirty="0" smtClean="0"/>
              <a:t>in your school on their pages on a social networking site. You don’t particularly like the teacher, but you don’t think he is that bad. What do you do? </a:t>
            </a:r>
            <a:endParaRPr lang="bg-BG" sz="4000" dirty="0"/>
          </a:p>
        </p:txBody>
      </p:sp>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l="14056" t="10417" r="15666" b="6250"/>
          <a:stretch>
            <a:fillRect/>
          </a:stretch>
        </p:blipFill>
        <p:spPr bwMode="auto">
          <a:xfrm>
            <a:off x="0" y="533400"/>
            <a:ext cx="9144000" cy="63246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304800"/>
          </a:xfrm>
        </p:spPr>
        <p:txBody>
          <a:bodyPr>
            <a:normAutofit fontScale="90000"/>
          </a:bodyPr>
          <a:lstStyle/>
          <a:p>
            <a:endParaRPr lang="bg-BG" dirty="0"/>
          </a:p>
        </p:txBody>
      </p:sp>
      <p:sp>
        <p:nvSpPr>
          <p:cNvPr id="3" name="Content Placeholder 2"/>
          <p:cNvSpPr>
            <a:spLocks noGrp="1"/>
          </p:cNvSpPr>
          <p:nvPr>
            <p:ph idx="1"/>
          </p:nvPr>
        </p:nvSpPr>
        <p:spPr>
          <a:xfrm>
            <a:off x="457200" y="838200"/>
            <a:ext cx="8229600" cy="5486400"/>
          </a:xfrm>
        </p:spPr>
        <p:txBody>
          <a:bodyPr>
            <a:normAutofit/>
          </a:bodyPr>
          <a:lstStyle/>
          <a:p>
            <a:r>
              <a:rPr lang="en-US" sz="4400" b="1" dirty="0" smtClean="0"/>
              <a:t>Card 10</a:t>
            </a:r>
          </a:p>
          <a:p>
            <a:pPr>
              <a:buNone/>
            </a:pPr>
            <a:r>
              <a:rPr lang="en-US" sz="4400" dirty="0" smtClean="0"/>
              <a:t>	 A girl in your class has started </a:t>
            </a:r>
            <a:r>
              <a:rPr lang="en-US" sz="4400" dirty="0" smtClean="0">
                <a:solidFill>
                  <a:srgbClr val="002060"/>
                </a:solidFill>
              </a:rPr>
              <a:t>sending</a:t>
            </a:r>
            <a:r>
              <a:rPr lang="en-US" sz="4400" dirty="0" smtClean="0"/>
              <a:t> you </a:t>
            </a:r>
            <a:r>
              <a:rPr lang="en-US" sz="4400" dirty="0" smtClean="0">
                <a:solidFill>
                  <a:srgbClr val="002060"/>
                </a:solidFill>
              </a:rPr>
              <a:t>unpleasant</a:t>
            </a:r>
            <a:r>
              <a:rPr lang="en-US" sz="4400" dirty="0" smtClean="0"/>
              <a:t> mobile phone </a:t>
            </a:r>
            <a:r>
              <a:rPr lang="en-US" sz="4400" dirty="0" smtClean="0">
                <a:solidFill>
                  <a:srgbClr val="002060"/>
                </a:solidFill>
              </a:rPr>
              <a:t>text messages</a:t>
            </a:r>
            <a:r>
              <a:rPr lang="en-US" sz="4400" dirty="0" smtClean="0"/>
              <a:t>. She says if you tell anybody, she will make your life hell at school. What do you do? </a:t>
            </a:r>
            <a:endParaRPr lang="bg-BG" sz="4400" dirty="0"/>
          </a:p>
        </p:txBody>
      </p:sp>
    </p:spTree>
  </p:cSld>
  <p:clrMapOvr>
    <a:masterClrMapping/>
  </p:clrMapOvr>
  <p:transition>
    <p:zo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457200"/>
          </a:xfrm>
        </p:spPr>
        <p:txBody>
          <a:bodyPr>
            <a:normAutofit fontScale="90000"/>
          </a:bodyPr>
          <a:lstStyle/>
          <a:p>
            <a:endParaRPr lang="bg-BG" dirty="0"/>
          </a:p>
        </p:txBody>
      </p:sp>
      <p:sp>
        <p:nvSpPr>
          <p:cNvPr id="3" name="Content Placeholder 2"/>
          <p:cNvSpPr>
            <a:spLocks noGrp="1"/>
          </p:cNvSpPr>
          <p:nvPr>
            <p:ph idx="1"/>
          </p:nvPr>
        </p:nvSpPr>
        <p:spPr>
          <a:xfrm>
            <a:off x="457200" y="1066800"/>
            <a:ext cx="8229600" cy="5257800"/>
          </a:xfrm>
        </p:spPr>
        <p:txBody>
          <a:bodyPr>
            <a:noAutofit/>
          </a:bodyPr>
          <a:lstStyle/>
          <a:p>
            <a:r>
              <a:rPr lang="en-US" sz="4400" b="1" dirty="0" smtClean="0"/>
              <a:t>Card 11</a:t>
            </a:r>
          </a:p>
          <a:p>
            <a:pPr>
              <a:buNone/>
            </a:pPr>
            <a:r>
              <a:rPr lang="en-US" sz="4400" dirty="0" smtClean="0"/>
              <a:t>	 Your friend plans to set up an </a:t>
            </a:r>
            <a:r>
              <a:rPr lang="en-US" sz="4400" dirty="0" smtClean="0">
                <a:solidFill>
                  <a:srgbClr val="002060"/>
                </a:solidFill>
              </a:rPr>
              <a:t>online group </a:t>
            </a:r>
            <a:r>
              <a:rPr lang="en-US" sz="4400" dirty="0" smtClean="0"/>
              <a:t>called </a:t>
            </a:r>
            <a:r>
              <a:rPr lang="en-US" sz="4400" dirty="0" smtClean="0">
                <a:solidFill>
                  <a:srgbClr val="002060"/>
                </a:solidFill>
              </a:rPr>
              <a:t>‘Let’s burn down the school!’ </a:t>
            </a:r>
            <a:r>
              <a:rPr lang="en-US" sz="4400" dirty="0" smtClean="0"/>
              <a:t>and invite school friends to join it. He thinks it will be a </a:t>
            </a:r>
            <a:r>
              <a:rPr lang="en-US" sz="4400" dirty="0" smtClean="0">
                <a:solidFill>
                  <a:srgbClr val="002060"/>
                </a:solidFill>
              </a:rPr>
              <a:t>good joke</a:t>
            </a:r>
            <a:r>
              <a:rPr lang="en-US" sz="4400" dirty="0" smtClean="0"/>
              <a:t>. What do you do?</a:t>
            </a:r>
            <a:endParaRPr lang="bg-BG" sz="4400" dirty="0"/>
          </a:p>
        </p:txBody>
      </p:sp>
    </p:spTree>
  </p:cSld>
  <p:clrMapOvr>
    <a:masterClrMapping/>
  </p:clrMapOvr>
  <p:transition>
    <p:zo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57200"/>
          </a:xfrm>
        </p:spPr>
        <p:txBody>
          <a:bodyPr>
            <a:normAutofit fontScale="90000"/>
          </a:bodyPr>
          <a:lstStyle/>
          <a:p>
            <a:endParaRPr lang="bg-BG" dirty="0"/>
          </a:p>
        </p:txBody>
      </p:sp>
      <p:sp>
        <p:nvSpPr>
          <p:cNvPr id="3" name="Content Placeholder 2"/>
          <p:cNvSpPr>
            <a:spLocks noGrp="1"/>
          </p:cNvSpPr>
          <p:nvPr>
            <p:ph idx="1"/>
          </p:nvPr>
        </p:nvSpPr>
        <p:spPr>
          <a:xfrm>
            <a:off x="457200" y="914400"/>
            <a:ext cx="8229600" cy="5410200"/>
          </a:xfrm>
        </p:spPr>
        <p:txBody>
          <a:bodyPr>
            <a:normAutofit/>
          </a:bodyPr>
          <a:lstStyle/>
          <a:p>
            <a:r>
              <a:rPr lang="en-US" sz="4400" b="1" dirty="0" smtClean="0"/>
              <a:t>Card 12</a:t>
            </a:r>
          </a:p>
          <a:p>
            <a:pPr>
              <a:buNone/>
            </a:pPr>
            <a:r>
              <a:rPr lang="en-US" sz="4400" dirty="0" smtClean="0"/>
              <a:t>	 Someone has been </a:t>
            </a:r>
            <a:r>
              <a:rPr lang="en-US" sz="4400" dirty="0" smtClean="0">
                <a:solidFill>
                  <a:srgbClr val="002060"/>
                </a:solidFill>
              </a:rPr>
              <a:t>posting nasty messages</a:t>
            </a:r>
            <a:r>
              <a:rPr lang="en-US" sz="4400" dirty="0" smtClean="0"/>
              <a:t> to a social networking page with </a:t>
            </a:r>
            <a:r>
              <a:rPr lang="en-US" sz="4400" dirty="0" smtClean="0">
                <a:solidFill>
                  <a:srgbClr val="002060"/>
                </a:solidFill>
              </a:rPr>
              <a:t>your username</a:t>
            </a:r>
            <a:r>
              <a:rPr lang="en-US" sz="4400" dirty="0" smtClean="0"/>
              <a:t>. </a:t>
            </a:r>
            <a:r>
              <a:rPr lang="en-US" sz="4400" dirty="0" smtClean="0">
                <a:solidFill>
                  <a:srgbClr val="002060"/>
                </a:solidFill>
              </a:rPr>
              <a:t>You don’t know who it is. </a:t>
            </a:r>
            <a:r>
              <a:rPr lang="en-US" sz="4400" dirty="0" smtClean="0"/>
              <a:t>What do you do? </a:t>
            </a:r>
            <a:endParaRPr lang="bg-BG" sz="4400" dirty="0"/>
          </a:p>
        </p:txBody>
      </p:sp>
    </p:spTree>
  </p:cSld>
  <p:clrMapOvr>
    <a:masterClrMapping/>
  </p:clrMapOvr>
  <p:transition>
    <p:zo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pPr algn="ctr"/>
            <a:r>
              <a:rPr lang="en-US" dirty="0" smtClean="0"/>
              <a:t/>
            </a:r>
            <a:br>
              <a:rPr lang="en-US" dirty="0" smtClean="0"/>
            </a:br>
            <a:r>
              <a:rPr lang="en-US" dirty="0" smtClean="0"/>
              <a:t/>
            </a:r>
            <a:br>
              <a:rPr lang="en-US" dirty="0" smtClean="0"/>
            </a:br>
            <a:r>
              <a:rPr lang="en-US" dirty="0" smtClean="0">
                <a:solidFill>
                  <a:schemeClr val="tx1">
                    <a:lumMod val="95000"/>
                    <a:lumOff val="5000"/>
                  </a:schemeClr>
                </a:solidFill>
              </a:rPr>
              <a:t>Working with websites</a:t>
            </a:r>
            <a:r>
              <a:rPr lang="en-US" dirty="0" smtClean="0"/>
              <a:t/>
            </a:r>
            <a:br>
              <a:rPr lang="en-US" dirty="0" smtClean="0"/>
            </a:br>
            <a:r>
              <a:rPr lang="en-US" dirty="0" smtClean="0"/>
              <a:t>Search engines</a:t>
            </a:r>
            <a:endParaRPr lang="bg-BG" dirty="0"/>
          </a:p>
        </p:txBody>
      </p:sp>
      <p:sp>
        <p:nvSpPr>
          <p:cNvPr id="3" name="Content Placeholder 2"/>
          <p:cNvSpPr>
            <a:spLocks noGrp="1"/>
          </p:cNvSpPr>
          <p:nvPr>
            <p:ph idx="1"/>
          </p:nvPr>
        </p:nvSpPr>
        <p:spPr>
          <a:xfrm>
            <a:off x="457200" y="1447800"/>
            <a:ext cx="8229600" cy="4876800"/>
          </a:xfrm>
        </p:spPr>
        <p:txBody>
          <a:bodyPr>
            <a:normAutofit fontScale="92500" lnSpcReduction="10000"/>
          </a:bodyPr>
          <a:lstStyle/>
          <a:p>
            <a:pPr>
              <a:buNone/>
            </a:pPr>
            <a:r>
              <a:rPr lang="en-US" dirty="0" smtClean="0"/>
              <a:t>• </a:t>
            </a:r>
            <a:r>
              <a:rPr lang="en-US" dirty="0" smtClean="0">
                <a:hlinkClick r:id="rId2"/>
              </a:rPr>
              <a:t>http://www.visuwords.com</a:t>
            </a:r>
            <a:endParaRPr lang="en-US" dirty="0" smtClean="0"/>
          </a:p>
          <a:p>
            <a:pPr>
              <a:buNone/>
            </a:pPr>
            <a:r>
              <a:rPr lang="en-US" dirty="0" smtClean="0"/>
              <a:t> • http://www.visualthesaurus.com </a:t>
            </a:r>
          </a:p>
          <a:p>
            <a:pPr>
              <a:buNone/>
            </a:pPr>
            <a:r>
              <a:rPr lang="en-US" dirty="0" smtClean="0"/>
              <a:t>• http://taggalaxy.de </a:t>
            </a:r>
          </a:p>
          <a:p>
            <a:pPr>
              <a:buNone/>
            </a:pPr>
            <a:r>
              <a:rPr lang="en-US" dirty="0" smtClean="0"/>
              <a:t>• </a:t>
            </a:r>
            <a:r>
              <a:rPr lang="en-US" dirty="0" smtClean="0">
                <a:hlinkClick r:id="rId3"/>
              </a:rPr>
              <a:t>http://www.zoo-m.com/flickr-storm</a:t>
            </a:r>
            <a:endParaRPr lang="en-US" dirty="0" smtClean="0"/>
          </a:p>
          <a:p>
            <a:pPr>
              <a:buNone/>
            </a:pPr>
            <a:r>
              <a:rPr lang="en-US" dirty="0" smtClean="0"/>
              <a:t> • http://www.icerocket.com </a:t>
            </a:r>
          </a:p>
          <a:p>
            <a:pPr>
              <a:buNone/>
            </a:pPr>
            <a:r>
              <a:rPr lang="en-US" dirty="0" smtClean="0"/>
              <a:t>• http://technorati.com </a:t>
            </a:r>
          </a:p>
          <a:p>
            <a:pPr>
              <a:buNone/>
            </a:pPr>
            <a:r>
              <a:rPr lang="en-US" dirty="0" smtClean="0"/>
              <a:t>• </a:t>
            </a:r>
            <a:r>
              <a:rPr lang="en-US" dirty="0" smtClean="0">
                <a:hlinkClick r:id="rId4"/>
              </a:rPr>
              <a:t>http://visualoop.tumblr.com</a:t>
            </a:r>
            <a:endParaRPr lang="en-US" dirty="0" smtClean="0"/>
          </a:p>
          <a:p>
            <a:pPr>
              <a:buNone/>
            </a:pPr>
            <a:r>
              <a:rPr lang="en-US" dirty="0" smtClean="0"/>
              <a:t> • </a:t>
            </a:r>
            <a:r>
              <a:rPr lang="en-US" dirty="0" smtClean="0">
                <a:hlinkClick r:id="rId5"/>
              </a:rPr>
              <a:t>http://zanran.com</a:t>
            </a:r>
            <a:endParaRPr lang="en-US" dirty="0" smtClean="0"/>
          </a:p>
          <a:p>
            <a:pPr>
              <a:buNone/>
            </a:pPr>
            <a:r>
              <a:rPr lang="en-US" dirty="0" smtClean="0"/>
              <a:t> • </a:t>
            </a:r>
            <a:r>
              <a:rPr lang="en-US" dirty="0" smtClean="0">
                <a:hlinkClick r:id="rId6"/>
              </a:rPr>
              <a:t>http://spezify.com</a:t>
            </a:r>
            <a:endParaRPr lang="en-US" dirty="0" smtClean="0"/>
          </a:p>
          <a:p>
            <a:pPr>
              <a:buNone/>
            </a:pPr>
            <a:r>
              <a:rPr lang="en-US" dirty="0" smtClean="0"/>
              <a:t> • </a:t>
            </a:r>
            <a:r>
              <a:rPr lang="en-US" dirty="0" smtClean="0">
                <a:hlinkClick r:id="rId7"/>
              </a:rPr>
              <a:t>http://webcrawler.com</a:t>
            </a:r>
            <a:endParaRPr lang="en-US" dirty="0" smtClean="0"/>
          </a:p>
          <a:p>
            <a:pPr>
              <a:buNone/>
            </a:pPr>
            <a:r>
              <a:rPr lang="en-US" dirty="0" smtClean="0"/>
              <a:t> • </a:t>
            </a:r>
            <a:r>
              <a:rPr lang="en-US" dirty="0" smtClean="0">
                <a:hlinkClick r:id="rId8"/>
              </a:rPr>
              <a:t>http://www.youtube.com/education</a:t>
            </a:r>
            <a:endParaRPr lang="en-US" dirty="0" smtClean="0"/>
          </a:p>
          <a:p>
            <a:pPr>
              <a:buNone/>
            </a:pPr>
            <a:r>
              <a:rPr lang="en-US" dirty="0" smtClean="0"/>
              <a:t> • http://www.vizband.co.uk</a:t>
            </a:r>
            <a:endParaRPr lang="bg-BG" dirty="0"/>
          </a:p>
        </p:txBody>
      </p:sp>
    </p:spTree>
  </p:cSld>
  <p:clrMapOvr>
    <a:masterClrMapping/>
  </p:clrMapOvr>
  <p:transition>
    <p:zo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Evaluating websites</a:t>
            </a:r>
            <a:endParaRPr lang="bg-BG" dirty="0"/>
          </a:p>
        </p:txBody>
      </p:sp>
      <p:pic>
        <p:nvPicPr>
          <p:cNvPr id="1026" name="Picture 2"/>
          <p:cNvPicPr>
            <a:picLocks noGrp="1" noChangeAspect="1" noChangeArrowheads="1"/>
          </p:cNvPicPr>
          <p:nvPr>
            <p:ph idx="1"/>
          </p:nvPr>
        </p:nvPicPr>
        <p:blipFill>
          <a:blip r:embed="rId2"/>
          <a:srcRect l="19743" t="18409" r="20720" b="13888"/>
          <a:stretch>
            <a:fillRect/>
          </a:stretch>
        </p:blipFill>
        <p:spPr bwMode="auto">
          <a:xfrm>
            <a:off x="609600" y="1981200"/>
            <a:ext cx="7772400" cy="42672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04800"/>
          </a:xfrm>
        </p:spPr>
        <p:txBody>
          <a:bodyPr>
            <a:normAutofit fontScale="90000"/>
          </a:bodyPr>
          <a:lstStyle/>
          <a:p>
            <a:endParaRPr lang="bg-BG" dirty="0"/>
          </a:p>
        </p:txBody>
      </p:sp>
      <p:pic>
        <p:nvPicPr>
          <p:cNvPr id="2050" name="Picture 2"/>
          <p:cNvPicPr>
            <a:picLocks noGrp="1" noChangeAspect="1" noChangeArrowheads="1"/>
          </p:cNvPicPr>
          <p:nvPr>
            <p:ph idx="1"/>
          </p:nvPr>
        </p:nvPicPr>
        <p:blipFill>
          <a:blip r:embed="rId2"/>
          <a:srcRect l="19743" t="7993" r="20720" b="6944"/>
          <a:stretch>
            <a:fillRect/>
          </a:stretch>
        </p:blipFill>
        <p:spPr bwMode="auto">
          <a:xfrm>
            <a:off x="457200" y="685800"/>
            <a:ext cx="8001000" cy="5884889"/>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219200"/>
          </a:xfrm>
        </p:spPr>
        <p:txBody>
          <a:bodyPr>
            <a:normAutofit fontScale="90000"/>
          </a:bodyPr>
          <a:lstStyle/>
          <a:p>
            <a:r>
              <a:rPr lang="en-US" dirty="0" smtClean="0"/>
              <a:t>Use Google to find the answers to these questions as fast as you can:</a:t>
            </a:r>
            <a:endParaRPr lang="bg-BG" dirty="0"/>
          </a:p>
        </p:txBody>
      </p:sp>
      <p:sp>
        <p:nvSpPr>
          <p:cNvPr id="3" name="Content Placeholder 2"/>
          <p:cNvSpPr>
            <a:spLocks noGrp="1"/>
          </p:cNvSpPr>
          <p:nvPr>
            <p:ph idx="1"/>
          </p:nvPr>
        </p:nvSpPr>
        <p:spPr>
          <a:xfrm>
            <a:off x="457200" y="1600200"/>
            <a:ext cx="8229600" cy="4876800"/>
          </a:xfrm>
        </p:spPr>
        <p:txBody>
          <a:bodyPr/>
          <a:lstStyle/>
          <a:p>
            <a:pPr>
              <a:buNone/>
            </a:pPr>
            <a:r>
              <a:rPr lang="en-US" dirty="0" smtClean="0"/>
              <a:t>	</a:t>
            </a:r>
            <a:r>
              <a:rPr lang="en-US" sz="3200" i="1" dirty="0" smtClean="0"/>
              <a:t>1. What does the word </a:t>
            </a:r>
            <a:r>
              <a:rPr lang="en-US" sz="3200" b="1" dirty="0" err="1" smtClean="0">
                <a:solidFill>
                  <a:srgbClr val="002060"/>
                </a:solidFill>
              </a:rPr>
              <a:t>rhizomatic</a:t>
            </a:r>
            <a:r>
              <a:rPr lang="en-US" sz="3200" i="1" dirty="0" smtClean="0"/>
              <a:t> mean?</a:t>
            </a:r>
          </a:p>
          <a:p>
            <a:pPr>
              <a:buNone/>
            </a:pPr>
            <a:r>
              <a:rPr lang="en-US" sz="3200" i="1" dirty="0" smtClean="0"/>
              <a:t>	 2. Find </a:t>
            </a:r>
            <a:r>
              <a:rPr lang="en-US" sz="3200" b="1" i="1" dirty="0" smtClean="0">
                <a:solidFill>
                  <a:srgbClr val="002060"/>
                </a:solidFill>
              </a:rPr>
              <a:t>three other words </a:t>
            </a:r>
            <a:r>
              <a:rPr lang="en-US" sz="3200" i="1" dirty="0" smtClean="0"/>
              <a:t>in the same word family </a:t>
            </a:r>
            <a:r>
              <a:rPr lang="en-US" sz="3200" i="1" dirty="0" smtClean="0">
                <a:solidFill>
                  <a:srgbClr val="002060"/>
                </a:solidFill>
              </a:rPr>
              <a:t>as </a:t>
            </a:r>
            <a:r>
              <a:rPr lang="en-US" sz="3200" i="1" dirty="0" err="1" smtClean="0">
                <a:solidFill>
                  <a:srgbClr val="002060"/>
                </a:solidFill>
              </a:rPr>
              <a:t>rhizomatic</a:t>
            </a:r>
            <a:r>
              <a:rPr lang="en-US" sz="3200" i="1" dirty="0" smtClean="0"/>
              <a:t>.</a:t>
            </a:r>
          </a:p>
          <a:p>
            <a:pPr>
              <a:buNone/>
            </a:pPr>
            <a:r>
              <a:rPr lang="en-US" sz="3200" i="1" dirty="0" smtClean="0"/>
              <a:t> 	3. A coffee costs £1.55. You are a Japanese tourist in Norwich and want to know what that is </a:t>
            </a:r>
            <a:r>
              <a:rPr lang="en-US" sz="3200" b="1" i="1" dirty="0" smtClean="0">
                <a:solidFill>
                  <a:srgbClr val="002060"/>
                </a:solidFill>
              </a:rPr>
              <a:t>in your currency</a:t>
            </a:r>
            <a:r>
              <a:rPr lang="en-US" sz="3200" i="1" dirty="0" smtClean="0"/>
              <a:t>.</a:t>
            </a:r>
          </a:p>
          <a:p>
            <a:pPr>
              <a:buNone/>
            </a:pPr>
            <a:r>
              <a:rPr lang="en-US" sz="3200" i="1" dirty="0" smtClean="0"/>
              <a:t> 	4. Who said: </a:t>
            </a:r>
            <a:r>
              <a:rPr lang="en-US" sz="3200" b="1" i="1" dirty="0" smtClean="0">
                <a:solidFill>
                  <a:srgbClr val="002060"/>
                </a:solidFill>
              </a:rPr>
              <a:t>‘Everything in life is luck’?</a:t>
            </a:r>
          </a:p>
          <a:p>
            <a:pPr>
              <a:buNone/>
            </a:pPr>
            <a:r>
              <a:rPr lang="en-US" sz="3200" i="1" dirty="0" smtClean="0"/>
              <a:t> 	5. </a:t>
            </a:r>
            <a:r>
              <a:rPr lang="en-US" sz="3200" b="1" i="1" dirty="0" smtClean="0">
                <a:solidFill>
                  <a:srgbClr val="002060"/>
                </a:solidFill>
              </a:rPr>
              <a:t>What is the time in Damascus </a:t>
            </a:r>
            <a:r>
              <a:rPr lang="en-US" sz="3200" i="1" dirty="0" smtClean="0"/>
              <a:t>when it’s 11 a.m. in Norwich?</a:t>
            </a:r>
            <a:endParaRPr lang="bg-BG" sz="3200" i="1" dirty="0"/>
          </a:p>
        </p:txBody>
      </p:sp>
    </p:spTree>
  </p:cSld>
  <p:clrMapOvr>
    <a:masterClrMapping/>
  </p:clrMapOvr>
  <p:transition>
    <p:zo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33400"/>
          </a:xfrm>
        </p:spPr>
        <p:txBody>
          <a:bodyPr>
            <a:normAutofit fontScale="90000"/>
          </a:bodyPr>
          <a:lstStyle/>
          <a:p>
            <a:endParaRPr lang="bg-BG" dirty="0"/>
          </a:p>
        </p:txBody>
      </p:sp>
      <p:sp>
        <p:nvSpPr>
          <p:cNvPr id="3" name="Content Placeholder 2"/>
          <p:cNvSpPr>
            <a:spLocks noGrp="1"/>
          </p:cNvSpPr>
          <p:nvPr>
            <p:ph idx="1"/>
          </p:nvPr>
        </p:nvSpPr>
        <p:spPr>
          <a:xfrm>
            <a:off x="457200" y="1219200"/>
            <a:ext cx="8229600" cy="5105400"/>
          </a:xfrm>
        </p:spPr>
        <p:txBody>
          <a:bodyPr>
            <a:normAutofit/>
          </a:bodyPr>
          <a:lstStyle/>
          <a:p>
            <a:pPr>
              <a:buNone/>
            </a:pPr>
            <a:r>
              <a:rPr lang="en-US" sz="2800" dirty="0" smtClean="0"/>
              <a:t>6. </a:t>
            </a:r>
            <a:r>
              <a:rPr lang="en-US" sz="2800" i="1" dirty="0" smtClean="0"/>
              <a:t>Find a </a:t>
            </a:r>
            <a:r>
              <a:rPr lang="en-US" sz="2800" b="1" i="1" dirty="0" smtClean="0">
                <a:solidFill>
                  <a:srgbClr val="002060"/>
                </a:solidFill>
              </a:rPr>
              <a:t>PowerPoint presentation </a:t>
            </a:r>
            <a:r>
              <a:rPr lang="en-US" sz="2800" i="1" dirty="0" smtClean="0"/>
              <a:t>about </a:t>
            </a:r>
            <a:r>
              <a:rPr lang="en-US" sz="2800" b="1" i="1" dirty="0" smtClean="0">
                <a:solidFill>
                  <a:srgbClr val="002060"/>
                </a:solidFill>
              </a:rPr>
              <a:t>phrasal verbs </a:t>
            </a:r>
            <a:r>
              <a:rPr lang="en-US" sz="2800" i="1" dirty="0" smtClean="0"/>
              <a:t>on the web. Note down the URL.</a:t>
            </a:r>
          </a:p>
          <a:p>
            <a:pPr>
              <a:buNone/>
            </a:pPr>
            <a:r>
              <a:rPr lang="en-US" sz="2800" i="1" dirty="0" smtClean="0"/>
              <a:t> 7. Find an </a:t>
            </a:r>
            <a:r>
              <a:rPr lang="en-US" sz="2800" b="1" i="1" dirty="0" smtClean="0">
                <a:solidFill>
                  <a:srgbClr val="002060"/>
                </a:solidFill>
              </a:rPr>
              <a:t>audio presentation / podcast </a:t>
            </a:r>
            <a:r>
              <a:rPr lang="en-US" sz="2800" i="1" dirty="0" smtClean="0"/>
              <a:t>about </a:t>
            </a:r>
            <a:r>
              <a:rPr lang="en-US" sz="2800" b="1" i="1" dirty="0" smtClean="0">
                <a:solidFill>
                  <a:srgbClr val="002060"/>
                </a:solidFill>
              </a:rPr>
              <a:t>phrasal verbs </a:t>
            </a:r>
            <a:r>
              <a:rPr lang="en-US" sz="2800" i="1" dirty="0" smtClean="0"/>
              <a:t>on the web. Note down the URL.</a:t>
            </a:r>
          </a:p>
          <a:p>
            <a:pPr>
              <a:buNone/>
            </a:pPr>
            <a:r>
              <a:rPr lang="en-US" sz="2800" i="1" dirty="0" smtClean="0"/>
              <a:t> 8. </a:t>
            </a:r>
            <a:r>
              <a:rPr lang="en-US" sz="2800" b="1" i="1" dirty="0" smtClean="0">
                <a:solidFill>
                  <a:srgbClr val="002060"/>
                </a:solidFill>
              </a:rPr>
              <a:t>How high </a:t>
            </a:r>
            <a:r>
              <a:rPr lang="en-US" sz="2800" i="1" dirty="0" smtClean="0"/>
              <a:t>is Mount Everest </a:t>
            </a:r>
            <a:r>
              <a:rPr lang="en-US" sz="2800" b="1" i="1" dirty="0" smtClean="0">
                <a:solidFill>
                  <a:srgbClr val="002060"/>
                </a:solidFill>
              </a:rPr>
              <a:t>in feet</a:t>
            </a:r>
            <a:r>
              <a:rPr lang="en-US" sz="2800" i="1" dirty="0" smtClean="0"/>
              <a:t>? </a:t>
            </a:r>
            <a:r>
              <a:rPr lang="en-US" sz="2800" b="1" i="1" dirty="0" smtClean="0">
                <a:solidFill>
                  <a:srgbClr val="002060"/>
                </a:solidFill>
              </a:rPr>
              <a:t>Convert that to </a:t>
            </a:r>
            <a:r>
              <a:rPr lang="en-US" sz="2800" b="1" i="1" dirty="0" err="1" smtClean="0">
                <a:solidFill>
                  <a:srgbClr val="002060"/>
                </a:solidFill>
              </a:rPr>
              <a:t>metres</a:t>
            </a:r>
            <a:r>
              <a:rPr lang="en-US" sz="2800" b="1" i="1" dirty="0" smtClean="0">
                <a:solidFill>
                  <a:srgbClr val="002060"/>
                </a:solidFill>
              </a:rPr>
              <a:t> </a:t>
            </a:r>
            <a:r>
              <a:rPr lang="en-US" sz="2800" i="1" dirty="0" smtClean="0"/>
              <a:t>– how many </a:t>
            </a:r>
            <a:r>
              <a:rPr lang="en-US" sz="2800" i="1" dirty="0" err="1" smtClean="0"/>
              <a:t>metres</a:t>
            </a:r>
            <a:r>
              <a:rPr lang="en-US" sz="2800" i="1" dirty="0" smtClean="0"/>
              <a:t> high is it? </a:t>
            </a:r>
          </a:p>
          <a:p>
            <a:pPr>
              <a:buNone/>
            </a:pPr>
            <a:r>
              <a:rPr lang="en-US" sz="2800" i="1" dirty="0" smtClean="0"/>
              <a:t>9. Find a </a:t>
            </a:r>
            <a:r>
              <a:rPr lang="en-US" sz="2800" i="1" dirty="0" smtClean="0">
                <a:solidFill>
                  <a:srgbClr val="002060"/>
                </a:solidFill>
              </a:rPr>
              <a:t>digital camera </a:t>
            </a:r>
            <a:r>
              <a:rPr lang="en-US" sz="2800" i="1" dirty="0" smtClean="0"/>
              <a:t>that </a:t>
            </a:r>
            <a:r>
              <a:rPr lang="en-US" sz="2800" b="1" i="1" dirty="0" smtClean="0">
                <a:solidFill>
                  <a:srgbClr val="002060"/>
                </a:solidFill>
              </a:rPr>
              <a:t>costs between £100 and £150. </a:t>
            </a:r>
          </a:p>
          <a:p>
            <a:pPr>
              <a:buNone/>
            </a:pPr>
            <a:r>
              <a:rPr lang="en-US" sz="2800" i="1" dirty="0" smtClean="0"/>
              <a:t>10. Find information about (Charles and) </a:t>
            </a:r>
            <a:r>
              <a:rPr lang="en-US" sz="2800" b="1" i="1" dirty="0" smtClean="0">
                <a:solidFill>
                  <a:srgbClr val="002060"/>
                </a:solidFill>
              </a:rPr>
              <a:t>Darwin</a:t>
            </a:r>
            <a:r>
              <a:rPr lang="en-US" sz="2800" i="1" dirty="0" smtClean="0"/>
              <a:t> on </a:t>
            </a:r>
            <a:r>
              <a:rPr lang="en-US" sz="2800" b="1" i="1" dirty="0" smtClean="0">
                <a:solidFill>
                  <a:srgbClr val="002060"/>
                </a:solidFill>
              </a:rPr>
              <a:t>any UK university site</a:t>
            </a:r>
            <a:endParaRPr lang="bg-BG" sz="2800" b="1" i="1" dirty="0">
              <a:solidFill>
                <a:srgbClr val="002060"/>
              </a:solidFill>
            </a:endParaRPr>
          </a:p>
        </p:txBody>
      </p:sp>
    </p:spTree>
  </p:cSld>
  <p:clrMapOvr>
    <a:masterClrMapping/>
  </p:clrMapOvr>
  <p:transition>
    <p:zo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normAutofit fontScale="90000"/>
          </a:bodyPr>
          <a:lstStyle/>
          <a:p>
            <a:r>
              <a:rPr lang="en-US" dirty="0" smtClean="0">
                <a:solidFill>
                  <a:schemeClr val="tx1"/>
                </a:solidFill>
              </a:rPr>
              <a:t>Information Literacy</a:t>
            </a:r>
            <a:r>
              <a:rPr lang="en-US" dirty="0" smtClean="0"/>
              <a:t/>
            </a:r>
            <a:br>
              <a:rPr lang="en-US" dirty="0" smtClean="0"/>
            </a:br>
            <a:r>
              <a:rPr lang="en-US" dirty="0" smtClean="0"/>
              <a:t>Activity: </a:t>
            </a:r>
            <a:r>
              <a:rPr lang="en-US" b="1" i="1" dirty="0" smtClean="0"/>
              <a:t>Extreme Weather</a:t>
            </a:r>
            <a:endParaRPr lang="bg-BG" b="1" i="1" dirty="0"/>
          </a:p>
        </p:txBody>
      </p:sp>
      <p:sp>
        <p:nvSpPr>
          <p:cNvPr id="3" name="Content Placeholder 2"/>
          <p:cNvSpPr>
            <a:spLocks noGrp="1"/>
          </p:cNvSpPr>
          <p:nvPr>
            <p:ph idx="1"/>
          </p:nvPr>
        </p:nvSpPr>
        <p:spPr>
          <a:xfrm>
            <a:off x="457200" y="1371600"/>
            <a:ext cx="8229600" cy="4953000"/>
          </a:xfrm>
        </p:spPr>
        <p:txBody>
          <a:bodyPr>
            <a:normAutofit/>
          </a:bodyPr>
          <a:lstStyle/>
          <a:p>
            <a:r>
              <a:rPr lang="en-US" sz="2800" i="1" dirty="0" smtClean="0"/>
              <a:t>Students </a:t>
            </a:r>
            <a:r>
              <a:rPr lang="en-US" sz="2800" i="1" dirty="0" err="1" smtClean="0"/>
              <a:t>analyse</a:t>
            </a:r>
            <a:r>
              <a:rPr lang="en-US" sz="2800" i="1" dirty="0" smtClean="0"/>
              <a:t> </a:t>
            </a:r>
            <a:r>
              <a:rPr lang="en-US" sz="2800" b="1" i="1" dirty="0" smtClean="0"/>
              <a:t>a variety of online text sources </a:t>
            </a:r>
            <a:r>
              <a:rPr lang="en-US" sz="2800" i="1" dirty="0" smtClean="0"/>
              <a:t>and consider the </a:t>
            </a:r>
            <a:r>
              <a:rPr lang="en-US" sz="2800" b="1" i="1" dirty="0" smtClean="0"/>
              <a:t>conventions </a:t>
            </a:r>
            <a:r>
              <a:rPr lang="en-US" sz="2800" i="1" dirty="0" smtClean="0"/>
              <a:t>of each.</a:t>
            </a:r>
          </a:p>
          <a:p>
            <a:r>
              <a:rPr lang="en-US" sz="2800" i="1" dirty="0" smtClean="0"/>
              <a:t>Online print literacy has some significantly different features from traditional print literacy. The </a:t>
            </a:r>
            <a:r>
              <a:rPr lang="en-US" sz="2800" b="1" i="1" dirty="0" smtClean="0"/>
              <a:t>online medium</a:t>
            </a:r>
            <a:r>
              <a:rPr lang="en-US" sz="2800" i="1" dirty="0" smtClean="0"/>
              <a:t> can </a:t>
            </a:r>
            <a:r>
              <a:rPr lang="en-US" sz="2800" b="1" i="1" dirty="0" smtClean="0"/>
              <a:t>affect the message</a:t>
            </a:r>
            <a:r>
              <a:rPr lang="en-US" sz="2800" i="1" dirty="0" smtClean="0"/>
              <a:t>, and issues of </a:t>
            </a:r>
            <a:r>
              <a:rPr lang="en-US" sz="2800" b="1" i="1" dirty="0" smtClean="0"/>
              <a:t>fact/opinion,</a:t>
            </a:r>
            <a:r>
              <a:rPr lang="en-US" sz="2800" i="1" dirty="0" smtClean="0"/>
              <a:t> f</a:t>
            </a:r>
            <a:r>
              <a:rPr lang="en-US" sz="2800" b="1" i="1" dirty="0" smtClean="0"/>
              <a:t>ormality/informality</a:t>
            </a:r>
            <a:r>
              <a:rPr lang="en-US" sz="2800" i="1" dirty="0" smtClean="0"/>
              <a:t> and </a:t>
            </a:r>
            <a:r>
              <a:rPr lang="en-US" sz="2800" b="1" i="1" dirty="0" err="1" smtClean="0"/>
              <a:t>appropriacy</a:t>
            </a:r>
            <a:r>
              <a:rPr lang="en-US" sz="2800" b="1" i="1" dirty="0" smtClean="0"/>
              <a:t>. </a:t>
            </a:r>
          </a:p>
          <a:p>
            <a:r>
              <a:rPr lang="en-US" sz="2800" i="1" dirty="0" smtClean="0"/>
              <a:t>This activity raises awareness of </a:t>
            </a:r>
            <a:r>
              <a:rPr lang="en-US" sz="2800" b="1" i="1" dirty="0" smtClean="0"/>
              <a:t>different genres </a:t>
            </a:r>
            <a:r>
              <a:rPr lang="en-US" sz="2800" i="1" dirty="0" smtClean="0"/>
              <a:t>of </a:t>
            </a:r>
            <a:r>
              <a:rPr lang="en-US" sz="2800" b="1" i="1" dirty="0" smtClean="0"/>
              <a:t>online text</a:t>
            </a:r>
            <a:r>
              <a:rPr lang="en-US" sz="2800" i="1" dirty="0" smtClean="0"/>
              <a:t>, and encourages students to create their own.</a:t>
            </a:r>
            <a:endParaRPr lang="bg-BG" sz="2800" i="1" dirty="0"/>
          </a:p>
        </p:txBody>
      </p:sp>
    </p:spTree>
  </p:cSld>
  <p:clrMapOvr>
    <a:masterClrMapping/>
  </p:clrMapOvr>
  <p:transition>
    <p:zo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33400"/>
          </a:xfrm>
        </p:spPr>
        <p:txBody>
          <a:bodyPr>
            <a:normAutofit fontScale="90000"/>
          </a:bodyPr>
          <a:lstStyle/>
          <a:p>
            <a:endParaRPr lang="bg-BG" dirty="0"/>
          </a:p>
        </p:txBody>
      </p:sp>
      <p:pic>
        <p:nvPicPr>
          <p:cNvPr id="3074" name="Picture 2"/>
          <p:cNvPicPr>
            <a:picLocks noGrp="1" noChangeAspect="1" noChangeArrowheads="1"/>
          </p:cNvPicPr>
          <p:nvPr>
            <p:ph idx="1"/>
          </p:nvPr>
        </p:nvPicPr>
        <p:blipFill>
          <a:blip r:embed="rId2"/>
          <a:srcRect l="23647" t="25353" r="23648" b="29267"/>
          <a:stretch>
            <a:fillRect/>
          </a:stretch>
        </p:blipFill>
        <p:spPr bwMode="auto">
          <a:xfrm>
            <a:off x="457200" y="1066800"/>
            <a:ext cx="8153400" cy="51816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295400"/>
            <a:ext cx="7010400" cy="1938992"/>
          </a:xfrm>
          <a:prstGeom prst="rect">
            <a:avLst/>
          </a:prstGeom>
          <a:noFill/>
        </p:spPr>
        <p:txBody>
          <a:bodyPr wrap="square" rtlCol="0">
            <a:spAutoFit/>
          </a:bodyPr>
          <a:lstStyle/>
          <a:p>
            <a:pPr algn="ctr"/>
            <a:r>
              <a:rPr lang="en-US" sz="6000" dirty="0" smtClean="0"/>
              <a:t>Why is technology important?</a:t>
            </a:r>
            <a:endParaRPr lang="bg-BG" sz="6000" dirty="0"/>
          </a:p>
        </p:txBody>
      </p:sp>
    </p:spTree>
  </p:cSld>
  <p:clrMapOvr>
    <a:masterClrMapping/>
  </p:clrMapOvr>
  <p:transition>
    <p:zoom/>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81000"/>
          </a:xfrm>
        </p:spPr>
        <p:txBody>
          <a:bodyPr>
            <a:normAutofit fontScale="90000"/>
          </a:bodyPr>
          <a:lstStyle/>
          <a:p>
            <a:endParaRPr lang="bg-BG" dirty="0"/>
          </a:p>
        </p:txBody>
      </p:sp>
      <p:sp>
        <p:nvSpPr>
          <p:cNvPr id="3" name="Content Placeholder 2"/>
          <p:cNvSpPr>
            <a:spLocks noGrp="1"/>
          </p:cNvSpPr>
          <p:nvPr>
            <p:ph idx="1"/>
          </p:nvPr>
        </p:nvSpPr>
        <p:spPr>
          <a:xfrm>
            <a:off x="457200" y="685800"/>
            <a:ext cx="8229600" cy="5791200"/>
          </a:xfrm>
        </p:spPr>
        <p:txBody>
          <a:bodyPr/>
          <a:lstStyle/>
          <a:p>
            <a:pPr>
              <a:buNone/>
            </a:pPr>
            <a:r>
              <a:rPr lang="en-US" dirty="0" smtClean="0"/>
              <a:t>	</a:t>
            </a:r>
            <a:r>
              <a:rPr lang="en-US" b="1" dirty="0" smtClean="0"/>
              <a:t>Before class </a:t>
            </a:r>
          </a:p>
          <a:p>
            <a:r>
              <a:rPr lang="en-US" dirty="0" smtClean="0"/>
              <a:t> </a:t>
            </a:r>
            <a:r>
              <a:rPr lang="en-US" sz="3200" i="1" dirty="0" smtClean="0"/>
              <a:t>Students need to be familiar with </a:t>
            </a:r>
            <a:r>
              <a:rPr lang="en-US" sz="3200" i="1" dirty="0" smtClean="0">
                <a:solidFill>
                  <a:srgbClr val="0070C0"/>
                </a:solidFill>
              </a:rPr>
              <a:t>blogs</a:t>
            </a:r>
            <a:r>
              <a:rPr lang="en-US" sz="3200" i="1" dirty="0" smtClean="0"/>
              <a:t>, </a:t>
            </a:r>
            <a:r>
              <a:rPr lang="en-US" sz="3200" i="1" dirty="0" err="1" smtClean="0">
                <a:solidFill>
                  <a:srgbClr val="0070C0"/>
                </a:solidFill>
              </a:rPr>
              <a:t>microblogging</a:t>
            </a:r>
            <a:r>
              <a:rPr lang="en-US" sz="3200" i="1" dirty="0" smtClean="0">
                <a:solidFill>
                  <a:srgbClr val="0070C0"/>
                </a:solidFill>
              </a:rPr>
              <a:t> </a:t>
            </a:r>
            <a:r>
              <a:rPr lang="en-US" sz="3200" i="1" dirty="0" smtClean="0"/>
              <a:t>(especially Twitter and tweets) and </a:t>
            </a:r>
            <a:r>
              <a:rPr lang="en-US" sz="3200" i="1" dirty="0" smtClean="0">
                <a:solidFill>
                  <a:srgbClr val="0070C0"/>
                </a:solidFill>
              </a:rPr>
              <a:t>social networking </a:t>
            </a:r>
            <a:r>
              <a:rPr lang="en-US" sz="3200" i="1" dirty="0" smtClean="0"/>
              <a:t>(especially </a:t>
            </a:r>
            <a:r>
              <a:rPr lang="en-US" sz="3200" i="1" dirty="0" err="1" smtClean="0"/>
              <a:t>Facebook</a:t>
            </a:r>
            <a:r>
              <a:rPr lang="en-US" sz="3200" i="1" dirty="0" smtClean="0"/>
              <a:t> and status updates), so that they can </a:t>
            </a:r>
            <a:r>
              <a:rPr lang="en-US" sz="3200" i="1" dirty="0" err="1" smtClean="0"/>
              <a:t>recognise</a:t>
            </a:r>
            <a:r>
              <a:rPr lang="en-US" sz="3200" i="1" dirty="0" smtClean="0"/>
              <a:t>, </a:t>
            </a:r>
            <a:r>
              <a:rPr lang="en-US" sz="3200" i="1" dirty="0" err="1" smtClean="0"/>
              <a:t>analyse</a:t>
            </a:r>
            <a:r>
              <a:rPr lang="en-US" sz="3200" i="1" dirty="0" smtClean="0"/>
              <a:t> and create texts for these kinds of web 2.0 services .</a:t>
            </a:r>
          </a:p>
          <a:p>
            <a:r>
              <a:rPr lang="en-US" sz="3200" i="1" dirty="0" smtClean="0">
                <a:solidFill>
                  <a:srgbClr val="0070C0"/>
                </a:solidFill>
              </a:rPr>
              <a:t>Find pictures </a:t>
            </a:r>
            <a:r>
              <a:rPr lang="en-US" sz="3200" i="1" dirty="0" smtClean="0"/>
              <a:t>of extreme weather and bookmark the pages.</a:t>
            </a:r>
          </a:p>
          <a:p>
            <a:r>
              <a:rPr lang="en-US" sz="3200" i="1" dirty="0" smtClean="0"/>
              <a:t>Set up </a:t>
            </a:r>
            <a:r>
              <a:rPr lang="en-US" sz="3200" i="1" dirty="0" smtClean="0">
                <a:solidFill>
                  <a:srgbClr val="0070C0"/>
                </a:solidFill>
              </a:rPr>
              <a:t>a class blog</a:t>
            </a:r>
            <a:r>
              <a:rPr lang="en-US" sz="3200" i="1" dirty="0" smtClean="0"/>
              <a:t>, a class </a:t>
            </a:r>
            <a:r>
              <a:rPr lang="en-US" sz="3200" i="1" dirty="0" smtClean="0">
                <a:solidFill>
                  <a:srgbClr val="0070C0"/>
                </a:solidFill>
              </a:rPr>
              <a:t>Twitter account</a:t>
            </a:r>
            <a:r>
              <a:rPr lang="en-US" sz="3200" i="1" dirty="0" smtClean="0"/>
              <a:t>, and a </a:t>
            </a:r>
            <a:r>
              <a:rPr lang="en-US" sz="3200" i="1" dirty="0" smtClean="0">
                <a:solidFill>
                  <a:srgbClr val="0070C0"/>
                </a:solidFill>
              </a:rPr>
              <a:t>class </a:t>
            </a:r>
            <a:r>
              <a:rPr lang="en-US" sz="3200" i="1" dirty="0" err="1" smtClean="0">
                <a:solidFill>
                  <a:srgbClr val="0070C0"/>
                </a:solidFill>
              </a:rPr>
              <a:t>Facebook</a:t>
            </a:r>
            <a:r>
              <a:rPr lang="en-US" sz="3200" i="1" dirty="0" smtClean="0">
                <a:solidFill>
                  <a:srgbClr val="0070C0"/>
                </a:solidFill>
              </a:rPr>
              <a:t> group</a:t>
            </a:r>
            <a:endParaRPr lang="bg-BG" sz="3200" i="1" dirty="0">
              <a:solidFill>
                <a:srgbClr val="0070C0"/>
              </a:solidFill>
            </a:endParaRPr>
          </a:p>
        </p:txBody>
      </p:sp>
    </p:spTree>
  </p:cSld>
  <p:clrMapOvr>
    <a:masterClrMapping/>
  </p:clrMapOvr>
  <p:transition>
    <p:zo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lstStyle/>
          <a:p>
            <a:r>
              <a:rPr lang="en-US" dirty="0" smtClean="0"/>
              <a:t>Worksheet – Extreme weather </a:t>
            </a:r>
            <a:endParaRPr lang="bg-BG" dirty="0"/>
          </a:p>
        </p:txBody>
      </p:sp>
      <p:sp>
        <p:nvSpPr>
          <p:cNvPr id="3" name="Content Placeholder 2"/>
          <p:cNvSpPr>
            <a:spLocks noGrp="1"/>
          </p:cNvSpPr>
          <p:nvPr>
            <p:ph idx="1"/>
          </p:nvPr>
        </p:nvSpPr>
        <p:spPr>
          <a:xfrm>
            <a:off x="457200" y="1295400"/>
            <a:ext cx="8229600" cy="5029200"/>
          </a:xfrm>
        </p:spPr>
        <p:txBody>
          <a:bodyPr/>
          <a:lstStyle/>
          <a:p>
            <a:r>
              <a:rPr lang="en-US" b="1" dirty="0" smtClean="0"/>
              <a:t>Read the extracts below and answer these questions:</a:t>
            </a:r>
          </a:p>
          <a:p>
            <a:pPr>
              <a:buNone/>
            </a:pPr>
            <a:r>
              <a:rPr lang="en-US" dirty="0" smtClean="0"/>
              <a:t> </a:t>
            </a:r>
            <a:r>
              <a:rPr lang="en-US" i="1" dirty="0" smtClean="0"/>
              <a:t>• </a:t>
            </a:r>
            <a:r>
              <a:rPr lang="en-US" i="1" dirty="0" smtClean="0">
                <a:solidFill>
                  <a:srgbClr val="002060"/>
                </a:solidFill>
              </a:rPr>
              <a:t>What </a:t>
            </a:r>
            <a:r>
              <a:rPr lang="en-US" i="1" dirty="0" smtClean="0"/>
              <a:t>extreme weather </a:t>
            </a:r>
            <a:r>
              <a:rPr lang="en-US" i="1" dirty="0" smtClean="0">
                <a:solidFill>
                  <a:srgbClr val="002060"/>
                </a:solidFill>
              </a:rPr>
              <a:t>phenomenon </a:t>
            </a:r>
            <a:r>
              <a:rPr lang="en-US" i="1" dirty="0" smtClean="0"/>
              <a:t>does each extract refer to?</a:t>
            </a:r>
          </a:p>
          <a:p>
            <a:pPr>
              <a:buNone/>
            </a:pPr>
            <a:r>
              <a:rPr lang="en-US" i="1" dirty="0" smtClean="0"/>
              <a:t> • What is the </a:t>
            </a:r>
            <a:r>
              <a:rPr lang="en-US" i="1" dirty="0" smtClean="0">
                <a:solidFill>
                  <a:srgbClr val="002060"/>
                </a:solidFill>
              </a:rPr>
              <a:t>source </a:t>
            </a:r>
            <a:r>
              <a:rPr lang="en-US" i="1" dirty="0" smtClean="0"/>
              <a:t>of each extract - a </a:t>
            </a:r>
            <a:r>
              <a:rPr lang="en-US" b="1" i="1" dirty="0" smtClean="0"/>
              <a:t>personal blog</a:t>
            </a:r>
            <a:r>
              <a:rPr lang="en-US" i="1" dirty="0" smtClean="0"/>
              <a:t>, a </a:t>
            </a:r>
            <a:r>
              <a:rPr lang="en-US" b="1" i="1" dirty="0" smtClean="0"/>
              <a:t>tweet </a:t>
            </a:r>
            <a:r>
              <a:rPr lang="en-US" i="1" dirty="0" smtClean="0"/>
              <a:t>(from Twitter), a </a:t>
            </a:r>
            <a:r>
              <a:rPr lang="en-US" b="1" i="1" dirty="0" smtClean="0"/>
              <a:t>news website</a:t>
            </a:r>
            <a:r>
              <a:rPr lang="en-US" i="1" dirty="0" smtClean="0"/>
              <a:t>, or a </a:t>
            </a:r>
            <a:r>
              <a:rPr lang="en-US" b="1" i="1" dirty="0" smtClean="0"/>
              <a:t>status update</a:t>
            </a:r>
            <a:r>
              <a:rPr lang="en-US" i="1" dirty="0" smtClean="0"/>
              <a:t> (from </a:t>
            </a:r>
            <a:r>
              <a:rPr lang="en-US" i="1" dirty="0" err="1" smtClean="0"/>
              <a:t>Facebook</a:t>
            </a:r>
            <a:r>
              <a:rPr lang="en-US" i="1" dirty="0" smtClean="0"/>
              <a:t>)?</a:t>
            </a:r>
          </a:p>
          <a:p>
            <a:pPr>
              <a:buNone/>
            </a:pPr>
            <a:r>
              <a:rPr lang="en-US" i="1" dirty="0" smtClean="0"/>
              <a:t> • </a:t>
            </a:r>
            <a:r>
              <a:rPr lang="en-US" i="1" dirty="0" smtClean="0">
                <a:solidFill>
                  <a:srgbClr val="002060"/>
                </a:solidFill>
              </a:rPr>
              <a:t>Who</a:t>
            </a:r>
            <a:r>
              <a:rPr lang="en-US" i="1" dirty="0" smtClean="0"/>
              <a:t> has written each extract? </a:t>
            </a:r>
            <a:r>
              <a:rPr lang="en-US" i="1" dirty="0" smtClean="0">
                <a:solidFill>
                  <a:srgbClr val="002060"/>
                </a:solidFill>
              </a:rPr>
              <a:t>Who</a:t>
            </a:r>
            <a:r>
              <a:rPr lang="en-US" i="1" dirty="0" smtClean="0"/>
              <a:t> is each extract written </a:t>
            </a:r>
            <a:r>
              <a:rPr lang="en-US" i="1" dirty="0" smtClean="0">
                <a:solidFill>
                  <a:srgbClr val="002060"/>
                </a:solidFill>
              </a:rPr>
              <a:t>for</a:t>
            </a:r>
            <a:r>
              <a:rPr lang="en-US" i="1" dirty="0" smtClean="0"/>
              <a:t>?</a:t>
            </a:r>
          </a:p>
          <a:p>
            <a:pPr>
              <a:buNone/>
            </a:pPr>
            <a:r>
              <a:rPr lang="en-US" i="1" dirty="0" smtClean="0"/>
              <a:t> • Is the information in each extract </a:t>
            </a:r>
            <a:r>
              <a:rPr lang="en-US" i="1" dirty="0" smtClean="0">
                <a:solidFill>
                  <a:srgbClr val="002060"/>
                </a:solidFill>
              </a:rPr>
              <a:t>fact </a:t>
            </a:r>
            <a:r>
              <a:rPr lang="en-US" i="1" dirty="0" smtClean="0"/>
              <a:t>or </a:t>
            </a:r>
            <a:r>
              <a:rPr lang="en-US" i="1" dirty="0" smtClean="0">
                <a:solidFill>
                  <a:srgbClr val="002060"/>
                </a:solidFill>
              </a:rPr>
              <a:t>personal opinion</a:t>
            </a:r>
            <a:r>
              <a:rPr lang="en-US" i="1" dirty="0" smtClean="0"/>
              <a:t>, or a </a:t>
            </a:r>
            <a:r>
              <a:rPr lang="en-US" i="1" dirty="0" smtClean="0">
                <a:solidFill>
                  <a:srgbClr val="002060"/>
                </a:solidFill>
              </a:rPr>
              <a:t>mixture of both</a:t>
            </a:r>
            <a:r>
              <a:rPr lang="en-US" i="1" dirty="0" smtClean="0"/>
              <a:t>?</a:t>
            </a:r>
            <a:endParaRPr lang="bg-BG" i="1" dirty="0"/>
          </a:p>
        </p:txBody>
      </p:sp>
    </p:spTree>
  </p:cSld>
  <p:clrMapOvr>
    <a:masterClrMapping/>
  </p:clrMapOvr>
  <p:transition>
    <p:zoom/>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33400"/>
          </a:xfrm>
        </p:spPr>
        <p:txBody>
          <a:bodyPr>
            <a:normAutofit fontScale="90000"/>
          </a:bodyPr>
          <a:lstStyle/>
          <a:p>
            <a:endParaRPr lang="bg-BG" dirty="0"/>
          </a:p>
        </p:txBody>
      </p:sp>
      <p:pic>
        <p:nvPicPr>
          <p:cNvPr id="4099" name="Picture 3"/>
          <p:cNvPicPr>
            <a:picLocks noGrp="1" noChangeAspect="1" noChangeArrowheads="1"/>
          </p:cNvPicPr>
          <p:nvPr>
            <p:ph idx="1"/>
          </p:nvPr>
        </p:nvPicPr>
        <p:blipFill>
          <a:blip r:embed="rId2"/>
          <a:srcRect l="14864" t="13201" r="11935"/>
          <a:stretch>
            <a:fillRect/>
          </a:stretch>
        </p:blipFill>
        <p:spPr bwMode="auto">
          <a:xfrm>
            <a:off x="457200" y="1066800"/>
            <a:ext cx="8077200" cy="52578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endParaRPr lang="bg-BG" dirty="0"/>
          </a:p>
        </p:txBody>
      </p:sp>
      <p:sp>
        <p:nvSpPr>
          <p:cNvPr id="3" name="Content Placeholder 2"/>
          <p:cNvSpPr>
            <a:spLocks noGrp="1"/>
          </p:cNvSpPr>
          <p:nvPr>
            <p:ph idx="1"/>
          </p:nvPr>
        </p:nvSpPr>
        <p:spPr/>
        <p:txBody>
          <a:bodyPr/>
          <a:lstStyle/>
          <a:p>
            <a:r>
              <a:rPr lang="en-US" dirty="0" smtClean="0"/>
              <a:t>Extract 3</a:t>
            </a:r>
          </a:p>
          <a:p>
            <a:pPr>
              <a:buNone/>
            </a:pPr>
            <a:r>
              <a:rPr lang="en-US" sz="3600" dirty="0" smtClean="0"/>
              <a:t> Why is this government still in denial of climate change? Get real! Here is the evidence – Maldives </a:t>
            </a:r>
            <a:r>
              <a:rPr lang="en-US" sz="3600" dirty="0" err="1" smtClean="0"/>
              <a:t>dissapearing</a:t>
            </a:r>
            <a:r>
              <a:rPr lang="en-US" sz="3600" dirty="0" smtClean="0"/>
              <a:t> under the sea </a:t>
            </a:r>
            <a:r>
              <a:rPr lang="en-US" sz="3600" dirty="0" smtClean="0">
                <a:solidFill>
                  <a:srgbClr val="FF0000"/>
                </a:solidFill>
                <a:hlinkClick r:id="rId2"/>
              </a:rPr>
              <a:t>http://bit.lyDnh</a:t>
            </a:r>
            <a:endParaRPr lang="en-US" sz="3600" dirty="0" smtClean="0">
              <a:solidFill>
                <a:srgbClr val="FF0000"/>
              </a:solidFill>
            </a:endParaRPr>
          </a:p>
          <a:p>
            <a:pPr>
              <a:buNone/>
            </a:pPr>
            <a:endParaRPr lang="bg-BG" dirty="0"/>
          </a:p>
        </p:txBody>
      </p:sp>
    </p:spTree>
  </p:cSld>
  <p:clrMapOvr>
    <a:masterClrMapping/>
  </p:clrMapOvr>
  <p:transition>
    <p:zoom/>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457200"/>
          </a:xfrm>
        </p:spPr>
        <p:txBody>
          <a:bodyPr>
            <a:normAutofit fontScale="90000"/>
          </a:bodyPr>
          <a:lstStyle/>
          <a:p>
            <a:endParaRPr lang="bg-BG" dirty="0"/>
          </a:p>
        </p:txBody>
      </p:sp>
      <p:pic>
        <p:nvPicPr>
          <p:cNvPr id="7170" name="Picture 2"/>
          <p:cNvPicPr>
            <a:picLocks noGrp="1" noChangeAspect="1" noChangeArrowheads="1"/>
          </p:cNvPicPr>
          <p:nvPr>
            <p:ph idx="1"/>
          </p:nvPr>
        </p:nvPicPr>
        <p:blipFill>
          <a:blip r:embed="rId2"/>
          <a:srcRect l="28527" t="21944" r="20720" b="27776"/>
          <a:stretch>
            <a:fillRect/>
          </a:stretch>
        </p:blipFill>
        <p:spPr bwMode="auto">
          <a:xfrm>
            <a:off x="304800" y="1066801"/>
            <a:ext cx="8646656" cy="525892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Keys</a:t>
            </a:r>
            <a:endParaRPr lang="bg-BG" dirty="0"/>
          </a:p>
        </p:txBody>
      </p:sp>
      <p:sp>
        <p:nvSpPr>
          <p:cNvPr id="3" name="Content Placeholder 2"/>
          <p:cNvSpPr>
            <a:spLocks noGrp="1"/>
          </p:cNvSpPr>
          <p:nvPr>
            <p:ph idx="1"/>
          </p:nvPr>
        </p:nvSpPr>
        <p:spPr/>
        <p:txBody>
          <a:bodyPr/>
          <a:lstStyle/>
          <a:p>
            <a:pPr>
              <a:buNone/>
            </a:pPr>
            <a:r>
              <a:rPr lang="en-US" dirty="0" smtClean="0"/>
              <a:t> </a:t>
            </a:r>
            <a:r>
              <a:rPr lang="en-US" sz="3200" i="1" dirty="0" smtClean="0">
                <a:solidFill>
                  <a:srgbClr val="00B050"/>
                </a:solidFill>
              </a:rPr>
              <a:t>1. floods/hurricane – news site</a:t>
            </a:r>
          </a:p>
          <a:p>
            <a:pPr>
              <a:buNone/>
            </a:pPr>
            <a:r>
              <a:rPr lang="en-US" sz="3200" i="1" dirty="0" smtClean="0">
                <a:solidFill>
                  <a:srgbClr val="00B050"/>
                </a:solidFill>
              </a:rPr>
              <a:t> 2. drought – blog</a:t>
            </a:r>
          </a:p>
          <a:p>
            <a:pPr>
              <a:buNone/>
            </a:pPr>
            <a:r>
              <a:rPr lang="en-US" sz="3200" i="1" dirty="0" smtClean="0">
                <a:solidFill>
                  <a:srgbClr val="00B050"/>
                </a:solidFill>
              </a:rPr>
              <a:t> 3. rising sea levels – Twitter</a:t>
            </a:r>
          </a:p>
          <a:p>
            <a:pPr>
              <a:buNone/>
            </a:pPr>
            <a:r>
              <a:rPr lang="en-US" sz="3200" i="1" dirty="0" smtClean="0">
                <a:solidFill>
                  <a:srgbClr val="00B050"/>
                </a:solidFill>
              </a:rPr>
              <a:t> 4. forest/bush fires – </a:t>
            </a:r>
            <a:r>
              <a:rPr lang="en-US" sz="3200" i="1" dirty="0" err="1" smtClean="0">
                <a:solidFill>
                  <a:srgbClr val="00B050"/>
                </a:solidFill>
              </a:rPr>
              <a:t>Facebook</a:t>
            </a:r>
            <a:r>
              <a:rPr lang="en-US" sz="3200" dirty="0" smtClean="0"/>
              <a:t> </a:t>
            </a:r>
            <a:endParaRPr lang="bg-BG" sz="3200" dirty="0"/>
          </a:p>
        </p:txBody>
      </p:sp>
    </p:spTree>
  </p:cSld>
  <p:clrMapOvr>
    <a:masterClrMapping/>
  </p:clrMapOvr>
  <p:transition>
    <p:zoom/>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pPr algn="ctr"/>
            <a:r>
              <a:rPr lang="en-US" dirty="0" smtClean="0"/>
              <a:t>Creating online texts</a:t>
            </a:r>
            <a:endParaRPr lang="bg-BG" dirty="0"/>
          </a:p>
        </p:txBody>
      </p:sp>
      <p:sp>
        <p:nvSpPr>
          <p:cNvPr id="3" name="Content Placeholder 2"/>
          <p:cNvSpPr>
            <a:spLocks noGrp="1"/>
          </p:cNvSpPr>
          <p:nvPr>
            <p:ph idx="1"/>
          </p:nvPr>
        </p:nvSpPr>
        <p:spPr>
          <a:xfrm>
            <a:off x="457200" y="1143000"/>
            <a:ext cx="8229600" cy="5181600"/>
          </a:xfrm>
        </p:spPr>
        <p:txBody>
          <a:bodyPr>
            <a:noAutofit/>
          </a:bodyPr>
          <a:lstStyle/>
          <a:p>
            <a:r>
              <a:rPr lang="en-US" sz="3600" i="1" dirty="0" smtClean="0">
                <a:solidFill>
                  <a:srgbClr val="00B050"/>
                </a:solidFill>
              </a:rPr>
              <a:t>Choose one area of </a:t>
            </a:r>
            <a:r>
              <a:rPr lang="en-US" sz="3600" b="1" i="1" dirty="0" smtClean="0">
                <a:solidFill>
                  <a:srgbClr val="00B050"/>
                </a:solidFill>
              </a:rPr>
              <a:t>climate change/extreme weather </a:t>
            </a:r>
            <a:r>
              <a:rPr lang="en-US" sz="3600" i="1" dirty="0" smtClean="0">
                <a:solidFill>
                  <a:srgbClr val="00B050"/>
                </a:solidFill>
              </a:rPr>
              <a:t>(e.g., hurricanes, flooding, droughts, landslides, bush fires, rising sea levels, etc). Create the following online texts about your chosen topic:</a:t>
            </a:r>
          </a:p>
          <a:p>
            <a:pPr>
              <a:buNone/>
            </a:pPr>
            <a:r>
              <a:rPr lang="en-US" sz="3600" dirty="0" smtClean="0"/>
              <a:t>• </a:t>
            </a:r>
            <a:r>
              <a:rPr lang="en-US" sz="3600" i="1" dirty="0" smtClean="0"/>
              <a:t>a short </a:t>
            </a:r>
            <a:r>
              <a:rPr lang="en-US" sz="3600" b="1" i="1" dirty="0" smtClean="0"/>
              <a:t>blog entry (</a:t>
            </a:r>
            <a:r>
              <a:rPr lang="en-US" sz="3600" i="1" dirty="0" smtClean="0"/>
              <a:t>100 – 150 words)</a:t>
            </a:r>
          </a:p>
          <a:p>
            <a:pPr>
              <a:buNone/>
            </a:pPr>
            <a:r>
              <a:rPr lang="en-US" sz="3600" i="1" dirty="0" smtClean="0"/>
              <a:t> • </a:t>
            </a:r>
            <a:r>
              <a:rPr lang="en-US" sz="3600" b="1" i="1" dirty="0" smtClean="0"/>
              <a:t>a tweet </a:t>
            </a:r>
            <a:r>
              <a:rPr lang="en-US" sz="3600" i="1" dirty="0" smtClean="0"/>
              <a:t>(maximum 140 characters)</a:t>
            </a:r>
          </a:p>
          <a:p>
            <a:pPr>
              <a:buNone/>
            </a:pPr>
            <a:r>
              <a:rPr lang="en-US" sz="3600" i="1" dirty="0" smtClean="0"/>
              <a:t>• a </a:t>
            </a:r>
            <a:r>
              <a:rPr lang="en-US" sz="3600" b="1" i="1" dirty="0" err="1" smtClean="0"/>
              <a:t>Facebook</a:t>
            </a:r>
            <a:r>
              <a:rPr lang="en-US" sz="3600" b="1" i="1" dirty="0" smtClean="0"/>
              <a:t> status</a:t>
            </a:r>
            <a:r>
              <a:rPr lang="en-US" sz="3600" i="1" dirty="0" smtClean="0"/>
              <a:t> update </a:t>
            </a:r>
            <a:endParaRPr lang="bg-BG" sz="3600" i="1" dirty="0"/>
          </a:p>
        </p:txBody>
      </p:sp>
    </p:spTree>
  </p:cSld>
  <p:clrMapOvr>
    <a:masterClrMapping/>
  </p:clrMapOvr>
  <p:transition>
    <p:zoom/>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304800"/>
          </a:xfrm>
        </p:spPr>
        <p:txBody>
          <a:bodyPr>
            <a:normAutofit fontScale="90000"/>
          </a:bodyPr>
          <a:lstStyle/>
          <a:p>
            <a:endParaRPr lang="bg-BG" dirty="0"/>
          </a:p>
        </p:txBody>
      </p:sp>
      <p:sp>
        <p:nvSpPr>
          <p:cNvPr id="3" name="Content Placeholder 2"/>
          <p:cNvSpPr>
            <a:spLocks noGrp="1"/>
          </p:cNvSpPr>
          <p:nvPr>
            <p:ph idx="1"/>
          </p:nvPr>
        </p:nvSpPr>
        <p:spPr>
          <a:xfrm>
            <a:off x="457200" y="762000"/>
            <a:ext cx="8229600" cy="5867400"/>
          </a:xfrm>
        </p:spPr>
        <p:txBody>
          <a:bodyPr>
            <a:normAutofit/>
          </a:bodyPr>
          <a:lstStyle/>
          <a:p>
            <a:pPr>
              <a:buNone/>
            </a:pPr>
            <a:r>
              <a:rPr lang="en-US" sz="3200" i="1" dirty="0" smtClean="0">
                <a:solidFill>
                  <a:srgbClr val="00B050"/>
                </a:solidFill>
              </a:rPr>
              <a:t>	Exchange your texts with another pair. Then look at their online texts, and consider the language and information: </a:t>
            </a:r>
          </a:p>
          <a:p>
            <a:pPr>
              <a:buNone/>
            </a:pPr>
            <a:r>
              <a:rPr lang="en-US" sz="3200" i="1" dirty="0" smtClean="0"/>
              <a:t>• Is the </a:t>
            </a:r>
            <a:r>
              <a:rPr lang="en-US" sz="3200" b="1" i="1" dirty="0" smtClean="0"/>
              <a:t>message clear</a:t>
            </a:r>
            <a:r>
              <a:rPr lang="en-US" sz="3200" i="1" dirty="0" smtClean="0"/>
              <a:t>?</a:t>
            </a:r>
          </a:p>
          <a:p>
            <a:pPr>
              <a:buNone/>
            </a:pPr>
            <a:r>
              <a:rPr lang="en-US" sz="3200" i="1" dirty="0" smtClean="0"/>
              <a:t> • Does each text have the </a:t>
            </a:r>
            <a:r>
              <a:rPr lang="en-US" sz="3200" b="1" i="1" dirty="0" smtClean="0"/>
              <a:t>appropriate level</a:t>
            </a:r>
            <a:r>
              <a:rPr lang="en-US" sz="3200" i="1" dirty="0" smtClean="0"/>
              <a:t> of </a:t>
            </a:r>
            <a:r>
              <a:rPr lang="en-US" sz="3200" b="1" i="1" dirty="0" smtClean="0"/>
              <a:t>formality/informality</a:t>
            </a:r>
            <a:r>
              <a:rPr lang="en-US" sz="3200" i="1" dirty="0" smtClean="0"/>
              <a:t>?</a:t>
            </a:r>
          </a:p>
          <a:p>
            <a:pPr>
              <a:buNone/>
            </a:pPr>
            <a:r>
              <a:rPr lang="en-US" sz="3200" i="1" dirty="0" smtClean="0"/>
              <a:t> • Does the message </a:t>
            </a:r>
            <a:r>
              <a:rPr lang="en-US" sz="3200" b="1" i="1" dirty="0" smtClean="0"/>
              <a:t>match</a:t>
            </a:r>
            <a:r>
              <a:rPr lang="en-US" sz="3200" i="1" dirty="0" smtClean="0"/>
              <a:t> the medium? Is the </a:t>
            </a:r>
            <a:r>
              <a:rPr lang="en-US" sz="3200" b="1" i="1" dirty="0" smtClean="0"/>
              <a:t>length</a:t>
            </a:r>
            <a:r>
              <a:rPr lang="en-US" sz="3200" i="1" dirty="0" smtClean="0"/>
              <a:t> suitable? Is the </a:t>
            </a:r>
            <a:r>
              <a:rPr lang="en-US" sz="3200" b="1" i="1" dirty="0" smtClean="0"/>
              <a:t>amount</a:t>
            </a:r>
            <a:r>
              <a:rPr lang="en-US" sz="3200" i="1" dirty="0" smtClean="0"/>
              <a:t> of </a:t>
            </a:r>
            <a:r>
              <a:rPr lang="en-US" sz="3200" b="1" i="1" dirty="0" smtClean="0"/>
              <a:t>detai</a:t>
            </a:r>
            <a:r>
              <a:rPr lang="en-US" sz="3200" i="1" dirty="0" smtClean="0"/>
              <a:t>l/number </a:t>
            </a:r>
            <a:r>
              <a:rPr lang="en-US" sz="3200" b="1" i="1" dirty="0" smtClean="0"/>
              <a:t>of links </a:t>
            </a:r>
            <a:r>
              <a:rPr lang="en-US" sz="3200" i="1" dirty="0" smtClean="0"/>
              <a:t>to additional online information </a:t>
            </a:r>
            <a:r>
              <a:rPr lang="en-US" sz="3200" b="1" i="1" dirty="0" smtClean="0"/>
              <a:t>appropriate</a:t>
            </a:r>
            <a:r>
              <a:rPr lang="en-US" sz="3200" i="1" dirty="0" smtClean="0"/>
              <a:t>?</a:t>
            </a:r>
            <a:endParaRPr lang="bg-BG" sz="3200" i="1" dirty="0"/>
          </a:p>
        </p:txBody>
      </p:sp>
    </p:spTree>
  </p:cSld>
  <p:clrMapOvr>
    <a:masterClrMapping/>
  </p:clrMapOvr>
  <p:transition>
    <p:zo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19200"/>
          </a:xfrm>
        </p:spPr>
        <p:txBody>
          <a:bodyPr>
            <a:normAutofit fontScale="90000"/>
          </a:bodyPr>
          <a:lstStyle/>
          <a:p>
            <a:pPr algn="ctr"/>
            <a:r>
              <a:rPr lang="en-US" dirty="0" smtClean="0"/>
              <a:t>Search Literacy </a:t>
            </a:r>
            <a:br>
              <a:rPr lang="en-US" dirty="0" smtClean="0"/>
            </a:br>
            <a:r>
              <a:rPr lang="en-US" dirty="0" smtClean="0"/>
              <a:t>Activity – </a:t>
            </a:r>
            <a:r>
              <a:rPr lang="en-US" b="1" i="1" dirty="0" smtClean="0"/>
              <a:t>Search Race</a:t>
            </a:r>
            <a:endParaRPr lang="bg-BG" b="1" i="1" dirty="0"/>
          </a:p>
        </p:txBody>
      </p:sp>
      <p:sp>
        <p:nvSpPr>
          <p:cNvPr id="3" name="Content Placeholder 2"/>
          <p:cNvSpPr>
            <a:spLocks noGrp="1"/>
          </p:cNvSpPr>
          <p:nvPr>
            <p:ph idx="1"/>
          </p:nvPr>
        </p:nvSpPr>
        <p:spPr>
          <a:xfrm>
            <a:off x="457200" y="1447800"/>
            <a:ext cx="8229600" cy="4876800"/>
          </a:xfrm>
        </p:spPr>
        <p:txBody>
          <a:bodyPr>
            <a:normAutofit/>
          </a:bodyPr>
          <a:lstStyle/>
          <a:p>
            <a:r>
              <a:rPr lang="en-US" sz="3600" i="1" dirty="0" smtClean="0"/>
              <a:t>Students explore a number of </a:t>
            </a:r>
            <a:r>
              <a:rPr lang="en-US" sz="3600" i="1" dirty="0" smtClean="0">
                <a:solidFill>
                  <a:srgbClr val="002060"/>
                </a:solidFill>
              </a:rPr>
              <a:t>search engines </a:t>
            </a:r>
            <a:r>
              <a:rPr lang="en-US" sz="3600" i="1" dirty="0" smtClean="0"/>
              <a:t>and learn how each can be </a:t>
            </a:r>
            <a:r>
              <a:rPr lang="en-US" sz="3600" i="1" dirty="0" smtClean="0">
                <a:solidFill>
                  <a:srgbClr val="002060"/>
                </a:solidFill>
              </a:rPr>
              <a:t>effective</a:t>
            </a:r>
            <a:r>
              <a:rPr lang="en-US" sz="3600" i="1" dirty="0" smtClean="0"/>
              <a:t> for </a:t>
            </a:r>
            <a:r>
              <a:rPr lang="en-US" sz="3600" i="1" dirty="0" smtClean="0">
                <a:solidFill>
                  <a:srgbClr val="002060"/>
                </a:solidFill>
              </a:rPr>
              <a:t>specific types of search</a:t>
            </a:r>
            <a:r>
              <a:rPr lang="en-US" sz="3600" i="1" dirty="0" smtClean="0"/>
              <a:t>.</a:t>
            </a:r>
          </a:p>
          <a:p>
            <a:r>
              <a:rPr lang="en-US" sz="3600" i="1" dirty="0" smtClean="0"/>
              <a:t>This task introduces students to a range of search engine </a:t>
            </a:r>
            <a:r>
              <a:rPr lang="en-US" sz="3600" i="1" dirty="0" smtClean="0">
                <a:solidFill>
                  <a:schemeClr val="bg2">
                    <a:lumMod val="10000"/>
                  </a:schemeClr>
                </a:solidFill>
              </a:rPr>
              <a:t>types by asking them to research the topic of </a:t>
            </a:r>
            <a:r>
              <a:rPr lang="en-US" sz="3600" b="1" i="1" dirty="0" smtClean="0">
                <a:solidFill>
                  <a:srgbClr val="00B050"/>
                </a:solidFill>
              </a:rPr>
              <a:t>pollution in Canada and China.</a:t>
            </a:r>
            <a:endParaRPr lang="bg-BG" sz="3600" b="1" i="1" dirty="0">
              <a:solidFill>
                <a:srgbClr val="00B050"/>
              </a:solidFill>
            </a:endParaRPr>
          </a:p>
        </p:txBody>
      </p:sp>
    </p:spTree>
  </p:cSld>
  <p:clrMapOvr>
    <a:masterClrMapping/>
  </p:clrMapOvr>
  <p:transition>
    <p:zoom/>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914400"/>
          </a:xfrm>
        </p:spPr>
        <p:txBody>
          <a:bodyPr>
            <a:normAutofit/>
          </a:bodyPr>
          <a:lstStyle/>
          <a:p>
            <a:r>
              <a:rPr lang="en-US" dirty="0" smtClean="0"/>
              <a:t>Worksheet – Search Race</a:t>
            </a:r>
            <a:endParaRPr lang="bg-BG" dirty="0"/>
          </a:p>
        </p:txBody>
      </p:sp>
      <p:sp>
        <p:nvSpPr>
          <p:cNvPr id="3" name="Content Placeholder 2"/>
          <p:cNvSpPr>
            <a:spLocks noGrp="1"/>
          </p:cNvSpPr>
          <p:nvPr>
            <p:ph idx="1"/>
          </p:nvPr>
        </p:nvSpPr>
        <p:spPr>
          <a:xfrm>
            <a:off x="457200" y="990600"/>
            <a:ext cx="8229600" cy="5334000"/>
          </a:xfrm>
        </p:spPr>
        <p:txBody>
          <a:bodyPr>
            <a:normAutofit fontScale="92500" lnSpcReduction="10000"/>
          </a:bodyPr>
          <a:lstStyle/>
          <a:p>
            <a:r>
              <a:rPr lang="en-US" sz="3200" i="1" dirty="0" smtClean="0"/>
              <a:t>1. Find </a:t>
            </a:r>
            <a:r>
              <a:rPr lang="en-US" sz="3200" i="1" dirty="0" smtClean="0">
                <a:solidFill>
                  <a:schemeClr val="accent1">
                    <a:lumMod val="75000"/>
                  </a:schemeClr>
                </a:solidFill>
              </a:rPr>
              <a:t>an </a:t>
            </a:r>
            <a:r>
              <a:rPr lang="en-US" sz="3200" i="1" dirty="0" err="1" smtClean="0">
                <a:solidFill>
                  <a:schemeClr val="accent1">
                    <a:lumMod val="75000"/>
                  </a:schemeClr>
                </a:solidFill>
              </a:rPr>
              <a:t>infographic</a:t>
            </a:r>
            <a:r>
              <a:rPr lang="en-US" sz="3200" i="1" dirty="0" smtClean="0">
                <a:solidFill>
                  <a:schemeClr val="accent1">
                    <a:lumMod val="75000"/>
                  </a:schemeClr>
                </a:solidFill>
              </a:rPr>
              <a:t> </a:t>
            </a:r>
            <a:r>
              <a:rPr lang="en-US" sz="3200" i="1" dirty="0" smtClean="0"/>
              <a:t>(an online poster with key information and images) about how much CO2 the internet produces.</a:t>
            </a:r>
          </a:p>
          <a:p>
            <a:r>
              <a:rPr lang="en-US" sz="3200" i="1" dirty="0" smtClean="0"/>
              <a:t>2. Find </a:t>
            </a:r>
            <a:r>
              <a:rPr lang="en-US" sz="3200" i="1" dirty="0" smtClean="0">
                <a:solidFill>
                  <a:schemeClr val="accent1">
                    <a:lumMod val="75000"/>
                  </a:schemeClr>
                </a:solidFill>
              </a:rPr>
              <a:t>a video </a:t>
            </a:r>
            <a:r>
              <a:rPr lang="en-US" sz="3200" i="1" dirty="0" smtClean="0"/>
              <a:t>showing traffic pollution in Beijing.</a:t>
            </a:r>
          </a:p>
          <a:p>
            <a:r>
              <a:rPr lang="en-US" sz="3200" i="1" dirty="0" smtClean="0"/>
              <a:t>3. Find </a:t>
            </a:r>
            <a:r>
              <a:rPr lang="en-US" sz="3200" i="1" dirty="0" smtClean="0">
                <a:solidFill>
                  <a:schemeClr val="accent1">
                    <a:lumMod val="75000"/>
                  </a:schemeClr>
                </a:solidFill>
              </a:rPr>
              <a:t>a blog entry </a:t>
            </a:r>
            <a:r>
              <a:rPr lang="en-US" sz="3200" i="1" dirty="0" smtClean="0"/>
              <a:t>by an environmental group/activist about the Canadian oil sands.</a:t>
            </a:r>
          </a:p>
          <a:p>
            <a:r>
              <a:rPr lang="en-US" sz="3200" i="1" dirty="0" smtClean="0"/>
              <a:t>4. Find two </a:t>
            </a:r>
            <a:r>
              <a:rPr lang="en-US" sz="3200" i="1" dirty="0" smtClean="0">
                <a:solidFill>
                  <a:schemeClr val="accent1">
                    <a:lumMod val="50000"/>
                  </a:schemeClr>
                </a:solidFill>
              </a:rPr>
              <a:t>synonyms</a:t>
            </a:r>
            <a:r>
              <a:rPr lang="en-US" sz="3200" i="1" dirty="0" smtClean="0"/>
              <a:t> for ‘pollution’.</a:t>
            </a:r>
          </a:p>
          <a:p>
            <a:r>
              <a:rPr lang="en-US" sz="3200" i="1" dirty="0" smtClean="0"/>
              <a:t>5. Find </a:t>
            </a:r>
            <a:r>
              <a:rPr lang="en-US" sz="3200" i="1" dirty="0" smtClean="0">
                <a:solidFill>
                  <a:schemeClr val="accent1">
                    <a:lumMod val="50000"/>
                  </a:schemeClr>
                </a:solidFill>
              </a:rPr>
              <a:t>a tweet and a </a:t>
            </a:r>
            <a:r>
              <a:rPr lang="en-US" sz="3200" i="1" dirty="0" err="1" smtClean="0">
                <a:solidFill>
                  <a:schemeClr val="accent1">
                    <a:lumMod val="50000"/>
                  </a:schemeClr>
                </a:solidFill>
              </a:rPr>
              <a:t>Facebook</a:t>
            </a:r>
            <a:r>
              <a:rPr lang="en-US" sz="3200" i="1" dirty="0" smtClean="0">
                <a:solidFill>
                  <a:schemeClr val="accent1">
                    <a:lumMod val="50000"/>
                  </a:schemeClr>
                </a:solidFill>
              </a:rPr>
              <a:t> update </a:t>
            </a:r>
            <a:r>
              <a:rPr lang="en-US" sz="3200" i="1" dirty="0" smtClean="0"/>
              <a:t>about pollution in your country.</a:t>
            </a:r>
          </a:p>
          <a:p>
            <a:r>
              <a:rPr lang="en-US" sz="3200" i="1" dirty="0" smtClean="0"/>
              <a:t>6. Find </a:t>
            </a:r>
            <a:r>
              <a:rPr lang="en-US" sz="3200" i="1" dirty="0" smtClean="0">
                <a:solidFill>
                  <a:schemeClr val="accent1">
                    <a:lumMod val="50000"/>
                  </a:schemeClr>
                </a:solidFill>
              </a:rPr>
              <a:t>an image </a:t>
            </a:r>
            <a:r>
              <a:rPr lang="en-US" sz="3200" i="1" dirty="0" smtClean="0"/>
              <a:t>of the Canadian oil sand</a:t>
            </a:r>
            <a:r>
              <a:rPr lang="en-US" sz="3200" dirty="0" smtClean="0"/>
              <a:t>s</a:t>
            </a:r>
            <a:r>
              <a:rPr lang="en-US" dirty="0" smtClean="0"/>
              <a:t>.</a:t>
            </a:r>
            <a:endParaRPr lang="bg-BG" dirty="0"/>
          </a:p>
        </p:txBody>
      </p:sp>
    </p:spTree>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l="14056" t="10417" r="15081" b="6250"/>
          <a:stretch>
            <a:fillRect/>
          </a:stretch>
        </p:blipFill>
        <p:spPr bwMode="auto">
          <a:xfrm>
            <a:off x="0" y="304800"/>
            <a:ext cx="9220200" cy="60960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pPr algn="ctr"/>
            <a:r>
              <a:rPr lang="en-US" dirty="0" smtClean="0"/>
              <a:t>Search Engines</a:t>
            </a:r>
            <a:endParaRPr lang="bg-BG" dirty="0"/>
          </a:p>
        </p:txBody>
      </p:sp>
      <p:sp>
        <p:nvSpPr>
          <p:cNvPr id="3" name="Content Placeholder 2"/>
          <p:cNvSpPr>
            <a:spLocks noGrp="1"/>
          </p:cNvSpPr>
          <p:nvPr>
            <p:ph idx="1"/>
          </p:nvPr>
        </p:nvSpPr>
        <p:spPr>
          <a:xfrm>
            <a:off x="457200" y="990600"/>
            <a:ext cx="8229600" cy="5334000"/>
          </a:xfrm>
        </p:spPr>
        <p:txBody>
          <a:bodyPr>
            <a:normAutofit fontScale="92500" lnSpcReduction="20000"/>
          </a:bodyPr>
          <a:lstStyle/>
          <a:p>
            <a:pPr>
              <a:buNone/>
            </a:pPr>
            <a:r>
              <a:rPr lang="en-US" sz="3000" dirty="0" smtClean="0"/>
              <a:t>• </a:t>
            </a:r>
            <a:r>
              <a:rPr lang="en-US" sz="3000" dirty="0" smtClean="0">
                <a:hlinkClick r:id="rId2"/>
              </a:rPr>
              <a:t>http://www.visuwords.com</a:t>
            </a:r>
            <a:endParaRPr lang="en-US" sz="3000" dirty="0" smtClean="0"/>
          </a:p>
          <a:p>
            <a:pPr>
              <a:buNone/>
            </a:pPr>
            <a:r>
              <a:rPr lang="en-US" sz="3000" dirty="0" smtClean="0"/>
              <a:t> • http://www.visualthesaurus.com </a:t>
            </a:r>
          </a:p>
          <a:p>
            <a:pPr>
              <a:buNone/>
            </a:pPr>
            <a:r>
              <a:rPr lang="en-US" sz="3000" dirty="0" smtClean="0"/>
              <a:t>• http://taggalaxy.de </a:t>
            </a:r>
          </a:p>
          <a:p>
            <a:pPr>
              <a:buNone/>
            </a:pPr>
            <a:r>
              <a:rPr lang="en-US" sz="3000" dirty="0" smtClean="0"/>
              <a:t>• </a:t>
            </a:r>
            <a:r>
              <a:rPr lang="en-US" sz="3000" dirty="0" smtClean="0">
                <a:hlinkClick r:id="rId3"/>
              </a:rPr>
              <a:t>http://www.zoo-m.com/flickr-storm</a:t>
            </a:r>
            <a:endParaRPr lang="en-US" sz="3000" dirty="0" smtClean="0"/>
          </a:p>
          <a:p>
            <a:pPr>
              <a:buNone/>
            </a:pPr>
            <a:r>
              <a:rPr lang="en-US" sz="3000" dirty="0" smtClean="0"/>
              <a:t> • http://www.icerocket.com </a:t>
            </a:r>
          </a:p>
          <a:p>
            <a:pPr>
              <a:buNone/>
            </a:pPr>
            <a:r>
              <a:rPr lang="en-US" sz="3000" dirty="0" smtClean="0"/>
              <a:t>• http://technorati.com </a:t>
            </a:r>
          </a:p>
          <a:p>
            <a:pPr>
              <a:buNone/>
            </a:pPr>
            <a:r>
              <a:rPr lang="en-US" sz="3000" dirty="0" smtClean="0"/>
              <a:t>• </a:t>
            </a:r>
            <a:r>
              <a:rPr lang="en-US" sz="3000" dirty="0" smtClean="0">
                <a:hlinkClick r:id="rId4"/>
              </a:rPr>
              <a:t>http://visualoop.tumblr.com</a:t>
            </a:r>
            <a:endParaRPr lang="en-US" sz="3000" dirty="0" smtClean="0"/>
          </a:p>
          <a:p>
            <a:pPr>
              <a:buNone/>
            </a:pPr>
            <a:r>
              <a:rPr lang="en-US" sz="3000" dirty="0" smtClean="0"/>
              <a:t> • </a:t>
            </a:r>
            <a:r>
              <a:rPr lang="en-US" sz="3000" dirty="0" smtClean="0">
                <a:hlinkClick r:id="rId5"/>
              </a:rPr>
              <a:t>http://zanran.com</a:t>
            </a:r>
            <a:endParaRPr lang="en-US" sz="3000" dirty="0" smtClean="0"/>
          </a:p>
          <a:p>
            <a:pPr>
              <a:buNone/>
            </a:pPr>
            <a:r>
              <a:rPr lang="en-US" sz="3000" dirty="0" smtClean="0"/>
              <a:t> • </a:t>
            </a:r>
            <a:r>
              <a:rPr lang="en-US" sz="3000" dirty="0" smtClean="0">
                <a:hlinkClick r:id="rId6"/>
              </a:rPr>
              <a:t>http://spezify.com</a:t>
            </a:r>
            <a:endParaRPr lang="en-US" sz="3000" dirty="0" smtClean="0"/>
          </a:p>
          <a:p>
            <a:pPr>
              <a:buNone/>
            </a:pPr>
            <a:r>
              <a:rPr lang="en-US" sz="3000" dirty="0" smtClean="0"/>
              <a:t> • </a:t>
            </a:r>
            <a:r>
              <a:rPr lang="en-US" sz="3000" dirty="0" smtClean="0">
                <a:hlinkClick r:id="rId7"/>
              </a:rPr>
              <a:t>http://webcrawler.com</a:t>
            </a:r>
            <a:endParaRPr lang="en-US" sz="3000" dirty="0" smtClean="0"/>
          </a:p>
          <a:p>
            <a:pPr>
              <a:buNone/>
            </a:pPr>
            <a:r>
              <a:rPr lang="en-US" sz="3000" dirty="0" smtClean="0"/>
              <a:t> • </a:t>
            </a:r>
            <a:r>
              <a:rPr lang="en-US" sz="3000" dirty="0" smtClean="0">
                <a:hlinkClick r:id="rId8"/>
              </a:rPr>
              <a:t>http://www.youtube.com/education</a:t>
            </a:r>
            <a:endParaRPr lang="en-US" sz="3000" dirty="0" smtClean="0"/>
          </a:p>
          <a:p>
            <a:pPr>
              <a:buNone/>
            </a:pPr>
            <a:r>
              <a:rPr lang="en-US" sz="3000" dirty="0" smtClean="0"/>
              <a:t> • http://www.vizband.co.uk</a:t>
            </a:r>
            <a:endParaRPr lang="bg-BG" sz="3000" dirty="0" smtClean="0"/>
          </a:p>
          <a:p>
            <a:endParaRPr lang="bg-BG" dirty="0"/>
          </a:p>
        </p:txBody>
      </p:sp>
    </p:spTree>
  </p:cSld>
  <p:clrMapOvr>
    <a:masterClrMapping/>
  </p:clrMapOvr>
  <p:transition>
    <p:zoom/>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pPr algn="ctr"/>
            <a:r>
              <a:rPr lang="en-US" dirty="0" smtClean="0">
                <a:solidFill>
                  <a:schemeClr val="tx1"/>
                </a:solidFill>
              </a:rPr>
              <a:t>Information Literacy</a:t>
            </a:r>
            <a:r>
              <a:rPr lang="en-US" dirty="0" smtClean="0"/>
              <a:t/>
            </a:r>
            <a:br>
              <a:rPr lang="en-US" dirty="0" smtClean="0"/>
            </a:br>
            <a:r>
              <a:rPr lang="en-US" dirty="0" smtClean="0"/>
              <a:t>Activity – </a:t>
            </a:r>
            <a:r>
              <a:rPr lang="en-US" i="1" dirty="0" smtClean="0"/>
              <a:t>Tree Octopus</a:t>
            </a:r>
            <a:endParaRPr lang="bg-BG" i="1" dirty="0"/>
          </a:p>
        </p:txBody>
      </p:sp>
      <p:sp>
        <p:nvSpPr>
          <p:cNvPr id="3" name="Content Placeholder 2"/>
          <p:cNvSpPr>
            <a:spLocks noGrp="1"/>
          </p:cNvSpPr>
          <p:nvPr>
            <p:ph idx="1"/>
          </p:nvPr>
        </p:nvSpPr>
        <p:spPr>
          <a:xfrm>
            <a:off x="457200" y="1447800"/>
            <a:ext cx="8229600" cy="4876800"/>
          </a:xfrm>
        </p:spPr>
        <p:txBody>
          <a:bodyPr>
            <a:normAutofit/>
          </a:bodyPr>
          <a:lstStyle/>
          <a:p>
            <a:r>
              <a:rPr lang="en-US" sz="3200" i="1" dirty="0" smtClean="0"/>
              <a:t>Students </a:t>
            </a:r>
            <a:r>
              <a:rPr lang="en-US" sz="3200" i="1" dirty="0" err="1" smtClean="0"/>
              <a:t>analyse</a:t>
            </a:r>
            <a:r>
              <a:rPr lang="en-US" sz="3200" i="1" dirty="0" smtClean="0"/>
              <a:t> </a:t>
            </a:r>
            <a:r>
              <a:rPr lang="en-US" sz="3200" i="1" dirty="0" smtClean="0">
                <a:solidFill>
                  <a:schemeClr val="accent1">
                    <a:lumMod val="50000"/>
                  </a:schemeClr>
                </a:solidFill>
              </a:rPr>
              <a:t>spoof (or bogus) </a:t>
            </a:r>
            <a:r>
              <a:rPr lang="en-US" sz="3200" i="1" dirty="0" smtClean="0"/>
              <a:t>websites.</a:t>
            </a:r>
          </a:p>
          <a:p>
            <a:r>
              <a:rPr lang="en-US" sz="3200" i="1" dirty="0" smtClean="0"/>
              <a:t>This activity gives students </a:t>
            </a:r>
            <a:r>
              <a:rPr lang="en-US" sz="3200" b="1" i="1" dirty="0" smtClean="0"/>
              <a:t>criteria </a:t>
            </a:r>
            <a:r>
              <a:rPr lang="en-US" sz="3200" i="1" dirty="0" smtClean="0"/>
              <a:t>with which </a:t>
            </a:r>
            <a:r>
              <a:rPr lang="en-US" sz="3200" b="1" i="1" dirty="0" smtClean="0"/>
              <a:t>to </a:t>
            </a:r>
            <a:r>
              <a:rPr lang="en-US" sz="3200" b="1" i="1" dirty="0" err="1" smtClean="0"/>
              <a:t>analyse</a:t>
            </a:r>
            <a:r>
              <a:rPr lang="en-US" sz="3200" b="1" i="1" dirty="0" smtClean="0"/>
              <a:t> </a:t>
            </a:r>
            <a:r>
              <a:rPr lang="en-US" sz="3200" i="1" dirty="0" smtClean="0"/>
              <a:t>websites.</a:t>
            </a:r>
          </a:p>
          <a:p>
            <a:r>
              <a:rPr lang="en-US" sz="3200" i="1" dirty="0" smtClean="0"/>
              <a:t>The aim is to raise awareness of the importance of </a:t>
            </a:r>
            <a:r>
              <a:rPr lang="en-US" sz="3200" b="1" i="1" dirty="0" smtClean="0"/>
              <a:t>evaluating information </a:t>
            </a:r>
            <a:r>
              <a:rPr lang="en-US" sz="3200" i="1" dirty="0" smtClean="0"/>
              <a:t>on websites, </a:t>
            </a:r>
            <a:r>
              <a:rPr lang="en-US" sz="3200" i="1" dirty="0" smtClean="0">
                <a:solidFill>
                  <a:schemeClr val="accent1">
                    <a:lumMod val="50000"/>
                  </a:schemeClr>
                </a:solidFill>
              </a:rPr>
              <a:t>by visiting a number of spoof websites</a:t>
            </a:r>
          </a:p>
          <a:p>
            <a:r>
              <a:rPr lang="en-US" sz="3200" dirty="0" smtClean="0">
                <a:solidFill>
                  <a:srgbClr val="FF0000"/>
                </a:solidFill>
              </a:rPr>
              <a:t>zapatopi.net/</a:t>
            </a:r>
            <a:r>
              <a:rPr lang="en-US" sz="3200" dirty="0" err="1" smtClean="0">
                <a:solidFill>
                  <a:srgbClr val="FF0000"/>
                </a:solidFill>
              </a:rPr>
              <a:t>treeoctopus</a:t>
            </a:r>
            <a:endParaRPr lang="bg-BG" sz="3200" i="1" dirty="0">
              <a:solidFill>
                <a:srgbClr val="FF0000"/>
              </a:solidFill>
            </a:endParaRPr>
          </a:p>
        </p:txBody>
      </p:sp>
    </p:spTree>
  </p:cSld>
  <p:clrMapOvr>
    <a:masterClrMapping/>
  </p:clrMapOvr>
  <p:transition>
    <p:zoom/>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381000"/>
          </a:xfrm>
        </p:spPr>
        <p:txBody>
          <a:bodyPr>
            <a:normAutofit fontScale="90000"/>
          </a:bodyPr>
          <a:lstStyle/>
          <a:p>
            <a:endParaRPr lang="bg-BG" dirty="0"/>
          </a:p>
        </p:txBody>
      </p:sp>
      <p:sp>
        <p:nvSpPr>
          <p:cNvPr id="3" name="Content Placeholder 2"/>
          <p:cNvSpPr>
            <a:spLocks noGrp="1"/>
          </p:cNvSpPr>
          <p:nvPr>
            <p:ph idx="1"/>
          </p:nvPr>
        </p:nvSpPr>
        <p:spPr>
          <a:xfrm>
            <a:off x="457200" y="1066800"/>
            <a:ext cx="8229600" cy="5257800"/>
          </a:xfrm>
        </p:spPr>
        <p:txBody>
          <a:bodyPr>
            <a:normAutofit lnSpcReduction="10000"/>
          </a:bodyPr>
          <a:lstStyle/>
          <a:p>
            <a:r>
              <a:rPr lang="en-US" sz="4400" i="1" dirty="0" smtClean="0"/>
              <a:t>Tell students they are going to learn about one particularly endangered </a:t>
            </a:r>
            <a:r>
              <a:rPr lang="en-US" sz="4400" b="1" i="1" dirty="0" smtClean="0"/>
              <a:t>species of octopus </a:t>
            </a:r>
            <a:r>
              <a:rPr lang="en-US" sz="4400" i="1" dirty="0" smtClean="0"/>
              <a:t>– </a:t>
            </a:r>
            <a:r>
              <a:rPr lang="en-US" sz="4400" b="1" i="1" dirty="0" smtClean="0">
                <a:solidFill>
                  <a:schemeClr val="accent4">
                    <a:lumMod val="50000"/>
                  </a:schemeClr>
                </a:solidFill>
              </a:rPr>
              <a:t>the Pacific Northwest tree octopus</a:t>
            </a:r>
            <a:r>
              <a:rPr lang="en-US" sz="4400" b="1" i="1" dirty="0" smtClean="0"/>
              <a:t>.</a:t>
            </a:r>
            <a:r>
              <a:rPr lang="en-US" sz="4400" i="1" dirty="0" smtClean="0"/>
              <a:t> Try to do this </a:t>
            </a:r>
            <a:r>
              <a:rPr lang="en-US" sz="4400" i="1" dirty="0" smtClean="0">
                <a:solidFill>
                  <a:srgbClr val="002060"/>
                </a:solidFill>
              </a:rPr>
              <a:t>as seriously as possible</a:t>
            </a:r>
            <a:r>
              <a:rPr lang="en-US" sz="4400" i="1" dirty="0" smtClean="0"/>
              <a:t>, to convince students that this species </a:t>
            </a:r>
            <a:r>
              <a:rPr lang="en-US" sz="4400" i="1" dirty="0" smtClean="0">
                <a:solidFill>
                  <a:srgbClr val="002060"/>
                </a:solidFill>
              </a:rPr>
              <a:t>really exists</a:t>
            </a:r>
            <a:r>
              <a:rPr lang="en-US" sz="3600" i="1" dirty="0" smtClean="0"/>
              <a:t>.</a:t>
            </a:r>
            <a:endParaRPr lang="bg-BG" sz="3600" i="1" dirty="0"/>
          </a:p>
        </p:txBody>
      </p:sp>
    </p:spTree>
  </p:cSld>
  <p:clrMapOvr>
    <a:masterClrMapping/>
  </p:clrMapOvr>
  <p:transition>
    <p:zoom/>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fontScale="90000"/>
          </a:bodyPr>
          <a:lstStyle/>
          <a:p>
            <a:pPr algn="ctr"/>
            <a:r>
              <a:rPr lang="en-US" dirty="0" smtClean="0"/>
              <a:t>Worksheet 1 – The Pacific Northwest Tree Octopus</a:t>
            </a:r>
            <a:endParaRPr lang="bg-BG" dirty="0"/>
          </a:p>
        </p:txBody>
      </p:sp>
      <p:pic>
        <p:nvPicPr>
          <p:cNvPr id="8194" name="Picture 2"/>
          <p:cNvPicPr>
            <a:picLocks noGrp="1" noChangeAspect="1" noChangeArrowheads="1"/>
          </p:cNvPicPr>
          <p:nvPr>
            <p:ph idx="1"/>
          </p:nvPr>
        </p:nvPicPr>
        <p:blipFill>
          <a:blip r:embed="rId2"/>
          <a:srcRect l="14864" t="30147" r="11935" b="19096"/>
          <a:stretch>
            <a:fillRect/>
          </a:stretch>
        </p:blipFill>
        <p:spPr bwMode="auto">
          <a:xfrm>
            <a:off x="91197" y="1545201"/>
            <a:ext cx="9052803" cy="4626999"/>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normAutofit fontScale="90000"/>
          </a:bodyPr>
          <a:lstStyle/>
          <a:p>
            <a:pPr algn="ctr"/>
            <a:r>
              <a:rPr lang="en-US" dirty="0" smtClean="0"/>
              <a:t>Worksheet 2 – </a:t>
            </a:r>
            <a:r>
              <a:rPr lang="en-US" b="1" i="1" dirty="0" err="1" smtClean="0"/>
              <a:t>Analysing</a:t>
            </a:r>
            <a:r>
              <a:rPr lang="en-US" b="1" i="1" dirty="0" smtClean="0"/>
              <a:t> a website</a:t>
            </a:r>
            <a:endParaRPr lang="bg-BG" b="1" i="1" dirty="0"/>
          </a:p>
        </p:txBody>
      </p:sp>
      <p:sp>
        <p:nvSpPr>
          <p:cNvPr id="3" name="Content Placeholder 2"/>
          <p:cNvSpPr>
            <a:spLocks noGrp="1"/>
          </p:cNvSpPr>
          <p:nvPr>
            <p:ph idx="1"/>
          </p:nvPr>
        </p:nvSpPr>
        <p:spPr>
          <a:xfrm>
            <a:off x="457200" y="1295400"/>
            <a:ext cx="8229600" cy="5029200"/>
          </a:xfrm>
        </p:spPr>
        <p:txBody>
          <a:bodyPr>
            <a:normAutofit/>
          </a:bodyPr>
          <a:lstStyle/>
          <a:p>
            <a:r>
              <a:rPr lang="en-US" sz="2800" i="1" dirty="0" smtClean="0">
                <a:solidFill>
                  <a:schemeClr val="accent4">
                    <a:lumMod val="50000"/>
                  </a:schemeClr>
                </a:solidFill>
              </a:rPr>
              <a:t>Discuss with your partner how the elements below  make the site more or less </a:t>
            </a:r>
            <a:r>
              <a:rPr lang="en-US" sz="2800" b="1" i="1" dirty="0" smtClean="0">
                <a:solidFill>
                  <a:schemeClr val="accent4">
                    <a:lumMod val="50000"/>
                  </a:schemeClr>
                </a:solidFill>
              </a:rPr>
              <a:t>convincing</a:t>
            </a:r>
            <a:r>
              <a:rPr lang="en-US" sz="2800" i="1" dirty="0" smtClean="0">
                <a:solidFill>
                  <a:schemeClr val="accent4">
                    <a:lumMod val="50000"/>
                  </a:schemeClr>
                </a:solidFill>
              </a:rPr>
              <a:t>.</a:t>
            </a:r>
          </a:p>
          <a:p>
            <a:pPr>
              <a:buNone/>
            </a:pPr>
            <a:r>
              <a:rPr lang="en-US" sz="2800" b="1" dirty="0" smtClean="0"/>
              <a:t>Style &amp; Layout</a:t>
            </a:r>
            <a:r>
              <a:rPr lang="en-US" sz="2800" dirty="0" smtClean="0"/>
              <a:t>:</a:t>
            </a:r>
          </a:p>
          <a:p>
            <a:pPr>
              <a:buNone/>
            </a:pPr>
            <a:r>
              <a:rPr lang="en-US" sz="2800" dirty="0" smtClean="0"/>
              <a:t> • the </a:t>
            </a:r>
            <a:r>
              <a:rPr lang="en-US" sz="2800" dirty="0" smtClean="0">
                <a:solidFill>
                  <a:srgbClr val="002060"/>
                </a:solidFill>
              </a:rPr>
              <a:t>web address </a:t>
            </a:r>
            <a:r>
              <a:rPr lang="en-US" sz="2800" dirty="0" smtClean="0"/>
              <a:t>(or ‘URL’ - ‘uniform resource locator’ )</a:t>
            </a:r>
          </a:p>
          <a:p>
            <a:pPr>
              <a:buNone/>
            </a:pPr>
            <a:r>
              <a:rPr lang="en-US" sz="2800" dirty="0" smtClean="0"/>
              <a:t> • the </a:t>
            </a:r>
            <a:r>
              <a:rPr lang="en-US" sz="2800" dirty="0" smtClean="0">
                <a:solidFill>
                  <a:srgbClr val="002060"/>
                </a:solidFill>
              </a:rPr>
              <a:t>title</a:t>
            </a:r>
            <a:r>
              <a:rPr lang="en-US" sz="2800" dirty="0" smtClean="0"/>
              <a:t> of the homepage</a:t>
            </a:r>
          </a:p>
          <a:p>
            <a:pPr>
              <a:buNone/>
            </a:pPr>
            <a:r>
              <a:rPr lang="en-US" sz="2800" dirty="0" smtClean="0"/>
              <a:t> • the </a:t>
            </a:r>
            <a:r>
              <a:rPr lang="en-US" sz="2800" dirty="0" smtClean="0">
                <a:solidFill>
                  <a:srgbClr val="002060"/>
                </a:solidFill>
              </a:rPr>
              <a:t>layout, font and </a:t>
            </a:r>
            <a:r>
              <a:rPr lang="en-US" sz="2800" dirty="0" err="1" smtClean="0">
                <a:solidFill>
                  <a:srgbClr val="002060"/>
                </a:solidFill>
              </a:rPr>
              <a:t>colours</a:t>
            </a:r>
            <a:endParaRPr lang="en-US" sz="2800" dirty="0" smtClean="0">
              <a:solidFill>
                <a:srgbClr val="002060"/>
              </a:solidFill>
            </a:endParaRPr>
          </a:p>
          <a:p>
            <a:pPr>
              <a:buNone/>
            </a:pPr>
            <a:r>
              <a:rPr lang="en-US" sz="2800" dirty="0" smtClean="0"/>
              <a:t> • the </a:t>
            </a:r>
            <a:r>
              <a:rPr lang="en-US" sz="2800" dirty="0" smtClean="0">
                <a:solidFill>
                  <a:srgbClr val="002060"/>
                </a:solidFill>
              </a:rPr>
              <a:t>images</a:t>
            </a:r>
            <a:r>
              <a:rPr lang="en-US" sz="2800" dirty="0" smtClean="0"/>
              <a:t> and </a:t>
            </a:r>
            <a:r>
              <a:rPr lang="en-US" sz="2800" dirty="0" smtClean="0">
                <a:solidFill>
                  <a:srgbClr val="002060"/>
                </a:solidFill>
              </a:rPr>
              <a:t>map</a:t>
            </a:r>
          </a:p>
          <a:p>
            <a:pPr>
              <a:buNone/>
            </a:pPr>
            <a:r>
              <a:rPr lang="en-US" sz="2800" dirty="0" smtClean="0"/>
              <a:t> • the use of </a:t>
            </a:r>
            <a:r>
              <a:rPr lang="en-US" sz="2800" dirty="0" smtClean="0">
                <a:solidFill>
                  <a:srgbClr val="002060"/>
                </a:solidFill>
              </a:rPr>
              <a:t>hyperlinks</a:t>
            </a:r>
          </a:p>
          <a:p>
            <a:pPr>
              <a:buNone/>
            </a:pPr>
            <a:r>
              <a:rPr lang="en-US" sz="2800" dirty="0" smtClean="0"/>
              <a:t> • the </a:t>
            </a:r>
            <a:r>
              <a:rPr lang="en-US" sz="2800" dirty="0" smtClean="0">
                <a:solidFill>
                  <a:srgbClr val="002060"/>
                </a:solidFill>
              </a:rPr>
              <a:t>style of the language </a:t>
            </a:r>
            <a:r>
              <a:rPr lang="en-US" sz="2800" dirty="0" smtClean="0"/>
              <a:t>and </a:t>
            </a:r>
            <a:r>
              <a:rPr lang="en-US" sz="2800" dirty="0" smtClean="0">
                <a:solidFill>
                  <a:srgbClr val="002060"/>
                </a:solidFill>
              </a:rPr>
              <a:t>vocabulary</a:t>
            </a:r>
            <a:r>
              <a:rPr lang="en-US" sz="2800" dirty="0" smtClean="0"/>
              <a:t> used </a:t>
            </a:r>
            <a:endParaRPr lang="bg-BG" sz="2800" i="1" dirty="0"/>
          </a:p>
        </p:txBody>
      </p:sp>
    </p:spTree>
  </p:cSld>
  <p:clrMapOvr>
    <a:masterClrMapping/>
  </p:clrMapOvr>
  <p:transition>
    <p:zoom/>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normAutofit fontScale="90000"/>
          </a:bodyPr>
          <a:lstStyle/>
          <a:p>
            <a:endParaRPr lang="bg-BG" dirty="0"/>
          </a:p>
        </p:txBody>
      </p:sp>
      <p:sp>
        <p:nvSpPr>
          <p:cNvPr id="3" name="Content Placeholder 2"/>
          <p:cNvSpPr>
            <a:spLocks noGrp="1"/>
          </p:cNvSpPr>
          <p:nvPr>
            <p:ph idx="1"/>
          </p:nvPr>
        </p:nvSpPr>
        <p:spPr>
          <a:xfrm>
            <a:off x="457200" y="609600"/>
            <a:ext cx="8229600" cy="5943600"/>
          </a:xfrm>
        </p:spPr>
        <p:txBody>
          <a:bodyPr>
            <a:normAutofit lnSpcReduction="10000"/>
          </a:bodyPr>
          <a:lstStyle/>
          <a:p>
            <a:r>
              <a:rPr lang="en-US" sz="3500" b="1" dirty="0" smtClean="0"/>
              <a:t>Content:</a:t>
            </a:r>
          </a:p>
          <a:p>
            <a:pPr>
              <a:buNone/>
            </a:pPr>
            <a:r>
              <a:rPr lang="en-US" dirty="0" smtClean="0"/>
              <a:t> • </a:t>
            </a:r>
            <a:r>
              <a:rPr lang="en-US" b="1" dirty="0" smtClean="0"/>
              <a:t>content in the tabs (</a:t>
            </a:r>
            <a:r>
              <a:rPr lang="en-US" dirty="0" smtClean="0"/>
              <a:t>the sections under the title, e.g., ‘FAQs’ [Frequently Asked Questions]; ‘Sightings’; ‘Media’; ‘Activities’)</a:t>
            </a:r>
          </a:p>
          <a:p>
            <a:pPr>
              <a:buNone/>
            </a:pPr>
            <a:r>
              <a:rPr lang="en-US" dirty="0" smtClean="0"/>
              <a:t> • the </a:t>
            </a:r>
            <a:r>
              <a:rPr lang="en-US" b="1" dirty="0" smtClean="0"/>
              <a:t>‘scientific’ information </a:t>
            </a:r>
            <a:r>
              <a:rPr lang="en-US" dirty="0" smtClean="0"/>
              <a:t>on the homepage</a:t>
            </a:r>
          </a:p>
          <a:p>
            <a:pPr>
              <a:buNone/>
            </a:pPr>
            <a:r>
              <a:rPr lang="en-US" dirty="0" smtClean="0"/>
              <a:t> • </a:t>
            </a:r>
            <a:r>
              <a:rPr lang="en-US" b="1" dirty="0" smtClean="0"/>
              <a:t>content in the ‘News’ and ‘Blog’ entries</a:t>
            </a:r>
            <a:endParaRPr lang="en-US" dirty="0" smtClean="0"/>
          </a:p>
          <a:p>
            <a:pPr>
              <a:buNone/>
            </a:pPr>
            <a:r>
              <a:rPr lang="en-US" dirty="0" smtClean="0"/>
              <a:t> • </a:t>
            </a:r>
            <a:r>
              <a:rPr lang="en-US" b="1" dirty="0" smtClean="0"/>
              <a:t>links to the </a:t>
            </a:r>
            <a:r>
              <a:rPr lang="en-US" b="1" dirty="0" err="1" smtClean="0"/>
              <a:t>webpages</a:t>
            </a:r>
            <a:r>
              <a:rPr lang="en-US" b="1" dirty="0" smtClean="0"/>
              <a:t> of </a:t>
            </a:r>
            <a:r>
              <a:rPr lang="en-US" b="1" dirty="0" err="1" smtClean="0"/>
              <a:t>organisations</a:t>
            </a:r>
            <a:r>
              <a:rPr lang="en-US" b="1" dirty="0" smtClean="0"/>
              <a:t> </a:t>
            </a:r>
            <a:r>
              <a:rPr lang="en-US" dirty="0" smtClean="0"/>
              <a:t>such as the World Conservation Union, the [World] Wildlife Fund, and the UNEP World Conservation Monitoring Centre (all in the last paragraph on the homepage)</a:t>
            </a:r>
          </a:p>
          <a:p>
            <a:pPr>
              <a:buNone/>
            </a:pPr>
            <a:r>
              <a:rPr lang="en-US" dirty="0" smtClean="0"/>
              <a:t> • the </a:t>
            </a:r>
            <a:r>
              <a:rPr lang="en-US" b="1" dirty="0" smtClean="0"/>
              <a:t>quotes</a:t>
            </a:r>
            <a:r>
              <a:rPr lang="en-US" dirty="0" smtClean="0"/>
              <a:t> in the top right corner of the homepage</a:t>
            </a:r>
          </a:p>
          <a:p>
            <a:pPr>
              <a:buNone/>
            </a:pPr>
            <a:r>
              <a:rPr lang="en-US" dirty="0" smtClean="0"/>
              <a:t> • the </a:t>
            </a:r>
            <a:r>
              <a:rPr lang="en-US" b="1" dirty="0" smtClean="0"/>
              <a:t>disclaimer</a:t>
            </a:r>
            <a:r>
              <a:rPr lang="en-US" dirty="0" smtClean="0"/>
              <a:t> at the bottom of the homepage, and the ‘Address concerns to...’ line at the very bottom right</a:t>
            </a:r>
          </a:p>
          <a:p>
            <a:pPr>
              <a:buNone/>
            </a:pPr>
            <a:r>
              <a:rPr lang="en-US" dirty="0" smtClean="0"/>
              <a:t> • when the website was </a:t>
            </a:r>
            <a:r>
              <a:rPr lang="en-US" b="1" dirty="0" smtClean="0"/>
              <a:t>last updated</a:t>
            </a:r>
            <a:endParaRPr lang="bg-BG" dirty="0"/>
          </a:p>
        </p:txBody>
      </p:sp>
    </p:spTree>
  </p:cSld>
  <p:clrMapOvr>
    <a:masterClrMapping/>
  </p:clrMapOvr>
  <p:transition>
    <p:zoom/>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313688"/>
          </a:xfrm>
        </p:spPr>
        <p:txBody>
          <a:bodyPr>
            <a:normAutofit fontScale="90000"/>
          </a:bodyPr>
          <a:lstStyle/>
          <a:p>
            <a:r>
              <a:rPr lang="en-US" dirty="0" smtClean="0">
                <a:solidFill>
                  <a:schemeClr val="tx1"/>
                </a:solidFill>
              </a:rPr>
              <a:t>Task: </a:t>
            </a:r>
            <a:r>
              <a:rPr lang="en-US" dirty="0" err="1" smtClean="0">
                <a:solidFill>
                  <a:schemeClr val="tx1"/>
                </a:solidFill>
              </a:rPr>
              <a:t>Analyse</a:t>
            </a:r>
            <a:r>
              <a:rPr lang="en-US" dirty="0" smtClean="0">
                <a:solidFill>
                  <a:schemeClr val="tx1"/>
                </a:solidFill>
              </a:rPr>
              <a:t> the sites</a:t>
            </a:r>
            <a:r>
              <a:rPr lang="en-US" dirty="0" smtClean="0"/>
              <a:t/>
            </a:r>
            <a:br>
              <a:rPr lang="en-US" dirty="0" smtClean="0"/>
            </a:br>
            <a:r>
              <a:rPr lang="en-US" dirty="0" smtClean="0"/>
              <a:t>Worksheet 3 – </a:t>
            </a:r>
            <a:r>
              <a:rPr lang="en-US" b="1" i="1" dirty="0" smtClean="0"/>
              <a:t>Real or Fake</a:t>
            </a:r>
            <a:r>
              <a:rPr lang="en-US" i="1" dirty="0" smtClean="0"/>
              <a:t>?</a:t>
            </a:r>
            <a:endParaRPr lang="bg-BG" i="1" dirty="0"/>
          </a:p>
        </p:txBody>
      </p:sp>
      <p:sp>
        <p:nvSpPr>
          <p:cNvPr id="3" name="Content Placeholder 2"/>
          <p:cNvSpPr>
            <a:spLocks noGrp="1"/>
          </p:cNvSpPr>
          <p:nvPr>
            <p:ph idx="1"/>
          </p:nvPr>
        </p:nvSpPr>
        <p:spPr/>
        <p:txBody>
          <a:bodyPr>
            <a:normAutofit/>
          </a:bodyPr>
          <a:lstStyle/>
          <a:p>
            <a:r>
              <a:rPr lang="en-US" sz="3600" i="1" dirty="0" smtClean="0">
                <a:solidFill>
                  <a:schemeClr val="accent4">
                    <a:lumMod val="50000"/>
                  </a:schemeClr>
                </a:solidFill>
              </a:rPr>
              <a:t>Which is the fake site? Use the criteria in Worksheet 2 to help you decide.</a:t>
            </a:r>
          </a:p>
          <a:p>
            <a:pPr>
              <a:buNone/>
            </a:pPr>
            <a:r>
              <a:rPr lang="en-US" sz="3600" i="1" dirty="0" smtClean="0"/>
              <a:t>Pair 1:</a:t>
            </a:r>
            <a:r>
              <a:rPr lang="en-US" sz="3600" dirty="0" smtClean="0"/>
              <a:t> </a:t>
            </a:r>
            <a:r>
              <a:rPr lang="en-US" sz="3600" b="1" dirty="0" smtClean="0"/>
              <a:t>Chemistry </a:t>
            </a:r>
          </a:p>
          <a:p>
            <a:pPr>
              <a:buNone/>
            </a:pPr>
            <a:r>
              <a:rPr lang="en-US" sz="3600" dirty="0" smtClean="0"/>
              <a:t>	</a:t>
            </a:r>
            <a:r>
              <a:rPr lang="en-US" sz="3600" dirty="0" err="1" smtClean="0"/>
              <a:t>Dihydrogen</a:t>
            </a:r>
            <a:r>
              <a:rPr lang="en-US" sz="3600" dirty="0" smtClean="0"/>
              <a:t> Monoxide Research Division </a:t>
            </a:r>
            <a:r>
              <a:rPr lang="en-US" sz="3600" dirty="0" smtClean="0">
                <a:solidFill>
                  <a:srgbClr val="FF0000"/>
                </a:solidFill>
              </a:rPr>
              <a:t>http://www.dhmo.org/ Carbon Monoxide </a:t>
            </a:r>
            <a:r>
              <a:rPr lang="en-US" sz="3600" dirty="0" smtClean="0">
                <a:solidFill>
                  <a:srgbClr val="C00000"/>
                </a:solidFill>
              </a:rPr>
              <a:t>http://www.carbonmonoxidekills.com/</a:t>
            </a:r>
            <a:endParaRPr lang="bg-BG" sz="3600" i="1" dirty="0">
              <a:solidFill>
                <a:srgbClr val="C00000"/>
              </a:solidFill>
            </a:endParaRPr>
          </a:p>
        </p:txBody>
      </p:sp>
    </p:spTree>
  </p:cSld>
  <p:clrMapOvr>
    <a:masterClrMapping/>
  </p:clrMapOvr>
  <p:transition>
    <p:zo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15112"/>
          </a:xfrm>
        </p:spPr>
        <p:txBody>
          <a:bodyPr>
            <a:normAutofit fontScale="90000"/>
          </a:bodyPr>
          <a:lstStyle/>
          <a:p>
            <a:endParaRPr lang="bg-BG" dirty="0"/>
          </a:p>
        </p:txBody>
      </p:sp>
      <p:sp>
        <p:nvSpPr>
          <p:cNvPr id="3" name="Content Placeholder 2"/>
          <p:cNvSpPr>
            <a:spLocks noGrp="1"/>
          </p:cNvSpPr>
          <p:nvPr>
            <p:ph idx="1"/>
          </p:nvPr>
        </p:nvSpPr>
        <p:spPr>
          <a:xfrm>
            <a:off x="457200" y="1295400"/>
            <a:ext cx="8229600" cy="5029200"/>
          </a:xfrm>
        </p:spPr>
        <p:txBody>
          <a:bodyPr>
            <a:normAutofit/>
          </a:bodyPr>
          <a:lstStyle/>
          <a:p>
            <a:r>
              <a:rPr lang="en-US" sz="3600" i="1" dirty="0" smtClean="0"/>
              <a:t>Pair 2:</a:t>
            </a:r>
            <a:r>
              <a:rPr lang="en-US" sz="3600" dirty="0" smtClean="0"/>
              <a:t> </a:t>
            </a:r>
          </a:p>
          <a:p>
            <a:pPr>
              <a:buNone/>
            </a:pPr>
            <a:r>
              <a:rPr lang="en-US" sz="3600" dirty="0" smtClean="0"/>
              <a:t>	</a:t>
            </a:r>
            <a:r>
              <a:rPr lang="en-US" sz="3600" b="1" dirty="0" smtClean="0"/>
              <a:t>Birth and Genetics </a:t>
            </a:r>
            <a:r>
              <a:rPr lang="en-US" sz="3600" b="1" dirty="0" err="1" smtClean="0"/>
              <a:t>Genochoice</a:t>
            </a:r>
            <a:r>
              <a:rPr lang="en-US" sz="3600" b="1" dirty="0" smtClean="0"/>
              <a:t> </a:t>
            </a:r>
            <a:r>
              <a:rPr lang="en-US" sz="3600" dirty="0" smtClean="0">
                <a:solidFill>
                  <a:srgbClr val="FF0000"/>
                </a:solidFill>
              </a:rPr>
              <a:t>http://www.genochoice.com</a:t>
            </a:r>
            <a:r>
              <a:rPr lang="en-US" sz="3600" dirty="0" smtClean="0"/>
              <a:t>/ </a:t>
            </a:r>
          </a:p>
          <a:p>
            <a:pPr>
              <a:buNone/>
            </a:pPr>
            <a:r>
              <a:rPr lang="en-US" sz="3600" dirty="0" smtClean="0"/>
              <a:t>	Gender Prediction Kits </a:t>
            </a:r>
          </a:p>
          <a:p>
            <a:pPr>
              <a:buNone/>
            </a:pPr>
            <a:r>
              <a:rPr lang="en-US" sz="3600" dirty="0" smtClean="0"/>
              <a:t>	</a:t>
            </a:r>
            <a:r>
              <a:rPr lang="en-US" sz="3600" dirty="0" smtClean="0">
                <a:solidFill>
                  <a:srgbClr val="FF0000"/>
                </a:solidFill>
              </a:rPr>
              <a:t>http://www.babyzone.com/pregnancy/fetal_development/genetics_gender/article/ gender-prediction-kit</a:t>
            </a:r>
            <a:endParaRPr lang="bg-BG" sz="3600" dirty="0">
              <a:solidFill>
                <a:srgbClr val="FF0000"/>
              </a:solidFill>
            </a:endParaRPr>
          </a:p>
        </p:txBody>
      </p:sp>
    </p:spTree>
  </p:cSld>
  <p:clrMapOvr>
    <a:masterClrMapping/>
  </p:clrMapOvr>
  <p:transition>
    <p:zoom/>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normAutofit fontScale="90000"/>
          </a:bodyPr>
          <a:lstStyle/>
          <a:p>
            <a:endParaRPr lang="bg-BG" dirty="0"/>
          </a:p>
        </p:txBody>
      </p:sp>
      <p:sp>
        <p:nvSpPr>
          <p:cNvPr id="3" name="Content Placeholder 2"/>
          <p:cNvSpPr>
            <a:spLocks noGrp="1"/>
          </p:cNvSpPr>
          <p:nvPr>
            <p:ph idx="1"/>
          </p:nvPr>
        </p:nvSpPr>
        <p:spPr>
          <a:xfrm>
            <a:off x="457200" y="1371600"/>
            <a:ext cx="8229600" cy="4953000"/>
          </a:xfrm>
        </p:spPr>
        <p:txBody>
          <a:bodyPr>
            <a:normAutofit/>
          </a:bodyPr>
          <a:lstStyle/>
          <a:p>
            <a:r>
              <a:rPr lang="en-US" sz="3600" i="1" dirty="0" smtClean="0"/>
              <a:t>Pair 3</a:t>
            </a:r>
            <a:r>
              <a:rPr lang="en-US" sz="3600" dirty="0" smtClean="0"/>
              <a:t>: </a:t>
            </a:r>
          </a:p>
          <a:p>
            <a:r>
              <a:rPr lang="en-US" sz="3600" b="1" dirty="0" smtClean="0"/>
              <a:t>Food</a:t>
            </a:r>
          </a:p>
          <a:p>
            <a:pPr>
              <a:buNone/>
            </a:pPr>
            <a:r>
              <a:rPr lang="en-US" sz="3600" dirty="0" smtClean="0"/>
              <a:t>	 The Ova Prima Foundation </a:t>
            </a:r>
          </a:p>
          <a:p>
            <a:pPr>
              <a:buNone/>
            </a:pPr>
            <a:r>
              <a:rPr lang="en-US" sz="3600" dirty="0" smtClean="0"/>
              <a:t>	</a:t>
            </a:r>
            <a:r>
              <a:rPr lang="en-US" sz="3600" dirty="0" smtClean="0">
                <a:solidFill>
                  <a:srgbClr val="FF0000"/>
                </a:solidFill>
              </a:rPr>
              <a:t>http://www.ovaprima.org/ NZ Nutrition Foundation </a:t>
            </a:r>
          </a:p>
          <a:p>
            <a:pPr>
              <a:buNone/>
            </a:pPr>
            <a:r>
              <a:rPr lang="en-US" sz="3600" dirty="0" smtClean="0"/>
              <a:t>	</a:t>
            </a:r>
            <a:r>
              <a:rPr lang="en-US" sz="3600" dirty="0" smtClean="0">
                <a:solidFill>
                  <a:srgbClr val="FF0000"/>
                </a:solidFill>
              </a:rPr>
              <a:t>http:/www.nutritionfoundation.org.nz/nutritionfacts/nutrition-a-z/Eggs</a:t>
            </a:r>
            <a:endParaRPr lang="bg-BG" sz="3600" dirty="0">
              <a:solidFill>
                <a:srgbClr val="FF0000"/>
              </a:solidFill>
            </a:endParaRPr>
          </a:p>
        </p:txBody>
      </p:sp>
    </p:spTree>
  </p:cSld>
  <p:clrMapOvr>
    <a:masterClrMapping/>
  </p:clrMapOvr>
  <p:transition>
    <p:zoom/>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438912"/>
          </a:xfrm>
        </p:spPr>
        <p:txBody>
          <a:bodyPr>
            <a:normAutofit fontScale="90000"/>
          </a:bodyPr>
          <a:lstStyle/>
          <a:p>
            <a:endParaRPr lang="bg-BG" dirty="0"/>
          </a:p>
        </p:txBody>
      </p:sp>
      <p:sp>
        <p:nvSpPr>
          <p:cNvPr id="3" name="Content Placeholder 2"/>
          <p:cNvSpPr>
            <a:spLocks noGrp="1"/>
          </p:cNvSpPr>
          <p:nvPr>
            <p:ph idx="1"/>
          </p:nvPr>
        </p:nvSpPr>
        <p:spPr>
          <a:xfrm>
            <a:off x="457200" y="1524000"/>
            <a:ext cx="8229600" cy="4800600"/>
          </a:xfrm>
        </p:spPr>
        <p:txBody>
          <a:bodyPr>
            <a:normAutofit/>
          </a:bodyPr>
          <a:lstStyle/>
          <a:p>
            <a:r>
              <a:rPr lang="en-US" sz="3600" i="1" dirty="0" smtClean="0"/>
              <a:t>Pair 4</a:t>
            </a:r>
            <a:r>
              <a:rPr lang="en-US" sz="3600" dirty="0" smtClean="0"/>
              <a:t>: Water</a:t>
            </a:r>
          </a:p>
          <a:p>
            <a:endParaRPr lang="en-US" sz="3600" dirty="0" smtClean="0"/>
          </a:p>
          <a:p>
            <a:pPr>
              <a:buNone/>
            </a:pPr>
            <a:r>
              <a:rPr lang="en-US" sz="3600" dirty="0" smtClean="0"/>
              <a:t>Dehydrated Water </a:t>
            </a:r>
          </a:p>
          <a:p>
            <a:pPr>
              <a:buNone/>
            </a:pPr>
            <a:r>
              <a:rPr lang="en-US" sz="3600" dirty="0" smtClean="0">
                <a:solidFill>
                  <a:srgbClr val="FF0000"/>
                </a:solidFill>
              </a:rPr>
              <a:t>http://www.buydehydratedwater.com/ </a:t>
            </a:r>
          </a:p>
          <a:p>
            <a:pPr>
              <a:buNone/>
            </a:pPr>
            <a:endParaRPr lang="en-US" sz="3600" dirty="0" smtClean="0">
              <a:solidFill>
                <a:srgbClr val="FF0000"/>
              </a:solidFill>
            </a:endParaRPr>
          </a:p>
          <a:p>
            <a:pPr>
              <a:buNone/>
            </a:pPr>
            <a:r>
              <a:rPr lang="en-US" sz="3600" dirty="0" smtClean="0"/>
              <a:t>International Water Association </a:t>
            </a:r>
          </a:p>
          <a:p>
            <a:pPr>
              <a:buNone/>
            </a:pPr>
            <a:r>
              <a:rPr lang="en-US" sz="3600" dirty="0" smtClean="0">
                <a:solidFill>
                  <a:srgbClr val="FF0000"/>
                </a:solidFill>
              </a:rPr>
              <a:t>http://www.iwahq.org/1nb/home.htm</a:t>
            </a:r>
            <a:endParaRPr lang="bg-BG" sz="3600" dirty="0">
              <a:solidFill>
                <a:srgbClr val="FF0000"/>
              </a:solidFill>
            </a:endParaRPr>
          </a:p>
        </p:txBody>
      </p:sp>
    </p:spTree>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l="14641" t="11458" r="15666" b="6250"/>
          <a:stretch>
            <a:fillRect/>
          </a:stretch>
        </p:blipFill>
        <p:spPr bwMode="auto">
          <a:xfrm>
            <a:off x="76200" y="1066800"/>
            <a:ext cx="9067800" cy="5791200"/>
          </a:xfrm>
          <a:prstGeom prst="rect">
            <a:avLst/>
          </a:prstGeom>
          <a:ln w="88900" cap="sq" cmpd="thickThin">
            <a:solidFill>
              <a:srgbClr val="000000"/>
            </a:solidFill>
            <a:prstDash val="solid"/>
            <a:miter lim="800000"/>
          </a:ln>
          <a:effectLst>
            <a:innerShdw blurRad="76200">
              <a:srgbClr val="000000"/>
            </a:innerShdw>
          </a:effectLst>
        </p:spPr>
      </p:pic>
      <p:sp>
        <p:nvSpPr>
          <p:cNvPr id="3" name="Title 2"/>
          <p:cNvSpPr>
            <a:spLocks noGrp="1"/>
          </p:cNvSpPr>
          <p:nvPr>
            <p:ph type="title"/>
          </p:nvPr>
        </p:nvSpPr>
        <p:spPr>
          <a:xfrm>
            <a:off x="457200" y="533400"/>
            <a:ext cx="8229600" cy="457200"/>
          </a:xfrm>
        </p:spPr>
        <p:txBody>
          <a:bodyPr>
            <a:normAutofit fontScale="90000"/>
          </a:bodyPr>
          <a:lstStyle/>
          <a:p>
            <a:r>
              <a:rPr lang="en-US" dirty="0" smtClean="0"/>
              <a:t>What does it mean for teachers?</a:t>
            </a:r>
            <a:endParaRPr lang="bg-BG" dirty="0"/>
          </a:p>
        </p:txBody>
      </p:sp>
      <p:sp>
        <p:nvSpPr>
          <p:cNvPr id="4" name="Content Placeholder 3"/>
          <p:cNvSpPr>
            <a:spLocks noGrp="1"/>
          </p:cNvSpPr>
          <p:nvPr>
            <p:ph idx="1"/>
          </p:nvPr>
        </p:nvSpPr>
        <p:spPr>
          <a:xfrm>
            <a:off x="457200" y="6019800"/>
            <a:ext cx="304800" cy="381000"/>
          </a:xfrm>
        </p:spPr>
        <p:txBody>
          <a:bodyPr>
            <a:normAutofit fontScale="85000" lnSpcReduction="20000"/>
          </a:bodyPr>
          <a:lstStyle/>
          <a:p>
            <a:endParaRPr lang="bg-BG" dirty="0"/>
          </a:p>
        </p:txBody>
      </p:sp>
    </p:spTree>
  </p:cSld>
  <p:clrMapOvr>
    <a:masterClrMapping/>
  </p:clrMapOvr>
  <p:transition>
    <p:zoom/>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ormAutofit fontScale="90000"/>
          </a:bodyPr>
          <a:lstStyle/>
          <a:p>
            <a:endParaRPr lang="bg-BG" dirty="0"/>
          </a:p>
        </p:txBody>
      </p:sp>
      <p:sp>
        <p:nvSpPr>
          <p:cNvPr id="3" name="Content Placeholder 2"/>
          <p:cNvSpPr>
            <a:spLocks noGrp="1"/>
          </p:cNvSpPr>
          <p:nvPr>
            <p:ph idx="1"/>
          </p:nvPr>
        </p:nvSpPr>
        <p:spPr>
          <a:xfrm>
            <a:off x="457200" y="1295400"/>
            <a:ext cx="8229600" cy="5029200"/>
          </a:xfrm>
        </p:spPr>
        <p:txBody>
          <a:bodyPr>
            <a:noAutofit/>
          </a:bodyPr>
          <a:lstStyle/>
          <a:p>
            <a:r>
              <a:rPr lang="en-US" sz="3200" dirty="0" smtClean="0"/>
              <a:t>Pair 5: </a:t>
            </a:r>
          </a:p>
          <a:p>
            <a:pPr>
              <a:buNone/>
            </a:pPr>
            <a:r>
              <a:rPr lang="en-US" sz="3200" b="1" dirty="0" smtClean="0"/>
              <a:t>Endangered animals </a:t>
            </a:r>
          </a:p>
          <a:p>
            <a:pPr>
              <a:buNone/>
            </a:pPr>
            <a:r>
              <a:rPr lang="en-US" sz="3200" dirty="0" smtClean="0"/>
              <a:t>Save the Guinea Worm </a:t>
            </a:r>
            <a:r>
              <a:rPr lang="en-US" sz="3200" dirty="0" smtClean="0">
                <a:solidFill>
                  <a:srgbClr val="FF0000"/>
                </a:solidFill>
              </a:rPr>
              <a:t>http://www.deadlysins.com/guineaworm/index.htm </a:t>
            </a:r>
          </a:p>
          <a:p>
            <a:pPr>
              <a:buNone/>
            </a:pPr>
            <a:endParaRPr lang="en-US" sz="3200" dirty="0" smtClean="0"/>
          </a:p>
          <a:p>
            <a:pPr>
              <a:buNone/>
            </a:pPr>
            <a:r>
              <a:rPr lang="en-US" sz="3200" dirty="0" err="1" smtClean="0"/>
              <a:t>Vaquita</a:t>
            </a:r>
            <a:r>
              <a:rPr lang="en-US" sz="3200" dirty="0" smtClean="0"/>
              <a:t> </a:t>
            </a:r>
            <a:r>
              <a:rPr lang="en-US" sz="3200" dirty="0" smtClean="0">
                <a:solidFill>
                  <a:srgbClr val="FF0000"/>
                </a:solidFill>
              </a:rPr>
              <a:t>http://www.worldwildlife.org/species/finder/vaquita/vaquita.html</a:t>
            </a:r>
            <a:endParaRPr lang="bg-BG" sz="3200" dirty="0">
              <a:solidFill>
                <a:srgbClr val="FF0000"/>
              </a:solidFill>
            </a:endParaRPr>
          </a:p>
        </p:txBody>
      </p:sp>
    </p:spTree>
  </p:cSld>
  <p:clrMapOvr>
    <a:masterClrMapping/>
  </p:clrMapOvr>
  <p:transition>
    <p:zoom/>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57200"/>
          </a:xfrm>
        </p:spPr>
        <p:txBody>
          <a:bodyPr>
            <a:normAutofit fontScale="90000"/>
          </a:bodyPr>
          <a:lstStyle/>
          <a:p>
            <a:endParaRPr lang="bg-BG" dirty="0"/>
          </a:p>
        </p:txBody>
      </p:sp>
      <p:sp>
        <p:nvSpPr>
          <p:cNvPr id="3" name="Content Placeholder 2"/>
          <p:cNvSpPr>
            <a:spLocks noGrp="1"/>
          </p:cNvSpPr>
          <p:nvPr>
            <p:ph idx="1"/>
          </p:nvPr>
        </p:nvSpPr>
        <p:spPr>
          <a:xfrm>
            <a:off x="457200" y="1143000"/>
            <a:ext cx="8229600" cy="5181600"/>
          </a:xfrm>
        </p:spPr>
        <p:txBody>
          <a:bodyPr>
            <a:normAutofit/>
          </a:bodyPr>
          <a:lstStyle/>
          <a:p>
            <a:r>
              <a:rPr lang="en-US" sz="3600" i="1" dirty="0" smtClean="0"/>
              <a:t>Pair 6:</a:t>
            </a:r>
          </a:p>
          <a:p>
            <a:pPr>
              <a:buNone/>
            </a:pPr>
            <a:r>
              <a:rPr lang="en-US" sz="3600" b="1" dirty="0" smtClean="0"/>
              <a:t>	 Cloning</a:t>
            </a:r>
          </a:p>
          <a:p>
            <a:pPr>
              <a:buNone/>
            </a:pPr>
            <a:r>
              <a:rPr lang="en-US" sz="3600" dirty="0" smtClean="0"/>
              <a:t> 	Clones </a:t>
            </a:r>
            <a:r>
              <a:rPr lang="en-US" sz="3600" dirty="0" smtClean="0">
                <a:solidFill>
                  <a:srgbClr val="FF0000"/>
                </a:solidFill>
              </a:rPr>
              <a:t>http://www.d-b.net/dti/ </a:t>
            </a:r>
          </a:p>
          <a:p>
            <a:pPr>
              <a:buNone/>
            </a:pPr>
            <a:endParaRPr lang="en-US" sz="3600" dirty="0" smtClean="0">
              <a:solidFill>
                <a:srgbClr val="FF0000"/>
              </a:solidFill>
            </a:endParaRPr>
          </a:p>
          <a:p>
            <a:pPr>
              <a:buNone/>
            </a:pPr>
            <a:r>
              <a:rPr lang="en-US" sz="3600" dirty="0" smtClean="0"/>
              <a:t>	Cloning Fact Sheet</a:t>
            </a:r>
            <a:r>
              <a:rPr lang="en-US" sz="3600" dirty="0" smtClean="0">
                <a:solidFill>
                  <a:srgbClr val="FF0000"/>
                </a:solidFill>
              </a:rPr>
              <a:t> http://www.ornl.gov/sci/techresources/Human_Genome/elsi/cloning.shtml</a:t>
            </a:r>
            <a:endParaRPr lang="bg-BG" sz="3600" dirty="0">
              <a:solidFill>
                <a:srgbClr val="FF0000"/>
              </a:solidFill>
            </a:endParaRPr>
          </a:p>
        </p:txBody>
      </p:sp>
    </p:spTree>
  </p:cSld>
  <p:clrMapOvr>
    <a:masterClrMapping/>
  </p:clrMapOvr>
  <p:transition>
    <p:zoom/>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normAutofit fontScale="90000"/>
          </a:bodyPr>
          <a:lstStyle/>
          <a:p>
            <a:endParaRPr lang="bg-BG" dirty="0"/>
          </a:p>
        </p:txBody>
      </p:sp>
      <p:sp>
        <p:nvSpPr>
          <p:cNvPr id="3" name="Content Placeholder 2"/>
          <p:cNvSpPr>
            <a:spLocks noGrp="1"/>
          </p:cNvSpPr>
          <p:nvPr>
            <p:ph idx="1"/>
          </p:nvPr>
        </p:nvSpPr>
        <p:spPr>
          <a:xfrm>
            <a:off x="457200" y="1143000"/>
            <a:ext cx="8229600" cy="5181600"/>
          </a:xfrm>
        </p:spPr>
        <p:txBody>
          <a:bodyPr>
            <a:normAutofit/>
          </a:bodyPr>
          <a:lstStyle/>
          <a:p>
            <a:r>
              <a:rPr lang="en-US" sz="3600" dirty="0" smtClean="0"/>
              <a:t>Pair 7: </a:t>
            </a:r>
          </a:p>
          <a:p>
            <a:pPr>
              <a:buNone/>
            </a:pPr>
            <a:r>
              <a:rPr lang="en-US" sz="3600" dirty="0" smtClean="0"/>
              <a:t>	Museums The Museum of Jurassic Technology </a:t>
            </a:r>
            <a:r>
              <a:rPr lang="en-US" sz="3600" dirty="0" smtClean="0">
                <a:hlinkClick r:id="rId2"/>
              </a:rPr>
              <a:t>http://www.mjt.org/</a:t>
            </a:r>
            <a:endParaRPr lang="en-US" sz="3600" dirty="0" smtClean="0"/>
          </a:p>
          <a:p>
            <a:pPr>
              <a:buNone/>
            </a:pPr>
            <a:endParaRPr lang="en-US" sz="3600" dirty="0" smtClean="0"/>
          </a:p>
          <a:p>
            <a:pPr>
              <a:buNone/>
            </a:pPr>
            <a:r>
              <a:rPr lang="en-US" sz="3600" dirty="0" smtClean="0"/>
              <a:t> 	The Virtual Museum of Bacteria </a:t>
            </a:r>
            <a:r>
              <a:rPr lang="en-US" sz="3600" dirty="0" smtClean="0">
                <a:solidFill>
                  <a:srgbClr val="FF0000"/>
                </a:solidFill>
              </a:rPr>
              <a:t>http://bacteriamuseum.org/cms/</a:t>
            </a:r>
            <a:endParaRPr lang="bg-BG" sz="3600" dirty="0">
              <a:solidFill>
                <a:srgbClr val="FF0000"/>
              </a:solidFill>
            </a:endParaRPr>
          </a:p>
        </p:txBody>
      </p:sp>
    </p:spTree>
  </p:cSld>
  <p:clrMapOvr>
    <a:masterClrMapping/>
  </p:clrMapOvr>
  <p:transition>
    <p:zoom/>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pPr algn="ctr"/>
            <a:r>
              <a:rPr lang="en-US" dirty="0" smtClean="0"/>
              <a:t>Working with images</a:t>
            </a:r>
            <a:endParaRPr lang="bg-BG" dirty="0"/>
          </a:p>
        </p:txBody>
      </p:sp>
      <p:pic>
        <p:nvPicPr>
          <p:cNvPr id="9218" name="Picture 2"/>
          <p:cNvPicPr>
            <a:picLocks noGrp="1" noChangeAspect="1" noChangeArrowheads="1"/>
          </p:cNvPicPr>
          <p:nvPr>
            <p:ph idx="1"/>
          </p:nvPr>
        </p:nvPicPr>
        <p:blipFill>
          <a:blip r:embed="rId2"/>
          <a:srcRect l="14864" t="7993" r="15839" b="5208"/>
          <a:stretch>
            <a:fillRect/>
          </a:stretch>
        </p:blipFill>
        <p:spPr bwMode="auto">
          <a:xfrm>
            <a:off x="0" y="914400"/>
            <a:ext cx="9144000" cy="59436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228600"/>
          </a:xfrm>
        </p:spPr>
        <p:txBody>
          <a:bodyPr>
            <a:normAutofit fontScale="90000"/>
          </a:bodyPr>
          <a:lstStyle/>
          <a:p>
            <a:endParaRPr lang="bg-BG" dirty="0"/>
          </a:p>
        </p:txBody>
      </p:sp>
      <p:pic>
        <p:nvPicPr>
          <p:cNvPr id="10242" name="Picture 2"/>
          <p:cNvPicPr>
            <a:picLocks noGrp="1" noChangeAspect="1" noChangeArrowheads="1"/>
          </p:cNvPicPr>
          <p:nvPr>
            <p:ph idx="1"/>
          </p:nvPr>
        </p:nvPicPr>
        <p:blipFill>
          <a:blip r:embed="rId2"/>
          <a:srcRect l="18767" t="9729" r="18768" b="7482"/>
          <a:stretch>
            <a:fillRect/>
          </a:stretch>
        </p:blipFill>
        <p:spPr bwMode="auto">
          <a:xfrm>
            <a:off x="0" y="578457"/>
            <a:ext cx="8915400" cy="627954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fontScale="90000"/>
          </a:bodyPr>
          <a:lstStyle/>
          <a:p>
            <a:pPr algn="ctr"/>
            <a:r>
              <a:rPr lang="en-US" dirty="0" smtClean="0"/>
              <a:t>Sites</a:t>
            </a:r>
            <a:endParaRPr lang="bg-BG" dirty="0"/>
          </a:p>
        </p:txBody>
      </p:sp>
      <p:pic>
        <p:nvPicPr>
          <p:cNvPr id="11266" name="Picture 2"/>
          <p:cNvPicPr>
            <a:picLocks noGrp="1" noChangeAspect="1" noChangeArrowheads="1"/>
          </p:cNvPicPr>
          <p:nvPr>
            <p:ph idx="1"/>
          </p:nvPr>
        </p:nvPicPr>
        <p:blipFill>
          <a:blip r:embed="rId2"/>
          <a:srcRect l="18767" t="7993" r="19744" b="10416"/>
          <a:stretch>
            <a:fillRect/>
          </a:stretch>
        </p:blipFill>
        <p:spPr bwMode="auto">
          <a:xfrm>
            <a:off x="0" y="762000"/>
            <a:ext cx="9144000" cy="60960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lstStyle/>
          <a:p>
            <a:endParaRPr lang="bg-BG" dirty="0"/>
          </a:p>
        </p:txBody>
      </p:sp>
      <p:pic>
        <p:nvPicPr>
          <p:cNvPr id="12290" name="Picture 2"/>
          <p:cNvPicPr>
            <a:picLocks noGrp="1" noChangeAspect="1" noChangeArrowheads="1"/>
          </p:cNvPicPr>
          <p:nvPr>
            <p:ph idx="1"/>
          </p:nvPr>
        </p:nvPicPr>
        <p:blipFill>
          <a:blip r:embed="rId2"/>
          <a:srcRect l="17791" t="7993" r="18768" b="10416"/>
          <a:stretch>
            <a:fillRect/>
          </a:stretch>
        </p:blipFill>
        <p:spPr bwMode="auto">
          <a:xfrm>
            <a:off x="0" y="762000"/>
            <a:ext cx="9144000" cy="60960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33400"/>
          </a:xfrm>
        </p:spPr>
        <p:txBody>
          <a:bodyPr>
            <a:normAutofit fontScale="90000"/>
          </a:bodyPr>
          <a:lstStyle/>
          <a:p>
            <a:endParaRPr lang="bg-BG" dirty="0"/>
          </a:p>
        </p:txBody>
      </p:sp>
      <p:pic>
        <p:nvPicPr>
          <p:cNvPr id="13314" name="Picture 2"/>
          <p:cNvPicPr>
            <a:picLocks noGrp="1" noChangeAspect="1" noChangeArrowheads="1"/>
          </p:cNvPicPr>
          <p:nvPr>
            <p:ph idx="1"/>
          </p:nvPr>
        </p:nvPicPr>
        <p:blipFill>
          <a:blip r:embed="rId2"/>
          <a:srcRect l="17791" t="11465" r="18768" b="10416"/>
          <a:stretch>
            <a:fillRect/>
          </a:stretch>
        </p:blipFill>
        <p:spPr bwMode="auto">
          <a:xfrm>
            <a:off x="457200" y="990600"/>
            <a:ext cx="8331461" cy="5688111"/>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077200" cy="1219200"/>
          </a:xfrm>
        </p:spPr>
        <p:txBody>
          <a:bodyPr>
            <a:normAutofit fontScale="90000"/>
          </a:bodyPr>
          <a:lstStyle/>
          <a:p>
            <a:pPr algn="ctr"/>
            <a:r>
              <a:rPr lang="en-US" dirty="0" smtClean="0"/>
              <a:t>Image Site Links</a:t>
            </a:r>
            <a:br>
              <a:rPr lang="en-US" dirty="0" smtClean="0"/>
            </a:br>
            <a:endParaRPr lang="bg-BG" dirty="0"/>
          </a:p>
        </p:txBody>
      </p:sp>
      <p:sp>
        <p:nvSpPr>
          <p:cNvPr id="3" name="Content Placeholder 2"/>
          <p:cNvSpPr>
            <a:spLocks noGrp="1"/>
          </p:cNvSpPr>
          <p:nvPr>
            <p:ph idx="1"/>
          </p:nvPr>
        </p:nvSpPr>
        <p:spPr>
          <a:xfrm>
            <a:off x="457200" y="1219200"/>
            <a:ext cx="8229600" cy="5105400"/>
          </a:xfrm>
        </p:spPr>
        <p:txBody>
          <a:bodyPr>
            <a:normAutofit/>
          </a:bodyPr>
          <a:lstStyle/>
          <a:p>
            <a:r>
              <a:rPr lang="fr-FR" sz="3600" dirty="0" smtClean="0"/>
              <a:t>IMAGE COLLECTIONS</a:t>
            </a:r>
            <a:br>
              <a:rPr lang="fr-FR" sz="3600" dirty="0" smtClean="0"/>
            </a:br>
            <a:r>
              <a:rPr lang="fr-FR" sz="3600" dirty="0" smtClean="0">
                <a:solidFill>
                  <a:srgbClr val="FF0000"/>
                </a:solidFill>
                <a:hlinkClick r:id="rId2"/>
              </a:rPr>
              <a:t>http://images.google.com/hosted/life</a:t>
            </a:r>
            <a:r>
              <a:rPr lang="fr-FR" sz="3600" dirty="0" smtClean="0">
                <a:solidFill>
                  <a:srgbClr val="FF0000"/>
                </a:solidFill>
              </a:rPr>
              <a:t/>
            </a:r>
            <a:br>
              <a:rPr lang="fr-FR" sz="3600" dirty="0" smtClean="0">
                <a:solidFill>
                  <a:srgbClr val="FF0000"/>
                </a:solidFill>
              </a:rPr>
            </a:br>
            <a:r>
              <a:rPr lang="fr-FR" sz="3600" dirty="0" smtClean="0">
                <a:solidFill>
                  <a:srgbClr val="FF0000"/>
                </a:solidFill>
                <a:hlinkClick r:id="rId3"/>
              </a:rPr>
              <a:t>http://www.simonhoegsberg.com/</a:t>
            </a:r>
            <a:r>
              <a:rPr lang="fr-FR" sz="3600" dirty="0" smtClean="0">
                <a:solidFill>
                  <a:srgbClr val="FF0000"/>
                </a:solidFill>
              </a:rPr>
              <a:t/>
            </a:r>
            <a:br>
              <a:rPr lang="fr-FR" sz="3600" dirty="0" smtClean="0">
                <a:solidFill>
                  <a:srgbClr val="FF0000"/>
                </a:solidFill>
              </a:rPr>
            </a:br>
            <a:r>
              <a:rPr lang="fr-FR" sz="3600" dirty="0" smtClean="0">
                <a:solidFill>
                  <a:srgbClr val="FF0000"/>
                </a:solidFill>
                <a:hlinkClick r:id="rId4"/>
              </a:rPr>
              <a:t>http://www.flickr.com</a:t>
            </a:r>
            <a:r>
              <a:rPr lang="fr-FR" sz="3600" dirty="0" smtClean="0">
                <a:solidFill>
                  <a:srgbClr val="FF0000"/>
                </a:solidFill>
              </a:rPr>
              <a:t/>
            </a:r>
            <a:br>
              <a:rPr lang="fr-FR" sz="3600" dirty="0" smtClean="0">
                <a:solidFill>
                  <a:srgbClr val="FF0000"/>
                </a:solidFill>
              </a:rPr>
            </a:br>
            <a:r>
              <a:rPr lang="fr-FR" sz="3600" dirty="0" smtClean="0">
                <a:solidFill>
                  <a:srgbClr val="FF0000"/>
                </a:solidFill>
                <a:hlinkClick r:id="rId5"/>
              </a:rPr>
              <a:t>http://www.flickr.com/photos/eltpics/sets/</a:t>
            </a:r>
            <a:r>
              <a:rPr lang="fr-FR" sz="3600" dirty="0" smtClean="0">
                <a:solidFill>
                  <a:srgbClr val="FF0000"/>
                </a:solidFill>
              </a:rPr>
              <a:t/>
            </a:r>
            <a:br>
              <a:rPr lang="fr-FR" sz="3600" dirty="0" smtClean="0">
                <a:solidFill>
                  <a:srgbClr val="FF0000"/>
                </a:solidFill>
              </a:rPr>
            </a:br>
            <a:r>
              <a:rPr lang="fr-FR" sz="3600" dirty="0" smtClean="0">
                <a:solidFill>
                  <a:srgbClr val="FF0000"/>
                </a:solidFill>
                <a:hlinkClick r:id="rId6"/>
              </a:rPr>
              <a:t>http://www.fotopedia.com/magazine</a:t>
            </a:r>
            <a:r>
              <a:rPr lang="fr-FR" sz="3600" dirty="0" smtClean="0">
                <a:solidFill>
                  <a:srgbClr val="FF0000"/>
                </a:solidFill>
              </a:rPr>
              <a:t/>
            </a:r>
            <a:br>
              <a:rPr lang="fr-FR" sz="3600" dirty="0" smtClean="0">
                <a:solidFill>
                  <a:srgbClr val="FF0000"/>
                </a:solidFill>
              </a:rPr>
            </a:br>
            <a:r>
              <a:rPr lang="fr-FR" sz="3600" dirty="0" smtClean="0">
                <a:solidFill>
                  <a:srgbClr val="FF0000"/>
                </a:solidFill>
                <a:hlinkClick r:id="rId7"/>
              </a:rPr>
              <a:t>http://taggalaxy.de/</a:t>
            </a:r>
            <a:r>
              <a:rPr lang="fr-FR" sz="3600" dirty="0" smtClean="0">
                <a:solidFill>
                  <a:srgbClr val="FF0000"/>
                </a:solidFill>
              </a:rPr>
              <a:t/>
            </a:r>
            <a:br>
              <a:rPr lang="fr-FR" sz="3600" dirty="0" smtClean="0">
                <a:solidFill>
                  <a:srgbClr val="FF0000"/>
                </a:solidFill>
              </a:rPr>
            </a:br>
            <a:r>
              <a:rPr lang="fr-FR" sz="3600" dirty="0" smtClean="0">
                <a:solidFill>
                  <a:srgbClr val="FF0000"/>
                </a:solidFill>
                <a:hlinkClick r:id="rId8"/>
              </a:rPr>
              <a:t>http://www.flickriver.com/</a:t>
            </a:r>
            <a:endParaRPr lang="bg-BG" sz="3600" dirty="0">
              <a:solidFill>
                <a:srgbClr val="FF0000"/>
              </a:solidFill>
            </a:endParaRPr>
          </a:p>
        </p:txBody>
      </p:sp>
    </p:spTree>
  </p:cSld>
  <p:clrMapOvr>
    <a:masterClrMapping/>
  </p:clrMapOvr>
  <p:transition>
    <p:zoom/>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15112"/>
          </a:xfrm>
        </p:spPr>
        <p:txBody>
          <a:bodyPr>
            <a:normAutofit fontScale="90000"/>
          </a:bodyPr>
          <a:lstStyle/>
          <a:p>
            <a:endParaRPr lang="bg-BG" dirty="0"/>
          </a:p>
        </p:txBody>
      </p:sp>
      <p:sp>
        <p:nvSpPr>
          <p:cNvPr id="3" name="Content Placeholder 2"/>
          <p:cNvSpPr>
            <a:spLocks noGrp="1"/>
          </p:cNvSpPr>
          <p:nvPr>
            <p:ph idx="1"/>
          </p:nvPr>
        </p:nvSpPr>
        <p:spPr>
          <a:xfrm>
            <a:off x="457200" y="1600200"/>
            <a:ext cx="8229600" cy="4724400"/>
          </a:xfrm>
        </p:spPr>
        <p:txBody>
          <a:bodyPr>
            <a:normAutofit/>
          </a:bodyPr>
          <a:lstStyle/>
          <a:p>
            <a:r>
              <a:rPr lang="fr-FR" sz="3600" dirty="0" smtClean="0"/>
              <a:t>IMAGE MANIPULATION</a:t>
            </a:r>
            <a:br>
              <a:rPr lang="fr-FR" sz="3600" dirty="0" smtClean="0"/>
            </a:br>
            <a:r>
              <a:rPr lang="fr-FR" sz="3600" dirty="0" smtClean="0">
                <a:hlinkClick r:id="rId2"/>
              </a:rPr>
              <a:t>http://www.photofunia.com/</a:t>
            </a:r>
            <a:r>
              <a:rPr lang="fr-FR" sz="3600" dirty="0" smtClean="0"/>
              <a:t/>
            </a:r>
            <a:br>
              <a:rPr lang="fr-FR" sz="3600" dirty="0" smtClean="0"/>
            </a:br>
            <a:r>
              <a:rPr lang="fr-FR" sz="3600" dirty="0" smtClean="0">
                <a:hlinkClick r:id="rId3"/>
              </a:rPr>
              <a:t>http://www.effmypic.com/</a:t>
            </a:r>
            <a:r>
              <a:rPr lang="fr-FR" sz="3600" dirty="0" smtClean="0"/>
              <a:t/>
            </a:r>
            <a:br>
              <a:rPr lang="fr-FR" sz="3600" dirty="0" smtClean="0"/>
            </a:br>
            <a:r>
              <a:rPr lang="fr-FR" sz="3600" dirty="0" smtClean="0">
                <a:hlinkClick r:id="rId4"/>
              </a:rPr>
              <a:t>http://www.tuxpi.com/</a:t>
            </a:r>
            <a:endParaRPr lang="bg-BG" sz="3600" dirty="0"/>
          </a:p>
        </p:txBody>
      </p:sp>
    </p:spTree>
  </p:cSld>
  <p:clrMapOvr>
    <a:masterClrMapping/>
  </p:clrMapOvr>
  <p:transition>
    <p:zoom/>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3789</TotalTime>
  <Words>8554</Words>
  <Application>Microsoft Office PowerPoint</Application>
  <PresentationFormat>On-screen Show (4:3)</PresentationFormat>
  <Paragraphs>810</Paragraphs>
  <Slides>315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315</vt:i4>
      </vt:variant>
    </vt:vector>
  </HeadingPairs>
  <TitlesOfParts>
    <vt:vector size="321" baseType="lpstr">
      <vt:lpstr>Arial</vt:lpstr>
      <vt:lpstr>Calibri</vt:lpstr>
      <vt:lpstr>Constantia</vt:lpstr>
      <vt:lpstr>Wingdings</vt:lpstr>
      <vt:lpstr>Wingdings 2</vt:lpstr>
      <vt:lpstr>Flow</vt:lpstr>
      <vt:lpstr>Technology-assisted Language Learning</vt:lpstr>
      <vt:lpstr>What technology can we use in the classroom?</vt:lpstr>
      <vt:lpstr>Technology in the classroom</vt:lpstr>
      <vt:lpstr>PowerPoint Presentation</vt:lpstr>
      <vt:lpstr>PowerPoint Presentation</vt:lpstr>
      <vt:lpstr>PowerPoint Presentation</vt:lpstr>
      <vt:lpstr>PowerPoint Presentation</vt:lpstr>
      <vt:lpstr>PowerPoint Presentation</vt:lpstr>
      <vt:lpstr>What does it mean for teachers?</vt:lpstr>
      <vt:lpstr>PowerPoint Presentation</vt:lpstr>
      <vt:lpstr>PowerPoint Presentation</vt:lpstr>
      <vt:lpstr>Activity - Being Digitally Literate</vt:lpstr>
      <vt:lpstr>Worksheet  - Student A</vt:lpstr>
      <vt:lpstr>Worksheet – Student B</vt:lpstr>
      <vt:lpstr>PowerPoint Presentation</vt:lpstr>
      <vt:lpstr>Filtering Literacy activity – My Digital Life</vt:lpstr>
      <vt:lpstr>Blogs</vt:lpstr>
      <vt:lpstr>Wikis</vt:lpstr>
      <vt:lpstr>Presentation software</vt:lpstr>
      <vt:lpstr>PowerPoint Presentation</vt:lpstr>
      <vt:lpstr>Write advice for each of these headings:</vt:lpstr>
      <vt:lpstr>Worksheet – Distractions</vt:lpstr>
      <vt:lpstr>Personal and Multimedia literacies development </vt:lpstr>
      <vt:lpstr>PowerPoint Presentation</vt:lpstr>
      <vt:lpstr>PowerPoint Presentation</vt:lpstr>
      <vt:lpstr>PowerPoint Presentation</vt:lpstr>
      <vt:lpstr>PowerPoint Presentation</vt:lpstr>
      <vt:lpstr>Worksheet – Online me</vt:lpstr>
      <vt:lpstr>PowerPoint Presentation</vt:lpstr>
      <vt:lpstr>Personal and Network Literacies</vt:lpstr>
      <vt:lpstr>PowerPoint Presentation</vt:lpstr>
      <vt:lpstr>PowerPoint Presentation</vt:lpstr>
      <vt:lpstr>PowerPoint Presentation</vt:lpstr>
      <vt:lpstr>PowerPoint Presentation</vt:lpstr>
      <vt:lpstr>Worksheet – My Digital Footprint</vt:lpstr>
      <vt:lpstr>Worksheet – My Digital Footprint</vt:lpstr>
      <vt:lpstr>Activity – Personal Blogging</vt:lpstr>
      <vt:lpstr>PowerPoint Presentation</vt:lpstr>
      <vt:lpstr>PowerPoint Presentation</vt:lpstr>
      <vt:lpstr>Digital risks</vt:lpstr>
      <vt:lpstr>PowerPoint Presentation</vt:lpstr>
      <vt:lpstr>PowerPoint Presentation</vt:lpstr>
      <vt:lpstr>PowerPoint Presentation</vt:lpstr>
      <vt:lpstr>PowerPoint Presentation</vt:lpstr>
      <vt:lpstr>PowerPoint Presentation</vt:lpstr>
      <vt:lpstr>Worksheet 2 – My hobbies</vt:lpstr>
      <vt:lpstr>Activity - Setting the scene</vt:lpstr>
      <vt:lpstr>PowerPoint Presentation</vt:lpstr>
      <vt:lpstr>Pros and Cons of belonging to a social network</vt:lpstr>
      <vt:lpstr>Worksheet – Setting the scene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Working with websites Search engines</vt:lpstr>
      <vt:lpstr>Evaluating websites</vt:lpstr>
      <vt:lpstr>PowerPoint Presentation</vt:lpstr>
      <vt:lpstr>Use Google to find the answers to these questions as fast as you can:</vt:lpstr>
      <vt:lpstr>PowerPoint Presentation</vt:lpstr>
      <vt:lpstr>Information Literacy Activity: Extreme Weather</vt:lpstr>
      <vt:lpstr>PowerPoint Presentation</vt:lpstr>
      <vt:lpstr>PowerPoint Presentation</vt:lpstr>
      <vt:lpstr>Worksheet – Extreme weather </vt:lpstr>
      <vt:lpstr>PowerPoint Presentation</vt:lpstr>
      <vt:lpstr>PowerPoint Presentation</vt:lpstr>
      <vt:lpstr>PowerPoint Presentation</vt:lpstr>
      <vt:lpstr>Keys</vt:lpstr>
      <vt:lpstr>Creating online texts</vt:lpstr>
      <vt:lpstr>PowerPoint Presentation</vt:lpstr>
      <vt:lpstr>Search Literacy  Activity – Search Race</vt:lpstr>
      <vt:lpstr>Worksheet – Search Race</vt:lpstr>
      <vt:lpstr>Search Engines</vt:lpstr>
      <vt:lpstr>Information Literacy Activity – Tree Octopus</vt:lpstr>
      <vt:lpstr>PowerPoint Presentation</vt:lpstr>
      <vt:lpstr>Worksheet 1 – The Pacific Northwest Tree Octopus</vt:lpstr>
      <vt:lpstr>Worksheet 2 – Analysing a website</vt:lpstr>
      <vt:lpstr>PowerPoint Presentation</vt:lpstr>
      <vt:lpstr>Task: Analyse the sites Worksheet 3 – Real or Fake?</vt:lpstr>
      <vt:lpstr>PowerPoint Presentation</vt:lpstr>
      <vt:lpstr>PowerPoint Presentation</vt:lpstr>
      <vt:lpstr>PowerPoint Presentation</vt:lpstr>
      <vt:lpstr>PowerPoint Presentation</vt:lpstr>
      <vt:lpstr>PowerPoint Presentation</vt:lpstr>
      <vt:lpstr>PowerPoint Presentation</vt:lpstr>
      <vt:lpstr>Working with images</vt:lpstr>
      <vt:lpstr>PowerPoint Presentation</vt:lpstr>
      <vt:lpstr>Sites</vt:lpstr>
      <vt:lpstr>PowerPoint Presentation</vt:lpstr>
      <vt:lpstr>PowerPoint Presentation</vt:lpstr>
      <vt:lpstr>Image Site Links </vt:lpstr>
      <vt:lpstr>PowerPoint Presentation</vt:lpstr>
      <vt:lpstr>PowerPoint Presentation</vt:lpstr>
      <vt:lpstr>PowerPoint Presentation</vt:lpstr>
      <vt:lpstr>PowerPoint Presentation</vt:lpstr>
      <vt:lpstr>Multimedia Literacy</vt:lpstr>
      <vt:lpstr>PowerPoint Presentation</vt:lpstr>
      <vt:lpstr>PowerPoint Presentation</vt:lpstr>
      <vt:lpstr>PowerPoint Presentation</vt:lpstr>
      <vt:lpstr>Worksheet – Sixty seconds online</vt:lpstr>
      <vt:lpstr>PowerPoint Presentation</vt:lpstr>
      <vt:lpstr>Key</vt:lpstr>
      <vt:lpstr>Activity – Showcasting Hobbies</vt:lpstr>
      <vt:lpstr>PowerPoint Presentation</vt:lpstr>
      <vt:lpstr>Digital Risks</vt:lpstr>
      <vt:lpstr>Advantages and disadvantages </vt:lpstr>
      <vt:lpstr>PowerPoint Presentation</vt:lpstr>
      <vt:lpstr>PowerPoint Presentation</vt:lpstr>
      <vt:lpstr>Activity – A picture a day</vt:lpstr>
      <vt:lpstr>PowerPoint Presentation</vt:lpstr>
      <vt:lpstr>PowerPoint Presentation</vt:lpstr>
      <vt:lpstr>PowerPoint Presentation</vt:lpstr>
      <vt:lpstr>  Participatory and Multimedia Literacies </vt:lpstr>
      <vt:lpstr>PowerPoint Presentation</vt:lpstr>
      <vt:lpstr>Procedure</vt:lpstr>
      <vt:lpstr>PowerPoint Presentation</vt:lpstr>
      <vt:lpstr>PowerPoint Presentation</vt:lpstr>
      <vt:lpstr>PowerPoint Presentation</vt:lpstr>
      <vt:lpstr>PowerPoint Presentation</vt:lpstr>
      <vt:lpstr>PowerPoint Presentation</vt:lpstr>
      <vt:lpstr>PowerPoint Presentation</vt:lpstr>
      <vt:lpstr>Extension</vt:lpstr>
      <vt:lpstr>Working with words</vt:lpstr>
      <vt:lpstr>Working with words</vt:lpstr>
      <vt:lpstr>Working with words</vt:lpstr>
      <vt:lpstr>Wordle</vt:lpstr>
      <vt:lpstr>Working with words- Thesauruses</vt:lpstr>
      <vt:lpstr>Working with words - Concordancers</vt:lpstr>
      <vt:lpstr>Working with words</vt:lpstr>
      <vt:lpstr>Working with words</vt:lpstr>
      <vt:lpstr>Working with words</vt:lpstr>
      <vt:lpstr>Word Clouds</vt:lpstr>
      <vt:lpstr>Wordsift</vt:lpstr>
      <vt:lpstr>Tagxedo</vt:lpstr>
      <vt:lpstr>Tagxedo word clouds</vt:lpstr>
      <vt:lpstr>Easy tweets</vt:lpstr>
      <vt:lpstr>Easy Tweets</vt:lpstr>
      <vt:lpstr>Participatory Literacy Activity – Our City Guide</vt:lpstr>
      <vt:lpstr>Activity – Our City Guide</vt:lpstr>
      <vt:lpstr>PowerPoint Presentation</vt:lpstr>
      <vt:lpstr>Procedure</vt:lpstr>
      <vt:lpstr>PowerPoint Presentation</vt:lpstr>
      <vt:lpstr>PowerPoint Presentation</vt:lpstr>
      <vt:lpstr>PowerPoint Presentation</vt:lpstr>
      <vt:lpstr>Front page of the guide</vt:lpstr>
      <vt:lpstr>PowerPoint Presentation</vt:lpstr>
      <vt:lpstr>PowerPoint Presentation</vt:lpstr>
      <vt:lpstr>PowerPoint Presentation</vt:lpstr>
      <vt:lpstr>PowerPoint Presentation</vt:lpstr>
      <vt:lpstr>PowerPoint Presentation</vt:lpstr>
      <vt:lpstr>Activity – Our City on Wikipedia</vt:lpstr>
      <vt:lpstr>PowerPoint Presentation</vt:lpstr>
      <vt:lpstr>Procedure</vt:lpstr>
      <vt:lpstr>PowerPoint Presentation</vt:lpstr>
      <vt:lpstr>PowerPoint Presentation</vt:lpstr>
      <vt:lpstr>PowerPoint Presentation</vt:lpstr>
      <vt:lpstr>PowerPoint Presentation</vt:lpstr>
      <vt:lpstr>PowerPoint Presentation</vt:lpstr>
      <vt:lpstr>Activity – Travel Tips Intercultural and Print Literacies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Mobile devices in class</vt:lpstr>
      <vt:lpstr>Working with text</vt:lpstr>
      <vt:lpstr>Working with images</vt:lpstr>
      <vt:lpstr>Working with images</vt:lpstr>
      <vt:lpstr>Collage PhotoFunia</vt:lpstr>
      <vt:lpstr>Working with audio</vt:lpstr>
      <vt:lpstr>Audioboom</vt:lpstr>
      <vt:lpstr>Audioboom for Education</vt:lpstr>
      <vt:lpstr>Vocaroo</vt:lpstr>
      <vt:lpstr>NILE colleagues  audio recordings</vt:lpstr>
      <vt:lpstr>Working with video</vt:lpstr>
      <vt:lpstr>PowerPoint Presentation</vt:lpstr>
      <vt:lpstr>On the Vine</vt:lpstr>
      <vt:lpstr>PowerPoint Presentation</vt:lpstr>
      <vt:lpstr>Working with apps</vt:lpstr>
      <vt:lpstr>Apps for m-learning</vt:lpstr>
      <vt:lpstr>Apps for m-learning</vt:lpstr>
      <vt:lpstr>Apps for m-learning</vt:lpstr>
      <vt:lpstr>Apps for m-learning</vt:lpstr>
      <vt:lpstr>Apps for m-learning</vt:lpstr>
      <vt:lpstr>Apps for m-learning</vt:lpstr>
      <vt:lpstr>Apps for m-learning</vt:lpstr>
      <vt:lpstr>Apps for m-learning</vt:lpstr>
      <vt:lpstr>Texting Literacy Activity – Cryptic messages</vt:lpstr>
      <vt:lpstr>PowerPoint Presentation</vt:lpstr>
      <vt:lpstr>PowerPoint Presentation</vt:lpstr>
      <vt:lpstr>PowerPoint Presentation</vt:lpstr>
      <vt:lpstr>Worksheet – Cryptic messages</vt:lpstr>
      <vt:lpstr>PowerPoint Presentation</vt:lpstr>
      <vt:lpstr>PowerPoint Presentation</vt:lpstr>
      <vt:lpstr>Discuss:</vt:lpstr>
      <vt:lpstr>Discuss</vt:lpstr>
      <vt:lpstr>Activity - Codeswitching</vt:lpstr>
      <vt:lpstr>PowerPoint Presentation</vt:lpstr>
      <vt:lpstr>PowerPoint Presentation</vt:lpstr>
      <vt:lpstr>Worksheet – Summer Holidays</vt:lpstr>
      <vt:lpstr>Worksheet – Cracking the Code</vt:lpstr>
      <vt:lpstr>PowerPoint Presentation</vt:lpstr>
      <vt:lpstr>PowerPoint Presentation</vt:lpstr>
      <vt:lpstr>Activity – History Hunt</vt:lpstr>
      <vt:lpstr>PowerPoint Presentation</vt:lpstr>
      <vt:lpstr>PowerPoint Presentation</vt:lpstr>
      <vt:lpstr>Procedure</vt:lpstr>
      <vt:lpstr>PowerPoint Presentation</vt:lpstr>
      <vt:lpstr>PowerPoint Presentation</vt:lpstr>
      <vt:lpstr>Class 1: Research</vt:lpstr>
      <vt:lpstr>PowerPoint Presentation</vt:lpstr>
      <vt:lpstr>PowerPoint Presentation</vt:lpstr>
      <vt:lpstr>PowerPoint Presentation</vt:lpstr>
      <vt:lpstr>PowerPoint Presentation</vt:lpstr>
      <vt:lpstr>Extension:</vt:lpstr>
      <vt:lpstr>Activity - Mobile rules</vt:lpstr>
      <vt:lpstr>PowerPoint Presentation</vt:lpstr>
      <vt:lpstr>PowerPoint Presentation</vt:lpstr>
      <vt:lpstr>Example</vt:lpstr>
      <vt:lpstr>PowerPoint Presentation</vt:lpstr>
      <vt:lpstr>PowerPoint Presentation</vt:lpstr>
      <vt:lpstr>PowerPoint Presentation</vt:lpstr>
      <vt:lpstr>PowerPoint Presentation</vt:lpstr>
      <vt:lpstr>PowerPoint Presentation</vt:lpstr>
      <vt:lpstr>Working with video</vt:lpstr>
      <vt:lpstr> http://www.wherethehellismatt.com/</vt:lpstr>
      <vt:lpstr>http://www.dfilm.com/</vt:lpstr>
      <vt:lpstr>Working with audio</vt:lpstr>
      <vt:lpstr>PowerPoint Presentation</vt:lpstr>
      <vt:lpstr>http://www.voicethread.com/</vt:lpstr>
      <vt:lpstr>TED talk</vt:lpstr>
      <vt:lpstr>http://film-english.com/</vt:lpstr>
      <vt:lpstr>/http://lyricstraining.com</vt:lpstr>
      <vt:lpstr>https://animoto.com/dashboard</vt:lpstr>
      <vt:lpstr>https://animoto.com/play/i2SeD2E1WCV2kgU5Bl7IWw</vt:lpstr>
      <vt:lpstr>https://present.me/content/</vt:lpstr>
      <vt:lpstr>https://www.techsmith.com/jing.html</vt:lpstr>
      <vt:lpstr>Audio sites</vt:lpstr>
      <vt:lpstr>Activity - Sales techniques</vt:lpstr>
      <vt:lpstr>PowerPoint Presentation</vt:lpstr>
      <vt:lpstr>PowerPoint Presentation</vt:lpstr>
      <vt:lpstr>Worksheet – Design your advert</vt:lpstr>
      <vt:lpstr>Worksheet Design your advert</vt:lpstr>
      <vt:lpstr>Worksheet –Design your advert</vt:lpstr>
      <vt:lpstr>Worksheet – Design your advert</vt:lpstr>
      <vt:lpstr>Activity - Selling English </vt:lpstr>
      <vt:lpstr>PowerPoint Presentation</vt:lpstr>
      <vt:lpstr>PowerPoint Presentation</vt:lpstr>
      <vt:lpstr>Before class</vt:lpstr>
      <vt:lpstr>PowerPoint Presentation</vt:lpstr>
      <vt:lpstr>PowerPoint Presentation</vt:lpstr>
      <vt:lpstr>PowerPoint Presentation</vt:lpstr>
      <vt:lpstr>Extension:</vt:lpstr>
      <vt:lpstr>Intercultural and Multimedia literacies Activity - Vox pop</vt:lpstr>
      <vt:lpstr>PowerPoint Presentation</vt:lpstr>
      <vt:lpstr>PowerPoint Presentation</vt:lpstr>
      <vt:lpstr>PowerPoint Presentation</vt:lpstr>
      <vt:lpstr>In pairs or small groups, students should discuss American culture in terms of: </vt:lpstr>
      <vt:lpstr>PowerPoint Presentation</vt:lpstr>
      <vt:lpstr>PowerPoint Presentation</vt:lpstr>
      <vt:lpstr>Point out that outsiders’ and insiders’ views of a country’s culture often differ</vt:lpstr>
      <vt:lpstr>PowerPoint Presentation</vt:lpstr>
      <vt:lpstr>PowerPoint Presentation</vt:lpstr>
      <vt:lpstr>Activity - Movie mashup </vt:lpstr>
      <vt:lpstr>Technical support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Flipped classroom </vt:lpstr>
      <vt:lpstr>PowerPoint Presentation</vt:lpstr>
      <vt:lpstr>Blended Learning</vt:lpstr>
      <vt:lpstr> What makes a good blended course?</vt:lpstr>
      <vt:lpstr>PowerPoint Presentation</vt:lpstr>
      <vt:lpstr>PowerPoint Presentation</vt:lpstr>
      <vt:lpstr>How to integrate digital literacies into our teaching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Teaching adults</vt:lpstr>
      <vt:lpstr>PowerPoint Presentation</vt:lpstr>
      <vt:lpstr>PowerPoint Presentation</vt:lpstr>
      <vt:lpstr>Process approach to writing</vt:lpstr>
      <vt:lpstr>Activities for lower level students</vt:lpstr>
      <vt:lpstr>PowerPoint Presentation</vt:lpstr>
      <vt:lpstr>Activities for adolescents</vt:lpstr>
      <vt:lpstr>Why should we integrate technology?</vt:lpstr>
      <vt:lpstr>PowerPoint Presentation</vt:lpstr>
      <vt:lpstr>PowerPoint Presentation</vt:lpstr>
      <vt:lpstr>PowerPoint Presentation</vt:lpstr>
      <vt:lpstr>Magisto </vt:lpstr>
      <vt:lpstr>Animoto</vt:lpstr>
      <vt:lpstr>Photofunia</vt:lpstr>
      <vt:lpstr>PowerPoint Presentation</vt:lpstr>
      <vt:lpstr>PowerPoint Presentation</vt:lpstr>
      <vt:lpstr>Twilight</vt:lpstr>
      <vt:lpstr>+  Online resources (websites)</vt:lpstr>
      <vt:lpstr>Created by Verginia Vasileva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Technology-assisted Language Learning</dc:title>
  <dc:creator>Guest</dc:creator>
  <cp:keywords>presentation, Tall</cp:keywords>
  <cp:lastModifiedBy>Nikolay</cp:lastModifiedBy>
  <cp:revision>455</cp:revision>
  <dcterms:created xsi:type="dcterms:W3CDTF">2015-09-02T18:06:23Z</dcterms:created>
  <dcterms:modified xsi:type="dcterms:W3CDTF">2016-07-24T17:46:15Z</dcterms:modified>
</cp:coreProperties>
</file>