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73" r:id="rId11"/>
    <p:sldId id="265" r:id="rId12"/>
    <p:sldId id="270" r:id="rId13"/>
    <p:sldId id="271" r:id="rId14"/>
    <p:sldId id="266" r:id="rId15"/>
    <p:sldId id="267" r:id="rId16"/>
    <p:sldId id="268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23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2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49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9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9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9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bulgarianhistory.org/dimitar-tale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ms5fe2o5o4sn/quot-quot/" TargetMode="External"/><Relationship Id="rId2" Type="http://schemas.openxmlformats.org/officeDocument/2006/relationships/hyperlink" Target="https://bulgarianhistory.org/dimitar-tale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" y="4738068"/>
            <a:ext cx="8242663" cy="1463040"/>
          </a:xfrm>
        </p:spPr>
        <p:txBody>
          <a:bodyPr/>
          <a:lstStyle/>
          <a:p>
            <a:r>
              <a:rPr lang="bg-BG" dirty="0"/>
              <a:t>„Железният светилник“-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3291" y="4738068"/>
            <a:ext cx="3958046" cy="1463040"/>
          </a:xfrm>
        </p:spPr>
        <p:txBody>
          <a:bodyPr/>
          <a:lstStyle/>
          <a:p>
            <a:r>
              <a:rPr lang="bg-BG" dirty="0"/>
              <a:t>Борбата на българите за българското</a:t>
            </a:r>
          </a:p>
        </p:txBody>
      </p:sp>
    </p:spTree>
    <p:extLst>
      <p:ext uri="{BB962C8B-B14F-4D97-AF65-F5344CB8AC3E}">
        <p14:creationId xmlns:p14="http://schemas.microsoft.com/office/powerpoint/2010/main" val="47236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0" y="263238"/>
            <a:ext cx="6453475" cy="43275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49" y="2471018"/>
            <a:ext cx="6826299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012"/>
            <a:ext cx="10577945" cy="1499616"/>
          </a:xfrm>
        </p:spPr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bg-BG" dirty="0">
                <a:latin typeface="+mn-lt"/>
              </a:rPr>
              <a:t>рилският монах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7107"/>
            <a:ext cx="5721927" cy="38108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99" y="-3492"/>
            <a:ext cx="6200080" cy="4121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323" y="1643469"/>
            <a:ext cx="561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g-BG" sz="3000" dirty="0"/>
              <a:t>Необходимостта от народно и духовно единство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249" y="4276019"/>
            <a:ext cx="6165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bg-BG" sz="5000" dirty="0"/>
              <a:t>КЛИМЕНТ БЕНКОВ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2249" y="5225956"/>
            <a:ext cx="5864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g-BG" sz="4000" dirty="0"/>
              <a:t>Първият възрожденски будител в града;</a:t>
            </a:r>
          </a:p>
        </p:txBody>
      </p:sp>
    </p:spTree>
    <p:extLst>
      <p:ext uri="{BB962C8B-B14F-4D97-AF65-F5344CB8AC3E}">
        <p14:creationId xmlns:p14="http://schemas.microsoft.com/office/powerpoint/2010/main" val="34348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73" y="602430"/>
            <a:ext cx="10627545" cy="1475232"/>
          </a:xfrm>
        </p:spPr>
        <p:txBody>
          <a:bodyPr>
            <a:normAutofit fontScale="90000"/>
          </a:bodyPr>
          <a:lstStyle/>
          <a:p>
            <a:pPr marL="685800" indent="-685800">
              <a:buBlip>
                <a:blip r:embed="rId2"/>
              </a:buBlip>
            </a:pPr>
            <a:r>
              <a:rPr lang="bg-BG" dirty="0"/>
              <a:t>НАМЕСТНИКЪТ НА ВЛАДИКАТА (ГРЪК);</a:t>
            </a:r>
            <a:br>
              <a:rPr lang="bg-BG" dirty="0"/>
            </a:br>
            <a:r>
              <a:rPr lang="bg-BG" dirty="0"/>
              <a:t>ГЪРЧЕЕЩИТЕ СЕ БЪЛГАРИ;</a:t>
            </a:r>
            <a:br>
              <a:rPr lang="bg-BG" dirty="0"/>
            </a:br>
            <a:r>
              <a:rPr lang="bg-BG" dirty="0"/>
              <a:t> 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10" y="1496291"/>
            <a:ext cx="9720073" cy="402336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bg-BG" sz="4400" dirty="0"/>
              <a:t>АВРАМ НЕМТУР- враг на Лазар;</a:t>
            </a:r>
          </a:p>
          <a:p>
            <a:pPr marL="0" indent="0">
              <a:buNone/>
            </a:pPr>
            <a:endParaRPr lang="bg-BG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077662"/>
            <a:ext cx="9088581" cy="507682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077812">
            <a:off x="4468709" y="1662184"/>
            <a:ext cx="748145" cy="364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Down Arrow 5"/>
          <p:cNvSpPr/>
          <p:nvPr/>
        </p:nvSpPr>
        <p:spPr>
          <a:xfrm rot="18755074">
            <a:off x="5057996" y="1590201"/>
            <a:ext cx="1078752" cy="4711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2891611" y="4756002"/>
            <a:ext cx="3435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chemeClr val="accent1"/>
                </a:solidFill>
              </a:rPr>
              <a:t>Борец за свобода;</a:t>
            </a:r>
          </a:p>
          <a:p>
            <a:r>
              <a:rPr lang="bg-BG" sz="3200" dirty="0">
                <a:solidFill>
                  <a:schemeClr val="accent1"/>
                </a:solidFill>
              </a:rPr>
              <a:t>Водач на младите;</a:t>
            </a:r>
          </a:p>
          <a:p>
            <a:r>
              <a:rPr lang="bg-BG" sz="3200" dirty="0">
                <a:solidFill>
                  <a:schemeClr val="accent1"/>
                </a:solidFill>
              </a:rPr>
              <a:t>Защитник на българското;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2479" y="5372075"/>
            <a:ext cx="371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1"/>
                </a:solidFill>
              </a:rPr>
              <a:t>Защитник на консервативното; </a:t>
            </a:r>
          </a:p>
          <a:p>
            <a:r>
              <a:rPr lang="bg-BG" sz="2400" b="1" dirty="0">
                <a:solidFill>
                  <a:schemeClr val="accent1"/>
                </a:solidFill>
              </a:rPr>
              <a:t>Водач на старите;</a:t>
            </a:r>
          </a:p>
          <a:p>
            <a:r>
              <a:rPr lang="bg-BG" sz="2400" b="1" dirty="0">
                <a:solidFill>
                  <a:schemeClr val="accent1"/>
                </a:solidFill>
              </a:rPr>
              <a:t>Гъркофил;</a:t>
            </a:r>
          </a:p>
        </p:txBody>
      </p:sp>
      <p:sp>
        <p:nvSpPr>
          <p:cNvPr id="9" name="Oval 8"/>
          <p:cNvSpPr/>
          <p:nvPr/>
        </p:nvSpPr>
        <p:spPr>
          <a:xfrm>
            <a:off x="7848064" y="2788465"/>
            <a:ext cx="910138" cy="948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498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6" y="945434"/>
            <a:ext cx="12025747" cy="1499616"/>
          </a:xfrm>
        </p:spPr>
        <p:txBody>
          <a:bodyPr>
            <a:norm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bg-BG" dirty="0"/>
              <a:t>Ния – дъщеря на аврам немтур,</a:t>
            </a:r>
            <a:br>
              <a:rPr lang="bg-BG" dirty="0"/>
            </a:br>
            <a:r>
              <a:rPr lang="bg-BG" dirty="0"/>
              <a:t>в която лазар е влюбен;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8" y="2216727"/>
            <a:ext cx="6037861" cy="4022725"/>
          </a:xfrm>
        </p:spPr>
      </p:pic>
      <p:sp>
        <p:nvSpPr>
          <p:cNvPr id="6" name="TextBox 5"/>
          <p:cNvSpPr txBox="1"/>
          <p:nvPr/>
        </p:nvSpPr>
        <p:spPr>
          <a:xfrm>
            <a:off x="332509" y="3214256"/>
            <a:ext cx="4973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g-BG" sz="4000" dirty="0"/>
              <a:t>БОЖАНА – ДЪЩЕРЯ НА КЛИМЕНТ БЕНКОВ, БОЛНА;</a:t>
            </a:r>
          </a:p>
        </p:txBody>
      </p:sp>
    </p:spTree>
    <p:extLst>
      <p:ext uri="{BB962C8B-B14F-4D97-AF65-F5344CB8AC3E}">
        <p14:creationId xmlns:p14="http://schemas.microsoft.com/office/powerpoint/2010/main" val="219098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bg-BG" dirty="0"/>
              <a:t>РАФЕ КЛИНЧЕ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35" y="2084832"/>
            <a:ext cx="6004067" cy="4022725"/>
          </a:xfrm>
        </p:spPr>
      </p:pic>
      <p:sp>
        <p:nvSpPr>
          <p:cNvPr id="5" name="TextBox 4"/>
          <p:cNvSpPr txBox="1"/>
          <p:nvPr/>
        </p:nvSpPr>
        <p:spPr>
          <a:xfrm>
            <a:off x="7620000" y="1634836"/>
            <a:ext cx="3837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g-BG" sz="3000" dirty="0"/>
              <a:t>Нает да изографиза иконостаса</a:t>
            </a:r>
          </a:p>
          <a:p>
            <a:r>
              <a:rPr lang="bg-BG" sz="3000" dirty="0"/>
              <a:t>	на</a:t>
            </a:r>
          </a:p>
          <a:p>
            <a:r>
              <a:rPr lang="bg-BG" sz="3000" dirty="0"/>
              <a:t>	новата</a:t>
            </a:r>
          </a:p>
          <a:p>
            <a:r>
              <a:rPr lang="bg-BG" sz="3000" dirty="0"/>
              <a:t>	църква, </a:t>
            </a:r>
          </a:p>
          <a:p>
            <a:r>
              <a:rPr lang="bg-BG" sz="3000" dirty="0"/>
              <a:t>НО</a:t>
            </a:r>
          </a:p>
        </p:txBody>
      </p:sp>
    </p:spTree>
    <p:extLst>
      <p:ext uri="{BB962C8B-B14F-4D97-AF65-F5344CB8AC3E}">
        <p14:creationId xmlns:p14="http://schemas.microsoft.com/office/powerpoint/2010/main" val="395475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 ВЛЮБВА В КАТЕРИНА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7" y="1745671"/>
            <a:ext cx="8849033" cy="4987637"/>
          </a:xfrm>
        </p:spPr>
      </p:pic>
    </p:spTree>
    <p:extLst>
      <p:ext uri="{BB962C8B-B14F-4D97-AF65-F5344CB8AC3E}">
        <p14:creationId xmlns:p14="http://schemas.microsoft.com/office/powerpoint/2010/main" val="248009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29491"/>
            <a:ext cx="11375690" cy="1655341"/>
          </a:xfrm>
        </p:spPr>
        <p:txBody>
          <a:bodyPr>
            <a:normAutofit fontScale="90000"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bg-BG" dirty="0"/>
              <a:t>Султана принуждава катерина да изпие горчивата билка, за да премахне плода;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11" y="2206661"/>
            <a:ext cx="6999589" cy="46513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4241"/>
            <a:ext cx="6535175" cy="27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56" y="298952"/>
            <a:ext cx="4977307" cy="7157369"/>
          </a:xfrm>
        </p:spPr>
      </p:pic>
      <p:sp>
        <p:nvSpPr>
          <p:cNvPr id="7" name="TextBox 6"/>
          <p:cNvSpPr txBox="1"/>
          <p:nvPr/>
        </p:nvSpPr>
        <p:spPr>
          <a:xfrm>
            <a:off x="831272" y="637309"/>
            <a:ext cx="5666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g-BG" sz="4000" dirty="0"/>
              <a:t>РАФЕ КЛИНЧЕ ЗАВЪРШВА ИКОНОСТАСА И В НЕГО ВПЛИТА И ОБРАЗА НА СВОЯТА ЛЮБИМА</a:t>
            </a:r>
          </a:p>
        </p:txBody>
      </p:sp>
    </p:spTree>
    <p:extLst>
      <p:ext uri="{BB962C8B-B14F-4D97-AF65-F5344CB8AC3E}">
        <p14:creationId xmlns:p14="http://schemas.microsoft.com/office/powerpoint/2010/main" val="76601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43181" cy="1499616"/>
          </a:xfrm>
        </p:spPr>
        <p:txBody>
          <a:bodyPr/>
          <a:lstStyle/>
          <a:p>
            <a:r>
              <a:rPr lang="bg-BG" dirty="0"/>
              <a:t>Лазар се жени за обеднялата ния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6" y="1801090"/>
            <a:ext cx="7387225" cy="4921739"/>
          </a:xfrm>
        </p:spPr>
      </p:pic>
    </p:spTree>
    <p:extLst>
      <p:ext uri="{BB962C8B-B14F-4D97-AF65-F5344CB8AC3E}">
        <p14:creationId xmlns:p14="http://schemas.microsoft.com/office/powerpoint/2010/main" val="184336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98" y="-130628"/>
            <a:ext cx="9720072" cy="773322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r>
              <a:rPr lang="bg-BG" dirty="0">
                <a:hlinkClick r:id="rId2"/>
              </a:rPr>
              <a:t>1. История на текста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2" y="1071152"/>
            <a:ext cx="11782698" cy="630936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Работи върху романа още в началото на 40-те години;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Завършен е едва през 1952г;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След това бързо се появяват следващите два романа:</a:t>
            </a:r>
          </a:p>
          <a:p>
            <a:pPr marL="0" indent="0">
              <a:buNone/>
            </a:pPr>
            <a:r>
              <a:rPr lang="bg-BG" sz="4000" dirty="0"/>
              <a:t>            „Преспанските камбани“                  </a:t>
            </a:r>
            <a:r>
              <a:rPr lang="bg-BG" sz="4000" dirty="0">
                <a:hlinkClick r:id="rId2"/>
              </a:rPr>
              <a:t>сюжет на романите</a:t>
            </a:r>
            <a:endParaRPr lang="bg-BG" sz="4000" dirty="0"/>
          </a:p>
          <a:p>
            <a:pPr marL="0" indent="0">
              <a:buNone/>
            </a:pPr>
            <a:r>
              <a:rPr lang="bg-BG" sz="4000" dirty="0"/>
              <a:t>                       „Илинден“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        „Гласовете Ви чувам“ отнема повече време</a:t>
            </a:r>
          </a:p>
          <a:p>
            <a:pPr marL="0" indent="0">
              <a:buNone/>
            </a:pPr>
            <a:r>
              <a:rPr lang="bg-BG" sz="4000" dirty="0"/>
              <a:t>                          Защо???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4300" dirty="0">
                <a:solidFill>
                  <a:schemeClr val="accent2"/>
                </a:solidFill>
              </a:rPr>
              <a:t>Главната цел на романа е да разкрие процеса на формиране и укрепване на българското национално самосъзнание в условия на  османско владичество, т.е борбата на българите за:</a:t>
            </a:r>
          </a:p>
          <a:p>
            <a:pPr marL="0" indent="0">
              <a:buNone/>
            </a:pPr>
            <a:r>
              <a:rPr lang="bg-BG" sz="4300" dirty="0">
                <a:solidFill>
                  <a:schemeClr val="accent2"/>
                </a:solidFill>
              </a:rPr>
              <a:t>-църква с богосложение на български език;</a:t>
            </a:r>
          </a:p>
          <a:p>
            <a:pPr marL="0" indent="0">
              <a:buNone/>
            </a:pPr>
            <a:r>
              <a:rPr lang="bg-BG" sz="4300" dirty="0">
                <a:solidFill>
                  <a:schemeClr val="accent2"/>
                </a:solidFill>
              </a:rPr>
              <a:t>-българско училище, в което да преподават български учители и език;</a:t>
            </a:r>
          </a:p>
          <a:p>
            <a:pPr marL="0" indent="0">
              <a:buNone/>
            </a:pPr>
            <a:r>
              <a:rPr lang="bg-BG" sz="4300" dirty="0">
                <a:solidFill>
                  <a:schemeClr val="accent2"/>
                </a:solidFill>
              </a:rPr>
              <a:t>-политическата борба за свобода;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2896">
            <a:off x="9048206" y="1045027"/>
            <a:ext cx="3559184" cy="19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" y="5717782"/>
            <a:ext cx="8242663" cy="1463040"/>
          </a:xfrm>
        </p:spPr>
        <p:txBody>
          <a:bodyPr/>
          <a:lstStyle/>
          <a:p>
            <a:r>
              <a:rPr lang="bg-BG" dirty="0"/>
              <a:t>Филмът „Иконостасът“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3291" y="4738068"/>
            <a:ext cx="3958046" cy="1463040"/>
          </a:xfrm>
        </p:spPr>
        <p:txBody>
          <a:bodyPr/>
          <a:lstStyle/>
          <a:p>
            <a:r>
              <a:rPr lang="bg-BG" dirty="0"/>
              <a:t>Реж. Христо Христов и Тодор Динов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0" y="326571"/>
            <a:ext cx="7959097" cy="53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22" y="128016"/>
            <a:ext cx="9720072" cy="551252"/>
          </a:xfrm>
        </p:spPr>
        <p:txBody>
          <a:bodyPr>
            <a:normAutofit fontScale="90000"/>
          </a:bodyPr>
          <a:lstStyle/>
          <a:p>
            <a:r>
              <a:rPr lang="bg-BG" u="sng" dirty="0">
                <a:solidFill>
                  <a:schemeClr val="tx2">
                    <a:lumMod val="75000"/>
                  </a:schemeClr>
                </a:solidFill>
              </a:rPr>
              <a:t>2. заглавието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22" y="966650"/>
            <a:ext cx="10405873" cy="492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300" dirty="0"/>
              <a:t> </a:t>
            </a:r>
            <a:r>
              <a:rPr lang="bg-BG" sz="3300" dirty="0">
                <a:solidFill>
                  <a:schemeClr val="accent1"/>
                </a:solidFill>
              </a:rPr>
              <a:t>светилник - просвета – просвещение - свещ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3300" dirty="0"/>
              <a:t>„Светилникът“ символизира знанието/съзнанието, достойнството, духа на българите под чужда власт;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3300" dirty="0"/>
              <a:t>                    „мрак“   -   „светлина“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bg-BG" sz="3300" dirty="0"/>
              <a:t>„духовно робство“ – „нравствено осъзнаване“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6" y="3762103"/>
            <a:ext cx="3207041" cy="309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33" y="4111531"/>
            <a:ext cx="3482558" cy="26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0" y="4738068"/>
            <a:ext cx="8242663" cy="1463040"/>
          </a:xfrm>
        </p:spPr>
        <p:txBody>
          <a:bodyPr/>
          <a:lstStyle/>
          <a:p>
            <a:r>
              <a:rPr lang="bg-BG" dirty="0"/>
              <a:t>Железният светилник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3291" y="4738068"/>
            <a:ext cx="3958046" cy="1463040"/>
          </a:xfrm>
        </p:spPr>
        <p:txBody>
          <a:bodyPr/>
          <a:lstStyle/>
          <a:p>
            <a:r>
              <a:rPr lang="bg-BG" dirty="0"/>
              <a:t>Предмет от бита на Стоян и Султана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12" y="235133"/>
            <a:ext cx="7025304" cy="39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 rot="1219100">
            <a:off x="9286071" y="115249"/>
            <a:ext cx="2983326" cy="180431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000" dirty="0"/>
              <a:t>мислите </a:t>
            </a:r>
          </a:p>
          <a:p>
            <a:pPr algn="ctr"/>
            <a:r>
              <a:rPr lang="bg-BG" sz="3000" dirty="0"/>
              <a:t>И </a:t>
            </a:r>
          </a:p>
          <a:p>
            <a:pPr algn="ctr"/>
            <a:r>
              <a:rPr lang="bg-BG" sz="3000" dirty="0"/>
              <a:t>емоциите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477" y="-339036"/>
            <a:ext cx="9720072" cy="1499616"/>
          </a:xfrm>
        </p:spPr>
        <p:txBody>
          <a:bodyPr/>
          <a:lstStyle/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3. Жанрът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91" y="456"/>
            <a:ext cx="2158569" cy="1905000"/>
          </a:xfrm>
        </p:spPr>
      </p:pic>
      <p:sp>
        <p:nvSpPr>
          <p:cNvPr id="5" name="TextBox 4"/>
          <p:cNvSpPr txBox="1"/>
          <p:nvPr/>
        </p:nvSpPr>
        <p:spPr>
          <a:xfrm>
            <a:off x="509451" y="1230518"/>
            <a:ext cx="116825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3300" dirty="0"/>
              <a:t>Епически роман: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300" dirty="0"/>
              <a:t>голям брой герои, представители на различни социални и етнически групи;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300" dirty="0"/>
              <a:t>голям времеви обхват на сюжетното действие;</a:t>
            </a:r>
          </a:p>
          <a:p>
            <a:r>
              <a:rPr lang="bg-BG" sz="3300" dirty="0"/>
              <a:t>/четирите романа обхващат почти 80 години(от 1833 до 1900г.)/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300" dirty="0"/>
              <a:t>“всезнаещ“ повествовател, който насочва читателската реакция в определена посока;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3300" dirty="0"/>
              <a:t>линейно, хронологически последователно повествование;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g-BG" sz="3300" dirty="0">
                <a:solidFill>
                  <a:schemeClr val="accent3">
                    <a:lumMod val="50000"/>
                  </a:schemeClr>
                </a:solidFill>
              </a:rPr>
              <a:t>Главната цел на епическия роман е да внуши достоверност и обективност в представянето на цялото общество в неговото историческо развитие.</a:t>
            </a:r>
          </a:p>
          <a:p>
            <a:endParaRPr lang="bg-BG" sz="3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20164318">
            <a:off x="-543833" y="-155988"/>
            <a:ext cx="2913758" cy="14410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000" dirty="0"/>
              <a:t>постъпките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210025" y="575064"/>
            <a:ext cx="2390503" cy="12409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000" dirty="0"/>
              <a:t>отношение </a:t>
            </a:r>
          </a:p>
          <a:p>
            <a:pPr algn="ctr"/>
            <a:r>
              <a:rPr lang="bg-BG" sz="3000" dirty="0"/>
              <a:t>към </a:t>
            </a:r>
          </a:p>
          <a:p>
            <a:pPr algn="ctr"/>
            <a:r>
              <a:rPr lang="bg-BG" sz="3000" dirty="0"/>
              <a:t>героите</a:t>
            </a:r>
          </a:p>
        </p:txBody>
      </p:sp>
    </p:spTree>
    <p:extLst>
      <p:ext uri="{BB962C8B-B14F-4D97-AF65-F5344CB8AC3E}">
        <p14:creationId xmlns:p14="http://schemas.microsoft.com/office/powerpoint/2010/main" val="26899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34568"/>
            <a:ext cx="3513908" cy="1463040"/>
          </a:xfrm>
        </p:spPr>
        <p:txBody>
          <a:bodyPr>
            <a:normAutofit/>
          </a:bodyPr>
          <a:lstStyle/>
          <a:p>
            <a:r>
              <a:rPr lang="bg-BG" sz="2200" dirty="0"/>
              <a:t>голям</a:t>
            </a:r>
            <a:r>
              <a:rPr lang="bg-BG" sz="5400" dirty="0"/>
              <a:t> </a:t>
            </a:r>
            <a:r>
              <a:rPr lang="bg-BG" sz="2200" dirty="0"/>
              <a:t>брой герои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268" y="5666088"/>
            <a:ext cx="3958046" cy="1055895"/>
          </a:xfrm>
        </p:spPr>
        <p:txBody>
          <a:bodyPr>
            <a:normAutofit/>
          </a:bodyPr>
          <a:lstStyle/>
          <a:p>
            <a:r>
              <a:rPr lang="bg-BG" sz="2500" dirty="0"/>
              <a:t>Времеви обхват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" y="180703"/>
            <a:ext cx="3756842" cy="5357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11" y="347253"/>
            <a:ext cx="7016115" cy="3948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6880" y="5158257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dirty="0"/>
              <a:t>“всезнаещ“ повествовател</a:t>
            </a:r>
          </a:p>
        </p:txBody>
      </p:sp>
    </p:spTree>
    <p:extLst>
      <p:ext uri="{BB962C8B-B14F-4D97-AF65-F5344CB8AC3E}">
        <p14:creationId xmlns:p14="http://schemas.microsoft.com/office/powerpoint/2010/main" val="320849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4738068"/>
            <a:ext cx="5656218" cy="1463040"/>
          </a:xfrm>
        </p:spPr>
        <p:txBody>
          <a:bodyPr/>
          <a:lstStyle/>
          <a:p>
            <a:r>
              <a:rPr lang="bg-BG" dirty="0"/>
              <a:t>„Железният светилник“-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5626342"/>
            <a:ext cx="3958046" cy="1463040"/>
          </a:xfrm>
        </p:spPr>
        <p:txBody>
          <a:bodyPr/>
          <a:lstStyle/>
          <a:p>
            <a:r>
              <a:rPr lang="bg-BG" dirty="0"/>
              <a:t>Борбата на българите за българското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76" y="231212"/>
            <a:ext cx="5269080" cy="66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75" y="608729"/>
            <a:ext cx="7108966" cy="1499616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chemeClr val="accent3">
                    <a:lumMod val="75000"/>
                  </a:schemeClr>
                </a:solidFill>
              </a:rPr>
              <a:t>4.</a:t>
            </a:r>
            <a:r>
              <a:rPr lang="bg-BG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сюжет</a:t>
            </a:r>
            <a:r>
              <a:rPr lang="bg-BG" dirty="0">
                <a:solidFill>
                  <a:schemeClr val="accent3">
                    <a:lumMod val="75000"/>
                  </a:schemeClr>
                </a:solidFill>
              </a:rPr>
              <a:t> композиция,</a:t>
            </a:r>
            <a:br>
              <a:rPr lang="bg-BG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bg-BG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герои</a:t>
            </a:r>
            <a:r>
              <a:rPr lang="bg-B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763486"/>
            <a:ext cx="11139054" cy="5094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6000" dirty="0"/>
              <a:t>А) </a:t>
            </a:r>
            <a:r>
              <a:rPr lang="bg-BG" sz="6000" dirty="0">
                <a:solidFill>
                  <a:schemeClr val="accent3">
                    <a:lumMod val="75000"/>
                  </a:schemeClr>
                </a:solidFill>
              </a:rPr>
              <a:t>сюжет и герои-</a:t>
            </a:r>
            <a:r>
              <a:rPr lang="bg-BG" sz="3000" dirty="0">
                <a:solidFill>
                  <a:schemeClr val="accent3">
                    <a:lumMod val="75000"/>
                  </a:schemeClr>
                </a:solidFill>
              </a:rPr>
              <a:t>стр.22 Булвест 2000 - проследяване</a:t>
            </a:r>
            <a:endParaRPr lang="bg-BG" sz="3000" dirty="0"/>
          </a:p>
          <a:p>
            <a:pPr>
              <a:buBlip>
                <a:blip r:embed="rId4"/>
              </a:buBlip>
            </a:pPr>
            <a:r>
              <a:rPr lang="bg-BG" sz="6000" dirty="0"/>
              <a:t>Преспа – Прилеп;</a:t>
            </a:r>
          </a:p>
          <a:p>
            <a:pPr>
              <a:buBlip>
                <a:blip r:embed="rId4"/>
              </a:buBlip>
            </a:pPr>
            <a:r>
              <a:rPr lang="bg-BG" sz="6000" dirty="0"/>
              <a:t>с. Гранче, Стоян;</a:t>
            </a:r>
          </a:p>
          <a:p>
            <a:pPr>
              <a:buBlip>
                <a:blip r:embed="rId4"/>
              </a:buBlip>
            </a:pPr>
            <a:r>
              <a:rPr lang="bg-BG" sz="6000" dirty="0"/>
              <a:t>Преспа, Султана</a:t>
            </a:r>
          </a:p>
          <a:p>
            <a:pPr>
              <a:buFontTx/>
              <a:buChar char="-"/>
            </a:pPr>
            <a:r>
              <a:rPr lang="bg-BG" sz="6000" dirty="0"/>
              <a:t>хаджи Серафимовата внучка;</a:t>
            </a:r>
          </a:p>
          <a:p>
            <a:pPr>
              <a:buBlip>
                <a:blip r:embed="rId4"/>
              </a:buBlip>
            </a:pPr>
            <a:r>
              <a:rPr lang="bg-BG" sz="6000" dirty="0"/>
              <a:t>Лазар и Катерина</a:t>
            </a:r>
            <a:r>
              <a:rPr lang="en-US" sz="6000" dirty="0"/>
              <a:t>- </a:t>
            </a:r>
            <a:r>
              <a:rPr lang="bg-BG" sz="6000" dirty="0"/>
              <a:t>син и дъщеря;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34" y="2453204"/>
            <a:ext cx="4060211" cy="2573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207" y="758372"/>
            <a:ext cx="432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https://bulgarianhistory.org/dimitar-talev/</a:t>
            </a:r>
            <a:endParaRPr lang="bg-BG" u="sng" dirty="0">
              <a:hlinkClick r:id="rId3"/>
            </a:endParaRPr>
          </a:p>
          <a:p>
            <a:r>
              <a:rPr lang="bg-BG" u="sng" dirty="0">
                <a:hlinkClick r:id="rId3"/>
              </a:rPr>
              <a:t>https://prezi.com/ms5fe2o5o4sn/quot-quot/</a:t>
            </a:r>
            <a:endParaRPr lang="bg-BG" dirty="0"/>
          </a:p>
          <a:p>
            <a:r>
              <a:rPr lang="bg-B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29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10144</TotalTime>
  <Words>483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„Железният светилник“-</vt:lpstr>
      <vt:lpstr> 1. История на текста</vt:lpstr>
      <vt:lpstr>Филмът „Иконостасът“ </vt:lpstr>
      <vt:lpstr>2. заглавието</vt:lpstr>
      <vt:lpstr>Железният светилник </vt:lpstr>
      <vt:lpstr>3. Жанрът</vt:lpstr>
      <vt:lpstr>голям брой герои</vt:lpstr>
      <vt:lpstr>„Железният светилник“-</vt:lpstr>
      <vt:lpstr>4.сюжет композиция,     герои </vt:lpstr>
      <vt:lpstr>PowerPoint Presentation</vt:lpstr>
      <vt:lpstr>рилският монах</vt:lpstr>
      <vt:lpstr>НАМЕСТНИКЪТ НА ВЛАДИКАТА (ГРЪК); ГЪРЧЕЕЩИТЕ СЕ БЪЛГАРИ;   </vt:lpstr>
      <vt:lpstr>Ния – дъщеря на аврам немтур, в която лазар е влюбен;</vt:lpstr>
      <vt:lpstr>РАФЕ КЛИНЧЕ</vt:lpstr>
      <vt:lpstr>СЕ ВЛЮБВА В КАТЕРИНА</vt:lpstr>
      <vt:lpstr>Султана принуждава катерина да изпие горчивата билка, за да премахне плода;</vt:lpstr>
      <vt:lpstr>PowerPoint Presentation</vt:lpstr>
      <vt:lpstr>Лазар се жени за обеднялата 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„Железният светилник“-</dc:title>
  <dc:creator>14SU-2020</dc:creator>
  <cp:lastModifiedBy>Заприна Г. Глушкова</cp:lastModifiedBy>
  <cp:revision>31</cp:revision>
  <dcterms:created xsi:type="dcterms:W3CDTF">2021-10-17T15:27:42Z</dcterms:created>
  <dcterms:modified xsi:type="dcterms:W3CDTF">2021-10-24T17:39:48Z</dcterms:modified>
</cp:coreProperties>
</file>