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1" r:id="rId6"/>
    <p:sldId id="279" r:id="rId7"/>
    <p:sldId id="281" r:id="rId8"/>
    <p:sldId id="289" r:id="rId9"/>
    <p:sldId id="283" r:id="rId10"/>
    <p:sldId id="284" r:id="rId11"/>
    <p:sldId id="285" r:id="rId12"/>
    <p:sldId id="286" r:id="rId13"/>
    <p:sldId id="257" r:id="rId14"/>
    <p:sldId id="288" r:id="rId15"/>
    <p:sldId id="275" r:id="rId16"/>
    <p:sldId id="276" r:id="rId17"/>
    <p:sldId id="280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241" autoAdjust="0"/>
  </p:normalViewPr>
  <p:slideViewPr>
    <p:cSldViewPr snapToGrid="0">
      <p:cViewPr varScale="1">
        <p:scale>
          <a:sx n="68" d="100"/>
          <a:sy n="68" d="100"/>
        </p:scale>
        <p:origin x="42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6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5F826B-3D83-4ADD-88A9-479A7AD3511A}" type="datetime1">
              <a:rPr lang="bg-BG" smtClean="0"/>
              <a:t>27.10.2021 г.</a:t>
            </a:fld>
            <a:endParaRPr lang="bg-BG" dirty="0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09534-B165-4800-A5E6-68D4D5285A5B}" type="datetime1">
              <a:rPr lang="bg-BG" smtClean="0"/>
              <a:pPr/>
              <a:t>27.10.2021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0"/>
              <a:t>Второ ниво</a:t>
            </a:r>
          </a:p>
          <a:p>
            <a:pPr lvl="2" rtl="0"/>
            <a:r>
              <a:rPr lang="bg-BG" noProof="0"/>
              <a:t>Трето ниво</a:t>
            </a:r>
          </a:p>
          <a:p>
            <a:pPr lvl="3" rtl="0"/>
            <a:r>
              <a:rPr lang="bg-BG" noProof="0"/>
              <a:t>Четвърто ниво</a:t>
            </a:r>
          </a:p>
          <a:p>
            <a:pPr lvl="4" rtl="0"/>
            <a:r>
              <a:rPr lang="bg-BG" noProof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bg-BG" noProof="0" smtClean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0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21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420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723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0081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980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99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bg-BG" noProof="0" smtClean="0"/>
              <a:t>14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61280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4922744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8963996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8119414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197499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791396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6915872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17239326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125276830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54385332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sz="1800" noProof="0"/>
          </a:p>
        </p:txBody>
      </p:sp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0"/>
              <a:t>Щракнете, за да редактирате стила на заглавието на образеца</a:t>
            </a:r>
          </a:p>
        </p:txBody>
      </p:sp>
    </p:spTree>
    <p:extLst>
      <p:ext uri="{BB962C8B-B14F-4D97-AF65-F5344CB8AC3E}">
        <p14:creationId xmlns:p14="http://schemas.microsoft.com/office/powerpoint/2010/main" val="107009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bg-BG" sz="1800" noProof="0"/>
          </a:p>
        </p:txBody>
      </p:sp>
      <p:cxnSp>
        <p:nvCxnSpPr>
          <p:cNvPr id="12" name="Право съединение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лавие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на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Щракнете, за да редактирате стилове на текст в образеца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Второ ниво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Трето ниво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Четвърто ниво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Пето ниво</a:t>
            </a:r>
          </a:p>
        </p:txBody>
      </p:sp>
      <p:sp>
        <p:nvSpPr>
          <p:cNvPr id="6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483C666-6AB1-487B-98B1-B0539D65A35D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7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bg-BG" noProof="0"/>
          </a:p>
        </p:txBody>
      </p:sp>
      <p:sp>
        <p:nvSpPr>
          <p:cNvPr id="8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4647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08950258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sz="1800" noProof="0"/>
          </a:p>
        </p:txBody>
      </p:sp>
      <p:sp>
        <p:nvSpPr>
          <p:cNvPr id="10" name="Правоъгълник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bg-BG" sz="1800" noProof="0"/>
          </a:p>
        </p:txBody>
      </p:sp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bg-BG" noProof="0"/>
              <a:t>Щракнете, за да редактирате стила на заглавието на образеца</a:t>
            </a:r>
          </a:p>
        </p:txBody>
      </p:sp>
      <p:sp>
        <p:nvSpPr>
          <p:cNvPr id="7" name="Контейнер на съдържание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Щракнете, за да редактирате стилове на текст в образеца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Второ ниво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Трето ниво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Четвърто ниво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bg-BG" noProof="0"/>
              <a:t>Пето ниво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8274535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26402841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41232507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62017321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6610013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30828193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</p:spTree>
    <p:extLst>
      <p:ext uri="{BB962C8B-B14F-4D97-AF65-F5344CB8AC3E}">
        <p14:creationId xmlns:p14="http://schemas.microsoft.com/office/powerpoint/2010/main" val="9731754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ED7FB4C0-ED34-49DC-A781-2FE8101B5824}" type="datetime1">
              <a:rPr lang="bg-BG" noProof="0" smtClean="0"/>
              <a:t>27.10.2021 г.</a:t>
            </a:fld>
            <a:endParaRPr lang="bg-BG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rtl="0"/>
            <a:endParaRPr lang="bg-BG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rtl="0"/>
            <a:fld id="{9860EDB8-5305-433F-BE41-D7A86D811DB3}" type="slidenum">
              <a:rPr lang="bg-BG" noProof="0" smtClean="0"/>
              <a:pPr rtl="0"/>
              <a:t>‹#›</a:t>
            </a:fld>
            <a:endParaRPr lang="bg-BG" noProof="0"/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A58AA872-ABAD-4D93-87E0-ADF1F2C016BD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bg-BG" sz="1800" noProof="0"/>
          </a:p>
        </p:txBody>
      </p:sp>
      <p:cxnSp>
        <p:nvCxnSpPr>
          <p:cNvPr id="9" name="Право съединение 8">
            <a:extLst>
              <a:ext uri="{FF2B5EF4-FFF2-40B4-BE49-F238E27FC236}">
                <a16:creationId xmlns:a16="http://schemas.microsoft.com/office/drawing/2014/main" id="{F892115F-A981-45DB-A98A-DF695ED091AE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40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663" r:id="rId20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105D43D2-1490-4958-AD83-D414E891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F700C3BC-7DD4-402F-8748-72D8E125B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957486"/>
            <a:ext cx="425212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00D2816-7E9A-49DD-BCEA-CBF96B0E8A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" b="3733"/>
          <a:stretch/>
        </p:blipFill>
        <p:spPr>
          <a:xfrm>
            <a:off x="7739933" y="1420328"/>
            <a:ext cx="3336236" cy="4014710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F88C7E8E-4FA7-425C-A30A-4A73916FA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81074" y="957486"/>
            <a:ext cx="5614603" cy="313191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4800"/>
              <a:t>Димитър Талев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4294967295"/>
          </p:nvPr>
        </p:nvSpPr>
        <p:spPr>
          <a:xfrm>
            <a:off x="981075" y="4165600"/>
            <a:ext cx="5614602" cy="17150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200">
                <a:solidFill>
                  <a:schemeClr val="bg1">
                    <a:lumMod val="50000"/>
                  </a:schemeClr>
                </a:solidFill>
              </a:rPr>
              <a:t>Живот и творчество</a:t>
            </a:r>
          </a:p>
          <a:p>
            <a:pPr marL="0" indent="0" algn="ctr">
              <a:buNone/>
            </a:pPr>
            <a:r>
              <a:rPr lang="en-US" sz="2200">
                <a:solidFill>
                  <a:schemeClr val="bg1">
                    <a:lumMod val="50000"/>
                  </a:schemeClr>
                </a:solidFill>
              </a:rPr>
              <a:t>https://youtu.be/3ZdGi9vrmGI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Творчески път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B9122015-8A7D-47C2-90DD-B933C250F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13" y="1595437"/>
            <a:ext cx="2857500" cy="2857500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46E299C-4F6A-4512-A620-0AD8C25DA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547" y="2165350"/>
            <a:ext cx="2039236" cy="3176587"/>
          </a:xfrm>
          <a:prstGeom prst="rect">
            <a:avLst/>
          </a:prstGeom>
        </p:spPr>
      </p:pic>
      <p:sp>
        <p:nvSpPr>
          <p:cNvPr id="7" name="Правоъгълник 6">
            <a:extLst>
              <a:ext uri="{FF2B5EF4-FFF2-40B4-BE49-F238E27FC236}">
                <a16:creationId xmlns:a16="http://schemas.microsoft.com/office/drawing/2014/main" id="{B755D4B8-B46B-4969-8C43-237C87CF9A34}"/>
              </a:ext>
            </a:extLst>
          </p:cNvPr>
          <p:cNvSpPr/>
          <p:nvPr/>
        </p:nvSpPr>
        <p:spPr>
          <a:xfrm>
            <a:off x="5544117" y="1331631"/>
            <a:ext cx="63091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err="1"/>
              <a:t>началото</a:t>
            </a:r>
            <a:r>
              <a:rPr lang="ru-RU" dirty="0"/>
              <a:t> на 40-те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създава</a:t>
            </a:r>
            <a:r>
              <a:rPr lang="ru-RU" dirty="0"/>
              <a:t> </a:t>
            </a:r>
            <a:r>
              <a:rPr lang="ru-RU" dirty="0" err="1"/>
              <a:t>първия</a:t>
            </a:r>
            <a:r>
              <a:rPr lang="ru-RU" dirty="0"/>
              <a:t> роман — „</a:t>
            </a:r>
            <a:r>
              <a:rPr lang="ru-RU" dirty="0" err="1"/>
              <a:t>Железният</a:t>
            </a:r>
            <a:r>
              <a:rPr lang="ru-RU" dirty="0"/>
              <a:t> </a:t>
            </a:r>
            <a:r>
              <a:rPr lang="ru-RU" dirty="0" err="1"/>
              <a:t>светилник</a:t>
            </a:r>
            <a:r>
              <a:rPr lang="ru-RU" dirty="0"/>
              <a:t>“, </a:t>
            </a:r>
            <a:r>
              <a:rPr lang="ru-RU" dirty="0" err="1"/>
              <a:t>отпечатва</a:t>
            </a:r>
            <a:r>
              <a:rPr lang="ru-RU" dirty="0"/>
              <a:t> </a:t>
            </a:r>
            <a:r>
              <a:rPr lang="ru-RU" dirty="0" err="1"/>
              <a:t>завършени</a:t>
            </a:r>
            <a:r>
              <a:rPr lang="ru-RU" dirty="0"/>
              <a:t> </a:t>
            </a:r>
            <a:r>
              <a:rPr lang="ru-RU" dirty="0" err="1"/>
              <a:t>глави</a:t>
            </a:r>
            <a:r>
              <a:rPr lang="ru-RU" dirty="0"/>
              <a:t> от него под формата на </a:t>
            </a:r>
            <a:r>
              <a:rPr lang="ru-RU" dirty="0" err="1"/>
              <a:t>разкази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в. „</a:t>
            </a:r>
            <a:r>
              <a:rPr lang="ru-RU" dirty="0" err="1"/>
              <a:t>Зора</a:t>
            </a:r>
            <a:r>
              <a:rPr lang="ru-RU" dirty="0"/>
              <a:t>“ (№7398, 7403, 7410, 7418, 7437, 7443, 7447, 7453, 7479, 7498, 7540 от 1944). </a:t>
            </a:r>
            <a:r>
              <a:rPr lang="ru-RU" dirty="0" err="1"/>
              <a:t>По-късно</a:t>
            </a:r>
            <a:r>
              <a:rPr lang="ru-RU" dirty="0"/>
              <a:t> — при </a:t>
            </a:r>
            <a:r>
              <a:rPr lang="ru-RU" dirty="0" err="1"/>
              <a:t>наложената</a:t>
            </a:r>
            <a:r>
              <a:rPr lang="ru-RU" dirty="0"/>
              <a:t> и </a:t>
            </a:r>
            <a:r>
              <a:rPr lang="ru-RU" dirty="0" err="1"/>
              <a:t>съзнателно</a:t>
            </a:r>
            <a:r>
              <a:rPr lang="ru-RU" dirty="0"/>
              <a:t> </a:t>
            </a:r>
            <a:r>
              <a:rPr lang="ru-RU" dirty="0" err="1"/>
              <a:t>следвана</a:t>
            </a:r>
            <a:r>
              <a:rPr lang="ru-RU" dirty="0"/>
              <a:t> </a:t>
            </a:r>
            <a:r>
              <a:rPr lang="ru-RU" dirty="0" err="1"/>
              <a:t>самоизолация</a:t>
            </a:r>
            <a:r>
              <a:rPr lang="ru-RU" dirty="0"/>
              <a:t> от </a:t>
            </a:r>
            <a:r>
              <a:rPr lang="ru-RU" dirty="0" err="1"/>
              <a:t>обществено-политическия</a:t>
            </a:r>
            <a:r>
              <a:rPr lang="ru-RU" dirty="0"/>
              <a:t> и </a:t>
            </a:r>
            <a:r>
              <a:rPr lang="ru-RU" dirty="0" err="1"/>
              <a:t>литературен</a:t>
            </a:r>
            <a:r>
              <a:rPr lang="ru-RU" dirty="0"/>
              <a:t> живот, при </a:t>
            </a:r>
            <a:r>
              <a:rPr lang="ru-RU" dirty="0" err="1"/>
              <a:t>максимална</a:t>
            </a:r>
            <a:r>
              <a:rPr lang="ru-RU" dirty="0"/>
              <a:t> концентрация и воля за </a:t>
            </a:r>
            <a:r>
              <a:rPr lang="ru-RU" dirty="0" err="1"/>
              <a:t>самоотстояване</a:t>
            </a:r>
            <a:r>
              <a:rPr lang="ru-RU" dirty="0"/>
              <a:t>, Талев </a:t>
            </a:r>
            <a:r>
              <a:rPr lang="ru-RU" dirty="0" err="1"/>
              <a:t>написва</a:t>
            </a:r>
            <a:r>
              <a:rPr lang="ru-RU" dirty="0"/>
              <a:t> </a:t>
            </a:r>
            <a:r>
              <a:rPr lang="ru-RU" dirty="0" err="1"/>
              <a:t>следващите</a:t>
            </a:r>
            <a:r>
              <a:rPr lang="ru-RU" dirty="0"/>
              <a:t> 2 книги от </a:t>
            </a:r>
            <a:r>
              <a:rPr lang="ru-RU" dirty="0" err="1"/>
              <a:t>останалата</a:t>
            </a:r>
            <a:r>
              <a:rPr lang="ru-RU" dirty="0"/>
              <a:t> </a:t>
            </a:r>
            <a:r>
              <a:rPr lang="ru-RU" dirty="0" err="1"/>
              <a:t>незавършена</a:t>
            </a:r>
            <a:r>
              <a:rPr lang="ru-RU" dirty="0"/>
              <a:t> (по </a:t>
            </a:r>
            <a:r>
              <a:rPr lang="ru-RU" dirty="0" err="1"/>
              <a:t>авторски</a:t>
            </a:r>
            <a:r>
              <a:rPr lang="ru-RU" dirty="0"/>
              <a:t> </a:t>
            </a:r>
            <a:r>
              <a:rPr lang="ru-RU" dirty="0" err="1"/>
              <a:t>замисъл</a:t>
            </a:r>
            <a:r>
              <a:rPr lang="ru-RU" dirty="0"/>
              <a:t>) </a:t>
            </a:r>
            <a:r>
              <a:rPr lang="ru-RU" dirty="0" err="1"/>
              <a:t>романова</a:t>
            </a:r>
            <a:r>
              <a:rPr lang="ru-RU" dirty="0"/>
              <a:t> серия. </a:t>
            </a:r>
            <a:r>
              <a:rPr lang="ru-RU" dirty="0" err="1"/>
              <a:t>Тетралогията</a:t>
            </a:r>
            <a:r>
              <a:rPr lang="ru-RU" dirty="0"/>
              <a:t> — „</a:t>
            </a:r>
            <a:r>
              <a:rPr lang="ru-RU" dirty="0" err="1"/>
              <a:t>Железният</a:t>
            </a:r>
            <a:r>
              <a:rPr lang="ru-RU" dirty="0"/>
              <a:t> </a:t>
            </a:r>
            <a:r>
              <a:rPr lang="ru-RU" dirty="0" err="1"/>
              <a:t>светилник</a:t>
            </a:r>
            <a:r>
              <a:rPr lang="ru-RU" dirty="0"/>
              <a:t>“, „</a:t>
            </a:r>
            <a:r>
              <a:rPr lang="ru-RU" dirty="0" err="1"/>
              <a:t>Преспанските</a:t>
            </a:r>
            <a:r>
              <a:rPr lang="ru-RU" dirty="0"/>
              <a:t> </a:t>
            </a:r>
            <a:r>
              <a:rPr lang="ru-RU" dirty="0" err="1"/>
              <a:t>камбани</a:t>
            </a:r>
            <a:r>
              <a:rPr lang="ru-RU" dirty="0"/>
              <a:t>“, „</a:t>
            </a:r>
            <a:r>
              <a:rPr lang="ru-RU" dirty="0" err="1"/>
              <a:t>Илинден</a:t>
            </a:r>
            <a:r>
              <a:rPr lang="ru-RU" dirty="0"/>
              <a:t>“ и „</a:t>
            </a:r>
            <a:r>
              <a:rPr lang="ru-RU" dirty="0" err="1"/>
              <a:t>Гласовете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чувам“ е </a:t>
            </a:r>
            <a:r>
              <a:rPr lang="ru-RU" dirty="0" err="1"/>
              <a:t>първият</a:t>
            </a:r>
            <a:r>
              <a:rPr lang="ru-RU" dirty="0"/>
              <a:t> и уникален по обхват и </a:t>
            </a:r>
            <a:r>
              <a:rPr lang="ru-RU" dirty="0" err="1"/>
              <a:t>дълбочина</a:t>
            </a:r>
            <a:r>
              <a:rPr lang="ru-RU" dirty="0"/>
              <a:t> в </a:t>
            </a:r>
            <a:r>
              <a:rPr lang="ru-RU" dirty="0" err="1"/>
              <a:t>българската</a:t>
            </a:r>
            <a:r>
              <a:rPr lang="ru-RU" dirty="0"/>
              <a:t> литература романов </a:t>
            </a:r>
            <a:r>
              <a:rPr lang="ru-RU" dirty="0" err="1"/>
              <a:t>епос</a:t>
            </a:r>
            <a:r>
              <a:rPr lang="ru-RU" dirty="0"/>
              <a:t> за </a:t>
            </a:r>
            <a:r>
              <a:rPr lang="ru-RU" dirty="0" err="1"/>
              <a:t>подготовката</a:t>
            </a:r>
            <a:r>
              <a:rPr lang="ru-RU" dirty="0"/>
              <a:t>, зенита и </a:t>
            </a:r>
            <a:r>
              <a:rPr lang="ru-RU" dirty="0" err="1"/>
              <a:t>епилога</a:t>
            </a:r>
            <a:r>
              <a:rPr lang="ru-RU" dirty="0"/>
              <a:t> на </a:t>
            </a:r>
            <a:r>
              <a:rPr lang="ru-RU" dirty="0" err="1"/>
              <a:t>Илинденско-преображенското</a:t>
            </a:r>
            <a:r>
              <a:rPr lang="ru-RU" dirty="0"/>
              <a:t> </a:t>
            </a:r>
            <a:r>
              <a:rPr lang="ru-RU" dirty="0" err="1"/>
              <a:t>въстание</a:t>
            </a:r>
            <a:r>
              <a:rPr lang="ru-RU" dirty="0"/>
              <a:t>, </a:t>
            </a:r>
            <a:r>
              <a:rPr lang="ru-RU" dirty="0" err="1"/>
              <a:t>изобразено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исторически закономерен, неизбежен </a:t>
            </a:r>
            <a:r>
              <a:rPr lang="ru-RU" dirty="0" err="1"/>
              <a:t>етап</a:t>
            </a:r>
            <a:r>
              <a:rPr lang="ru-RU" dirty="0"/>
              <a:t> от </a:t>
            </a:r>
            <a:r>
              <a:rPr lang="ru-RU" dirty="0" err="1"/>
              <a:t>многостепенния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на </a:t>
            </a:r>
            <a:r>
              <a:rPr lang="ru-RU" dirty="0" err="1"/>
              <a:t>разгръщане</a:t>
            </a:r>
            <a:r>
              <a:rPr lang="ru-RU" dirty="0"/>
              <a:t> на </a:t>
            </a:r>
            <a:r>
              <a:rPr lang="ru-RU" dirty="0" err="1"/>
              <a:t>Българското</a:t>
            </a:r>
            <a:r>
              <a:rPr lang="ru-RU" dirty="0"/>
              <a:t> </a:t>
            </a:r>
            <a:r>
              <a:rPr lang="ru-RU" dirty="0" err="1"/>
              <a:t>национално</a:t>
            </a:r>
            <a:r>
              <a:rPr lang="ru-RU" dirty="0"/>
              <a:t> </a:t>
            </a:r>
            <a:r>
              <a:rPr lang="ru-RU" dirty="0" err="1"/>
              <a:t>възраждане</a:t>
            </a:r>
            <a:r>
              <a:rPr lang="ru-RU" dirty="0"/>
              <a:t> и </a:t>
            </a:r>
            <a:r>
              <a:rPr lang="ru-RU" dirty="0" err="1"/>
              <a:t>национално</a:t>
            </a:r>
            <a:r>
              <a:rPr lang="ru-RU" dirty="0"/>
              <a:t>-демократична революция.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55185833-50A1-4075-9C90-F6E7B153A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8F57D9-4797-4D7F-B4C3-17628994F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A12AD4-CA8C-4D31-A411-9BDA4018B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774FF72-5CF9-4E15-8BBA-CEFD6B858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1FF0E7C-6E01-4FEF-A4C4-0F262CE1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439" y="957486"/>
            <a:ext cx="6005039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EDAE3F5-8BDE-4FA4-B89D-18C54FC263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9" r="14279" b="2"/>
          <a:stretch/>
        </p:blipFill>
        <p:spPr>
          <a:xfrm>
            <a:off x="1371419" y="1420328"/>
            <a:ext cx="2435260" cy="40087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B11581-F041-4756-B61B-534635AEB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7" y="0"/>
            <a:ext cx="12192000" cy="6858000"/>
          </a:xfrm>
          <a:prstGeom prst="rect">
            <a:avLst/>
          </a:prstGeom>
        </p:spPr>
      </p:pic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A4217196-187F-4961-B6F5-81E4247AFD6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5"/>
          <a:srcRect l="30210" r="2" b="2"/>
          <a:stretch/>
        </p:blipFill>
        <p:spPr>
          <a:xfrm>
            <a:off x="3970406" y="1420328"/>
            <a:ext cx="2433957" cy="4008716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BA38F29-CD01-4481-AE7E-7A367D4E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82" y="957486"/>
            <a:ext cx="3707844" cy="31319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Творчески път</a:t>
            </a:r>
          </a:p>
        </p:txBody>
      </p:sp>
    </p:spTree>
    <p:extLst>
      <p:ext uri="{BB962C8B-B14F-4D97-AF65-F5344CB8AC3E}">
        <p14:creationId xmlns:p14="http://schemas.microsoft.com/office/powerpoint/2010/main" val="295727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E329ADF2-0541-4770-8D6F-7F7392064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042749-FB5E-4C0B-867D-6D25FB5F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8D4C855-B6A7-4C04-A274-7295D03AA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18CD397-1B79-4061-ADE0-AD7083A26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CD1DABED-DF86-4D7D-9858-A8E0CB0C5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9954" y="1403597"/>
            <a:ext cx="2407450" cy="2631486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2B72BE4D-2B40-4D19-AF7B-1EBDAC491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571" y="1567196"/>
            <a:ext cx="1728216" cy="2304288"/>
          </a:xfrm>
          <a:prstGeom prst="rect">
            <a:avLst/>
          </a:prstGeom>
        </p:spPr>
      </p:pic>
      <p:sp>
        <p:nvSpPr>
          <p:cNvPr id="26" name="Rounded Rectangle 36">
            <a:extLst>
              <a:ext uri="{FF2B5EF4-FFF2-40B4-BE49-F238E27FC236}">
                <a16:creationId xmlns:a16="http://schemas.microsoft.com/office/drawing/2014/main" id="{623BF8FB-B442-4FA0-828C-B0A1B7FB5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4834" y="1403597"/>
            <a:ext cx="2407450" cy="2631486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5EFC8380-64AB-4B8A-A27D-6DA6907D8C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715" y="1940957"/>
            <a:ext cx="2075688" cy="1556766"/>
          </a:xfrm>
          <a:prstGeom prst="rect">
            <a:avLst/>
          </a:prstGeom>
        </p:spPr>
      </p:pic>
      <p:sp>
        <p:nvSpPr>
          <p:cNvPr id="28" name="Rounded Rectangle 38">
            <a:extLst>
              <a:ext uri="{FF2B5EF4-FFF2-40B4-BE49-F238E27FC236}">
                <a16:creationId xmlns:a16="http://schemas.microsoft.com/office/drawing/2014/main" id="{7218CBDC-EFDF-415D-B1FE-6F87788AA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9714" y="1403597"/>
            <a:ext cx="2407450" cy="2631486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23E32CD6-2197-4038-B39F-11F95DCC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4593" y="1403597"/>
            <a:ext cx="2407450" cy="2631486"/>
          </a:xfrm>
          <a:prstGeom prst="roundRect">
            <a:avLst>
              <a:gd name="adj" fmla="val 5241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FE30856-FC74-4D2D-9BC5-EDE21B0F3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" y="0"/>
            <a:ext cx="12192000" cy="6858000"/>
          </a:xfrm>
          <a:prstGeom prst="rect">
            <a:avLst/>
          </a:prstGeom>
        </p:spPr>
      </p:pic>
      <p:sp>
        <p:nvSpPr>
          <p:cNvPr id="6" name="Заглавие 5"/>
          <p:cNvSpPr>
            <a:spLocks noGrp="1"/>
          </p:cNvSpPr>
          <p:nvPr>
            <p:ph type="title"/>
          </p:nvPr>
        </p:nvSpPr>
        <p:spPr>
          <a:xfrm>
            <a:off x="635211" y="4181277"/>
            <a:ext cx="10916365" cy="12201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Творчески път</a:t>
            </a:r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D74A4EE2-11FB-4150-A5C6-0CFEFF095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595" y="1985065"/>
            <a:ext cx="2075688" cy="1468549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529E0122-F331-4F08-A97F-85C67A372A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474" y="2083661"/>
            <a:ext cx="2075688" cy="12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2132185-C40E-4F00-A64C-B1F92B498D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Творчески път</a:t>
            </a:r>
          </a:p>
        </p:txBody>
      </p:sp>
      <p:sp>
        <p:nvSpPr>
          <p:cNvPr id="2" name="Правоъгълник 1">
            <a:extLst>
              <a:ext uri="{FF2B5EF4-FFF2-40B4-BE49-F238E27FC236}">
                <a16:creationId xmlns:a16="http://schemas.microsoft.com/office/drawing/2014/main" id="{0032F4DC-D68B-42E9-847B-DCE2AD69F2AB}"/>
              </a:ext>
            </a:extLst>
          </p:cNvPr>
          <p:cNvSpPr/>
          <p:nvPr/>
        </p:nvSpPr>
        <p:spPr>
          <a:xfrm>
            <a:off x="4465048" y="2367092"/>
            <a:ext cx="667288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cap="all"/>
              <a:t>	В края на 50-те и началото на 60-те години Талев е реабилитиран напълно.Той се посвещава на свободна писателска практика. Преодоляно е и враждебното отношение от страна на властта.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cap="all"/>
              <a:t>	Талев е отличен със званията „Заслужил деятел на културата”, „Народен деятел на културата”, става лауреат на Димитровска награда за 1959 г.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cap="all"/>
              <a:t>	Избран е дори за народен представител в V-то (31-то) Народно събрание през 1966 г.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cap="all"/>
              <a:t>	 Умира на 20 октомври 1966 г. в София.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cap="all"/>
              <a:t>	Негови творби са преведени на над 20 езика, сред които английски, немски, полски, румънски, руски, турски, унгарски, френски, чешки, япопски.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300" cap="all"/>
              <a:t>	Псевдоними: Димо Болгарин, Димитър Палисламов, Димитър Донков</a:t>
            </a: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Жизнен път</a:t>
            </a:r>
          </a:p>
        </p:txBody>
      </p:sp>
      <p:cxnSp>
        <p:nvCxnSpPr>
          <p:cNvPr id="20" name="Право съединение 19" descr="Светлосива линия, разделяща текст и изображения на &quot;Метаморфоза&quot;"/>
          <p:cNvCxnSpPr/>
          <p:nvPr/>
        </p:nvCxnSpPr>
        <p:spPr>
          <a:xfrm>
            <a:off x="6591153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Елипса 9" descr="Голям син кръг с малък светлосин кръг вътре в него"/>
          <p:cNvSpPr/>
          <p:nvPr/>
        </p:nvSpPr>
        <p:spPr>
          <a:xfrm>
            <a:off x="737315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Елипса 10" descr="Малък светлосин кръг в голям тъмносин кръг"/>
          <p:cNvSpPr/>
          <p:nvPr/>
        </p:nvSpPr>
        <p:spPr bwMode="ltGray">
          <a:xfrm>
            <a:off x="8026400" y="2489200"/>
            <a:ext cx="2590800" cy="24804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8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Поклонението на писателя в София пред Народния театър, 1966г.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A72FC38-61D7-4CCE-86F4-507EB6A2A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687595"/>
            <a:ext cx="5600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B1981535-B5AA-4E0C-ACE5-925CC19B2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97D060-AA7E-4411-BA62-28BD1EBD5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0C1BC1E-153D-4DA3-87A4-314B61BC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5A56C3-A6D4-4D92-8AE6-10218C076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79ACEC6B-E446-4ACE-9230-95F1EE19634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/>
          <a:stretch>
            <a:fillRect/>
          </a:stretch>
        </p:blipFill>
        <p:spPr>
          <a:xfrm>
            <a:off x="3209437" y="643467"/>
            <a:ext cx="57731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90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>
            <a:extLst>
              <a:ext uri="{FF2B5EF4-FFF2-40B4-BE49-F238E27FC236}">
                <a16:creationId xmlns:a16="http://schemas.microsoft.com/office/drawing/2014/main" id="{F1168660-E713-4688-8E63-A114BED4A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63">
            <a:extLst>
              <a:ext uri="{FF2B5EF4-FFF2-40B4-BE49-F238E27FC236}">
                <a16:creationId xmlns:a16="http://schemas.microsoft.com/office/drawing/2014/main" id="{37B99C20-B45B-4294-AA67-B1B673730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8" name="Rectangle 65">
            <a:extLst>
              <a:ext uri="{FF2B5EF4-FFF2-40B4-BE49-F238E27FC236}">
                <a16:creationId xmlns:a16="http://schemas.microsoft.com/office/drawing/2014/main" id="{BE0D18DC-1215-45CC-B2A5-AF05C5769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2">
            <a:extLst>
              <a:ext uri="{FF2B5EF4-FFF2-40B4-BE49-F238E27FC236}">
                <a16:creationId xmlns:a16="http://schemas.microsoft.com/office/drawing/2014/main" id="{CD0BE370-514A-431B-AA6D-C69E5C4CF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артина 1">
            <a:extLst>
              <a:ext uri="{FF2B5EF4-FFF2-40B4-BE49-F238E27FC236}">
                <a16:creationId xmlns:a16="http://schemas.microsoft.com/office/drawing/2014/main" id="{7FFFAE08-FDBB-45D4-8E74-83D422D8831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1" b="24935"/>
          <a:stretch/>
        </p:blipFill>
        <p:spPr>
          <a:xfrm>
            <a:off x="1" y="10"/>
            <a:ext cx="3700129" cy="3428987"/>
          </a:xfrm>
          <a:prstGeom prst="rect">
            <a:avLst/>
          </a:prstGeom>
        </p:spPr>
      </p:pic>
      <p:sp>
        <p:nvSpPr>
          <p:cNvPr id="80" name="Rectangle 69">
            <a:extLst>
              <a:ext uri="{FF2B5EF4-FFF2-40B4-BE49-F238E27FC236}">
                <a16:creationId xmlns:a16="http://schemas.microsoft.com/office/drawing/2014/main" id="{A86496BD-A67F-43CB-BD00-8A3884A44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8431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D3791B29-FE95-4F07-B90D-EC7CB56075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16" r="11954"/>
          <a:stretch/>
        </p:blipFill>
        <p:spPr>
          <a:xfrm>
            <a:off x="3784345" y="10"/>
            <a:ext cx="3700129" cy="3428987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CDCCE225-D10A-44DB-B0BF-5193960304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593" r="1" b="11170"/>
          <a:stretch/>
        </p:blipFill>
        <p:spPr>
          <a:xfrm>
            <a:off x="1" y="3428998"/>
            <a:ext cx="7479157" cy="3429001"/>
          </a:xfrm>
          <a:prstGeom prst="rect">
            <a:avLst/>
          </a:prstGeom>
        </p:spPr>
      </p:pic>
      <p:cxnSp>
        <p:nvCxnSpPr>
          <p:cNvPr id="81" name="Straight Connector 71">
            <a:extLst>
              <a:ext uri="{FF2B5EF4-FFF2-40B4-BE49-F238E27FC236}">
                <a16:creationId xmlns:a16="http://schemas.microsoft.com/office/drawing/2014/main" id="{F343BB32-6462-4A26-9015-20B82F3F3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F6644F73-E065-4D6B-9C98-74283A13E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CB2B17E1-DFCD-4309-9E2A-E8B535BE9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>
                <a:solidFill>
                  <a:schemeClr val="tx1"/>
                </a:solidFill>
              </a:rPr>
              <a:t>Жизнен път</a:t>
            </a:r>
          </a:p>
        </p:txBody>
      </p:sp>
      <p:sp>
        <p:nvSpPr>
          <p:cNvPr id="38" name="Контейнер за съдържание 17"/>
          <p:cNvSpPr txBox="1">
            <a:spLocks/>
          </p:cNvSpPr>
          <p:nvPr/>
        </p:nvSpPr>
        <p:spPr>
          <a:xfrm>
            <a:off x="8196408" y="2367092"/>
            <a:ext cx="3352128" cy="3881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600" cap="all">
                <a:solidFill>
                  <a:schemeClr val="tx1"/>
                </a:solidFill>
              </a:rPr>
              <a:t>Роден е на 1.09.1898г. в град Прилеп. Баща му е ковач и железар. На 9 години остава без баща. Учи в Прилеп, Солун, Скопие, Стара Загора. Завършва гимназия в Битоля.</a:t>
            </a:r>
          </a:p>
          <a:p>
            <a:pPr marL="0" lvl="0">
              <a:lnSpc>
                <a:spcPct val="12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sz="1600" cap="all">
                <a:solidFill>
                  <a:schemeClr val="tx1"/>
                </a:solidFill>
              </a:rPr>
              <a:t>Учи медицина и философия в Загреб и Виена. А после завършва славянска филология в Софийския университет през 1925г.</a:t>
            </a: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Жизнен път</a:t>
            </a:r>
          </a:p>
        </p:txBody>
      </p:sp>
      <p:sp>
        <p:nvSpPr>
          <p:cNvPr id="25" name="Контейнер за съдържание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endParaRPr lang="bg-B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Група 17" descr="Кръгче с номер 1, в което се показва стъпка 1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Елипса 18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/>
            </a:p>
          </p:txBody>
        </p:sp>
        <p:sp>
          <p:nvSpPr>
            <p:cNvPr id="20" name="Текстово поле 19" descr="Номер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Контейнер за съдържание 17"/>
          <p:cNvSpPr txBox="1">
            <a:spLocks/>
          </p:cNvSpPr>
          <p:nvPr/>
        </p:nvSpPr>
        <p:spPr>
          <a:xfrm>
            <a:off x="1056513" y="1653909"/>
            <a:ext cx="6753987" cy="76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bg-BG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Избира публицистиката – публикува във в. „Македония“, свързан с Ванче Михайлов, и във вестник „Зора“.</a:t>
            </a:r>
          </a:p>
        </p:txBody>
      </p:sp>
      <p:grpSp>
        <p:nvGrpSpPr>
          <p:cNvPr id="33" name="Група 32" descr="Кръгче с номер 2, в което се показва стъпка 2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Елипса 33" descr="Кръгче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bg-BG"/>
            </a:p>
          </p:txBody>
        </p:sp>
        <p:sp>
          <p:nvSpPr>
            <p:cNvPr id="35" name="Текстово поле 34" descr="Числото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bg-BG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Контейнер за съдържание 17"/>
          <p:cNvSpPr txBox="1">
            <a:spLocks/>
          </p:cNvSpPr>
          <p:nvPr/>
        </p:nvSpPr>
        <p:spPr>
          <a:xfrm>
            <a:off x="1056513" y="2844450"/>
            <a:ext cx="4504252" cy="135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endParaRPr lang="bg-BG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Контейнер за съдържание 17"/>
          <p:cNvSpPr txBox="1">
            <a:spLocks/>
          </p:cNvSpPr>
          <p:nvPr/>
        </p:nvSpPr>
        <p:spPr>
          <a:xfrm>
            <a:off x="1056513" y="4236460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endParaRPr lang="bg-BG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0" name="Контейнер за съдържание 17"/>
          <p:cNvSpPr txBox="1">
            <a:spLocks/>
          </p:cNvSpPr>
          <p:nvPr/>
        </p:nvSpPr>
        <p:spPr>
          <a:xfrm>
            <a:off x="1056513" y="5177572"/>
            <a:ext cx="4504252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endParaRPr lang="bg-BG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4F859CF7-E535-42A6-BA04-8A66F7868B5A}"/>
              </a:ext>
            </a:extLst>
          </p:cNvPr>
          <p:cNvSpPr txBox="1"/>
          <p:nvPr/>
        </p:nvSpPr>
        <p:spPr>
          <a:xfrm>
            <a:off x="1133211" y="2570987"/>
            <a:ext cx="6753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Проявява открит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антисърбизъм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заради съдбовната си отдаденост на българщината, той е обвиняван в сепаратизъм, национализъм, фашизъм.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D05972E-4795-4521-BB59-D7A6B021D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47" y="3494317"/>
            <a:ext cx="2838450" cy="2857500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F0960E3D-91BA-4A9A-A6A5-CB56D5CBC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344" y="1352465"/>
            <a:ext cx="3184255" cy="1850411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E90EAB28-6766-43C4-9343-0542CF652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063" y="3580793"/>
            <a:ext cx="5236918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bg-BG" dirty="0">
                <a:latin typeface="Segoe UI Light" panose="020B0502040204020203" pitchFamily="34" charset="0"/>
                <a:cs typeface="Segoe UI Light" panose="020B0502040204020203" pitchFamily="34" charset="0"/>
              </a:rPr>
              <a:t>Жизнен път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216E1857-357B-445C-B651-46A1BF5E5D89}"/>
              </a:ext>
            </a:extLst>
          </p:cNvPr>
          <p:cNvSpPr/>
          <p:nvPr/>
        </p:nvSpPr>
        <p:spPr>
          <a:xfrm>
            <a:off x="3149600" y="1859339"/>
            <a:ext cx="8178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Преди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,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октомври</a:t>
            </a:r>
            <a:r>
              <a:rPr lang="ru-RU" dirty="0"/>
              <a:t> 1944 г., </a:t>
            </a:r>
            <a:r>
              <a:rPr lang="ru-RU" dirty="0" err="1"/>
              <a:t>Димитър</a:t>
            </a:r>
            <a:r>
              <a:rPr lang="ru-RU" dirty="0"/>
              <a:t> е </a:t>
            </a:r>
            <a:r>
              <a:rPr lang="ru-RU" dirty="0" err="1"/>
              <a:t>арестуван</a:t>
            </a:r>
            <a:r>
              <a:rPr lang="ru-RU" dirty="0"/>
              <a:t>, без </a:t>
            </a:r>
            <a:r>
              <a:rPr lang="ru-RU" dirty="0" err="1"/>
              <a:t>официално</a:t>
            </a:r>
            <a:r>
              <a:rPr lang="ru-RU" dirty="0"/>
              <a:t> обвинение, без </a:t>
            </a:r>
            <a:r>
              <a:rPr lang="ru-RU" dirty="0" err="1"/>
              <a:t>съд</a:t>
            </a:r>
            <a:r>
              <a:rPr lang="ru-RU" dirty="0"/>
              <a:t> и </a:t>
            </a:r>
            <a:r>
              <a:rPr lang="ru-RU" dirty="0" err="1"/>
              <a:t>присъда</a:t>
            </a:r>
            <a:r>
              <a:rPr lang="ru-RU" dirty="0"/>
              <a:t>, с </a:t>
            </a:r>
            <a:r>
              <a:rPr lang="ru-RU" dirty="0" err="1"/>
              <a:t>упреци</a:t>
            </a:r>
            <a:r>
              <a:rPr lang="ru-RU" dirty="0"/>
              <a:t> за „прояви на </a:t>
            </a:r>
            <a:r>
              <a:rPr lang="ru-RU" dirty="0" err="1"/>
              <a:t>великобългарски</a:t>
            </a:r>
            <a:r>
              <a:rPr lang="ru-RU" dirty="0"/>
              <a:t> </a:t>
            </a:r>
            <a:r>
              <a:rPr lang="ru-RU" dirty="0" err="1"/>
              <a:t>шовинизъм</a:t>
            </a:r>
            <a:r>
              <a:rPr lang="ru-RU" dirty="0"/>
              <a:t>“. </a:t>
            </a:r>
            <a:r>
              <a:rPr lang="ru-RU" dirty="0" err="1"/>
              <a:t>Задържан</a:t>
            </a:r>
            <a:r>
              <a:rPr lang="ru-RU" dirty="0"/>
              <a:t> е в </a:t>
            </a:r>
            <a:r>
              <a:rPr lang="ru-RU" dirty="0" err="1"/>
              <a:t>Софийския</a:t>
            </a:r>
            <a:r>
              <a:rPr lang="ru-RU" dirty="0"/>
              <a:t> централен затвор (до края на март 1945 г.) Той е </a:t>
            </a:r>
            <a:r>
              <a:rPr lang="ru-RU" dirty="0" err="1"/>
              <a:t>изпратен</a:t>
            </a:r>
            <a:r>
              <a:rPr lang="ru-RU" dirty="0"/>
              <a:t> в „</a:t>
            </a:r>
            <a:r>
              <a:rPr lang="ru-RU" dirty="0" err="1"/>
              <a:t>трудово-изправително</a:t>
            </a:r>
            <a:r>
              <a:rPr lang="ru-RU" dirty="0"/>
              <a:t> селище“ в </a:t>
            </a:r>
            <a:r>
              <a:rPr lang="ru-RU" dirty="0" err="1"/>
              <a:t>Бобовдол</a:t>
            </a:r>
            <a:r>
              <a:rPr lang="ru-RU" dirty="0"/>
              <a:t> (до края на август 1945, после е </a:t>
            </a:r>
            <a:r>
              <a:rPr lang="ru-RU" dirty="0" err="1"/>
              <a:t>пуснат</a:t>
            </a:r>
            <a:r>
              <a:rPr lang="ru-RU" dirty="0"/>
              <a:t> на свобода до </a:t>
            </a:r>
            <a:r>
              <a:rPr lang="ru-RU" dirty="0" err="1"/>
              <a:t>октомври</a:t>
            </a:r>
            <a:r>
              <a:rPr lang="ru-RU" dirty="0"/>
              <a:t> 1947 г.).</a:t>
            </a:r>
          </a:p>
          <a:p>
            <a:endParaRPr lang="ru-RU" dirty="0"/>
          </a:p>
          <a:p>
            <a:r>
              <a:rPr lang="ru-RU" dirty="0" err="1"/>
              <a:t>Дажбата</a:t>
            </a:r>
            <a:r>
              <a:rPr lang="ru-RU" dirty="0"/>
              <a:t> </a:t>
            </a:r>
            <a:r>
              <a:rPr lang="ru-RU" dirty="0" err="1"/>
              <a:t>хляб</a:t>
            </a:r>
            <a:r>
              <a:rPr lang="ru-RU" dirty="0"/>
              <a:t> е само 300 </a:t>
            </a:r>
            <a:r>
              <a:rPr lang="ru-RU" dirty="0" err="1"/>
              <a:t>грама</a:t>
            </a:r>
            <a:r>
              <a:rPr lang="ru-RU" dirty="0"/>
              <a:t> на </a:t>
            </a:r>
            <a:r>
              <a:rPr lang="ru-RU" dirty="0" err="1"/>
              <a:t>човек</a:t>
            </a:r>
            <a:r>
              <a:rPr lang="ru-RU" dirty="0"/>
              <a:t>. </a:t>
            </a:r>
            <a:r>
              <a:rPr lang="ru-RU" dirty="0" err="1"/>
              <a:t>Храната</a:t>
            </a:r>
            <a:r>
              <a:rPr lang="ru-RU" dirty="0"/>
              <a:t> – </a:t>
            </a:r>
            <a:r>
              <a:rPr lang="ru-RU" dirty="0" err="1"/>
              <a:t>крайно</a:t>
            </a:r>
            <a:r>
              <a:rPr lang="ru-RU" dirty="0"/>
              <a:t> </a:t>
            </a:r>
            <a:r>
              <a:rPr lang="ru-RU" dirty="0" err="1"/>
              <a:t>лоша</a:t>
            </a:r>
            <a:r>
              <a:rPr lang="ru-RU" dirty="0"/>
              <a:t>: </a:t>
            </a:r>
            <a:r>
              <a:rPr lang="ru-RU" dirty="0" err="1"/>
              <a:t>чорба</a:t>
            </a:r>
            <a:r>
              <a:rPr lang="ru-RU" dirty="0"/>
              <a:t> от </a:t>
            </a:r>
            <a:r>
              <a:rPr lang="ru-RU" dirty="0" err="1"/>
              <a:t>гонещи</a:t>
            </a:r>
            <a:r>
              <a:rPr lang="ru-RU" dirty="0"/>
              <a:t> се </a:t>
            </a:r>
            <a:r>
              <a:rPr lang="ru-RU" dirty="0" err="1"/>
              <a:t>зърна</a:t>
            </a:r>
            <a:r>
              <a:rPr lang="ru-RU" dirty="0"/>
              <a:t> </a:t>
            </a:r>
            <a:r>
              <a:rPr lang="ru-RU" dirty="0" err="1"/>
              <a:t>фасул</a:t>
            </a:r>
            <a:r>
              <a:rPr lang="ru-RU" dirty="0"/>
              <a:t> или </a:t>
            </a:r>
            <a:r>
              <a:rPr lang="ru-RU" dirty="0" err="1"/>
              <a:t>остатъци</a:t>
            </a:r>
            <a:r>
              <a:rPr lang="ru-RU" dirty="0"/>
              <a:t> от зеле. </a:t>
            </a:r>
            <a:r>
              <a:rPr lang="ru-RU" dirty="0" err="1"/>
              <a:t>Поради</a:t>
            </a:r>
            <a:r>
              <a:rPr lang="ru-RU" dirty="0"/>
              <a:t> </a:t>
            </a:r>
            <a:r>
              <a:rPr lang="ru-RU" dirty="0" err="1"/>
              <a:t>това</a:t>
            </a:r>
            <a:r>
              <a:rPr lang="ru-RU" dirty="0"/>
              <a:t> </a:t>
            </a:r>
            <a:r>
              <a:rPr lang="ru-RU" dirty="0" err="1"/>
              <a:t>язвата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все </a:t>
            </a:r>
            <a:r>
              <a:rPr lang="ru-RU" dirty="0" err="1"/>
              <a:t>повече</a:t>
            </a:r>
            <a:r>
              <a:rPr lang="ru-RU" dirty="0"/>
              <a:t> 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мъчи</a:t>
            </a:r>
            <a:r>
              <a:rPr lang="ru-RU" dirty="0"/>
              <a:t> и той е </a:t>
            </a:r>
            <a:r>
              <a:rPr lang="ru-RU" dirty="0" err="1"/>
              <a:t>принуден</a:t>
            </a:r>
            <a:r>
              <a:rPr lang="ru-RU" dirty="0"/>
              <a:t> </a:t>
            </a:r>
            <a:r>
              <a:rPr lang="ru-RU" dirty="0" err="1"/>
              <a:t>по-често</a:t>
            </a:r>
            <a:r>
              <a:rPr lang="ru-RU" dirty="0"/>
              <a:t> да </a:t>
            </a:r>
            <a:r>
              <a:rPr lang="ru-RU" dirty="0" err="1"/>
              <a:t>пие</a:t>
            </a:r>
            <a:r>
              <a:rPr lang="ru-RU" dirty="0"/>
              <a:t> сода бикарбонат. В </a:t>
            </a:r>
            <a:r>
              <a:rPr lang="ru-RU" dirty="0" err="1"/>
              <a:t>едно</a:t>
            </a:r>
            <a:r>
              <a:rPr lang="ru-RU" dirty="0"/>
              <a:t> </a:t>
            </a:r>
            <a:r>
              <a:rPr lang="ru-RU" dirty="0" err="1"/>
              <a:t>писмо</a:t>
            </a:r>
            <a:r>
              <a:rPr lang="ru-RU" dirty="0"/>
              <a:t> до </a:t>
            </a:r>
            <a:r>
              <a:rPr lang="ru-RU" dirty="0" err="1"/>
              <a:t>съпругата</a:t>
            </a:r>
            <a:r>
              <a:rPr lang="ru-RU" dirty="0"/>
              <a:t> си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настоятелно</a:t>
            </a:r>
            <a:r>
              <a:rPr lang="ru-RU" dirty="0"/>
              <a:t>: „</a:t>
            </a:r>
            <a:r>
              <a:rPr lang="ru-RU" dirty="0" err="1"/>
              <a:t>Пращай</a:t>
            </a:r>
            <a:r>
              <a:rPr lang="ru-RU" dirty="0"/>
              <a:t> ми </a:t>
            </a:r>
            <a:r>
              <a:rPr lang="ru-RU" dirty="0" err="1"/>
              <a:t>редовно</a:t>
            </a:r>
            <a:r>
              <a:rPr lang="ru-RU" dirty="0"/>
              <a:t> сода. </a:t>
            </a:r>
            <a:r>
              <a:rPr lang="ru-RU" dirty="0" err="1"/>
              <a:t>Прати</a:t>
            </a:r>
            <a:r>
              <a:rPr lang="ru-RU" dirty="0"/>
              <a:t> ми </a:t>
            </a:r>
            <a:r>
              <a:rPr lang="ru-RU" dirty="0" err="1"/>
              <a:t>също</a:t>
            </a:r>
            <a:r>
              <a:rPr lang="ru-RU" dirty="0"/>
              <a:t> аспирин и </a:t>
            </a:r>
            <a:r>
              <a:rPr lang="ru-RU" dirty="0" err="1"/>
              <a:t>прахове</a:t>
            </a:r>
            <a:r>
              <a:rPr lang="ru-RU" dirty="0"/>
              <a:t> против </a:t>
            </a:r>
            <a:r>
              <a:rPr lang="ru-RU" dirty="0" err="1"/>
              <a:t>кашлица</a:t>
            </a:r>
            <a:r>
              <a:rPr lang="ru-RU" dirty="0"/>
              <a:t>.“</a:t>
            </a:r>
            <a:endParaRPr lang="bg-BG" dirty="0"/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F02451D8-C8F5-4104-B8C4-ACFA6EE5EA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449" t="-3205" b="1"/>
          <a:stretch/>
        </p:blipFill>
        <p:spPr>
          <a:xfrm>
            <a:off x="1003300" y="2146301"/>
            <a:ext cx="1483266" cy="21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AAE96B-E1EB-47C7-A62E-1C2073AD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Жизнен път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76EB455-F812-48EC-8A90-19B183370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259" y="1832783"/>
            <a:ext cx="4887441" cy="3192434"/>
          </a:xfrm>
          <a:prstGeom prst="rect">
            <a:avLst/>
          </a:prstGeom>
        </p:spPr>
      </p:pic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2738E5CB-0230-420D-BC50-E8EFB01A64FA}"/>
              </a:ext>
            </a:extLst>
          </p:cNvPr>
          <p:cNvSpPr/>
          <p:nvPr/>
        </p:nvSpPr>
        <p:spPr>
          <a:xfrm>
            <a:off x="495300" y="167166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	 На 28 август 1948 година е </a:t>
            </a:r>
            <a:r>
              <a:rPr lang="ru-RU" dirty="0" err="1"/>
              <a:t>изселен</a:t>
            </a:r>
            <a:r>
              <a:rPr lang="ru-RU" dirty="0"/>
              <a:t> с </a:t>
            </a:r>
            <a:r>
              <a:rPr lang="ru-RU" dirty="0" err="1"/>
              <a:t>цялото</a:t>
            </a:r>
            <a:r>
              <a:rPr lang="ru-RU" dirty="0"/>
              <a:t> си семейство в </a:t>
            </a:r>
            <a:r>
              <a:rPr lang="ru-RU" dirty="0" err="1"/>
              <a:t>Луковит</a:t>
            </a:r>
            <a:r>
              <a:rPr lang="ru-RU" dirty="0"/>
              <a:t>. Не </a:t>
            </a:r>
            <a:r>
              <a:rPr lang="ru-RU" dirty="0" err="1"/>
              <a:t>му</a:t>
            </a:r>
            <a:r>
              <a:rPr lang="ru-RU" dirty="0"/>
              <a:t> </a:t>
            </a:r>
            <a:r>
              <a:rPr lang="ru-RU" dirty="0" err="1"/>
              <a:t>дават</a:t>
            </a:r>
            <a:r>
              <a:rPr lang="ru-RU" dirty="0"/>
              <a:t> работа. </a:t>
            </a:r>
            <a:r>
              <a:rPr lang="ru-RU" dirty="0" err="1"/>
              <a:t>Бивш</a:t>
            </a:r>
            <a:r>
              <a:rPr lang="ru-RU" dirty="0"/>
              <a:t> </a:t>
            </a:r>
            <a:r>
              <a:rPr lang="ru-RU" dirty="0" err="1"/>
              <a:t>концлагерист</a:t>
            </a:r>
            <a:r>
              <a:rPr lang="ru-RU" dirty="0"/>
              <a:t>. </a:t>
            </a:r>
            <a:r>
              <a:rPr lang="ru-RU" dirty="0" err="1"/>
              <a:t>Изключен</a:t>
            </a:r>
            <a:r>
              <a:rPr lang="ru-RU" dirty="0"/>
              <a:t> от </a:t>
            </a:r>
            <a:r>
              <a:rPr lang="ru-RU" dirty="0" err="1"/>
              <a:t>писателския</a:t>
            </a:r>
            <a:r>
              <a:rPr lang="ru-RU" dirty="0"/>
              <a:t> </a:t>
            </a:r>
            <a:r>
              <a:rPr lang="ru-RU" dirty="0" err="1"/>
              <a:t>съюз</a:t>
            </a:r>
            <a:r>
              <a:rPr lang="ru-RU" dirty="0"/>
              <a:t>. </a:t>
            </a:r>
            <a:r>
              <a:rPr lang="ru-RU" dirty="0" err="1"/>
              <a:t>Остава</a:t>
            </a:r>
            <a:r>
              <a:rPr lang="ru-RU" dirty="0"/>
              <a:t> у дома да </a:t>
            </a:r>
            <a:r>
              <a:rPr lang="ru-RU" dirty="0" err="1"/>
              <a:t>готви</a:t>
            </a:r>
            <a:r>
              <a:rPr lang="ru-RU" dirty="0"/>
              <a:t> в </a:t>
            </a:r>
            <a:r>
              <a:rPr lang="ru-RU" dirty="0" err="1"/>
              <a:t>кухничката</a:t>
            </a:r>
            <a:r>
              <a:rPr lang="ru-RU" dirty="0"/>
              <a:t> и да </a:t>
            </a:r>
            <a:r>
              <a:rPr lang="ru-RU" dirty="0" err="1"/>
              <a:t>пише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	</a:t>
            </a:r>
            <a:r>
              <a:rPr lang="ru-RU" dirty="0" err="1"/>
              <a:t>Съпругата</a:t>
            </a:r>
            <a:r>
              <a:rPr lang="ru-RU" dirty="0"/>
              <a:t> </a:t>
            </a:r>
            <a:r>
              <a:rPr lang="ru-RU" dirty="0" err="1"/>
              <a:t>му</a:t>
            </a:r>
            <a:r>
              <a:rPr lang="ru-RU" dirty="0"/>
              <a:t> Ирина </a:t>
            </a:r>
            <a:r>
              <a:rPr lang="ru-RU" dirty="0" err="1"/>
              <a:t>постъпва</a:t>
            </a:r>
            <a:r>
              <a:rPr lang="ru-RU" dirty="0"/>
              <a:t> на работа в </a:t>
            </a:r>
            <a:r>
              <a:rPr lang="ru-RU" dirty="0" err="1"/>
              <a:t>местната</a:t>
            </a:r>
            <a:r>
              <a:rPr lang="ru-RU" dirty="0"/>
              <a:t> фабрика за </a:t>
            </a:r>
            <a:r>
              <a:rPr lang="ru-RU" dirty="0" err="1"/>
              <a:t>жакардови</a:t>
            </a:r>
            <a:r>
              <a:rPr lang="ru-RU" dirty="0"/>
              <a:t> </a:t>
            </a:r>
            <a:r>
              <a:rPr lang="ru-RU" dirty="0" err="1"/>
              <a:t>килими</a:t>
            </a:r>
            <a:r>
              <a:rPr lang="ru-RU" dirty="0"/>
              <a:t> и </a:t>
            </a:r>
            <a:r>
              <a:rPr lang="ru-RU" dirty="0" err="1"/>
              <a:t>пътеки</a:t>
            </a:r>
            <a:r>
              <a:rPr lang="ru-RU" dirty="0"/>
              <a:t>. </a:t>
            </a:r>
            <a:r>
              <a:rPr lang="ru-RU" dirty="0" err="1"/>
              <a:t>Възлагана</a:t>
            </a:r>
            <a:r>
              <a:rPr lang="ru-RU" dirty="0"/>
              <a:t> ѝ е </a:t>
            </a:r>
            <a:r>
              <a:rPr lang="ru-RU" dirty="0" err="1"/>
              <a:t>тежка</a:t>
            </a:r>
            <a:r>
              <a:rPr lang="ru-RU" dirty="0"/>
              <a:t> за </a:t>
            </a:r>
            <a:r>
              <a:rPr lang="ru-RU" dirty="0" err="1"/>
              <a:t>нейните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работа: при </a:t>
            </a:r>
            <a:r>
              <a:rPr lang="ru-RU" dirty="0" err="1"/>
              <a:t>лоши</a:t>
            </a:r>
            <a:r>
              <a:rPr lang="ru-RU" dirty="0"/>
              <a:t> </a:t>
            </a:r>
            <a:r>
              <a:rPr lang="ru-RU" dirty="0" err="1"/>
              <a:t>хигиенични</a:t>
            </a:r>
            <a:r>
              <a:rPr lang="ru-RU" dirty="0"/>
              <a:t> условия да носи на </a:t>
            </a:r>
            <a:r>
              <a:rPr lang="ru-RU" dirty="0" err="1"/>
              <a:t>гърба</a:t>
            </a:r>
            <a:r>
              <a:rPr lang="ru-RU" dirty="0"/>
              <a:t> си </a:t>
            </a:r>
            <a:r>
              <a:rPr lang="ru-RU" dirty="0" err="1"/>
              <a:t>чували</a:t>
            </a:r>
            <a:r>
              <a:rPr lang="ru-RU" dirty="0"/>
              <a:t> с </a:t>
            </a:r>
            <a:r>
              <a:rPr lang="ru-RU" dirty="0" err="1"/>
              <a:t>парцали</a:t>
            </a:r>
            <a:r>
              <a:rPr lang="ru-RU" dirty="0"/>
              <a:t>. Но </a:t>
            </a: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/>
              <a:t>издържа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	</a:t>
            </a:r>
            <a:r>
              <a:rPr lang="ru-RU" dirty="0" err="1"/>
              <a:t>Семейството</a:t>
            </a:r>
            <a:r>
              <a:rPr lang="ru-RU" dirty="0"/>
              <a:t> е </a:t>
            </a:r>
            <a:r>
              <a:rPr lang="ru-RU" dirty="0" err="1"/>
              <a:t>настанено</a:t>
            </a:r>
            <a:r>
              <a:rPr lang="ru-RU" dirty="0"/>
              <a:t> в </a:t>
            </a:r>
            <a:r>
              <a:rPr lang="ru-RU" dirty="0" err="1"/>
              <a:t>една</a:t>
            </a:r>
            <a:r>
              <a:rPr lang="ru-RU" dirty="0"/>
              <a:t> стая и малка кухня. Там Талев </a:t>
            </a:r>
            <a:r>
              <a:rPr lang="ru-RU" dirty="0" err="1"/>
              <a:t>готви</a:t>
            </a:r>
            <a:r>
              <a:rPr lang="ru-RU" dirty="0"/>
              <a:t> </a:t>
            </a:r>
            <a:r>
              <a:rPr lang="ru-RU" dirty="0" err="1"/>
              <a:t>скромното</a:t>
            </a:r>
            <a:r>
              <a:rPr lang="ru-RU" dirty="0"/>
              <a:t> </a:t>
            </a:r>
            <a:r>
              <a:rPr lang="ru-RU" dirty="0" err="1"/>
              <a:t>ядене</a:t>
            </a:r>
            <a:r>
              <a:rPr lang="ru-RU" dirty="0"/>
              <a:t> от </a:t>
            </a:r>
            <a:r>
              <a:rPr lang="ru-RU" dirty="0" err="1"/>
              <a:t>фасул</a:t>
            </a:r>
            <a:r>
              <a:rPr lang="ru-RU" dirty="0"/>
              <a:t> или </a:t>
            </a:r>
            <a:r>
              <a:rPr lang="ru-RU" dirty="0" err="1"/>
              <a:t>праз</a:t>
            </a:r>
            <a:r>
              <a:rPr lang="ru-RU" dirty="0"/>
              <a:t>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зимата</a:t>
            </a:r>
            <a:r>
              <a:rPr lang="ru-RU" dirty="0"/>
              <a:t>. На </a:t>
            </a:r>
            <a:r>
              <a:rPr lang="ru-RU" dirty="0" err="1"/>
              <a:t>съседите</a:t>
            </a:r>
            <a:r>
              <a:rPr lang="ru-RU" dirty="0"/>
              <a:t> им </a:t>
            </a:r>
            <a:r>
              <a:rPr lang="ru-RU" dirty="0" err="1"/>
              <a:t>дожалява</a:t>
            </a:r>
            <a:r>
              <a:rPr lang="ru-RU" dirty="0"/>
              <a:t> за </a:t>
            </a:r>
            <a:r>
              <a:rPr lang="ru-RU" dirty="0" err="1"/>
              <a:t>съдбата</a:t>
            </a:r>
            <a:r>
              <a:rPr lang="ru-RU" dirty="0"/>
              <a:t> на тоя </a:t>
            </a:r>
            <a:r>
              <a:rPr lang="ru-RU" dirty="0" err="1"/>
              <a:t>бележит</a:t>
            </a:r>
            <a:r>
              <a:rPr lang="ru-RU" dirty="0"/>
              <a:t> </a:t>
            </a:r>
            <a:r>
              <a:rPr lang="ru-RU" dirty="0" err="1"/>
              <a:t>човек</a:t>
            </a:r>
            <a:r>
              <a:rPr lang="ru-RU" dirty="0"/>
              <a:t> и от </a:t>
            </a:r>
            <a:r>
              <a:rPr lang="ru-RU" dirty="0" err="1"/>
              <a:t>време</a:t>
            </a:r>
            <a:r>
              <a:rPr lang="ru-RU" dirty="0"/>
              <a:t> на </a:t>
            </a:r>
            <a:r>
              <a:rPr lang="ru-RU" dirty="0" err="1"/>
              <a:t>време</a:t>
            </a:r>
            <a:r>
              <a:rPr lang="ru-RU" dirty="0"/>
              <a:t> </a:t>
            </a:r>
            <a:r>
              <a:rPr lang="ru-RU" dirty="0" err="1"/>
              <a:t>донасят</a:t>
            </a:r>
            <a:r>
              <a:rPr lang="ru-RU" dirty="0"/>
              <a:t> по </a:t>
            </a:r>
            <a:r>
              <a:rPr lang="ru-RU" dirty="0" err="1"/>
              <a:t>някое</a:t>
            </a:r>
            <a:r>
              <a:rPr lang="ru-RU" dirty="0"/>
              <a:t> яйце, брашно или пита за </a:t>
            </a:r>
            <a:r>
              <a:rPr lang="ru-RU" dirty="0" err="1"/>
              <a:t>децата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36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49B1DBDE-E637-4A50-8986-ED0D5F46B7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73" r="-2" b="-2"/>
          <a:stretch/>
        </p:blipFill>
        <p:spPr>
          <a:xfrm>
            <a:off x="7756448" y="1184892"/>
            <a:ext cx="3155366" cy="4014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46173D5-CE2B-4574-AE48-60ED832C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Жизнен път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D256936-B1E6-4A29-91EE-0009AE541A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3775" y="2367092"/>
            <a:ext cx="5910274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bg-BG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1952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настъпва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пристигат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писмо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Властта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Талев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завърне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политиката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променена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Комунистическото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правителство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патриотични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Македония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Талев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реабилитиран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тетралогията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бял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превърне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най-силното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доказателство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българското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минало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Македония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589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351C62A-48C5-4E70-AAF1-7A444994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Творчески път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406CD97E-86FF-457E-BE0A-E41A58C5A58A}"/>
              </a:ext>
            </a:extLst>
          </p:cNvPr>
          <p:cNvSpPr/>
          <p:nvPr/>
        </p:nvSpPr>
        <p:spPr>
          <a:xfrm>
            <a:off x="381000" y="1447800"/>
            <a:ext cx="645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За </a:t>
            </a:r>
            <a:r>
              <a:rPr lang="ru-RU" dirty="0" err="1"/>
              <a:t>пръв</a:t>
            </a:r>
            <a:r>
              <a:rPr lang="ru-RU" dirty="0"/>
              <a:t> </a:t>
            </a:r>
            <a:r>
              <a:rPr lang="ru-RU" dirty="0" err="1"/>
              <a:t>път</a:t>
            </a:r>
            <a:r>
              <a:rPr lang="ru-RU" dirty="0"/>
              <a:t> </a:t>
            </a:r>
            <a:r>
              <a:rPr lang="ru-RU" dirty="0" err="1"/>
              <a:t>печата</a:t>
            </a:r>
            <a:r>
              <a:rPr lang="ru-RU" dirty="0"/>
              <a:t> </a:t>
            </a:r>
            <a:r>
              <a:rPr lang="ru-RU" dirty="0" err="1"/>
              <a:t>като</a:t>
            </a:r>
            <a:r>
              <a:rPr lang="ru-RU" dirty="0"/>
              <a:t> ученик в </a:t>
            </a:r>
            <a:r>
              <a:rPr lang="ru-RU" dirty="0" err="1"/>
              <a:t>Скопската</a:t>
            </a:r>
            <a:r>
              <a:rPr lang="ru-RU" dirty="0"/>
              <a:t> гимназия </a:t>
            </a:r>
            <a:r>
              <a:rPr lang="ru-RU" dirty="0" err="1"/>
              <a:t>през</a:t>
            </a:r>
            <a:r>
              <a:rPr lang="ru-RU" dirty="0"/>
              <a:t> 1917 г. </a:t>
            </a:r>
            <a:r>
              <a:rPr lang="ru-RU" b="1" dirty="0" err="1"/>
              <a:t>разказа</a:t>
            </a:r>
            <a:r>
              <a:rPr lang="ru-RU" b="1" dirty="0"/>
              <a:t> „В </a:t>
            </a:r>
            <a:r>
              <a:rPr lang="ru-RU" b="1" dirty="0" err="1"/>
              <a:t>очакване</a:t>
            </a:r>
            <a:r>
              <a:rPr lang="ru-RU" b="1" dirty="0"/>
              <a:t>“ </a:t>
            </a:r>
            <a:r>
              <a:rPr lang="ru-RU" dirty="0"/>
              <a:t>(вестник „Родина“), написан по подражание на Иван </a:t>
            </a:r>
            <a:r>
              <a:rPr lang="ru-RU" dirty="0" err="1"/>
              <a:t>Вазов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	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първата</a:t>
            </a:r>
            <a:r>
              <a:rPr lang="ru-RU" dirty="0"/>
              <a:t> половина на 20-те </a:t>
            </a:r>
            <a:r>
              <a:rPr lang="ru-RU" dirty="0" err="1"/>
              <a:t>години</a:t>
            </a:r>
            <a:r>
              <a:rPr lang="ru-RU" dirty="0"/>
              <a:t> Талев </a:t>
            </a:r>
            <a:r>
              <a:rPr lang="ru-RU" dirty="0" err="1"/>
              <a:t>публикува</a:t>
            </a:r>
            <a:r>
              <a:rPr lang="ru-RU" dirty="0"/>
              <a:t> </a:t>
            </a:r>
            <a:r>
              <a:rPr lang="ru-RU" b="1" dirty="0" err="1"/>
              <a:t>социални</a:t>
            </a:r>
            <a:r>
              <a:rPr lang="ru-RU" b="1" dirty="0"/>
              <a:t> </a:t>
            </a:r>
            <a:r>
              <a:rPr lang="ru-RU" b="1" dirty="0" err="1"/>
              <a:t>разкази</a:t>
            </a:r>
            <a:r>
              <a:rPr lang="ru-RU" b="1" dirty="0"/>
              <a:t> и </a:t>
            </a:r>
            <a:r>
              <a:rPr lang="ru-RU" b="1" dirty="0" err="1"/>
              <a:t>импресии</a:t>
            </a:r>
            <a:r>
              <a:rPr lang="ru-RU" dirty="0"/>
              <a:t>; плод на </a:t>
            </a:r>
            <a:r>
              <a:rPr lang="ru-RU" dirty="0" err="1"/>
              <a:t>временни</a:t>
            </a:r>
            <a:r>
              <a:rPr lang="ru-RU" dirty="0"/>
              <a:t> </a:t>
            </a:r>
            <a:r>
              <a:rPr lang="ru-RU" dirty="0" err="1"/>
              <a:t>леви</a:t>
            </a:r>
            <a:r>
              <a:rPr lang="ru-RU" dirty="0"/>
              <a:t> умонастроения,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вестниците</a:t>
            </a:r>
            <a:r>
              <a:rPr lang="ru-RU" dirty="0"/>
              <a:t> „</a:t>
            </a:r>
            <a:r>
              <a:rPr lang="ru-RU" dirty="0" err="1"/>
              <a:t>Работнически</a:t>
            </a:r>
            <a:r>
              <a:rPr lang="ru-RU" dirty="0"/>
              <a:t> вестник“, „</a:t>
            </a:r>
            <a:r>
              <a:rPr lang="ru-RU" dirty="0" err="1"/>
              <a:t>Работническо</a:t>
            </a:r>
            <a:r>
              <a:rPr lang="ru-RU" dirty="0"/>
              <a:t> единство“, „</a:t>
            </a:r>
            <a:r>
              <a:rPr lang="ru-RU" dirty="0" err="1"/>
              <a:t>Лъч</a:t>
            </a:r>
            <a:r>
              <a:rPr lang="ru-RU" dirty="0"/>
              <a:t>“ и в </a:t>
            </a:r>
            <a:r>
              <a:rPr lang="ru-RU" dirty="0" err="1"/>
              <a:t>сп</a:t>
            </a:r>
            <a:r>
              <a:rPr lang="ru-RU" dirty="0"/>
              <a:t>. „Нов </a:t>
            </a:r>
            <a:r>
              <a:rPr lang="ru-RU" dirty="0" err="1"/>
              <a:t>път</a:t>
            </a:r>
            <a:r>
              <a:rPr lang="ru-RU" dirty="0"/>
              <a:t>“. </a:t>
            </a:r>
          </a:p>
          <a:p>
            <a:pPr algn="just"/>
            <a:r>
              <a:rPr lang="ru-RU" dirty="0"/>
              <a:t>	</a:t>
            </a:r>
            <a:r>
              <a:rPr lang="ru-RU" dirty="0" err="1"/>
              <a:t>През</a:t>
            </a:r>
            <a:r>
              <a:rPr lang="ru-RU" dirty="0"/>
              <a:t> 20-30-те </a:t>
            </a:r>
            <a:r>
              <a:rPr lang="ru-RU" dirty="0" err="1"/>
              <a:t>години</a:t>
            </a:r>
            <a:r>
              <a:rPr lang="ru-RU" dirty="0"/>
              <a:t> се ориентира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македонския</a:t>
            </a:r>
            <a:r>
              <a:rPr lang="ru-RU" dirty="0"/>
              <a:t> периодичен </a:t>
            </a:r>
            <a:r>
              <a:rPr lang="ru-RU" dirty="0" err="1"/>
              <a:t>печат</a:t>
            </a:r>
            <a:r>
              <a:rPr lang="ru-RU" dirty="0"/>
              <a:t> (</a:t>
            </a:r>
            <a:r>
              <a:rPr lang="ru-RU" dirty="0" err="1"/>
              <a:t>излизащ</a:t>
            </a:r>
            <a:r>
              <a:rPr lang="ru-RU" dirty="0"/>
              <a:t> в </a:t>
            </a:r>
            <a:r>
              <a:rPr lang="ru-RU" dirty="0" err="1"/>
              <a:t>България</a:t>
            </a:r>
            <a:r>
              <a:rPr lang="ru-RU" dirty="0"/>
              <a:t>), </a:t>
            </a:r>
            <a:r>
              <a:rPr lang="ru-RU" dirty="0" err="1"/>
              <a:t>обнародва</a:t>
            </a:r>
            <a:r>
              <a:rPr lang="ru-RU" dirty="0"/>
              <a:t> </a:t>
            </a:r>
            <a:r>
              <a:rPr lang="ru-RU" dirty="0" err="1"/>
              <a:t>разкази</a:t>
            </a:r>
            <a:r>
              <a:rPr lang="ru-RU" dirty="0"/>
              <a:t>, </a:t>
            </a:r>
            <a:r>
              <a:rPr lang="ru-RU" dirty="0" err="1"/>
              <a:t>пътеписни</a:t>
            </a:r>
            <a:r>
              <a:rPr lang="ru-RU" dirty="0"/>
              <a:t> </a:t>
            </a:r>
            <a:r>
              <a:rPr lang="ru-RU" dirty="0" err="1"/>
              <a:t>очерци</a:t>
            </a:r>
            <a:r>
              <a:rPr lang="ru-RU" dirty="0"/>
              <a:t>, </a:t>
            </a:r>
            <a:r>
              <a:rPr lang="ru-RU" dirty="0" err="1"/>
              <a:t>легенди</a:t>
            </a:r>
            <a:r>
              <a:rPr lang="ru-RU" dirty="0"/>
              <a:t>, </a:t>
            </a:r>
            <a:r>
              <a:rPr lang="ru-RU" dirty="0" err="1"/>
              <a:t>импресии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вестниците</a:t>
            </a:r>
            <a:r>
              <a:rPr lang="ru-RU" dirty="0"/>
              <a:t> „</a:t>
            </a:r>
            <a:r>
              <a:rPr lang="ru-RU" dirty="0" err="1"/>
              <a:t>Македонска</a:t>
            </a:r>
            <a:r>
              <a:rPr lang="ru-RU" dirty="0"/>
              <a:t> трибуна“, „Свобода или </a:t>
            </a:r>
            <a:r>
              <a:rPr lang="ru-RU" dirty="0" err="1"/>
              <a:t>смърт</a:t>
            </a:r>
            <a:r>
              <a:rPr lang="ru-RU" dirty="0"/>
              <a:t>“, „Вардар“, в </a:t>
            </a:r>
            <a:r>
              <a:rPr lang="ru-RU" dirty="0" err="1"/>
              <a:t>сп</a:t>
            </a:r>
            <a:r>
              <a:rPr lang="ru-RU" dirty="0"/>
              <a:t>. „Родина“ и др. </a:t>
            </a:r>
          </a:p>
          <a:p>
            <a:pPr algn="just"/>
            <a:r>
              <a:rPr lang="ru-RU" dirty="0"/>
              <a:t>	Като редактор и директор на в. „Македония“ </a:t>
            </a:r>
            <a:r>
              <a:rPr lang="ru-RU" dirty="0" err="1"/>
              <a:t>публикува</a:t>
            </a:r>
            <a:r>
              <a:rPr lang="ru-RU" dirty="0"/>
              <a:t> </a:t>
            </a:r>
            <a:r>
              <a:rPr lang="ru-RU" dirty="0" err="1"/>
              <a:t>всекидневно</a:t>
            </a:r>
            <a:r>
              <a:rPr lang="ru-RU" dirty="0"/>
              <a:t> </a:t>
            </a:r>
            <a:r>
              <a:rPr lang="ru-RU" dirty="0" err="1"/>
              <a:t>уводни</a:t>
            </a:r>
            <a:r>
              <a:rPr lang="ru-RU" dirty="0"/>
              <a:t> (</a:t>
            </a:r>
            <a:r>
              <a:rPr lang="ru-RU" dirty="0" err="1"/>
              <a:t>програмни</a:t>
            </a:r>
            <a:r>
              <a:rPr lang="ru-RU" dirty="0"/>
              <a:t>) </a:t>
            </a:r>
            <a:r>
              <a:rPr lang="ru-RU" dirty="0" err="1"/>
              <a:t>статии</a:t>
            </a:r>
            <a:r>
              <a:rPr lang="ru-RU" dirty="0"/>
              <a:t>, </a:t>
            </a:r>
            <a:r>
              <a:rPr lang="ru-RU" dirty="0" err="1"/>
              <a:t>полемични</a:t>
            </a:r>
            <a:r>
              <a:rPr lang="ru-RU" dirty="0"/>
              <a:t> </a:t>
            </a:r>
            <a:r>
              <a:rPr lang="ru-RU" dirty="0" err="1"/>
              <a:t>материали</a:t>
            </a:r>
            <a:r>
              <a:rPr lang="ru-RU" dirty="0"/>
              <a:t>, </a:t>
            </a:r>
            <a:r>
              <a:rPr lang="ru-RU" dirty="0" err="1"/>
              <a:t>коментари</a:t>
            </a:r>
            <a:r>
              <a:rPr lang="ru-RU" dirty="0"/>
              <a:t>, </a:t>
            </a:r>
            <a:r>
              <a:rPr lang="ru-RU" dirty="0" err="1"/>
              <a:t>очерци</a:t>
            </a:r>
            <a:r>
              <a:rPr lang="ru-RU" dirty="0"/>
              <a:t>, </a:t>
            </a:r>
            <a:r>
              <a:rPr lang="ru-RU" dirty="0" err="1"/>
              <a:t>спомени</a:t>
            </a:r>
            <a:r>
              <a:rPr lang="ru-RU" dirty="0"/>
              <a:t>, </a:t>
            </a:r>
            <a:r>
              <a:rPr lang="ru-RU" dirty="0" err="1"/>
              <a:t>разкази</a:t>
            </a:r>
            <a:r>
              <a:rPr lang="ru-RU" dirty="0"/>
              <a:t>, „</a:t>
            </a:r>
            <a:r>
              <a:rPr lang="ru-RU" dirty="0" err="1"/>
              <a:t>поетическа</a:t>
            </a:r>
            <a:r>
              <a:rPr lang="ru-RU" dirty="0"/>
              <a:t> география на Македония“.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E610365-B2D6-4FFA-BDAA-B87BEE183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969" y="1447800"/>
            <a:ext cx="360443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9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DD14E99A-28A7-4D3C-B3B3-025B8540261D}"/>
              </a:ext>
            </a:extLst>
          </p:cNvPr>
          <p:cNvSpPr/>
          <p:nvPr/>
        </p:nvSpPr>
        <p:spPr>
          <a:xfrm>
            <a:off x="615821" y="1810139"/>
            <a:ext cx="6293660" cy="4404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cap="all" dirty="0"/>
              <a:t>	</a:t>
            </a:r>
            <a:r>
              <a:rPr lang="en-US" sz="1100" cap="all" dirty="0" err="1"/>
              <a:t>Първата</a:t>
            </a:r>
            <a:r>
              <a:rPr lang="en-US" sz="1100" cap="all" dirty="0"/>
              <a:t> </a:t>
            </a:r>
            <a:r>
              <a:rPr lang="en-US" sz="1100" cap="all" dirty="0" err="1"/>
              <a:t>книга</a:t>
            </a:r>
            <a:r>
              <a:rPr lang="en-US" sz="1100" cap="all" dirty="0"/>
              <a:t> </a:t>
            </a:r>
            <a:r>
              <a:rPr lang="en-US" sz="1100" cap="all" dirty="0" err="1"/>
              <a:t>на</a:t>
            </a:r>
            <a:r>
              <a:rPr lang="en-US" sz="1100" cap="all" dirty="0"/>
              <a:t> </a:t>
            </a:r>
            <a:r>
              <a:rPr lang="en-US" sz="1100" cap="all" dirty="0" err="1"/>
              <a:t>Димитър</a:t>
            </a:r>
            <a:r>
              <a:rPr lang="en-US" sz="1100" cap="all" dirty="0"/>
              <a:t> </a:t>
            </a:r>
            <a:r>
              <a:rPr lang="en-US" sz="1100" cap="all" dirty="0" err="1"/>
              <a:t>Талев</a:t>
            </a:r>
            <a:r>
              <a:rPr lang="en-US" sz="1100" cap="all" dirty="0"/>
              <a:t> </a:t>
            </a:r>
            <a:r>
              <a:rPr lang="en-US" sz="1100" b="1" cap="all" dirty="0"/>
              <a:t>„</a:t>
            </a:r>
            <a:r>
              <a:rPr lang="en-US" sz="1100" b="1" cap="all" dirty="0" err="1"/>
              <a:t>Сълзите</a:t>
            </a:r>
            <a:r>
              <a:rPr lang="en-US" sz="1100" b="1" cap="all" dirty="0"/>
              <a:t> </a:t>
            </a:r>
            <a:r>
              <a:rPr lang="en-US" sz="1100" b="1" cap="all" dirty="0" err="1"/>
              <a:t>на</a:t>
            </a:r>
            <a:r>
              <a:rPr lang="en-US" sz="1100" b="1" cap="all" dirty="0"/>
              <a:t> </a:t>
            </a:r>
            <a:r>
              <a:rPr lang="en-US" sz="1100" b="1" cap="all" dirty="0" err="1"/>
              <a:t>мама</a:t>
            </a:r>
            <a:r>
              <a:rPr lang="en-US" sz="1100" b="1" cap="all" dirty="0"/>
              <a:t>“ — </a:t>
            </a:r>
            <a:r>
              <a:rPr lang="en-US" sz="1100" b="1" cap="all" dirty="0" err="1"/>
              <a:t>приказки</a:t>
            </a:r>
            <a:r>
              <a:rPr lang="en-US" sz="1100" b="1" cap="all" dirty="0"/>
              <a:t> </a:t>
            </a:r>
            <a:r>
              <a:rPr lang="en-US" sz="1100" b="1" cap="all" dirty="0" err="1"/>
              <a:t>за</a:t>
            </a:r>
            <a:r>
              <a:rPr lang="en-US" sz="1100" b="1" cap="all" dirty="0"/>
              <a:t> </a:t>
            </a:r>
            <a:r>
              <a:rPr lang="en-US" sz="1100" b="1" cap="all" dirty="0" err="1"/>
              <a:t>деца</a:t>
            </a:r>
            <a:r>
              <a:rPr lang="en-US" sz="1100" cap="all" dirty="0"/>
              <a:t>, </a:t>
            </a:r>
            <a:r>
              <a:rPr lang="en-US" sz="1100" cap="all" dirty="0" err="1"/>
              <a:t>носи</a:t>
            </a:r>
            <a:r>
              <a:rPr lang="en-US" sz="1100" cap="all" dirty="0"/>
              <a:t> </a:t>
            </a:r>
            <a:r>
              <a:rPr lang="en-US" sz="1100" cap="all" dirty="0" err="1"/>
              <a:t>белезите</a:t>
            </a:r>
            <a:r>
              <a:rPr lang="en-US" sz="1100" cap="all" dirty="0"/>
              <a:t> </a:t>
            </a:r>
            <a:r>
              <a:rPr lang="en-US" sz="1100" cap="all" dirty="0" err="1"/>
              <a:t>на</a:t>
            </a:r>
            <a:r>
              <a:rPr lang="en-US" sz="1100" cap="all" dirty="0"/>
              <a:t> </a:t>
            </a:r>
            <a:r>
              <a:rPr lang="en-US" sz="1100" cap="all" dirty="0" err="1"/>
              <a:t>неизживян</a:t>
            </a:r>
            <a:r>
              <a:rPr lang="en-US" sz="1100" cap="all" dirty="0"/>
              <a:t> </a:t>
            </a:r>
            <a:r>
              <a:rPr lang="en-US" sz="1100" cap="all" dirty="0" err="1"/>
              <a:t>социален</a:t>
            </a:r>
            <a:r>
              <a:rPr lang="en-US" sz="1100" cap="all" dirty="0"/>
              <a:t> </a:t>
            </a:r>
            <a:r>
              <a:rPr lang="en-US" sz="1100" cap="all" dirty="0" err="1"/>
              <a:t>сантиментализъм</a:t>
            </a:r>
            <a:r>
              <a:rPr lang="en-US" sz="1100" cap="all" dirty="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100" cap="all" dirty="0"/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cap="all" dirty="0"/>
              <a:t>	</a:t>
            </a:r>
            <a:r>
              <a:rPr lang="en-US" sz="1100" cap="all" dirty="0" err="1"/>
              <a:t>Първото</a:t>
            </a:r>
            <a:r>
              <a:rPr lang="en-US" sz="1100" cap="all" dirty="0"/>
              <a:t> </a:t>
            </a:r>
            <a:r>
              <a:rPr lang="en-US" sz="1100" cap="all" dirty="0" err="1"/>
              <a:t>му</a:t>
            </a:r>
            <a:r>
              <a:rPr lang="en-US" sz="1100" cap="all" dirty="0"/>
              <a:t> </a:t>
            </a:r>
            <a:r>
              <a:rPr lang="en-US" sz="1100" cap="all" dirty="0" err="1"/>
              <a:t>голямо</a:t>
            </a:r>
            <a:r>
              <a:rPr lang="en-US" sz="1100" cap="all" dirty="0"/>
              <a:t> </a:t>
            </a:r>
            <a:r>
              <a:rPr lang="en-US" sz="1100" cap="all" dirty="0" err="1"/>
              <a:t>начинание</a:t>
            </a:r>
            <a:r>
              <a:rPr lang="en-US" sz="1100" cap="all" dirty="0"/>
              <a:t> — </a:t>
            </a:r>
            <a:r>
              <a:rPr lang="en-US" sz="1100" b="1" cap="all" dirty="0" err="1"/>
              <a:t>трилогията</a:t>
            </a:r>
            <a:r>
              <a:rPr lang="en-US" sz="1100" b="1" cap="all" dirty="0"/>
              <a:t> „</a:t>
            </a:r>
            <a:r>
              <a:rPr lang="en-US" sz="1100" b="1" cap="all" dirty="0" err="1"/>
              <a:t>Усилни</a:t>
            </a:r>
            <a:r>
              <a:rPr lang="en-US" sz="1100" b="1" cap="all" dirty="0"/>
              <a:t> </a:t>
            </a:r>
            <a:r>
              <a:rPr lang="en-US" sz="1100" b="1" cap="all" dirty="0" err="1"/>
              <a:t>години</a:t>
            </a:r>
            <a:r>
              <a:rPr lang="en-US" sz="1100" b="1" cap="all" dirty="0"/>
              <a:t>“ („В </a:t>
            </a:r>
            <a:r>
              <a:rPr lang="en-US" sz="1100" b="1" cap="all" dirty="0" err="1"/>
              <a:t>дрезгавината</a:t>
            </a:r>
            <a:r>
              <a:rPr lang="en-US" sz="1100" b="1" cap="all" dirty="0"/>
              <a:t> </a:t>
            </a:r>
            <a:r>
              <a:rPr lang="en-US" sz="1100" b="1" cap="all" dirty="0" err="1"/>
              <a:t>на</a:t>
            </a:r>
            <a:r>
              <a:rPr lang="en-US" sz="1100" b="1" cap="all" dirty="0"/>
              <a:t> </a:t>
            </a:r>
            <a:r>
              <a:rPr lang="en-US" sz="1100" b="1" cap="all" dirty="0" err="1"/>
              <a:t>утрото</a:t>
            </a:r>
            <a:r>
              <a:rPr lang="en-US" sz="1100" b="1" cap="all" dirty="0"/>
              <a:t>“, „</a:t>
            </a:r>
            <a:r>
              <a:rPr lang="en-US" sz="1100" b="1" cap="all" dirty="0" err="1"/>
              <a:t>Подем</a:t>
            </a:r>
            <a:r>
              <a:rPr lang="en-US" sz="1100" b="1" cap="all" dirty="0"/>
              <a:t>“, „</a:t>
            </a:r>
            <a:r>
              <a:rPr lang="en-US" sz="1100" b="1" cap="all" dirty="0" err="1"/>
              <a:t>Илинден</a:t>
            </a:r>
            <a:r>
              <a:rPr lang="en-US" sz="1100" b="1" cap="all" dirty="0"/>
              <a:t>“)</a:t>
            </a:r>
            <a:r>
              <a:rPr lang="en-US" sz="1100" cap="all" dirty="0"/>
              <a:t> е </a:t>
            </a:r>
            <a:r>
              <a:rPr lang="en-US" sz="1100" cap="all" dirty="0" err="1"/>
              <a:t>смел</a:t>
            </a:r>
            <a:r>
              <a:rPr lang="en-US" sz="1100" cap="all" dirty="0"/>
              <a:t> </a:t>
            </a:r>
            <a:r>
              <a:rPr lang="en-US" sz="1100" cap="all" dirty="0" err="1"/>
              <a:t>опит</a:t>
            </a:r>
            <a:r>
              <a:rPr lang="en-US" sz="1100" cap="all" dirty="0"/>
              <a:t> </a:t>
            </a:r>
            <a:r>
              <a:rPr lang="en-US" sz="1100" cap="all" dirty="0" err="1"/>
              <a:t>на</a:t>
            </a:r>
            <a:r>
              <a:rPr lang="en-US" sz="1100" cap="all" dirty="0"/>
              <a:t> </a:t>
            </a:r>
            <a:r>
              <a:rPr lang="en-US" sz="1100" cap="all" dirty="0" err="1"/>
              <a:t>младия</a:t>
            </a:r>
            <a:r>
              <a:rPr lang="en-US" sz="1100" cap="all" dirty="0"/>
              <a:t> </a:t>
            </a:r>
            <a:r>
              <a:rPr lang="en-US" sz="1100" cap="all" dirty="0" err="1"/>
              <a:t>автор</a:t>
            </a:r>
            <a:r>
              <a:rPr lang="en-US" sz="1100" cap="all" dirty="0"/>
              <a:t> </a:t>
            </a:r>
            <a:r>
              <a:rPr lang="en-US" sz="1100" cap="all" dirty="0" err="1"/>
              <a:t>да</a:t>
            </a:r>
            <a:r>
              <a:rPr lang="en-US" sz="1100" cap="all" dirty="0"/>
              <a:t> </a:t>
            </a:r>
            <a:r>
              <a:rPr lang="en-US" sz="1100" cap="all" dirty="0" err="1"/>
              <a:t>създаде</a:t>
            </a:r>
            <a:r>
              <a:rPr lang="en-US" sz="1100" cap="all" dirty="0"/>
              <a:t> </a:t>
            </a:r>
            <a:r>
              <a:rPr lang="en-US" sz="1100" cap="all" dirty="0" err="1"/>
              <a:t>епическо</a:t>
            </a:r>
            <a:r>
              <a:rPr lang="en-US" sz="1100" cap="all" dirty="0"/>
              <a:t> </a:t>
            </a:r>
            <a:r>
              <a:rPr lang="en-US" sz="1100" cap="all" dirty="0" err="1"/>
              <a:t>романово</a:t>
            </a:r>
            <a:r>
              <a:rPr lang="en-US" sz="1100" cap="all" dirty="0"/>
              <a:t> </a:t>
            </a:r>
            <a:r>
              <a:rPr lang="en-US" sz="1100" cap="all" dirty="0" err="1"/>
              <a:t>повествуване</a:t>
            </a:r>
            <a:r>
              <a:rPr lang="en-US" sz="1100" cap="all" dirty="0"/>
              <a:t> </a:t>
            </a:r>
            <a:r>
              <a:rPr lang="en-US" sz="1100" cap="all" dirty="0" err="1"/>
              <a:t>за</a:t>
            </a:r>
            <a:r>
              <a:rPr lang="en-US" sz="1100" cap="all" dirty="0"/>
              <a:t> </a:t>
            </a:r>
            <a:r>
              <a:rPr lang="en-US" sz="1100" cap="all" dirty="0" err="1"/>
              <a:t>прелюдията</a:t>
            </a:r>
            <a:r>
              <a:rPr lang="en-US" sz="1100" cap="all" dirty="0"/>
              <a:t>, </a:t>
            </a:r>
            <a:r>
              <a:rPr lang="en-US" sz="1100" cap="all" dirty="0" err="1"/>
              <a:t>кулминацията</a:t>
            </a:r>
            <a:r>
              <a:rPr lang="en-US" sz="1100" cap="all" dirty="0"/>
              <a:t> и </a:t>
            </a:r>
            <a:r>
              <a:rPr lang="en-US" sz="1100" cap="all" dirty="0" err="1"/>
              <a:t>поражението</a:t>
            </a:r>
            <a:r>
              <a:rPr lang="en-US" sz="1100" cap="all" dirty="0"/>
              <a:t> </a:t>
            </a:r>
            <a:r>
              <a:rPr lang="en-US" sz="1100" cap="all" dirty="0" err="1"/>
              <a:t>на</a:t>
            </a:r>
            <a:r>
              <a:rPr lang="en-US" sz="1100" cap="all" dirty="0"/>
              <a:t> </a:t>
            </a:r>
            <a:r>
              <a:rPr lang="en-US" sz="1100" cap="all" dirty="0" err="1"/>
              <a:t>Илинденско-преображенското</a:t>
            </a:r>
            <a:r>
              <a:rPr lang="en-US" sz="1100" cap="all" dirty="0"/>
              <a:t> </a:t>
            </a:r>
            <a:r>
              <a:rPr lang="en-US" sz="1100" cap="all" dirty="0" err="1"/>
              <a:t>въстание</a:t>
            </a:r>
            <a:r>
              <a:rPr lang="en-US" sz="1100" cap="all" dirty="0"/>
              <a:t> (1903), </a:t>
            </a:r>
            <a:r>
              <a:rPr lang="en-US" sz="1100" cap="all" dirty="0" err="1"/>
              <a:t>озарило</a:t>
            </a:r>
            <a:r>
              <a:rPr lang="en-US" sz="1100" cap="all" dirty="0"/>
              <a:t> с </a:t>
            </a:r>
            <a:r>
              <a:rPr lang="en-US" sz="1100" cap="all" dirty="0" err="1"/>
              <a:t>пожарите</a:t>
            </a:r>
            <a:r>
              <a:rPr lang="en-US" sz="1100" cap="all" dirty="0"/>
              <a:t> </a:t>
            </a:r>
            <a:r>
              <a:rPr lang="en-US" sz="1100" cap="all" dirty="0" err="1"/>
              <a:t>си</a:t>
            </a:r>
            <a:r>
              <a:rPr lang="en-US" sz="1100" cap="all" dirty="0"/>
              <a:t> </a:t>
            </a:r>
            <a:r>
              <a:rPr lang="en-US" sz="1100" cap="all" dirty="0" err="1"/>
              <a:t>детството</a:t>
            </a:r>
            <a:r>
              <a:rPr lang="en-US" sz="1100" cap="all" dirty="0"/>
              <a:t> </a:t>
            </a:r>
            <a:r>
              <a:rPr lang="en-US" sz="1100" cap="all" dirty="0" err="1"/>
              <a:t>му</a:t>
            </a:r>
            <a:r>
              <a:rPr lang="en-US" sz="1100" cap="all" dirty="0"/>
              <a:t>, </a:t>
            </a:r>
            <a:r>
              <a:rPr lang="en-US" sz="1100" cap="all" dirty="0" err="1"/>
              <a:t>породило</a:t>
            </a:r>
            <a:r>
              <a:rPr lang="en-US" sz="1100" cap="all" dirty="0"/>
              <a:t> в </a:t>
            </a:r>
            <a:r>
              <a:rPr lang="en-US" sz="1100" cap="all" dirty="0" err="1"/>
              <a:t>младостта</a:t>
            </a:r>
            <a:r>
              <a:rPr lang="en-US" sz="1100" cap="all" dirty="0"/>
              <a:t> </a:t>
            </a:r>
            <a:r>
              <a:rPr lang="en-US" sz="1100" cap="all" dirty="0" err="1"/>
              <a:t>убеждението</a:t>
            </a:r>
            <a:r>
              <a:rPr lang="en-US" sz="1100" cap="all" dirty="0"/>
              <a:t>, </a:t>
            </a:r>
            <a:r>
              <a:rPr lang="en-US" sz="1100" cap="all" dirty="0" err="1"/>
              <a:t>че</a:t>
            </a:r>
            <a:r>
              <a:rPr lang="en-US" sz="1100" cap="all" dirty="0"/>
              <a:t> „</a:t>
            </a:r>
            <a:r>
              <a:rPr lang="en-US" sz="1100" cap="all" dirty="0" err="1"/>
              <a:t>требва</a:t>
            </a:r>
            <a:r>
              <a:rPr lang="en-US" sz="1100" cap="all" dirty="0"/>
              <a:t> </a:t>
            </a:r>
            <a:r>
              <a:rPr lang="en-US" sz="1100" cap="all" dirty="0" err="1"/>
              <a:t>да</a:t>
            </a:r>
            <a:r>
              <a:rPr lang="en-US" sz="1100" cap="all" dirty="0"/>
              <a:t> </a:t>
            </a:r>
            <a:r>
              <a:rPr lang="en-US" sz="1100" cap="all" dirty="0" err="1"/>
              <a:t>напише</a:t>
            </a:r>
            <a:r>
              <a:rPr lang="en-US" sz="1100" cap="all" dirty="0"/>
              <a:t> </a:t>
            </a:r>
            <a:r>
              <a:rPr lang="en-US" sz="1100" cap="all" dirty="0" err="1"/>
              <a:t>нещо</a:t>
            </a:r>
            <a:r>
              <a:rPr lang="en-US" sz="1100" cap="all" dirty="0"/>
              <a:t> </a:t>
            </a:r>
            <a:r>
              <a:rPr lang="en-US" sz="1100" cap="all" dirty="0" err="1"/>
              <a:t>големо</a:t>
            </a:r>
            <a:r>
              <a:rPr lang="en-US" sz="1100" cap="all" dirty="0"/>
              <a:t> </a:t>
            </a:r>
            <a:r>
              <a:rPr lang="en-US" sz="1100" cap="all" dirty="0" err="1"/>
              <a:t>за</a:t>
            </a:r>
            <a:r>
              <a:rPr lang="en-US" sz="1100" cap="all" dirty="0"/>
              <a:t> </a:t>
            </a:r>
            <a:r>
              <a:rPr lang="en-US" sz="1100" cap="all" dirty="0" err="1"/>
              <a:t>Македония</a:t>
            </a:r>
            <a:r>
              <a:rPr lang="en-US" sz="1100" cap="all" dirty="0"/>
              <a:t>“.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cap="all" dirty="0"/>
              <a:t>	 </a:t>
            </a:r>
            <a:r>
              <a:rPr lang="en-US" sz="1100" cap="all" dirty="0" err="1"/>
              <a:t>Талевата</a:t>
            </a:r>
            <a:r>
              <a:rPr lang="en-US" sz="1100" cap="all" dirty="0"/>
              <a:t> </a:t>
            </a:r>
            <a:r>
              <a:rPr lang="en-US" sz="1100" cap="all" dirty="0" err="1"/>
              <a:t>историко-психологическа</a:t>
            </a:r>
            <a:r>
              <a:rPr lang="en-US" sz="1100" cap="all" dirty="0"/>
              <a:t> </a:t>
            </a:r>
            <a:r>
              <a:rPr lang="en-US" sz="1100" cap="all" dirty="0" err="1"/>
              <a:t>романистика</a:t>
            </a:r>
            <a:r>
              <a:rPr lang="en-US" sz="1100" cap="all" dirty="0"/>
              <a:t> </a:t>
            </a:r>
            <a:r>
              <a:rPr lang="en-US" sz="1100" cap="all" dirty="0" err="1"/>
              <a:t>се</a:t>
            </a:r>
            <a:r>
              <a:rPr lang="en-US" sz="1100" cap="all" dirty="0"/>
              <a:t> </a:t>
            </a:r>
            <a:r>
              <a:rPr lang="en-US" sz="1100" cap="all" dirty="0" err="1"/>
              <a:t>характеризира</a:t>
            </a:r>
            <a:r>
              <a:rPr lang="en-US" sz="1100" cap="all" dirty="0"/>
              <a:t> с: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cap="all" dirty="0" err="1"/>
              <a:t>намалена</a:t>
            </a:r>
            <a:r>
              <a:rPr lang="en-US" sz="1100" cap="all" dirty="0"/>
              <a:t> </a:t>
            </a:r>
            <a:r>
              <a:rPr lang="en-US" sz="1100" cap="all" dirty="0" err="1"/>
              <a:t>до</a:t>
            </a:r>
            <a:r>
              <a:rPr lang="en-US" sz="1100" cap="all" dirty="0"/>
              <a:t> </a:t>
            </a:r>
            <a:r>
              <a:rPr lang="en-US" sz="1100" cap="all" dirty="0" err="1"/>
              <a:t>минимум</a:t>
            </a:r>
            <a:r>
              <a:rPr lang="en-US" sz="1100" cap="all" dirty="0"/>
              <a:t> </a:t>
            </a:r>
            <a:r>
              <a:rPr lang="en-US" sz="1100" cap="all" dirty="0" err="1"/>
              <a:t>историческа</a:t>
            </a:r>
            <a:r>
              <a:rPr lang="en-US" sz="1100" cap="all" dirty="0"/>
              <a:t> </a:t>
            </a:r>
            <a:r>
              <a:rPr lang="en-US" sz="1100" cap="all" dirty="0" err="1"/>
              <a:t>дистанция</a:t>
            </a:r>
            <a:r>
              <a:rPr lang="en-US" sz="1100" cap="all" dirty="0"/>
              <a:t>, 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cap="all" dirty="0" err="1"/>
              <a:t>историзъм</a:t>
            </a:r>
            <a:r>
              <a:rPr lang="en-US" sz="1100" cap="all" dirty="0"/>
              <a:t>, </a:t>
            </a:r>
            <a:r>
              <a:rPr lang="en-US" sz="1100" cap="all" dirty="0" err="1"/>
              <a:t>подвластен</a:t>
            </a:r>
            <a:r>
              <a:rPr lang="en-US" sz="1100" cap="all" dirty="0"/>
              <a:t> </a:t>
            </a:r>
            <a:r>
              <a:rPr lang="en-US" sz="1100" cap="all" dirty="0" err="1"/>
              <a:t>на</a:t>
            </a:r>
            <a:r>
              <a:rPr lang="en-US" sz="1100" cap="all" dirty="0"/>
              <a:t> </a:t>
            </a:r>
            <a:r>
              <a:rPr lang="en-US" sz="1100" cap="all" dirty="0" err="1"/>
              <a:t>стихията</a:t>
            </a:r>
            <a:r>
              <a:rPr lang="en-US" sz="1100" cap="all" dirty="0"/>
              <a:t> </a:t>
            </a:r>
            <a:r>
              <a:rPr lang="en-US" sz="1100" cap="all" dirty="0" err="1"/>
              <a:t>на</a:t>
            </a:r>
            <a:r>
              <a:rPr lang="en-US" sz="1100" cap="all" dirty="0"/>
              <a:t> </a:t>
            </a:r>
            <a:r>
              <a:rPr lang="en-US" sz="1100" cap="all" dirty="0" err="1"/>
              <a:t>носталгичните</a:t>
            </a:r>
            <a:r>
              <a:rPr lang="en-US" sz="1100" cap="all" dirty="0"/>
              <a:t> </a:t>
            </a:r>
            <a:r>
              <a:rPr lang="en-US" sz="1100" cap="all" dirty="0" err="1"/>
              <a:t>пориви</a:t>
            </a:r>
            <a:r>
              <a:rPr lang="en-US" sz="1100" cap="all" dirty="0"/>
              <a:t>, 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cap="all" dirty="0" err="1"/>
              <a:t>историческите</a:t>
            </a:r>
            <a:r>
              <a:rPr lang="en-US" sz="1100" cap="all" dirty="0"/>
              <a:t> </a:t>
            </a:r>
            <a:r>
              <a:rPr lang="en-US" sz="1100" cap="all" dirty="0" err="1"/>
              <a:t>събития</a:t>
            </a:r>
            <a:r>
              <a:rPr lang="en-US" sz="1100" cap="all" dirty="0"/>
              <a:t> </a:t>
            </a:r>
            <a:r>
              <a:rPr lang="en-US" sz="1100" cap="all" dirty="0" err="1"/>
              <a:t>се</a:t>
            </a:r>
            <a:r>
              <a:rPr lang="en-US" sz="1100" cap="all" dirty="0"/>
              <a:t> </a:t>
            </a:r>
            <a:r>
              <a:rPr lang="en-US" sz="1100" cap="all" dirty="0" err="1"/>
              <a:t>превръщат</a:t>
            </a:r>
            <a:r>
              <a:rPr lang="en-US" sz="1100" cap="all" dirty="0"/>
              <a:t> в </a:t>
            </a:r>
            <a:r>
              <a:rPr lang="en-US" sz="1100" cap="all" dirty="0" err="1"/>
              <a:t>субективно</a:t>
            </a:r>
            <a:r>
              <a:rPr lang="en-US" sz="1100" cap="all" dirty="0"/>
              <a:t> </a:t>
            </a:r>
            <a:r>
              <a:rPr lang="en-US" sz="1100" cap="all" dirty="0" err="1"/>
              <a:t>изстрадани</a:t>
            </a:r>
            <a:r>
              <a:rPr lang="en-US" sz="1100" cap="all" dirty="0"/>
              <a:t>, 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cap="all" dirty="0"/>
              <a:t>  </a:t>
            </a:r>
            <a:r>
              <a:rPr lang="en-US" sz="1100" cap="all" dirty="0" err="1"/>
              <a:t>автобиографизъм</a:t>
            </a:r>
            <a:r>
              <a:rPr lang="en-US" sz="1100" cap="all" dirty="0"/>
              <a:t> </a:t>
            </a:r>
            <a:r>
              <a:rPr lang="en-US" sz="1100" cap="all" dirty="0" err="1"/>
              <a:t>от</a:t>
            </a:r>
            <a:r>
              <a:rPr lang="en-US" sz="1100" cap="all" dirty="0"/>
              <a:t> </a:t>
            </a:r>
            <a:r>
              <a:rPr lang="en-US" sz="1100" cap="all" dirty="0" err="1"/>
              <a:t>възрожденски</a:t>
            </a:r>
            <a:r>
              <a:rPr lang="en-US" sz="1100" cap="all" dirty="0"/>
              <a:t> </a:t>
            </a:r>
            <a:r>
              <a:rPr lang="en-US" sz="1100" cap="all" dirty="0" err="1"/>
              <a:t>тип</a:t>
            </a:r>
            <a:r>
              <a:rPr lang="en-US" sz="1100" cap="all" dirty="0"/>
              <a:t>, </a:t>
            </a:r>
            <a:r>
              <a:rPr lang="en-US" sz="1100" cap="all" dirty="0" err="1"/>
              <a:t>при</a:t>
            </a:r>
            <a:r>
              <a:rPr lang="en-US" sz="1100" cap="all" dirty="0"/>
              <a:t> </a:t>
            </a:r>
            <a:r>
              <a:rPr lang="en-US" sz="1100" cap="all" dirty="0" err="1"/>
              <a:t>който</a:t>
            </a:r>
            <a:r>
              <a:rPr lang="en-US" sz="1100" cap="all" dirty="0"/>
              <a:t> </a:t>
            </a:r>
            <a:r>
              <a:rPr lang="en-US" sz="1100" cap="all" dirty="0" err="1"/>
              <a:t>биографията</a:t>
            </a:r>
            <a:r>
              <a:rPr lang="en-US" sz="1100" cap="all" dirty="0"/>
              <a:t> </a:t>
            </a:r>
            <a:r>
              <a:rPr lang="en-US" sz="1100" cap="all" dirty="0" err="1"/>
              <a:t>на</a:t>
            </a:r>
            <a:r>
              <a:rPr lang="en-US" sz="1100" cap="all" dirty="0"/>
              <a:t> </a:t>
            </a:r>
            <a:r>
              <a:rPr lang="en-US" sz="1100" cap="all" dirty="0" err="1"/>
              <a:t>художника</a:t>
            </a:r>
            <a:r>
              <a:rPr lang="en-US" sz="1100" cap="all" dirty="0"/>
              <a:t> </a:t>
            </a:r>
            <a:r>
              <a:rPr lang="en-US" sz="1100" cap="all" dirty="0" err="1"/>
              <a:t>съвпада</a:t>
            </a:r>
            <a:r>
              <a:rPr lang="en-US" sz="1100" cap="all" dirty="0"/>
              <a:t> с </a:t>
            </a:r>
            <a:r>
              <a:rPr lang="en-US" sz="1100" cap="all" dirty="0" err="1"/>
              <a:t>националната</a:t>
            </a:r>
            <a:r>
              <a:rPr lang="en-US" sz="1100" cap="all" dirty="0"/>
              <a:t> </a:t>
            </a:r>
            <a:r>
              <a:rPr lang="en-US" sz="1100" cap="all" dirty="0" err="1"/>
              <a:t>одисея</a:t>
            </a:r>
            <a:r>
              <a:rPr lang="en-US" sz="1100" cap="all" dirty="0"/>
              <a:t> </a:t>
            </a:r>
            <a:r>
              <a:rPr lang="en-US" sz="1100" cap="all" dirty="0" err="1"/>
              <a:t>на</a:t>
            </a:r>
            <a:r>
              <a:rPr lang="en-US" sz="1100" cap="all" dirty="0"/>
              <a:t> </a:t>
            </a:r>
            <a:r>
              <a:rPr lang="en-US" sz="1100" cap="all" dirty="0" err="1"/>
              <a:t>родния</a:t>
            </a:r>
            <a:r>
              <a:rPr lang="en-US" sz="1100" cap="all" dirty="0"/>
              <a:t> </a:t>
            </a:r>
            <a:r>
              <a:rPr lang="en-US" sz="1100" cap="all" dirty="0" err="1"/>
              <a:t>край</a:t>
            </a:r>
            <a:r>
              <a:rPr lang="en-US" sz="1100" cap="all" dirty="0"/>
              <a:t>.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11109CCB-5359-4FCF-B5C1-835B048C9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0786" y="834438"/>
            <a:ext cx="3654650" cy="5220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2CC46B-6D4F-4401-98DB-F2AC0ED2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64" y="618517"/>
            <a:ext cx="585541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Творчески път</a:t>
            </a:r>
          </a:p>
        </p:txBody>
      </p:sp>
    </p:spTree>
    <p:extLst>
      <p:ext uri="{BB962C8B-B14F-4D97-AF65-F5344CB8AC3E}">
        <p14:creationId xmlns:p14="http://schemas.microsoft.com/office/powerpoint/2010/main" val="1786831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6CC474B0-902D-4B87-97FD-7A6437F53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391" r="-1" b="-1"/>
          <a:stretch/>
        </p:blipFill>
        <p:spPr>
          <a:xfrm>
            <a:off x="7756448" y="1349992"/>
            <a:ext cx="3155366" cy="4014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DDE08B2-94A1-4EC7-B572-C4AEC33A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5910272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Творчески път</a:t>
            </a:r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CE580941-B59F-4DFF-9DE5-D83D8E4D5FFC}"/>
              </a:ext>
            </a:extLst>
          </p:cNvPr>
          <p:cNvSpPr/>
          <p:nvPr/>
        </p:nvSpPr>
        <p:spPr>
          <a:xfrm>
            <a:off x="913775" y="2367092"/>
            <a:ext cx="5910274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cap="all"/>
              <a:t>През 30-те години нараства пиететът на писателя към моралните устои на българина, към поезията в делничните взаимоотношения и етичния смисъл на човешкото битие. Създава разкази с битово-психологическа патриархална тематика, включени в книгите „Златният ключ“, „Старата къща“ и „Завръщане“. Интертекстуално обвързани с късното му творчество, те съдържат постижения в областта на психологическия реализъм и приобщават писателя към националната повествователна традиция — Тодор Влайков, Йордан Йовков, Константин Петканов, Стоян Загорчинов. Книгата. „Великият цар“ е свързана с дълголетния интерес на Талев към драматизма на Самуиловата епоха, към властната привлекателност и трагичната обреченост на личността на средновековния български цар. </a:t>
            </a:r>
          </a:p>
        </p:txBody>
      </p:sp>
    </p:spTree>
    <p:extLst>
      <p:ext uri="{BB962C8B-B14F-4D97-AF65-F5344CB8AC3E}">
        <p14:creationId xmlns:p14="http://schemas.microsoft.com/office/powerpoint/2010/main" val="172489742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чица">
  <a:themeElements>
    <a:clrScheme name="Капчиц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чиц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чиц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Microsoft Office PowerPoint</Application>
  <PresentationFormat>Widescreen</PresentationFormat>
  <Paragraphs>58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Segoe UI</vt:lpstr>
      <vt:lpstr>Segoe UI Light</vt:lpstr>
      <vt:lpstr>Segoe UI Semibold</vt:lpstr>
      <vt:lpstr>Times New Roman</vt:lpstr>
      <vt:lpstr>Tw Cen MT</vt:lpstr>
      <vt:lpstr>Капчица</vt:lpstr>
      <vt:lpstr>Димитър Талев</vt:lpstr>
      <vt:lpstr>Жизнен път</vt:lpstr>
      <vt:lpstr>Жизнен път</vt:lpstr>
      <vt:lpstr>Жизнен път</vt:lpstr>
      <vt:lpstr>Жизнен път</vt:lpstr>
      <vt:lpstr>Жизнен път</vt:lpstr>
      <vt:lpstr>Творчески път</vt:lpstr>
      <vt:lpstr>Творчески път</vt:lpstr>
      <vt:lpstr>Творчески път</vt:lpstr>
      <vt:lpstr>Творчески път</vt:lpstr>
      <vt:lpstr>Творчески път</vt:lpstr>
      <vt:lpstr>Творчески път</vt:lpstr>
      <vt:lpstr>Творчески път</vt:lpstr>
      <vt:lpstr>Жизнен път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Димитър Талев</dc:title>
  <cp:lastModifiedBy>Заприна Г. Глушкова</cp:lastModifiedBy>
  <cp:revision>1</cp:revision>
  <dcterms:created xsi:type="dcterms:W3CDTF">2021-04-05T09:26:28Z</dcterms:created>
  <dcterms:modified xsi:type="dcterms:W3CDTF">2021-10-27T19:09:27Z</dcterms:modified>
</cp:coreProperties>
</file>