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bg-B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0FEAE-16C1-4DB3-8802-33CE13F3E0B8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589858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A0F1A-C6F9-40BC-81CF-3C4E759114B1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07591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3F180-55A9-49FF-B092-4580E02FB28F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86734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895E6-ABC1-4FE6-A32D-CB8097381A64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33969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3D1E3-1F18-4B14-A82C-E0FC41A578B6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748224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12337-5F9E-4366-BEC8-2B2F91050E77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255391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68E93-2B47-4E94-9AC2-E2CCD2F74B62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438126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7F9FE-0513-4F8D-8755-9B7DDBA6CB7D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066434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9262E-8656-44EC-A7D8-3DA2A506A8E2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246113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D8218-E286-4F48-AA4E-896189EF646B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217890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B8D31-CDC3-4BA4-8DA9-B6572FE601A4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921984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50000">
              <a:srgbClr val="FFFF99"/>
            </a:gs>
            <a:gs pos="100000">
              <a:srgbClr val="66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Щракнете, за да редактирате стила на заглавието в образеца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altLang="bg-BG" smtClean="0"/>
              <a:t>Второ ниво</a:t>
            </a:r>
          </a:p>
          <a:p>
            <a:pPr lvl="2"/>
            <a:r>
              <a:rPr lang="bg-BG" altLang="bg-BG" smtClean="0"/>
              <a:t>Трето ниво</a:t>
            </a:r>
          </a:p>
          <a:p>
            <a:pPr lvl="3"/>
            <a:r>
              <a:rPr lang="bg-BG" altLang="bg-BG" smtClean="0"/>
              <a:t>Четвърто ниво</a:t>
            </a:r>
          </a:p>
          <a:p>
            <a:pPr lvl="4"/>
            <a:r>
              <a:rPr lang="bg-BG" altLang="bg-BG" smtClean="0"/>
              <a:t>Пето ниво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7266A53-6017-47B3-9560-D516A07F5D03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bg.wikipedia.org/wiki/%D0%9C%D0%B8%D0%BB%D1%87%D0%BE_%D0%9B%D0%B5%D0%B2%D0%B8%D0%B5%D0%B2" TargetMode="External"/><Relationship Id="rId13" Type="http://schemas.openxmlformats.org/officeDocument/2006/relationships/hyperlink" Target="https://bg.wikipedia.org/wiki/1969" TargetMode="External"/><Relationship Id="rId3" Type="http://schemas.openxmlformats.org/officeDocument/2006/relationships/hyperlink" Target="https://bg.wikipedia.org/wiki/%D0%A2%D0%BE%D0%B4%D0%BE%D1%80_%D0%94%D0%B8%D0%BD%D0%BE%D0%B2" TargetMode="External"/><Relationship Id="rId7" Type="http://schemas.openxmlformats.org/officeDocument/2006/relationships/hyperlink" Target="https://bg.wikipedia.org/wiki/%D0%94%D0%BE%D0%B1%D1%80%D0%B8%D0%BD%D0%BA%D0%B0_%D0%A1%D1%82%D0%B0%D0%BD%D0%BA%D0%BE%D0%B2%D0%B0" TargetMode="External"/><Relationship Id="rId12" Type="http://schemas.openxmlformats.org/officeDocument/2006/relationships/hyperlink" Target="https://bg.wikipedia.org/wiki/31_%D1%8F%D0%BD%D1%83%D0%B0%D1%80%D0%B8" TargetMode="External"/><Relationship Id="rId17" Type="http://schemas.openxmlformats.org/officeDocument/2006/relationships/image" Target="../media/image47.jpeg"/><Relationship Id="rId2" Type="http://schemas.openxmlformats.org/officeDocument/2006/relationships/hyperlink" Target="https://bg.wikipedia.org/wiki/%D0%A5%D1%80%D0%B8%D1%81%D1%82%D0%BE_%D0%A5%D1%80%D0%B8%D1%81%D1%82%D0%BE%D0%B2_%28%D1%80%D0%B5%D0%B6%D0%B8%D1%81%D1%8C%D0%BE%D1%80%29" TargetMode="External"/><Relationship Id="rId16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g.wikipedia.org/wiki/%D0%92%D0%B8%D0%BE%D0%BB%D0%B5%D1%82%D0%B0_%D0%93%D0%B8%D0%BD%D0%B4%D0%B5%D0%B2%D0%B0" TargetMode="External"/><Relationship Id="rId11" Type="http://schemas.openxmlformats.org/officeDocument/2006/relationships/hyperlink" Target="https://bg.wikipedia.org/wiki/%D0%A1%D1%82%D1%83%D0%B4%D0%B8%D1%8F_%D0%B7%D0%B0_%D0%B8%D0%B3%D1%80%D0%B0%D0%BB%D0%BD%D0%B8_%D1%84%D0%B8%D0%BB%D0%BC%D0%B8" TargetMode="External"/><Relationship Id="rId5" Type="http://schemas.openxmlformats.org/officeDocument/2006/relationships/hyperlink" Target="https://bg.wikipedia.org/wiki/%D0%95%D0%BC%D0%B8%D0%BB%D0%B8%D1%8F_%D0%A0%D0%B0%D0%B4%D0%B5%D0%B2%D0%B0" TargetMode="External"/><Relationship Id="rId15" Type="http://schemas.openxmlformats.org/officeDocument/2006/relationships/image" Target="../media/image45.jpeg"/><Relationship Id="rId10" Type="http://schemas.openxmlformats.org/officeDocument/2006/relationships/hyperlink" Target="https://bg.wikipedia.org/wiki/%D0%A1%D1%82%D1%83%D0%B4%D0%B8%D1%8F_%D0%B7%D0%B0_%D0%B8%D0%B3%D1%80%D0%B0%D0%BB%D0%BD%D0%B8_%D1%84%D0%B8%D0%BB%D0%BC%D0%B8_%E2%80%9E%D0%91%D0%BE%D1%8F%D0%BD%D0%B0%E2%80%9C" TargetMode="External"/><Relationship Id="rId4" Type="http://schemas.openxmlformats.org/officeDocument/2006/relationships/hyperlink" Target="https://bg.wikipedia.org/w/index.php?title=%D0%94%D0%B8%D0%BC%D0%B8%D1%82%D1%8A%D1%80_%D0%A2%D0%B0%D1%88%D0%B5%D0%B2_%28%D0%B0%D0%BA%D1%82%D1%8C%D0%BE%D1%80%29&amp;action=edit&amp;redlink=1" TargetMode="External"/><Relationship Id="rId9" Type="http://schemas.openxmlformats.org/officeDocument/2006/relationships/hyperlink" Target="https://bg.wikipedia.org/wiki/%D0%90%D1%82%D0%B0%D0%BD%D0%B0%D1%81_%D0%A2%D0%B0%D1%81%D0%B5%D0%B2" TargetMode="External"/><Relationship Id="rId1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bg.wikipedia.org/wiki/%D0%93%D0%B5%D0%BE%D1%80%D0%B3%D0%B8_%D0%A2%D0%B0%D0%BB%D0%B5%D0%B2" TargetMode="External"/><Relationship Id="rId13" Type="http://schemas.openxmlformats.org/officeDocument/2006/relationships/hyperlink" Target="https://bg.wikipedia.org/wiki/%D0%9C%D0%B5%D0%B4%D0%B8%D1%86%D0%B8%D0%BD%D0%B0" TargetMode="External"/><Relationship Id="rId18" Type="http://schemas.openxmlformats.org/officeDocument/2006/relationships/hyperlink" Target="https://bg.wikipedia.org/wiki/1925" TargetMode="External"/><Relationship Id="rId3" Type="http://schemas.openxmlformats.org/officeDocument/2006/relationships/image" Target="../media/image3.jpeg"/><Relationship Id="rId21" Type="http://schemas.openxmlformats.org/officeDocument/2006/relationships/hyperlink" Target="https://bg.wikipedia.org/wiki/%D0%91%D0%BE%D1%8F%D0%BD_%D0%9F%D0%B5%D0%BD%D0%B5%D0%B2" TargetMode="External"/><Relationship Id="rId7" Type="http://schemas.openxmlformats.org/officeDocument/2006/relationships/hyperlink" Target="https://bg.wikipedia.org/wiki/%D0%92%D1%8A%D1%82%D1%80%D0%B5%D1%88%D0%BD%D0%B0_%D0%BC%D0%B0%D0%BA%D0%B5%D0%B4%D0%BE%D0%BD%D0%BE-%D0%BE%D0%B4%D1%80%D0%B8%D0%BD%D1%81%D0%BA%D0%B0_%D1%80%D0%B5%D0%B2%D0%BE%D0%BB%D1%8E%D1%86%D0%B8%D0%BE%D0%BD%D0%BD%D0%B0_%D0%BE%D1%80%D0%B3%D0%B0%D0%BD%D0%B8%D0%B7%D0%B0%D1%86%D0%B8%D1%8F" TargetMode="External"/><Relationship Id="rId12" Type="http://schemas.openxmlformats.org/officeDocument/2006/relationships/hyperlink" Target="https://bg.wikipedia.org/wiki/%D0%91%D0%B8%D1%82%D0%BE%D0%BB%D1%8F" TargetMode="External"/><Relationship Id="rId17" Type="http://schemas.openxmlformats.org/officeDocument/2006/relationships/hyperlink" Target="https://bg.wikipedia.org/wiki/%D0%A1%D0%BE%D1%84%D0%B8%D0%B9%D1%81%D0%BA%D0%B8_%D1%83%D0%BD%D0%B8%D0%B2%D0%B5%D1%80%D1%81%D0%B8%D1%82%D0%B5%D1%82" TargetMode="External"/><Relationship Id="rId2" Type="http://schemas.openxmlformats.org/officeDocument/2006/relationships/image" Target="../media/image2.png"/><Relationship Id="rId16" Type="http://schemas.openxmlformats.org/officeDocument/2006/relationships/hyperlink" Target="https://bg.wikipedia.org/wiki/%D0%92%D0%B8%D0%B5%D0%BD%D0%B0" TargetMode="External"/><Relationship Id="rId20" Type="http://schemas.openxmlformats.org/officeDocument/2006/relationships/hyperlink" Target="https://bg.wikipedia.org/wiki/%D0%99%D0%BE%D1%80%D0%B4%D0%B0%D0%BD_%D0%98%D0%B2%D0%B0%D0%BD%D0%BE%D0%B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g.wikipedia.org/wiki/%D0%9E%D1%81%D0%BC%D0%B0%D0%BD%D1%81%D0%BA%D0%B0_%D0%B8%D0%BC%D0%BF%D0%B5%D1%80%D0%B8%D1%8F" TargetMode="External"/><Relationship Id="rId11" Type="http://schemas.openxmlformats.org/officeDocument/2006/relationships/hyperlink" Target="https://bg.wikipedia.org/wiki/%D0%A1%D1%82%D0%B0%D1%80%D0%B0_%D0%97%D0%B0%D0%B3%D0%BE%D1%80%D0%B0" TargetMode="External"/><Relationship Id="rId24" Type="http://schemas.openxmlformats.org/officeDocument/2006/relationships/hyperlink" Target="https://bg.wikipedia.org/wiki/%D0%A1%D1%82%D0%B5%D1%84%D0%B0%D0%BD_%D0%9C%D0%BB%D0%B0%D0%B4%D0%B5%D0%BD%D0%BE%D0%B2" TargetMode="External"/><Relationship Id="rId5" Type="http://schemas.openxmlformats.org/officeDocument/2006/relationships/hyperlink" Target="https://bg.wikipedia.org/wiki/%D0%9C%D0%B0%D0%BA%D0%B5%D0%B4%D0%BE%D0%BD%D0%B8%D1%8F_%28%D0%BE%D0%B1%D0%BB%D0%B0%D1%81%D1%82%29" TargetMode="External"/><Relationship Id="rId15" Type="http://schemas.openxmlformats.org/officeDocument/2006/relationships/hyperlink" Target="https://bg.wikipedia.org/wiki/%D0%97%D0%B0%D0%B3%D1%80%D0%B5%D0%B1" TargetMode="External"/><Relationship Id="rId23" Type="http://schemas.openxmlformats.org/officeDocument/2006/relationships/hyperlink" Target="https://bg.wikipedia.org/wiki/%D0%9B%D1%8E%D0%B1%D0%BE%D0%BC%D0%B8%D1%80_%D0%9C%D0%B8%D0%BB%D0%B5%D1%82%D0%B8%D1%87" TargetMode="External"/><Relationship Id="rId10" Type="http://schemas.openxmlformats.org/officeDocument/2006/relationships/hyperlink" Target="https://bg.wikipedia.org/wiki/%D0%A1%D0%BA%D0%BE%D0%BF%D0%B8%D0%B5" TargetMode="External"/><Relationship Id="rId19" Type="http://schemas.openxmlformats.org/officeDocument/2006/relationships/hyperlink" Target="https://bg.wikipedia.org/wiki/%D0%98%D0%B2%D0%B0%D0%BD_%D0%A8%D0%B8%D1%88%D0%BC%D0%B0%D0%BD%D0%BE%D0%B2" TargetMode="External"/><Relationship Id="rId4" Type="http://schemas.openxmlformats.org/officeDocument/2006/relationships/hyperlink" Target="https://bg.wikipedia.org/wiki/%D0%9F%D1%80%D0%B8%D0%BB%D0%B5%D0%BF_%28%D0%B3%D1%80%D0%B0%D0%B4%29" TargetMode="External"/><Relationship Id="rId9" Type="http://schemas.openxmlformats.org/officeDocument/2006/relationships/hyperlink" Target="https://bg.wikipedia.org/wiki/%D0%A1%D0%BE%D0%BB%D1%83%D0%BD" TargetMode="External"/><Relationship Id="rId14" Type="http://schemas.openxmlformats.org/officeDocument/2006/relationships/hyperlink" Target="https://bg.wikipedia.org/wiki/%D0%A4%D0%B8%D0%BB%D0%BE%D1%81%D0%BE%D1%84%D0%B8%D1%8F" TargetMode="External"/><Relationship Id="rId22" Type="http://schemas.openxmlformats.org/officeDocument/2006/relationships/hyperlink" Target="https://bg.wikipedia.org/wiki/%D0%9C%D0%B8%D1%85%D0%B0%D0%B8%D0%BB_%D0%90%D1%80%D0%BD%D0%B0%D1%83%D0%B4%D0%BE%D0%B2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bg.wikipedia.org/wiki/%D0%91%D1%80%D0%B0%D1%82%D0%B8%D1%81%D0%BB%D0%B0%D0%B2_%D0%A2%D0%B0%D0%BB%D0%B5%D0%B2" TargetMode="External"/><Relationship Id="rId13" Type="http://schemas.openxmlformats.org/officeDocument/2006/relationships/image" Target="../media/image12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0.jpeg"/><Relationship Id="rId5" Type="http://schemas.openxmlformats.org/officeDocument/2006/relationships/image" Target="../media/image7.jpeg"/><Relationship Id="rId10" Type="http://schemas.openxmlformats.org/officeDocument/2006/relationships/hyperlink" Target="https://bg.wikipedia.org/wiki/%D0%94%D0%B8%D0%BC%D0%B8%D1%82%D1%8A%D1%80_%D0%A2%D0%B0%D0%BB%D0%B5%D0%B2#cite_note-1" TargetMode="External"/><Relationship Id="rId4" Type="http://schemas.openxmlformats.org/officeDocument/2006/relationships/image" Target="../media/image6.jpeg"/><Relationship Id="rId9" Type="http://schemas.openxmlformats.org/officeDocument/2006/relationships/hyperlink" Target="https://bg.wikipedia.org/wiki/%D0%92%D0%BB%D0%B0%D0%B4%D0%B8%D0%BC%D0%B8%D1%80_%D0%A1%D0%B2%D0%B8%D0%BD%D1%82%D0%B8%D0%BB%D0%B0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bg.wikipedia.org/wiki/1929" TargetMode="External"/><Relationship Id="rId13" Type="http://schemas.openxmlformats.org/officeDocument/2006/relationships/image" Target="../media/image16.jpeg"/><Relationship Id="rId3" Type="http://schemas.openxmlformats.org/officeDocument/2006/relationships/image" Target="../media/image14.jpeg"/><Relationship Id="rId7" Type="http://schemas.openxmlformats.org/officeDocument/2006/relationships/hyperlink" Target="https://bg.wikipedia.org/wiki/%D0%98%D0%B2%D0%B0%D0%BD_%D0%9C%D0%B8%D1%85%D0%B0%D0%B9%D0%BB%D0%BE%D0%B2" TargetMode="External"/><Relationship Id="rId12" Type="http://schemas.openxmlformats.org/officeDocument/2006/relationships/hyperlink" Target="https://bg.wikipedia.org/wiki/1934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g.wikipedia.org/wiki/%D0%9C%D0%B0%D0%BA%D0%B5%D0%B4%D0%BE%D0%BD%D0%B8%D1%8F_%281926_-_1934%29" TargetMode="External"/><Relationship Id="rId11" Type="http://schemas.openxmlformats.org/officeDocument/2006/relationships/hyperlink" Target="https://bg.wikipedia.org/wiki/1933" TargetMode="External"/><Relationship Id="rId5" Type="http://schemas.openxmlformats.org/officeDocument/2006/relationships/hyperlink" Target="https://bg.wikipedia.org/wiki/1927" TargetMode="External"/><Relationship Id="rId10" Type="http://schemas.openxmlformats.org/officeDocument/2006/relationships/hyperlink" Target="https://bg.wikipedia.org/wiki/1931" TargetMode="External"/><Relationship Id="rId4" Type="http://schemas.openxmlformats.org/officeDocument/2006/relationships/image" Target="../media/image15.jpeg"/><Relationship Id="rId9" Type="http://schemas.openxmlformats.org/officeDocument/2006/relationships/hyperlink" Target="https://bg.wikipedia.org/wiki/1930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8.jpeg"/><Relationship Id="rId7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g.wikipedia.org/wiki/1944" TargetMode="External"/><Relationship Id="rId5" Type="http://schemas.openxmlformats.org/officeDocument/2006/relationships/hyperlink" Target="https://bg.wikipedia.org/wiki/1938" TargetMode="External"/><Relationship Id="rId4" Type="http://schemas.openxmlformats.org/officeDocument/2006/relationships/hyperlink" Target="https://bg.wikipedia.org/wiki/%D0%97%D0%BE%D1%80%D0%B0_%28%D0%B2%D0%B5%D1%81%D1%82%D0%BD%D0%B8%D0%BA%2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bg.wikipedia.org/wiki/1948" TargetMode="External"/><Relationship Id="rId3" Type="http://schemas.openxmlformats.org/officeDocument/2006/relationships/hyperlink" Target="https://bg.wikipedia.org/w/index.php?title=%D0%A1%D0%BE%D1%84%D0%B8%D0%B9%D1%81%D0%BA%D0%B8%D1%8F_%D1%86%D0%B5%D0%BD%D1%82%D1%80%D0%B0%D0%BB%D0%B5%D0%BD_%D0%B7%D0%B0%D1%82%D0%B2%D0%BE%D1%80&amp;action=edit&amp;redlink=1" TargetMode="External"/><Relationship Id="rId7" Type="http://schemas.openxmlformats.org/officeDocument/2006/relationships/hyperlink" Target="https://bg.wikipedia.org/wiki/%D0%9F%D0%B5%D1%80%D0%BD%D0%B8%D0%BA" TargetMode="External"/><Relationship Id="rId12" Type="http://schemas.openxmlformats.org/officeDocument/2006/relationships/image" Target="../media/image25.jpeg"/><Relationship Id="rId2" Type="http://schemas.openxmlformats.org/officeDocument/2006/relationships/hyperlink" Target="https://bg.wikipedia.org/wiki/%D0%9C%D0%B0%D0%BA%D0%B5%D0%B4%D0%BE%D0%BD%D0%B8%D0%B7%D0%B0%D1%86%D0%B8%D1%8F_%D0%B2_%D0%9F%D0%B8%D1%80%D0%B8%D0%BD%D1%81%D0%BA%D0%B0_%D0%9C%D0%B0%D0%BA%D0%B5%D0%B4%D0%BE%D0%BD%D0%B8%D1%8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g.wikipedia.org/wiki/1947" TargetMode="External"/><Relationship Id="rId11" Type="http://schemas.openxmlformats.org/officeDocument/2006/relationships/image" Target="../media/image24.jpeg"/><Relationship Id="rId5" Type="http://schemas.openxmlformats.org/officeDocument/2006/relationships/hyperlink" Target="https://bg.wikipedia.org/wiki/%D0%91%D0%BE%D0%B1%D0%BE%D0%B2%D0%B4%D0%BE%D0%BB" TargetMode="External"/><Relationship Id="rId10" Type="http://schemas.openxmlformats.org/officeDocument/2006/relationships/hyperlink" Target="https://bg.wikipedia.org/wiki/%D0%A5%D1%80%D0%B8%D1%81%D1%82%D0%BE_%D0%9A%D0%BE%D0%BB%D0%B5%D0%B2_-_%D0%93%D0%BE%D0%BB%D0%B5%D0%BC%D0%B8%D1%8F" TargetMode="External"/><Relationship Id="rId4" Type="http://schemas.openxmlformats.org/officeDocument/2006/relationships/hyperlink" Target="https://bg.wikipedia.org/wiki/1945" TargetMode="External"/><Relationship Id="rId9" Type="http://schemas.openxmlformats.org/officeDocument/2006/relationships/hyperlink" Target="https://bg.wikipedia.org/wiki/%D0%90%D0%BD%D0%B0%D1%80%D1%85%D0%B8%D1%81%D1%82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bg.wikipedia.org/wiki/%D0%98%D0%BB%D0%B8%D0%BD%D0%B4%D0%B5%D0%BD" TargetMode="External"/><Relationship Id="rId13" Type="http://schemas.openxmlformats.org/officeDocument/2006/relationships/image" Target="../media/image27.jpeg"/><Relationship Id="rId3" Type="http://schemas.openxmlformats.org/officeDocument/2006/relationships/hyperlink" Target="https://bg.wikipedia.org/wiki/%D0%94%D0%B8%D0%BC%D0%B8%D1%82%D1%8A%D1%80_%D0%A2%D0%B0%D0%BB%D0%B5%D0%B2#cite_note-4" TargetMode="External"/><Relationship Id="rId7" Type="http://schemas.openxmlformats.org/officeDocument/2006/relationships/hyperlink" Target="https://bg.wikipedia.org/wiki/%D0%9F%D1%80%D0%B5%D1%81%D0%BF%D0%B0%D0%BD%D1%81%D0%BA%D0%B8%D1%82%D0%B5_%D0%BA%D0%B0%D0%BC%D0%B1%D0%B0%D0%BD%D0%B8" TargetMode="External"/><Relationship Id="rId12" Type="http://schemas.openxmlformats.org/officeDocument/2006/relationships/image" Target="../media/image26.jpeg"/><Relationship Id="rId2" Type="http://schemas.openxmlformats.org/officeDocument/2006/relationships/hyperlink" Target="https://bg.wikipedia.org/wiki/%D0%93%D0%BE%D0%BB%D0%B3%D0%BE%D1%82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g.wikipedia.org/wiki/%D0%96%D0%B5%D0%BB%D0%B5%D0%B7%D0%BD%D0%B8%D1%8F%D1%82_%D1%81%D0%B2%D0%B5%D1%82%D0%B8%D0%BB%D0%BD%D0%B8%D0%BA" TargetMode="External"/><Relationship Id="rId11" Type="http://schemas.openxmlformats.org/officeDocument/2006/relationships/hyperlink" Target="https://bg.wikipedia.org/wiki/%D0%9D%D0%B0%D1%80%D0%BE%D0%B4%D0%BD%D0%BE_%D1%81%D1%8A%D0%B1%D1%80%D0%B0%D0%BD%D0%B8%D0%B5" TargetMode="External"/><Relationship Id="rId5" Type="http://schemas.openxmlformats.org/officeDocument/2006/relationships/hyperlink" Target="https://bg.wikipedia.org/wiki/%D0%9B%D1%83%D0%BA%D0%BE%D0%B2%D0%B8%D1%82" TargetMode="External"/><Relationship Id="rId10" Type="http://schemas.openxmlformats.org/officeDocument/2006/relationships/hyperlink" Target="https://bg.wikipedia.org/wiki/%D0%94%D0%B8%D0%BC%D0%B8%D1%82%D1%80%D0%BE%D0%B2%D1%81%D0%BA%D0%B0_%D0%BD%D0%B0%D0%B3%D1%80%D0%B0%D0%B4%D0%B0" TargetMode="External"/><Relationship Id="rId4" Type="http://schemas.openxmlformats.org/officeDocument/2006/relationships/hyperlink" Target="https://bg.wikipedia.org/wiki/%D0%A1%D0%BE%D1%84%D0%B8%D1%8F" TargetMode="External"/><Relationship Id="rId9" Type="http://schemas.openxmlformats.org/officeDocument/2006/relationships/hyperlink" Target="https://bg.wikipedia.org/wiki/%D0%9C%D0%B0%D0%BA%D0%B5%D0%B4%D0%BE%D0%BD%D1%81%D0%BA%D0%B8%D1%8F_%D0%B2%D1%8A%D0%BF%D1%80%D0%BE%D1%81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bg.wikipedia.org/w/index.php?title=%D0%A5%D0%B8%D0%BB%D0%B5%D0%BD%D0%B4%D0%B0%D1%80%D1%81%D0%BA%D0%B8%D1%8F%D1%82_%D0%BC%D0%BE%D0%BD%D0%B0%D1%85&amp;action=edit&amp;redlink=1" TargetMode="External"/><Relationship Id="rId13" Type="http://schemas.openxmlformats.org/officeDocument/2006/relationships/hyperlink" Target="https://bg.wikipedia.org/wiki/%D0%A0%D0%B0%D0%B7%D0%BA%D0%B0%D0%B7" TargetMode="External"/><Relationship Id="rId18" Type="http://schemas.openxmlformats.org/officeDocument/2006/relationships/hyperlink" Target="https://bg.wikipedia.org/wiki/%D0%A1%D0%B2%D0%BE%D0%B1%D0%BE%D0%B4%D0%B0_%D0%B8%D0%BB%D0%B8_%D1%81%D0%BC%D1%8A%D1%80%D1%82" TargetMode="External"/><Relationship Id="rId26" Type="http://schemas.openxmlformats.org/officeDocument/2006/relationships/image" Target="../media/image28.jpeg"/><Relationship Id="rId3" Type="http://schemas.openxmlformats.org/officeDocument/2006/relationships/hyperlink" Target="https://bg.wikipedia.org/w/index.php?title=%D0%93%D1%80%D0%B0%D0%B4_%D0%9F%D1%80%D0%B8%D0%BB%D0%B5%D0%BF._%D0%91%D0%BE%D1%80%D0%B1%D0%B8_%D0%B7%D0%B0_%D1%80%D0%BE%D0%B4_%D0%B8_%D1%81%D0%B2%D0%BE%D0%B1%D0%BE%D0%B4%D0%B0&amp;action=edit&amp;redlink=1" TargetMode="External"/><Relationship Id="rId21" Type="http://schemas.openxmlformats.org/officeDocument/2006/relationships/hyperlink" Target="https://bg.wikipedia.org/w/index.php?title=%D0%A3%D0%B2%D0%BE%D0%B4%D0%BD%D0%B0_%D1%81%D1%82%D0%B0%D1%82%D0%B8%D1%8F&amp;action=edit&amp;redlink=1" TargetMode="External"/><Relationship Id="rId7" Type="http://schemas.openxmlformats.org/officeDocument/2006/relationships/hyperlink" Target="https://bg.wikipedia.org/w/index.php?title=%D0%A1%D0%B0%D0%BC%D1%83%D0%B8%D0%BB,_%D1%86%D0%B0%D1%80_%D0%B1%D1%8A%D0%BB%D0%B3%D0%B0%D1%80%D1%81%D0%BA%D0%B8&amp;action=edit&amp;redlink=1" TargetMode="External"/><Relationship Id="rId12" Type="http://schemas.openxmlformats.org/officeDocument/2006/relationships/hyperlink" Target="https://bg.wikipedia.org/wiki/%D0%91%D1%8A%D0%BB%D0%B3%D0%B0%D1%80%D0%B8%D1%8F" TargetMode="External"/><Relationship Id="rId17" Type="http://schemas.openxmlformats.org/officeDocument/2006/relationships/hyperlink" Target="https://bg.wikipedia.org/wiki/%D0%9C%D0%B0%D0%BA%D0%B5%D0%B4%D0%BE%D0%BD%D1%81%D0%BA%D0%B0_%D1%82%D1%80%D0%B8%D0%B1%D1%83%D0%BD%D0%B0" TargetMode="External"/><Relationship Id="rId25" Type="http://schemas.openxmlformats.org/officeDocument/2006/relationships/hyperlink" Target="https://bg.wikipedia.org/wiki/1957" TargetMode="External"/><Relationship Id="rId2" Type="http://schemas.openxmlformats.org/officeDocument/2006/relationships/hyperlink" Target="https://bg.wikipedia.org/w/index.php?title=%D0%A3%D1%81%D0%B8%D0%BB%D0%BD%D0%B8_%D0%B3%D0%BE%D0%B4%D0%B8%D0%BD%D0%B8&amp;action=edit&amp;redlink=1" TargetMode="External"/><Relationship Id="rId16" Type="http://schemas.openxmlformats.org/officeDocument/2006/relationships/hyperlink" Target="https://bg.wikipedia.org/wiki/%D0%9B%D0%B5%D0%B3%D0%B5%D0%BD%D0%B4%D0%B0" TargetMode="External"/><Relationship Id="rId20" Type="http://schemas.openxmlformats.org/officeDocument/2006/relationships/hyperlink" Target="https://bg.wikipedia.org/wiki/%D0%9C%D0%B0%D0%BA%D0%B5%D0%B4%D0%BE%D0%BD%D0%B8%D1%8F_%281926_-_1934%2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g.wikipedia.org/wiki/%D0%9F%D1%80%D0%B5%D1%81%D0%BF%D0%B0%D0%BD%D1%81%D0%BA%D0%B8%D1%82%D0%B5_%D0%BA%D0%B0%D0%BC%D0%B1%D0%B0%D0%BD%D0%B8" TargetMode="External"/><Relationship Id="rId11" Type="http://schemas.openxmlformats.org/officeDocument/2006/relationships/hyperlink" Target="https://bg.wikipedia.org/wiki/%D0%9C%D0%B0%D0%BA%D0%B5%D0%B4%D0%BE%D0%BD%D0%B8%D1%8F_%28%D0%BE%D0%B1%D0%BB%D0%B0%D1%81%D1%82%29" TargetMode="External"/><Relationship Id="rId24" Type="http://schemas.openxmlformats.org/officeDocument/2006/relationships/hyperlink" Target="https://bg.wikipedia.org/wiki/%D0%A2%D0%B5%D0%B0%D1%82%D1%8A%D1%80" TargetMode="External"/><Relationship Id="rId5" Type="http://schemas.openxmlformats.org/officeDocument/2006/relationships/hyperlink" Target="https://bg.wikipedia.org/wiki/%D0%98%D0%BB%D0%B8%D0%BD%D0%B4%D0%B5%D0%BD_%28%D1%80%D0%BE%D0%BC%D0%B0%D0%BD%29" TargetMode="External"/><Relationship Id="rId15" Type="http://schemas.openxmlformats.org/officeDocument/2006/relationships/hyperlink" Target="https://bg.wikipedia.org/wiki/%D0%9E%D1%87%D0%B5%D1%80%D0%BA" TargetMode="External"/><Relationship Id="rId23" Type="http://schemas.openxmlformats.org/officeDocument/2006/relationships/hyperlink" Target="https://bg.wikipedia.org/wiki/1940-%D1%82%D0%B5" TargetMode="External"/><Relationship Id="rId10" Type="http://schemas.openxmlformats.org/officeDocument/2006/relationships/hyperlink" Target="https://bg.wikipedia.org/wiki/%D0%A0%D0%BE%D0%B4%D0%B8%D0%BD%D0%B0_%281915_-_1918%29" TargetMode="External"/><Relationship Id="rId19" Type="http://schemas.openxmlformats.org/officeDocument/2006/relationships/hyperlink" Target="https://bg.wikipedia.org/wiki/%D0%92%D0%B0%D1%80%D0%B4%D0%B0%D1%80" TargetMode="External"/><Relationship Id="rId4" Type="http://schemas.openxmlformats.org/officeDocument/2006/relationships/hyperlink" Target="https://bg.wikipedia.org/wiki/%D0%96%D0%B5%D0%BB%D0%B5%D0%B7%D0%BD%D0%B8%D1%8F%D1%82_%D1%81%D0%B2%D0%B5%D1%82%D0%B8%D0%BB%D0%BD%D0%B8%D0%BA" TargetMode="External"/><Relationship Id="rId9" Type="http://schemas.openxmlformats.org/officeDocument/2006/relationships/hyperlink" Target="https://bg.wikipedia.org/wiki/%D0%93%D0%BB%D0%B0%D1%81%D0%BE%D0%B2%D0%B5%D1%82%D0%B5_%D0%B2%D0%B8_%D1%87%D1%83%D0%B2%D0%B0%D0%BC" TargetMode="External"/><Relationship Id="rId14" Type="http://schemas.openxmlformats.org/officeDocument/2006/relationships/hyperlink" Target="https://bg.wikipedia.org/wiki/%D0%9F%D1%8A%D1%82%D0%B5%D0%BF%D0%B8%D1%81" TargetMode="External"/><Relationship Id="rId22" Type="http://schemas.openxmlformats.org/officeDocument/2006/relationships/hyperlink" Target="https://bg.wikipedia.org/wiki/1930-%D1%82%D0%B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32041b0d4700bddc463aacad714dca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468313" y="5084763"/>
            <a:ext cx="4054475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g-BG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Димитър Талев</a:t>
            </a:r>
          </a:p>
          <a:p>
            <a:pPr algn="ctr"/>
            <a:r>
              <a:rPr lang="bg-BG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   1898 - 1966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603821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3713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7" descr="3715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529272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AutoShape 9" descr="&amp;Rcy;&amp;iecy;&amp;zcy;&amp;ucy;&amp;lcy;&amp;tcy;&amp;acy;&amp;tcy; &amp;scy; &amp;icy;&amp;zcy;&amp;ocy;&amp;bcy;&amp;rcy;&amp;acy;&amp;zhcy;&amp;iecy;&amp;ncy;&amp;icy;&amp;iecy; &amp;zcy;&amp;acy; &amp;ucy;&amp;scy;&amp;icy;&amp;lcy;&amp;ncy;&amp;icy; &amp;gcy;&amp;ocy;&amp;dcy;&amp;icy;&amp;ncy;&amp;icy; &amp;tcy;&amp;acy;&amp;lcy;&amp;iecy;&amp;vcy;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800"/>
          </a:p>
        </p:txBody>
      </p:sp>
      <p:sp>
        <p:nvSpPr>
          <p:cNvPr id="11269" name="AutoShape 11" descr="&amp;Rcy;&amp;iecy;&amp;zcy;&amp;ucy;&amp;lcy;&amp;tcy;&amp;acy;&amp;tcy; &amp;scy; &amp;icy;&amp;zcy;&amp;ocy;&amp;bcy;&amp;rcy;&amp;acy;&amp;zhcy;&amp;iecy;&amp;ncy;&amp;icy;&amp;iecy; &amp;zcy;&amp;acy; &amp;ucy;&amp;scy;&amp;icy;&amp;lcy;&amp;ncy;&amp;icy; &amp;gcy;&amp;ocy;&amp;dcy;&amp;icy;&amp;ncy;&amp;icy; &amp;tcy;&amp;acy;&amp;lcy;&amp;iecy;&amp;vcy;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800"/>
          </a:p>
        </p:txBody>
      </p:sp>
      <p:pic>
        <p:nvPicPr>
          <p:cNvPr id="11270" name="Picture 13" descr="6038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0"/>
            <a:ext cx="1763712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5" descr="603821_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0"/>
            <a:ext cx="180022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9" descr="38689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0"/>
            <a:ext cx="385127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21" descr=" &amp;Icy;&amp;kcy;&amp;ocy;&amp;ncy;&amp;ocy;&amp;scy;&amp;tcy;&amp;acy;&amp;scy;&amp;hardcy;&amp;tcy; &amp;vcy; &amp;pcy;&amp;rcy;&amp;icy;&amp;lcy;&amp;iecy;&amp;pcy;&amp;scy;&amp;kcy;&amp;acy;&amp;tcy;&amp;acy; &amp;chcy;&amp;iecy;&amp;rcy;&amp;kcy;&amp;vcy; &amp;ocy;&amp;pcy;&amp;icy;&amp;scy;&amp;acy;&amp;ncy; &amp;vcy; &amp;ZHcy;&amp;iecy;&amp;lcy;&amp;iecy;&amp;zcy;&amp;ncy;&amp;icy;&amp;yacy; &amp;scy;&amp;vcy;&amp;iecy;&amp;tcy;&amp;icy;&amp;lcy;&amp;ncy;&amp;icy;&amp;kcy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0525"/>
            <a:ext cx="52927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AutoShape 23" descr="9k="/>
          <p:cNvSpPr>
            <a:spLocks noChangeAspect="1" noChangeArrowheads="1"/>
          </p:cNvSpPr>
          <p:nvPr/>
        </p:nvSpPr>
        <p:spPr bwMode="auto">
          <a:xfrm>
            <a:off x="1238250" y="1085850"/>
            <a:ext cx="66675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800"/>
          </a:p>
        </p:txBody>
      </p:sp>
      <p:sp>
        <p:nvSpPr>
          <p:cNvPr id="11275" name="AutoShape 25" descr="9k="/>
          <p:cNvSpPr>
            <a:spLocks noChangeAspect="1" noChangeArrowheads="1"/>
          </p:cNvSpPr>
          <p:nvPr/>
        </p:nvSpPr>
        <p:spPr bwMode="auto">
          <a:xfrm>
            <a:off x="1238250" y="1085850"/>
            <a:ext cx="66675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800"/>
          </a:p>
        </p:txBody>
      </p:sp>
      <p:pic>
        <p:nvPicPr>
          <p:cNvPr id="11276" name="Picture 27" descr="Dimitar-Talev-2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349500"/>
            <a:ext cx="385127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29" descr="10-Copy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724400"/>
            <a:ext cx="15843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31" descr="Talev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724400"/>
            <a:ext cx="22669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BIG14188941931Svetiln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88913"/>
            <a:ext cx="165735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ANd9GcTd7UT6IqX1FTI3lNiM1Ox6c-YyXeQl0t3Yyt8uwpU7pYZ25nG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316865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 descr="3d151033f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05038"/>
            <a:ext cx="324008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 descr="hqdefaul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15888"/>
            <a:ext cx="320357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3" descr="event_696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205038"/>
            <a:ext cx="326707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15" descr="jeleznia_svetilnik_195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205038"/>
            <a:ext cx="201612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303213" y="4581525"/>
            <a:ext cx="8840787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400"/>
              <a:t>Да четеш Талев е изключително удоволствие, да го поставиш на сцена - изключително предизвикател-ство, което не носи задължително гаранция за успех.</a:t>
            </a:r>
            <a:br>
              <a:rPr lang="bg-BG" altLang="bg-BG" sz="1400"/>
            </a:br>
            <a:r>
              <a:rPr lang="bg-BG" altLang="bg-BG" sz="1400"/>
              <a:t>И все пак, добре би било, ако успееш, макар и само да се докоснеш до неговото човеколюбие, до него-вото родолюбие, до гордостта, която изпитва от единението си с народа, който го е родил и голготата, която е преживял, отдавайки му цялата си творческа енергия.</a:t>
            </a:r>
            <a:br>
              <a:rPr lang="bg-BG" altLang="bg-BG" sz="1400"/>
            </a:br>
            <a:r>
              <a:rPr lang="bg-BG" altLang="bg-BG" sz="1400"/>
              <a:t>Запалването на „железния светилник” разпръсква мрака в душите на неговите герои, събужда нацио-налното самосъзнание, жаждата за живот, свобода и творчество.</a:t>
            </a:r>
            <a:br>
              <a:rPr lang="bg-BG" altLang="bg-BG" sz="1400"/>
            </a:br>
            <a:r>
              <a:rPr lang="bg-BG" altLang="bg-BG" sz="1400"/>
              <a:t>Ето защо днес, когато нацията се тресе от противоречия, когато се топи като свещ и живее с мисълта за оцеляване, натоварена с чувството, че всичко се разпада, че децата ни изоставят и какво ли не още ... именно днес, няма по-подходящ автор и по-нужно заглавие.</a:t>
            </a:r>
            <a:endParaRPr lang="bg-BG" altLang="bg-BG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03213" y="188913"/>
            <a:ext cx="2613025" cy="319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 b="1"/>
              <a:t>Иконостасът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 b="1"/>
              <a:t>Режисьор </a:t>
            </a:r>
            <a:r>
              <a:rPr lang="bg-BG" altLang="bg-BG" sz="1200">
                <a:hlinkClick r:id="rId2" tooltip="Христо Христов (режисьор)"/>
              </a:rPr>
              <a:t>Христо Христов</a:t>
            </a:r>
            <a:r>
              <a:rPr lang="bg-BG" altLang="bg-BG" sz="1200"/>
              <a:t>,</a:t>
            </a:r>
            <a:br>
              <a:rPr lang="bg-BG" altLang="bg-BG" sz="1200"/>
            </a:br>
            <a:r>
              <a:rPr lang="bg-BG" altLang="bg-BG" sz="1200">
                <a:hlinkClick r:id="rId3" tooltip="Тодор Динов"/>
              </a:rPr>
              <a:t>Тодор Динов</a:t>
            </a:r>
            <a:endParaRPr lang="bg-BG" altLang="bg-BG" sz="1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 b="1"/>
              <a:t>Сценарий </a:t>
            </a:r>
            <a:r>
              <a:rPr lang="bg-BG" altLang="bg-BG" sz="1200">
                <a:hlinkClick r:id="rId3" tooltip="Тодор Динов"/>
              </a:rPr>
              <a:t>Тодор Динов</a:t>
            </a:r>
            <a:r>
              <a:rPr lang="bg-BG" altLang="bg-BG" sz="1200"/>
              <a:t>,</a:t>
            </a:r>
            <a:br>
              <a:rPr lang="bg-BG" altLang="bg-BG" sz="1200"/>
            </a:br>
            <a:r>
              <a:rPr lang="bg-BG" altLang="bg-BG" sz="1200">
                <a:hlinkClick r:id="rId2" tooltip="Христо Христов (режисьор)"/>
              </a:rPr>
              <a:t>Христо Христов</a:t>
            </a:r>
            <a:endParaRPr lang="bg-BG" altLang="bg-BG" sz="1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 b="1"/>
              <a:t>В ролите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>
                <a:hlinkClick r:id="rId4" tooltip="Димитър Ташев (актьор) (страницата не съществува)"/>
              </a:rPr>
              <a:t>Димитър Ташев</a:t>
            </a:r>
            <a:r>
              <a:rPr lang="bg-BG" altLang="bg-BG" sz="1200"/>
              <a:t>,</a:t>
            </a:r>
            <a:br>
              <a:rPr lang="bg-BG" altLang="bg-BG" sz="1200"/>
            </a:br>
            <a:r>
              <a:rPr lang="bg-BG" altLang="bg-BG" sz="1200">
                <a:hlinkClick r:id="rId5" tooltip="Емилия Радева"/>
              </a:rPr>
              <a:t>Емилия Радева</a:t>
            </a:r>
            <a:r>
              <a:rPr lang="bg-BG" altLang="bg-BG" sz="1200"/>
              <a:t>,</a:t>
            </a:r>
            <a:br>
              <a:rPr lang="bg-BG" altLang="bg-BG" sz="1200"/>
            </a:br>
            <a:r>
              <a:rPr lang="bg-BG" altLang="bg-BG" sz="1200">
                <a:hlinkClick r:id="rId6" tooltip="Виолета Гиндева"/>
              </a:rPr>
              <a:t>Виолета Гиндева</a:t>
            </a:r>
            <a:r>
              <a:rPr lang="bg-BG" altLang="bg-BG" sz="1200"/>
              <a:t>,</a:t>
            </a:r>
            <a:br>
              <a:rPr lang="bg-BG" altLang="bg-BG" sz="1200"/>
            </a:br>
            <a:r>
              <a:rPr lang="bg-BG" altLang="bg-BG" sz="1200">
                <a:hlinkClick r:id="rId7" tooltip="Добринка Станкова"/>
              </a:rPr>
              <a:t>Добринка Станкова</a:t>
            </a:r>
            <a:endParaRPr lang="bg-BG" altLang="bg-BG" sz="1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 b="1"/>
              <a:t>Музика </a:t>
            </a:r>
            <a:r>
              <a:rPr lang="bg-BG" altLang="bg-BG" sz="1200">
                <a:hlinkClick r:id="rId8" tooltip="Милчо Левиев"/>
              </a:rPr>
              <a:t>Милчо Левиев</a:t>
            </a:r>
            <a:endParaRPr lang="bg-BG" altLang="bg-BG" sz="1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 b="1"/>
              <a:t>Оператор </a:t>
            </a:r>
            <a:r>
              <a:rPr lang="bg-BG" altLang="bg-BG" sz="1200">
                <a:hlinkClick r:id="rId9" tooltip="Атанас Тасев"/>
              </a:rPr>
              <a:t>Атанас Тасев</a:t>
            </a:r>
            <a:endParaRPr lang="bg-BG" altLang="bg-BG" sz="1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 b="1"/>
              <a:t>Разпространител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>
                <a:hlinkClick r:id="rId10" tooltip="Студия за игрални филми „Бояна“"/>
              </a:rPr>
              <a:t>БЪЛГАРСКА КИНЕМАТОГРАФИЯ</a:t>
            </a:r>
            <a:r>
              <a:rPr lang="bg-BG" altLang="bg-BG" sz="1200"/>
              <a:t/>
            </a:r>
            <a:br>
              <a:rPr lang="bg-BG" altLang="bg-BG" sz="1200"/>
            </a:br>
            <a:r>
              <a:rPr lang="bg-BG" altLang="bg-BG" sz="1200">
                <a:hlinkClick r:id="rId11" tooltip="Студия за игрални филми"/>
              </a:rPr>
              <a:t>Студия за игрални филми</a:t>
            </a:r>
            <a:endParaRPr lang="bg-BG" altLang="bg-BG" sz="1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 b="1"/>
              <a:t>Премиера </a:t>
            </a:r>
            <a:r>
              <a:rPr lang="bg-BG" altLang="bg-BG" sz="1200">
                <a:hlinkClick r:id="rId12" tooltip="31 януари"/>
              </a:rPr>
              <a:t>31 януари</a:t>
            </a:r>
            <a:r>
              <a:rPr lang="bg-BG" altLang="bg-BG" sz="1200"/>
              <a:t> </a:t>
            </a:r>
            <a:r>
              <a:rPr lang="bg-BG" altLang="bg-BG" sz="1200">
                <a:hlinkClick r:id="rId13" tooltip="1969"/>
              </a:rPr>
              <a:t>1969</a:t>
            </a:r>
            <a:r>
              <a:rPr lang="bg-BG" altLang="bg-BG" sz="1200"/>
              <a:t> г.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 b="1"/>
              <a:t>Времетраене </a:t>
            </a:r>
            <a:r>
              <a:rPr lang="bg-BG" altLang="bg-BG" sz="1200"/>
              <a:t>95 минути</a:t>
            </a:r>
          </a:p>
        </p:txBody>
      </p:sp>
      <p:sp>
        <p:nvSpPr>
          <p:cNvPr id="13315" name="AutoShape 6" descr="2Q=="/>
          <p:cNvSpPr>
            <a:spLocks noChangeAspect="1" noChangeArrowheads="1"/>
          </p:cNvSpPr>
          <p:nvPr/>
        </p:nvSpPr>
        <p:spPr bwMode="auto">
          <a:xfrm>
            <a:off x="3762375" y="2328863"/>
            <a:ext cx="16192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800"/>
          </a:p>
        </p:txBody>
      </p:sp>
      <p:sp>
        <p:nvSpPr>
          <p:cNvPr id="13316" name="AutoShape 8" descr="2Q=="/>
          <p:cNvSpPr>
            <a:spLocks noChangeAspect="1" noChangeArrowheads="1"/>
          </p:cNvSpPr>
          <p:nvPr/>
        </p:nvSpPr>
        <p:spPr bwMode="auto">
          <a:xfrm>
            <a:off x="3779838" y="2349500"/>
            <a:ext cx="16192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800"/>
          </a:p>
        </p:txBody>
      </p:sp>
      <p:graphicFrame>
        <p:nvGraphicFramePr>
          <p:cNvPr id="15380" name="Group 20"/>
          <p:cNvGraphicFramePr>
            <a:graphicFrameLocks noGrp="1"/>
          </p:cNvGraphicFramePr>
          <p:nvPr/>
        </p:nvGraphicFramePr>
        <p:xfrm>
          <a:off x="4481513" y="2911475"/>
          <a:ext cx="207962" cy="1036638"/>
        </p:xfrm>
        <a:graphic>
          <a:graphicData uri="http://schemas.openxmlformats.org/drawingml/2006/table">
            <a:tbl>
              <a:tblPr/>
              <a:tblGrid>
                <a:gridCol w="207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3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altLang="bg-BG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283" marR="91283" marT="45734" marB="4573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altLang="bg-BG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283" marR="91283" marT="45734" marB="45734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382" name="Picture 22" descr="629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429000"/>
            <a:ext cx="259238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Picture 24" descr="274dc180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6035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6" name="Picture 26" descr="hqdefaul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60350"/>
            <a:ext cx="28797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8" name="Picture 28" descr="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997200"/>
            <a:ext cx="5688012" cy="365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&amp;Rcy;&amp;iecy;&amp;zcy;&amp;ucy;&amp;lcy;&amp;tcy;&amp;acy;&amp;tcy; &amp;scy; &amp;icy;&amp;zcy;&amp;ocy;&amp;bcy;&amp;rcy;&amp;acy;&amp;zhcy;&amp;iecy;&amp;ncy;&amp;icy;&amp;iecy; &amp;zcy;&amp;acy; &quot;&amp;ZHcy;&amp;iecy;&amp;lcy;&amp;iecy;&amp;zcy;&amp;ncy;&amp;icy;&amp;yacy;&amp;tcy; &amp;scy;&amp;vcy;&amp;iecy;&amp;tcy;&amp;icy;&amp;lcy;&amp;ncy;&amp;icy;&amp;kcy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47675" y="136525"/>
            <a:ext cx="85613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bg-BG" altLang="bg-BG" sz="1800"/>
              <a:t>История на творбата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      </a:t>
            </a:r>
            <a:r>
              <a:rPr lang="en-US" altLang="bg-BG" sz="1800"/>
              <a:t>- </a:t>
            </a:r>
            <a:r>
              <a:rPr lang="bg-BG" altLang="bg-BG" sz="1800"/>
              <a:t>Замисълът на писателя датира от началото на 40-те години</a:t>
            </a:r>
            <a:r>
              <a:rPr lang="en-US" altLang="bg-BG" sz="1800"/>
              <a:t>;</a:t>
            </a:r>
            <a:endParaRPr lang="bg-BG" altLang="bg-BG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      - Във вестник “Зора” са публикувани няколко глави от романа</a:t>
            </a:r>
            <a:r>
              <a:rPr lang="en-US" altLang="bg-BG" sz="1800"/>
              <a:t>;</a:t>
            </a:r>
            <a:endParaRPr lang="bg-BG" altLang="bg-BG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      - Отпечатването на произведението става възможно през 1952 година,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след като Комунистическата партия преосмисля политиката си относно маке-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донските българи.</a:t>
            </a:r>
            <a:endParaRPr lang="en-US" altLang="bg-BG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1800"/>
              <a:t>       </a:t>
            </a:r>
            <a:r>
              <a:rPr lang="bg-BG" altLang="bg-BG" sz="1800"/>
              <a:t>- В романа Талев пресъздава родния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 си град Прилеп.</a:t>
            </a:r>
          </a:p>
        </p:txBody>
      </p:sp>
      <p:sp>
        <p:nvSpPr>
          <p:cNvPr id="15363" name="AutoShape 6" descr="9k="/>
          <p:cNvSpPr>
            <a:spLocks noChangeAspect="1" noChangeArrowheads="1"/>
          </p:cNvSpPr>
          <p:nvPr/>
        </p:nvSpPr>
        <p:spPr bwMode="auto">
          <a:xfrm>
            <a:off x="1714500" y="1290638"/>
            <a:ext cx="57150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800"/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47675" y="6237288"/>
            <a:ext cx="4530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Преспа / дн. Ресен/ се намира на територията на Република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Македония </a:t>
            </a:r>
          </a:p>
        </p:txBody>
      </p:sp>
      <p:pic>
        <p:nvPicPr>
          <p:cNvPr id="7181" name="Picture 13" descr="Ohrid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628775"/>
            <a:ext cx="31527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5" descr="Prespavall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92375"/>
            <a:ext cx="395922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17" descr="20120215075606%21%D0%A6%D1%80%D0%BA%D0%B2%D0%B0%D1%82%D0%B0_%D1%81%D0%B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149725"/>
            <a:ext cx="31686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1-1%20Kandilo%20Svetiln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36613"/>
            <a:ext cx="3097212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47675" y="280988"/>
            <a:ext cx="3022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2. Значение на заглавието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119563" y="836613"/>
            <a:ext cx="4413250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400"/>
              <a:t>Обредно пособие във формата на чашка пълна с течна мазнина - олио или зехтин и фитил, чрез който мазнината изгаря, използващо се широко в православните храмове и в домашния молитвен живот на вярващите християни. Кандилото е светилник, който се поставя пред икони в знак на почит. В някои храмове кандило се поставя и пред изображенията на покойници. Запалването на кандило има значението едновременно на молитва и на жертвоприношение. Често думата "кандило" се бърка с "кадило" или "кадилница" - прибор в православното богослужение и християнски бит за принасяне на "кадилна жертва" - тамян смесен с благоухания.</a:t>
            </a:r>
            <a:endParaRPr lang="bg-BG" altLang="bg-BG" sz="1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400" b="1"/>
              <a:t>Етимология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400"/>
              <a:t>Старобълг. </a:t>
            </a:r>
            <a:r>
              <a:rPr lang="bg-BG" altLang="bg-BG" sz="1400" b="1"/>
              <a:t>канъдило</a:t>
            </a:r>
            <a:r>
              <a:rPr lang="bg-BG" altLang="bg-BG" sz="1400"/>
              <a:t> (Супрасъл. сб.) &lt; средногръц. κανδήλα, κάνδηλον „светилник“ &lt; лат. </a:t>
            </a:r>
            <a:r>
              <a:rPr lang="bg-BG" altLang="bg-BG" sz="1400" i="1"/>
              <a:t>саndēlа</a:t>
            </a:r>
            <a:r>
              <a:rPr lang="bg-BG" altLang="bg-BG" sz="1400"/>
              <a:t>.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47675" y="5321300"/>
            <a:ext cx="82534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Светилото олицетворява българщината, а желязото – упоритостта, с която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българите отстояват родовата си принадлежност.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82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200" grpId="0"/>
      <p:bldP spid="8201" grpId="0"/>
      <p:bldP spid="820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808038" y="207963"/>
            <a:ext cx="8161337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3. Жанрова принадлежност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- Подобно на прочутия Вазов роман “Под игото” и “Железният светилник 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роман – епопея</a:t>
            </a:r>
            <a:r>
              <a:rPr lang="en-US" altLang="bg-BG" sz="1800"/>
              <a:t>;</a:t>
            </a:r>
            <a:endParaRPr lang="bg-BG" altLang="bg-BG" sz="180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bg-BG" altLang="bg-BG" sz="1800"/>
              <a:t>Съдбата на героите е преплетена със събития, които имат историческо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значение за българския народ.</a:t>
            </a:r>
          </a:p>
        </p:txBody>
      </p:sp>
      <p:pic>
        <p:nvPicPr>
          <p:cNvPr id="9222" name="Picture 6" descr="995056_518391278261594_115646663879093208_n1_edi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16113"/>
            <a:ext cx="3167062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96f2eb277823c105935268934926ca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916113"/>
            <a:ext cx="5040312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 descr="ANd9GcTUgNeBBs3eMsrFinftKqOI21GqtQcKz_00JWAI2mW4To7mpT8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292600"/>
            <a:ext cx="3167062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519113" y="3524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800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808038" y="352425"/>
            <a:ext cx="763428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4. Сюжет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В основата на романа е съдбата на Глаушевия род, като различните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поколения илюстрират различните обществено – исторически ситуа-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ции, пред които е изправен българският народ.</a:t>
            </a:r>
          </a:p>
        </p:txBody>
      </p:sp>
      <p:pic>
        <p:nvPicPr>
          <p:cNvPr id="10247" name="Picture 7" descr="49793_psbkFwh6gyrKcv17T5YswHWMVNmz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773238"/>
            <a:ext cx="403860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4840288" y="4149725"/>
            <a:ext cx="4021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Участниците в Българския църковно-народен събор в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Цариград 1871 година</a:t>
            </a:r>
          </a:p>
        </p:txBody>
      </p:sp>
      <p:pic>
        <p:nvPicPr>
          <p:cNvPr id="10252" name="Picture 12" descr="ANd9GcS9JLE-9P_VZj8H52AGmC2qhs3ijL2v6kIBJbNVlpNYRadA8cn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73238"/>
            <a:ext cx="3744913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808038" y="4076700"/>
            <a:ext cx="25415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Българско училище в Македония</a:t>
            </a:r>
          </a:p>
        </p:txBody>
      </p:sp>
      <p:pic>
        <p:nvPicPr>
          <p:cNvPr id="10255" name="Picture 15" descr="56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581525"/>
            <a:ext cx="4176712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  <p:bldP spid="102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808038" y="3524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800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23850" y="188913"/>
            <a:ext cx="489585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5. Композиция – романът се състои от четири части.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bg-BG" altLang="bg-BG" sz="1800"/>
              <a:t> “Хаджи Серафимовата внучка”</a:t>
            </a:r>
            <a:r>
              <a:rPr lang="en-US" altLang="bg-BG" sz="1800"/>
              <a:t>;</a:t>
            </a:r>
            <a:endParaRPr lang="bg-BG" altLang="bg-BG" sz="180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bg-BG" altLang="bg-BG" sz="1800"/>
              <a:t> “В тъмни времена”</a:t>
            </a:r>
            <a:r>
              <a:rPr lang="en-US" altLang="bg-BG" sz="1800"/>
              <a:t>;</a:t>
            </a:r>
            <a:endParaRPr lang="bg-BG" altLang="bg-BG" sz="180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bg-BG" altLang="bg-BG" sz="1800"/>
              <a:t> “Народ се пробужда”</a:t>
            </a:r>
            <a:r>
              <a:rPr lang="en-US" altLang="bg-BG" sz="1800"/>
              <a:t>;</a:t>
            </a:r>
            <a:endParaRPr lang="bg-BG" altLang="bg-BG" sz="180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bg-BG" altLang="bg-BG" sz="1800"/>
              <a:t> “Корени и гранки”</a:t>
            </a:r>
            <a:r>
              <a:rPr lang="en-US" altLang="bg-BG" sz="1800"/>
              <a:t>;</a:t>
            </a:r>
            <a:endParaRPr lang="bg-BG" altLang="bg-BG" sz="180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bg-BG" altLang="bg-BG" sz="1800"/>
              <a:t>Всяка страница съдържа епиграф – цитат от народна песен.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Самото начало на романа, чрез образа на дървото представя единството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между семейство и народ.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800"/>
          </a:p>
        </p:txBody>
      </p:sp>
      <p:pic>
        <p:nvPicPr>
          <p:cNvPr id="11271" name="Picture 7" descr="zhelezniat-svetilnik-stranici-ot-tazi-kni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0"/>
            <a:ext cx="3924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 descr="talev_jel_svetilnik_305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789363"/>
            <a:ext cx="4392613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19113" y="352425"/>
            <a:ext cx="7812087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1800"/>
              <a:t>5</a:t>
            </a:r>
            <a:r>
              <a:rPr lang="bg-BG" altLang="bg-BG" sz="1800"/>
              <a:t>. Символи в романа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     А. Световното дърво – представя здравите корени на народността,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нейния устойчив бит и морал. Авторът проследява как от бита се раж-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дат великите идеи на времето, как израстването на народа започва от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неговия дом.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335463" y="2081213"/>
            <a:ext cx="4124325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Българската митология не прави изключение по отношение на Световното дърво. Тази важна роля е отреждана на дъбът, яворът, орехът и борът. Към тях се подхожда с почитание. В миналото, още преди да се построят храмове, църковните служби се извършвали под тях. Мотивът на Дървото на живот има своето отражение във фолклора, пластиката, златарството, шевиците, бродериите. То е част от коледарите, сватбеното знаме, кумовото дърво. Този митологизиран символ е симбиоза на пълния житейски и природен цикъл. Може да се тълкува като отделен човек, животът му, неговият микрокосмос, неизменно свързан с общочовешкия и природен макрокосмос. Космическото дърво е израз на архаичната представа на преминаването в трите свята, още може да бъде отъждествено с преминаването на различните социални статуси. </a:t>
            </a:r>
          </a:p>
        </p:txBody>
      </p:sp>
      <p:pic>
        <p:nvPicPr>
          <p:cNvPr id="12295" name="Picture 7" descr="egyptian%2Btree%2Bof%2B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916113"/>
            <a:ext cx="316865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 descr="Dolmatov_World_tr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300663"/>
            <a:ext cx="158432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1" descr="big_D_137x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300663"/>
            <a:ext cx="180022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Prilepstr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3752850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Prilep_-_Postc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0438"/>
            <a:ext cx="3983038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551363" y="404813"/>
            <a:ext cx="41973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400"/>
              <a:t>Димитър Талев е роден в град </a:t>
            </a:r>
            <a:r>
              <a:rPr lang="bg-BG" altLang="bg-BG" sz="1400">
                <a:hlinkClick r:id="rId4" tooltip="Прилеп (град)"/>
              </a:rPr>
              <a:t>Прилеп</a:t>
            </a:r>
            <a:r>
              <a:rPr lang="bg-BG" altLang="bg-BG" sz="1400"/>
              <a:t>, в областта </a:t>
            </a:r>
            <a:r>
              <a:rPr lang="bg-BG" altLang="bg-BG" sz="1400">
                <a:hlinkClick r:id="rId5" tooltip="Македония (област)"/>
              </a:rPr>
              <a:t>Македония</a:t>
            </a:r>
            <a:r>
              <a:rPr lang="bg-BG" altLang="bg-BG" sz="1400"/>
              <a:t>, тогава все още под </a:t>
            </a:r>
            <a:r>
              <a:rPr lang="bg-BG" altLang="bg-BG" sz="1400">
                <a:hlinkClick r:id="rId6" tooltip="Османска империя"/>
              </a:rPr>
              <a:t>османска</a:t>
            </a:r>
            <a:r>
              <a:rPr lang="bg-BG" altLang="bg-BG" sz="1400"/>
              <a:t> власт, на 1 септември 1898 година. Расте в семейството на майстор железар и ковач, в чийто дом владее дух на патриархална сърдечност и възрожденски патриотизъм. Негов брат е революционерът от </a:t>
            </a:r>
            <a:r>
              <a:rPr lang="bg-BG" altLang="bg-BG" sz="1400">
                <a:hlinkClick r:id="rId7" tooltip="Вътрешна македоно-одринска революционна организация"/>
              </a:rPr>
              <a:t>ВМОРО</a:t>
            </a:r>
            <a:r>
              <a:rPr lang="bg-BG" altLang="bg-BG" sz="1400"/>
              <a:t> </a:t>
            </a:r>
            <a:r>
              <a:rPr lang="bg-BG" altLang="bg-BG" sz="1400">
                <a:hlinkClick r:id="rId8" tooltip="Георги Талев"/>
              </a:rPr>
              <a:t>Георги Талев</a:t>
            </a:r>
            <a:r>
              <a:rPr lang="bg-BG" altLang="bg-BG" sz="1400"/>
              <a:t>. На 9 години остава без баща. Балканската, Междусъюзническата и Първата световна война определят безсистемното му образование; учи с прекъсвания в Прилеп, </a:t>
            </a:r>
            <a:r>
              <a:rPr lang="bg-BG" altLang="bg-BG" sz="1400">
                <a:hlinkClick r:id="rId9" tooltip="Солун"/>
              </a:rPr>
              <a:t>Солун</a:t>
            </a:r>
            <a:r>
              <a:rPr lang="bg-BG" altLang="bg-BG" sz="1400"/>
              <a:t>, </a:t>
            </a:r>
            <a:r>
              <a:rPr lang="bg-BG" altLang="bg-BG" sz="1400">
                <a:hlinkClick r:id="rId10" tooltip="Скопие"/>
              </a:rPr>
              <a:t>Скопие</a:t>
            </a:r>
            <a:r>
              <a:rPr lang="bg-BG" altLang="bg-BG" sz="1400"/>
              <a:t>, </a:t>
            </a:r>
            <a:r>
              <a:rPr lang="bg-BG" altLang="bg-BG" sz="1400">
                <a:hlinkClick r:id="rId11" tooltip="Стара Загора"/>
              </a:rPr>
              <a:t>Стара Загора</a:t>
            </a:r>
            <a:r>
              <a:rPr lang="bg-BG" altLang="bg-BG" sz="1400"/>
              <a:t>; завършва гимназия в </a:t>
            </a:r>
            <a:r>
              <a:rPr lang="bg-BG" altLang="bg-BG" sz="1400">
                <a:hlinkClick r:id="rId12" tooltip="Битоля"/>
              </a:rPr>
              <a:t>Битоля</a:t>
            </a:r>
            <a:r>
              <a:rPr lang="bg-BG" altLang="bg-BG" sz="1400"/>
              <a:t> през 1920 г. 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519113" y="3213100"/>
            <a:ext cx="3836987" cy="355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400"/>
              <a:t>След гимназията Талев посещава лекции в чужбина по </a:t>
            </a:r>
            <a:r>
              <a:rPr lang="bg-BG" altLang="bg-BG" sz="1400">
                <a:hlinkClick r:id="rId13" tooltip="Медицина"/>
              </a:rPr>
              <a:t>медицина</a:t>
            </a:r>
            <a:r>
              <a:rPr lang="bg-BG" altLang="bg-BG" sz="1400"/>
              <a:t> и по </a:t>
            </a:r>
            <a:r>
              <a:rPr lang="bg-BG" altLang="bg-BG" sz="1400">
                <a:hlinkClick r:id="rId14" tooltip="Философия"/>
              </a:rPr>
              <a:t>философия</a:t>
            </a:r>
            <a:r>
              <a:rPr lang="bg-BG" altLang="bg-BG" sz="1400"/>
              <a:t>. Следва по един семестър в </a:t>
            </a:r>
            <a:r>
              <a:rPr lang="bg-BG" altLang="bg-BG" sz="1400">
                <a:hlinkClick r:id="rId15" tooltip="Загреб"/>
              </a:rPr>
              <a:t>Загреб</a:t>
            </a:r>
            <a:r>
              <a:rPr lang="bg-BG" altLang="bg-BG" sz="1400"/>
              <a:t> и </a:t>
            </a:r>
            <a:r>
              <a:rPr lang="bg-BG" altLang="bg-BG" sz="1400">
                <a:hlinkClick r:id="rId16" tooltip="Виена"/>
              </a:rPr>
              <a:t>Виена</a:t>
            </a:r>
            <a:r>
              <a:rPr lang="bg-BG" altLang="bg-BG" sz="1400"/>
              <a:t> през 1920–1921 г. Разбира, че това не го вълнува и точно в деня, в който почива Вазов, той се връща от Австрия и слиза на Видинското пристанище. После изучава и завършва българска филология в </a:t>
            </a:r>
            <a:r>
              <a:rPr lang="bg-BG" altLang="bg-BG" sz="1400">
                <a:hlinkClick r:id="rId17" tooltip="Софийски университет"/>
              </a:rPr>
              <a:t>Софийски университет</a:t>
            </a:r>
            <a:r>
              <a:rPr lang="bg-BG" altLang="bg-BG" sz="1400"/>
              <a:t> през </a:t>
            </a:r>
            <a:r>
              <a:rPr lang="bg-BG" altLang="bg-BG" sz="1400">
                <a:hlinkClick r:id="rId18" tooltip="1925"/>
              </a:rPr>
              <a:t>1925</a:t>
            </a:r>
            <a:r>
              <a:rPr lang="bg-BG" altLang="bg-BG" sz="1400"/>
              <a:t> г., където слуша лекции при професорите </a:t>
            </a:r>
            <a:r>
              <a:rPr lang="bg-BG" altLang="bg-BG" sz="1400">
                <a:hlinkClick r:id="rId19" tooltip="Иван Шишманов"/>
              </a:rPr>
              <a:t>Иван Шишманов</a:t>
            </a:r>
            <a:r>
              <a:rPr lang="bg-BG" altLang="bg-BG" sz="1400"/>
              <a:t>, </a:t>
            </a:r>
            <a:r>
              <a:rPr lang="bg-BG" altLang="bg-BG" sz="1400">
                <a:hlinkClick r:id="rId20" tooltip="Йордан Иванов"/>
              </a:rPr>
              <a:t>Йордан Иванов</a:t>
            </a:r>
            <a:r>
              <a:rPr lang="bg-BG" altLang="bg-BG" sz="1400"/>
              <a:t>, </a:t>
            </a:r>
            <a:r>
              <a:rPr lang="bg-BG" altLang="bg-BG" sz="1400">
                <a:hlinkClick r:id="rId21" tooltip="Боян Пенев"/>
              </a:rPr>
              <a:t>Боян Пенев</a:t>
            </a:r>
            <a:r>
              <a:rPr lang="bg-BG" altLang="bg-BG" sz="1400"/>
              <a:t>, академик </a:t>
            </a:r>
            <a:r>
              <a:rPr lang="bg-BG" altLang="bg-BG" sz="1400">
                <a:hlinkClick r:id="rId22" tooltip="Михаил Арнаудов"/>
              </a:rPr>
              <a:t>Михаил Арнаудов</a:t>
            </a:r>
            <a:r>
              <a:rPr lang="bg-BG" altLang="bg-BG" sz="1400"/>
              <a:t>, </a:t>
            </a:r>
            <a:r>
              <a:rPr lang="bg-BG" altLang="bg-BG" sz="1400">
                <a:hlinkClick r:id="rId23" tooltip="Любомир Милетич"/>
              </a:rPr>
              <a:t>Любомир Милетич</a:t>
            </a:r>
            <a:r>
              <a:rPr lang="bg-BG" altLang="bg-BG" sz="1400"/>
              <a:t> и </a:t>
            </a:r>
            <a:r>
              <a:rPr lang="bg-BG" altLang="bg-BG" sz="1400">
                <a:hlinkClick r:id="rId24" tooltip="Стефан Младенов"/>
              </a:rPr>
              <a:t>Стефан Младенов</a:t>
            </a:r>
            <a:r>
              <a:rPr lang="bg-BG" altLang="bg-BG" sz="1400"/>
              <a:t>. Те искат да го привлекат като научен работник, но той решава, че неговото поприще е писателството</a:t>
            </a:r>
            <a:r>
              <a:rPr lang="bg-BG" altLang="bg-BG" sz="1800"/>
              <a:t>. 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4767263" y="6042025"/>
            <a:ext cx="1987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Прилеп през 1915 година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950913" y="280988"/>
            <a:ext cx="59356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Б. Огънят – съвместява разрушението и съзиданието</a:t>
            </a:r>
          </a:p>
        </p:txBody>
      </p:sp>
      <p:pic>
        <p:nvPicPr>
          <p:cNvPr id="13318" name="Picture 6" descr="og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636838"/>
            <a:ext cx="151288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 descr="fire-rages-through-a-building-in-tottenham-pic-pa-955458095-1463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052513"/>
            <a:ext cx="18002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Line 9"/>
          <p:cNvSpPr>
            <a:spLocks noChangeShapeType="1"/>
          </p:cNvSpPr>
          <p:nvPr/>
        </p:nvSpPr>
        <p:spPr bwMode="auto">
          <a:xfrm flipH="1" flipV="1">
            <a:off x="2916238" y="2060575"/>
            <a:ext cx="6477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1023938" y="2441575"/>
            <a:ext cx="1900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Унищожава богатството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на Хаджи Серафим</a:t>
            </a:r>
          </a:p>
        </p:txBody>
      </p:sp>
      <p:pic>
        <p:nvPicPr>
          <p:cNvPr id="13324" name="Picture 12" descr="ANd9GcQ0kUjhNlg3PVTPKIUHoPURk6YFMh48qyxy7J8c0Gj7rIHEh1b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068638"/>
            <a:ext cx="188595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6" name="Line 14"/>
          <p:cNvSpPr>
            <a:spLocks noChangeShapeType="1"/>
          </p:cNvSpPr>
          <p:nvPr/>
        </p:nvSpPr>
        <p:spPr bwMode="auto">
          <a:xfrm flipH="1">
            <a:off x="2843213" y="4005263"/>
            <a:ext cx="7207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827088" y="4602163"/>
            <a:ext cx="23542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Символизира страданието</a:t>
            </a:r>
          </a:p>
        </p:txBody>
      </p:sp>
      <p:sp>
        <p:nvSpPr>
          <p:cNvPr id="21514" name="AutoShape 17" descr="Z"/>
          <p:cNvSpPr>
            <a:spLocks noChangeAspect="1" noChangeArrowheads="1"/>
          </p:cNvSpPr>
          <p:nvPr/>
        </p:nvSpPr>
        <p:spPr bwMode="auto">
          <a:xfrm>
            <a:off x="552450" y="1176338"/>
            <a:ext cx="803910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800"/>
          </a:p>
        </p:txBody>
      </p:sp>
      <p:sp>
        <p:nvSpPr>
          <p:cNvPr id="21515" name="AutoShape 19" descr="Z"/>
          <p:cNvSpPr>
            <a:spLocks noChangeAspect="1" noChangeArrowheads="1"/>
          </p:cNvSpPr>
          <p:nvPr/>
        </p:nvSpPr>
        <p:spPr bwMode="auto">
          <a:xfrm>
            <a:off x="552450" y="1176338"/>
            <a:ext cx="803910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800"/>
          </a:p>
        </p:txBody>
      </p:sp>
      <p:pic>
        <p:nvPicPr>
          <p:cNvPr id="13333" name="Picture 21" descr="maxresdefaul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797425"/>
            <a:ext cx="1871663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4" name="Line 22"/>
          <p:cNvSpPr>
            <a:spLocks noChangeShapeType="1"/>
          </p:cNvSpPr>
          <p:nvPr/>
        </p:nvSpPr>
        <p:spPr bwMode="auto">
          <a:xfrm>
            <a:off x="4284663" y="42211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3327400" y="6257925"/>
            <a:ext cx="21383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Символизира творчеството</a:t>
            </a:r>
          </a:p>
        </p:txBody>
      </p:sp>
      <p:pic>
        <p:nvPicPr>
          <p:cNvPr id="13337" name="Picture 25" descr="ANd9GcRyX4gihkBe-edohytfyTTn_4ihKUxGokpvzdYiLqkTO0i2bRfVO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141663"/>
            <a:ext cx="201612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8" name="Line 26"/>
          <p:cNvSpPr>
            <a:spLocks noChangeShapeType="1"/>
          </p:cNvSpPr>
          <p:nvPr/>
        </p:nvSpPr>
        <p:spPr bwMode="auto">
          <a:xfrm>
            <a:off x="5148263" y="3933825"/>
            <a:ext cx="1008062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3339" name="Text Box 27"/>
          <p:cNvSpPr txBox="1">
            <a:spLocks noChangeArrowheads="1"/>
          </p:cNvSpPr>
          <p:nvPr/>
        </p:nvSpPr>
        <p:spPr bwMode="auto">
          <a:xfrm>
            <a:off x="6135688" y="4602163"/>
            <a:ext cx="15605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Наказание за греха</a:t>
            </a:r>
          </a:p>
        </p:txBody>
      </p:sp>
      <p:pic>
        <p:nvPicPr>
          <p:cNvPr id="13341" name="Picture 29" descr="buditel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981075"/>
            <a:ext cx="20161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2" name="Line 30"/>
          <p:cNvSpPr>
            <a:spLocks noChangeShapeType="1"/>
          </p:cNvSpPr>
          <p:nvPr/>
        </p:nvSpPr>
        <p:spPr bwMode="auto">
          <a:xfrm flipV="1">
            <a:off x="5148263" y="1989138"/>
            <a:ext cx="9366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6064250" y="2370138"/>
            <a:ext cx="1782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Символ на народното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пробуждане </a:t>
            </a:r>
          </a:p>
        </p:txBody>
      </p:sp>
      <p:sp>
        <p:nvSpPr>
          <p:cNvPr id="13344" name="Text Box 32"/>
          <p:cNvSpPr txBox="1">
            <a:spLocks noChangeArrowheads="1"/>
          </p:cNvSpPr>
          <p:nvPr/>
        </p:nvSpPr>
        <p:spPr bwMode="auto">
          <a:xfrm>
            <a:off x="3132138" y="857250"/>
            <a:ext cx="2879725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Своеобразен хипостас на огъня е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железния светилник, до който Ла-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зар чете Библията.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Налага се идеята за свещенодей-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ствие, чрез което героят обединява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първоначално семейството, а впо-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следствие и народа</a:t>
            </a:r>
          </a:p>
        </p:txBody>
      </p:sp>
      <p:sp>
        <p:nvSpPr>
          <p:cNvPr id="13345" name="Text Box 33"/>
          <p:cNvSpPr txBox="1">
            <a:spLocks noChangeArrowheads="1"/>
          </p:cNvSpPr>
          <p:nvPr/>
        </p:nvSpPr>
        <p:spPr bwMode="auto">
          <a:xfrm>
            <a:off x="6300788" y="6094413"/>
            <a:ext cx="2663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Хипостас – превъплъщение на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                   божественото начало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133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22" grpId="0"/>
      <p:bldP spid="13327" grpId="0"/>
      <p:bldP spid="13335" grpId="0"/>
      <p:bldP spid="13339" grpId="0"/>
      <p:bldP spid="13343" grpId="0"/>
      <p:bldP spid="13344" grpId="0"/>
      <p:bldP spid="13345" grpId="0"/>
      <p:bldP spid="1334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519113" y="2809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800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23850" y="352425"/>
            <a:ext cx="8640763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1800"/>
              <a:t>6</a:t>
            </a:r>
            <a:r>
              <a:rPr lang="bg-BG" altLang="bg-BG" sz="1800"/>
              <a:t>. Образите в романа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6.1. Султана Глаушева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Прототип на този образ е майката на писателя - Донка.Тя е била със силен ха-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рактер и богата душевност.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Физическият портрет на героинята контрастира с титаничната сила на харак-тера, която притежава. Талев рисува дребна на ръст мома, “със слабо,тясно лице” и само блясъкът в очите и загатва за скритата в нея енергия.</a:t>
            </a:r>
          </a:p>
        </p:txBody>
      </p:sp>
      <p:pic>
        <p:nvPicPr>
          <p:cNvPr id="14343" name="Picture 7" descr="03-05rrrr2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565400"/>
            <a:ext cx="23050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 descr="112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565400"/>
            <a:ext cx="230505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447675" y="5538788"/>
            <a:ext cx="20796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Димитър Талев с майка си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040063" y="5465763"/>
            <a:ext cx="2124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Мариана Крумова в ролята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на Султана</a:t>
            </a:r>
          </a:p>
        </p:txBody>
      </p:sp>
      <p:pic>
        <p:nvPicPr>
          <p:cNvPr id="14349" name="Picture 13" descr="jelswe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565400"/>
            <a:ext cx="3313112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5703888" y="5157788"/>
            <a:ext cx="31686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“Железният светилник” на бургаска сцена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376238" y="5969000"/>
            <a:ext cx="8340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Султана си поставя за цел да създаде семейство и да възкреси славата на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предците си.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143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/>
      <p:bldP spid="14347" grpId="0"/>
      <p:bldP spid="14350" grpId="0"/>
      <p:bldP spid="14351" grpId="0"/>
      <p:bldP spid="14351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03213" y="136525"/>
            <a:ext cx="8878887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Самотната потомка на Хаджи – Серафимовия род среща самотния беглец Сто-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ян. И двамата са поставени пред катастрофична ситуация. За Стоян връщането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на село означава смърт, за нея няма живот без семейство.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Тук се проявява един от основните принципи на изграждането на сюжета – този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на нарушените традиции. Героинята нарушава традиционните норми, за да из-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гради семейния микрокосмос. Веднъж обаче създаден, този ред трябва да се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съхрани и героинята се превръща в “пазителка на скрижалите”. Консерватизмът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на Султана олицетворява старото, средновековно мислене, но и олицетворява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вековни добродетели. Султана е героиня с трагическа вина, защото стремейки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се да осъществи най-доброто за близките си, не допуска друг възглед за щас-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тие, освен своя.</a:t>
            </a:r>
          </a:p>
        </p:txBody>
      </p:sp>
      <p:pic>
        <p:nvPicPr>
          <p:cNvPr id="15366" name="Picture 6" descr="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84538"/>
            <a:ext cx="36004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31775" y="6113463"/>
            <a:ext cx="3679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Като жрица от антична трагедия Султана не се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колебае да жертва дъщеря си на олтара на рода</a:t>
            </a:r>
          </a:p>
        </p:txBody>
      </p:sp>
      <p:pic>
        <p:nvPicPr>
          <p:cNvPr id="15369" name="Picture 9" descr="jel_svetilnik_dg_021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284538"/>
            <a:ext cx="4130675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4695825" y="6113463"/>
            <a:ext cx="32496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“Железният светилник” на хасковска сцена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53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53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53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53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allAtOnce"/>
      <p:bldP spid="1536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03213" y="280988"/>
            <a:ext cx="8801100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6.2. Катерина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Образът на Катерина тотално отрича патриархалната норма. Героинята изразя-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ва себе си в любовта си към майстор Рафе. Според Талев индивидуалното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щастие е несъвместимо с историческия момент, чиито процеси са определени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от устойчивия морал и бит. Новото, което носи Катерина, е прекалено прогре-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сивно за епохата и затова малката дъщеря е осъдена.</a:t>
            </a:r>
            <a:endParaRPr lang="en-US" altLang="bg-BG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 Ритуалното жертване е</a:t>
            </a:r>
            <a:r>
              <a:rPr lang="en-US" altLang="bg-BG" sz="1800"/>
              <a:t> </a:t>
            </a:r>
            <a:r>
              <a:rPr lang="bg-BG" altLang="bg-BG" sz="1800"/>
              <a:t>извършено от Султана, която олицетворява родовото, </a:t>
            </a:r>
            <a:endParaRPr lang="en-US" altLang="bg-BG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което е определящо за</a:t>
            </a:r>
            <a:r>
              <a:rPr lang="en-US" altLang="bg-BG" sz="1800"/>
              <a:t> </a:t>
            </a:r>
            <a:r>
              <a:rPr lang="bg-BG" altLang="bg-BG" sz="1800"/>
              <a:t>епохата. Майката извършва грях, за да</a:t>
            </a:r>
            <a:r>
              <a:rPr lang="en-US" altLang="bg-BG" sz="1800"/>
              <a:t> </a:t>
            </a:r>
            <a:r>
              <a:rPr lang="bg-BG" altLang="bg-BG" sz="1800"/>
              <a:t>спаси своето </a:t>
            </a:r>
            <a:endParaRPr lang="en-US" altLang="bg-BG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дете от позора и жестокостта на обществото.</a:t>
            </a:r>
          </a:p>
        </p:txBody>
      </p:sp>
      <p:pic>
        <p:nvPicPr>
          <p:cNvPr id="16390" name="Picture 6" descr="img_1975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924175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gallery_346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924175"/>
            <a:ext cx="4032250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50825" y="280988"/>
            <a:ext cx="8713788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1800"/>
              <a:t>6</a:t>
            </a:r>
            <a:r>
              <a:rPr lang="bg-BG" altLang="bg-BG" sz="1800"/>
              <a:t>.3. Рафе Клинче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В образа на Рафе Клинче Талев въплъщава образа на ренесансовия творец,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който възприема изкуството като израз на своите страдания и преживявания.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Майсторът е самотен, защото хората на изкуството чрез таланта си олицетво-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ряват връзката между своята епоха и бъдещите поколения. “По това ще ни познават людете некога, ще ни знаят…”</a:t>
            </a:r>
          </a:p>
        </p:txBody>
      </p:sp>
      <p:pic>
        <p:nvPicPr>
          <p:cNvPr id="17414" name="Picture 6" descr="iavor_bahar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20938"/>
            <a:ext cx="388937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47675" y="5157788"/>
            <a:ext cx="3935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Явор Бахаров в ролята на Рафе Клинче – Театър на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Българската армия.</a:t>
            </a:r>
          </a:p>
        </p:txBody>
      </p:sp>
      <p:pic>
        <p:nvPicPr>
          <p:cNvPr id="17417" name="Picture 9" descr="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938"/>
            <a:ext cx="4384675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 Box 10"/>
          <p:cNvSpPr txBox="1">
            <a:spLocks noChangeArrowheads="1"/>
          </p:cNvSpPr>
          <p:nvPr/>
        </p:nvSpPr>
        <p:spPr bwMode="auto">
          <a:xfrm>
            <a:off x="4500563" y="6092825"/>
            <a:ext cx="2016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bg-BG" altLang="bg-BG" sz="1200"/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3995738" y="6172200"/>
            <a:ext cx="49593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Сцена от пиесата “Железният светилник”-/сезон 1970/1971 година/ по романа на Димитър Талев,драматизация з.а. Христов Христов постановка Любен Карабойков</a:t>
            </a:r>
            <a:endParaRPr lang="bg-BG" altLang="bg-BG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  <p:bldP spid="174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79388" y="280988"/>
            <a:ext cx="8785225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6.4. Лазар Глаушев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Лазар е избраникът, в когото Талев въплъщава основния процес, характерен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за времето – формиране на национално самосъзнание. Образът е идеализи-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ран и героят е представен като типичен народен будител. Той се насочва към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пространството извън родния дом – общината, църквата, читалището – места-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та, където отделният човек се свързва с общността.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Както всеки от героите на романа, така и Лазар преминава през чистилището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на личната драма. Тя се поражда от необходимостта да избира между личното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щастие и обществения дълг.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Редът и устойчивите ценности, според които е устроен домът на Султана, чрез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Лазар прерастват до порядък от национален мащаб.</a:t>
            </a:r>
          </a:p>
        </p:txBody>
      </p:sp>
      <p:pic>
        <p:nvPicPr>
          <p:cNvPr id="18438" name="Picture 6" descr="BIG13316544127IMG_06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00438"/>
            <a:ext cx="3960813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1%2836%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0438"/>
            <a:ext cx="4306888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76238" y="188913"/>
            <a:ext cx="8516937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6.5. Ния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Един от най – обаятелните образи на Талев, Ния е героиня на изстраданото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щастие. Родена да обича и да бъде обичана, тя проявява изключителна воля за борба. Образът има известна прилика с този на Султана. И двете героини са наследнички на западнали родове, и двете са смели, верни на семействата си и умеещи да се борят за щастието си, и двете са проникнати от морала на своето общество. Но докато при Султана изискванията на този морал се открояват като суров постулат, то при Ния те се сливат с дълбо-ката и обаятелна същност.</a:t>
            </a:r>
          </a:p>
        </p:txBody>
      </p:sp>
      <p:pic>
        <p:nvPicPr>
          <p:cNvPr id="19462" name="Picture 6" descr="BIG13535648653Glasovete-vi%20%283%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141663"/>
            <a:ext cx="3744912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Picture-0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141663"/>
            <a:ext cx="3941763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519113" y="6042025"/>
            <a:ext cx="16986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“Гласовете ви чувам”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5056188" y="6042025"/>
            <a:ext cx="1841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“Железният светилник”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/>
      <p:bldP spid="1946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76238" y="136525"/>
            <a:ext cx="8443912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6.6. Аврам Немтур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Не се изчерпва със социално – класовите характеристики, а започва с тях. Талев създава един пластичен, блестящо индивидуален образ, който съще-временно носи и характеристиките на консервативната гърчееща се чорбаджийска класа. Той е търговец на афион – търговия опасна и нечиста, сребролюбец и скъперник, но това не са най-големите му грехове.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Аврам Немтур е символ на гръкоманството и националното предателство, враг на възрожденския процес.</a:t>
            </a:r>
          </a:p>
        </p:txBody>
      </p:sp>
      <p:pic>
        <p:nvPicPr>
          <p:cNvPr id="20486" name="Picture 6" descr="BIG137406704741374066518-ivan%20j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92375"/>
            <a:ext cx="2592388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76238" y="6113463"/>
            <a:ext cx="29749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Иван Митев в ролята на Аврам Немтур</a:t>
            </a:r>
          </a:p>
        </p:txBody>
      </p:sp>
      <p:pic>
        <p:nvPicPr>
          <p:cNvPr id="20489" name="Picture 9" descr="04ea02ce82059e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852738"/>
            <a:ext cx="4870450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3975100" y="6113463"/>
            <a:ext cx="23987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Кадър от филма “Иконостасът”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6804025" y="2349500"/>
            <a:ext cx="2016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bg-BG" altLang="bg-BG" sz="1200"/>
              <a:t>Афион – Сънотворен мак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20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20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  <p:bldP spid="204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250px-Ivan_Shishman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158432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0" y="2133600"/>
            <a:ext cx="20558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Проф. Иван Шишманов</a:t>
            </a:r>
          </a:p>
        </p:txBody>
      </p:sp>
      <p:pic>
        <p:nvPicPr>
          <p:cNvPr id="4104" name="Picture 8" descr="YIvano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60350"/>
            <a:ext cx="158432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051050" y="2133600"/>
            <a:ext cx="1285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Йордан Иванов</a:t>
            </a:r>
          </a:p>
        </p:txBody>
      </p:sp>
      <p:pic>
        <p:nvPicPr>
          <p:cNvPr id="4107" name="Picture 11" descr="8adbfc7_im7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60350"/>
            <a:ext cx="158432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3924300" y="2133600"/>
            <a:ext cx="1020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Боян Пенев</a:t>
            </a:r>
          </a:p>
        </p:txBody>
      </p:sp>
      <p:pic>
        <p:nvPicPr>
          <p:cNvPr id="4110" name="Picture 14" descr="&amp;Mcy;&amp;icy;&amp;khcy;&amp;acy;&amp;icy;&amp;lcy; &amp;Acy;&amp;rcy;&amp;ncy;&amp;acy;&amp;ucy;&amp;dcy;&amp;ocy;&amp;vcy;, 1933 &amp;gcy;. &amp;Icy;&amp;zcy;&amp;tcy;&amp;ocy;&amp;chcy;&amp;ncy;&amp;icy;&amp;kcy;: &amp;Dcy;&amp;Acy; „&amp;Acy;&amp;rcy;&amp;khcy;&amp;icy;&amp;vcy;&amp;icy;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60350"/>
            <a:ext cx="158432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5508625" y="2133600"/>
            <a:ext cx="15700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Проф. М. Арнаудов</a:t>
            </a:r>
          </a:p>
        </p:txBody>
      </p:sp>
      <p:pic>
        <p:nvPicPr>
          <p:cNvPr id="4113" name="Picture 17" descr="30a2027051d8ffe2d1e84be59b5cd89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60350"/>
            <a:ext cx="16573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7288213" y="2133600"/>
            <a:ext cx="173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Акад. проф. Любомир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        Милетич</a:t>
            </a:r>
          </a:p>
        </p:txBody>
      </p:sp>
      <p:pic>
        <p:nvPicPr>
          <p:cNvPr id="4116" name="Picture 20" descr="Stefan_Mladeno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65400"/>
            <a:ext cx="158432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0" y="4437063"/>
            <a:ext cx="20510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Акад. Стефан Младенов</a:t>
            </a:r>
          </a:p>
        </p:txBody>
      </p:sp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0" y="6453188"/>
            <a:ext cx="19478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200"/>
          </a:p>
        </p:txBody>
      </p:sp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1958975" y="424180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200"/>
          </a:p>
        </p:txBody>
      </p:sp>
      <p:sp>
        <p:nvSpPr>
          <p:cNvPr id="4112" name="Text Box 30"/>
          <p:cNvSpPr txBox="1">
            <a:spLocks noChangeArrowheads="1"/>
          </p:cNvSpPr>
          <p:nvPr/>
        </p:nvSpPr>
        <p:spPr bwMode="auto">
          <a:xfrm>
            <a:off x="2555875" y="6453188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200"/>
          </a:p>
        </p:txBody>
      </p:sp>
      <p:sp>
        <p:nvSpPr>
          <p:cNvPr id="4" name="Text Box 33"/>
          <p:cNvSpPr txBox="1">
            <a:spLocks noChangeArrowheads="1"/>
          </p:cNvSpPr>
          <p:nvPr/>
        </p:nvSpPr>
        <p:spPr bwMode="auto">
          <a:xfrm>
            <a:off x="3851275" y="4221163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200"/>
          </a:p>
        </p:txBody>
      </p:sp>
      <p:sp>
        <p:nvSpPr>
          <p:cNvPr id="5" name="Text Box 36"/>
          <p:cNvSpPr txBox="1">
            <a:spLocks noChangeArrowheads="1"/>
          </p:cNvSpPr>
          <p:nvPr/>
        </p:nvSpPr>
        <p:spPr bwMode="auto">
          <a:xfrm>
            <a:off x="6948488" y="429260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200"/>
          </a:p>
        </p:txBody>
      </p:sp>
      <p:sp>
        <p:nvSpPr>
          <p:cNvPr id="4115" name="Text Box 39"/>
          <p:cNvSpPr txBox="1">
            <a:spLocks noChangeArrowheads="1"/>
          </p:cNvSpPr>
          <p:nvPr/>
        </p:nvSpPr>
        <p:spPr bwMode="auto">
          <a:xfrm>
            <a:off x="7596188" y="6524625"/>
            <a:ext cx="12430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200"/>
          </a:p>
        </p:txBody>
      </p:sp>
      <p:sp>
        <p:nvSpPr>
          <p:cNvPr id="4136" name="Text Box 40"/>
          <p:cNvSpPr txBox="1">
            <a:spLocks noChangeArrowheads="1"/>
          </p:cNvSpPr>
          <p:nvPr/>
        </p:nvSpPr>
        <p:spPr bwMode="auto">
          <a:xfrm>
            <a:off x="2051050" y="2492375"/>
            <a:ext cx="4826000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400"/>
              <a:t>Те искат да го привлекат като научен работник, но той решава, че неговото поприще е писателството. Издава книгата „Сълзите на мама“ — увлекателни и интересни разказчета за деца. „В тях има нещо много меко и нравствено“, споделя синът му </a:t>
            </a:r>
            <a:r>
              <a:rPr lang="bg-BG" altLang="bg-BG" sz="1400">
                <a:hlinkClick r:id="rId8" tooltip="Братислав Талев"/>
              </a:rPr>
              <a:t>Братислав Талев</a:t>
            </a:r>
            <a:r>
              <a:rPr lang="bg-BG" altLang="bg-BG" sz="1400"/>
              <a:t>, „за отношението към дома, към майка, към Бог“. Талев споделя напълно моралните принципи на християнството. Близкият му познат, писателят </a:t>
            </a:r>
            <a:r>
              <a:rPr lang="bg-BG" altLang="bg-BG" sz="1400">
                <a:hlinkClick r:id="rId9" tooltip="Владимир Свинтила"/>
              </a:rPr>
              <a:t>Владимир Свинтила</a:t>
            </a:r>
            <a:r>
              <a:rPr lang="bg-BG" altLang="bg-BG" sz="1400"/>
              <a:t> пише за него, че „на младини е марксист“, но впоследствие „пръв у нас извървя пътя от Маркс до Христа“.</a:t>
            </a:r>
            <a:r>
              <a:rPr lang="bg-BG" altLang="bg-BG" sz="1400">
                <a:hlinkClick r:id="rId10"/>
              </a:rPr>
              <a:t>[1]</a:t>
            </a:r>
            <a:r>
              <a:rPr lang="bg-BG" altLang="bg-BG" sz="1800"/>
              <a:t> </a:t>
            </a:r>
          </a:p>
        </p:txBody>
      </p:sp>
      <p:pic>
        <p:nvPicPr>
          <p:cNvPr id="4137" name="Picture 41" descr="vsvintila0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565400"/>
            <a:ext cx="159385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38" name="Rectangle 42"/>
          <p:cNvSpPr>
            <a:spLocks noChangeArrowheads="1"/>
          </p:cNvSpPr>
          <p:nvPr/>
        </p:nvSpPr>
        <p:spPr bwMode="auto">
          <a:xfrm>
            <a:off x="7308850" y="4437063"/>
            <a:ext cx="16398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Владимир Свинтила</a:t>
            </a:r>
          </a:p>
        </p:txBody>
      </p:sp>
      <p:pic>
        <p:nvPicPr>
          <p:cNvPr id="4140" name="Picture 44" descr="sylzite-na-mam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24400"/>
            <a:ext cx="1609725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41" name="Text Box 45"/>
          <p:cNvSpPr txBox="1">
            <a:spLocks noChangeArrowheads="1"/>
          </p:cNvSpPr>
          <p:nvPr/>
        </p:nvSpPr>
        <p:spPr bwMode="auto">
          <a:xfrm>
            <a:off x="2051050" y="5300663"/>
            <a:ext cx="4897438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Историята е за непослушно дете, което в съня си отпива глътка вода от извор от сълзите на своята майка</a:t>
            </a:r>
            <a:r>
              <a:rPr lang="bg-BG" altLang="bg-BG" sz="1800"/>
              <a:t>. </a:t>
            </a:r>
            <a:r>
              <a:rPr lang="bg-BG" altLang="bg-BG" sz="1200"/>
              <a:t>"Сълзите на мама" излиза през 1925 г., когато писателят завършва висшето си образование в Софийския университет. През 2011 година е едва второто й издание. </a:t>
            </a:r>
          </a:p>
        </p:txBody>
      </p:sp>
      <p:pic>
        <p:nvPicPr>
          <p:cNvPr id="4143" name="Picture 47" descr="03-05rrrr2s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724400"/>
            <a:ext cx="1704975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4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4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14" grpId="0"/>
      <p:bldP spid="41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179388" y="22050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800"/>
          </a:p>
        </p:txBody>
      </p:sp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1547813" y="60928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800"/>
          </a:p>
        </p:txBody>
      </p:sp>
      <p:sp>
        <p:nvSpPr>
          <p:cNvPr id="5124" name="Rectangle 9"/>
          <p:cNvSpPr>
            <a:spLocks noChangeArrowheads="1"/>
          </p:cNvSpPr>
          <p:nvPr/>
        </p:nvSpPr>
        <p:spPr bwMode="auto">
          <a:xfrm>
            <a:off x="5508625" y="4508500"/>
            <a:ext cx="260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800"/>
              <a:t>”</a:t>
            </a:r>
          </a:p>
        </p:txBody>
      </p:sp>
      <p:pic>
        <p:nvPicPr>
          <p:cNvPr id="5130" name="Picture 10" descr="240px-Lev_Glavinchev_Ohrid_IM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60350"/>
            <a:ext cx="18002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7164388" y="3068638"/>
            <a:ext cx="1871662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Лев Главинчев-една от най-тъмните личности в българската история.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Два пъти се е опитвал да убие писателя.</a:t>
            </a:r>
          </a:p>
        </p:txBody>
      </p:sp>
      <p:pic>
        <p:nvPicPr>
          <p:cNvPr id="5132" name="Picture 12" descr="Macedonia Newspaper 1, 11 October 19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60350"/>
            <a:ext cx="5040313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987675" y="3357563"/>
            <a:ext cx="34813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Бр. 1 стр. 1 на вестник “Македония” 1926-1931</a:t>
            </a:r>
          </a:p>
        </p:txBody>
      </p:sp>
      <p:pic>
        <p:nvPicPr>
          <p:cNvPr id="5134" name="Picture 14" descr="&amp;Icy;&amp;vcy;&amp;acy;&amp;ncy; &amp;Mcy;&amp;icy;&amp;khcy;&amp;acy;&amp;jcy;&amp;lcy;&amp;ocy;&amp;vcy; 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17287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250825" y="2592388"/>
            <a:ext cx="1860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Иван /Ванче/ Михайлов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323850" y="3716338"/>
            <a:ext cx="6624638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400"/>
              <a:t>През </a:t>
            </a:r>
            <a:r>
              <a:rPr lang="bg-BG" altLang="bg-BG" sz="1400">
                <a:hlinkClick r:id="rId5" tooltip="1927"/>
              </a:rPr>
              <a:t>1927</a:t>
            </a:r>
            <a:r>
              <a:rPr lang="bg-BG" altLang="bg-BG" sz="1400"/>
              <a:t> г. е привлечен като коректор във вестник </a:t>
            </a:r>
            <a:r>
              <a:rPr lang="bg-BG" altLang="bg-BG" sz="1400">
                <a:hlinkClick r:id="rId6" tooltip="Македония (1926 - 1934)"/>
              </a:rPr>
              <a:t>„Македония“</a:t>
            </a:r>
            <a:r>
              <a:rPr lang="bg-BG" altLang="bg-BG" sz="1400"/>
              <a:t>, който се оформя постепенно като орган на дясното крило на македонското движение (на </a:t>
            </a:r>
            <a:r>
              <a:rPr lang="bg-BG" altLang="bg-BG" sz="1400">
                <a:hlinkClick r:id="rId7" tooltip="Иван Михайлов"/>
              </a:rPr>
              <a:t>Иван Михайлов</a:t>
            </a:r>
            <a:r>
              <a:rPr lang="bg-BG" altLang="bg-BG" sz="1400"/>
              <a:t>). През </a:t>
            </a:r>
            <a:r>
              <a:rPr lang="bg-BG" altLang="bg-BG" sz="1400">
                <a:hlinkClick r:id="rId8" tooltip="1929"/>
              </a:rPr>
              <a:t>1929</a:t>
            </a:r>
            <a:r>
              <a:rPr lang="bg-BG" altLang="bg-BG" sz="1400"/>
              <a:t> поема поста редактор към изданието, а още на следващата година става главен редактор (</a:t>
            </a:r>
            <a:r>
              <a:rPr lang="bg-BG" altLang="bg-BG" sz="1400">
                <a:hlinkClick r:id="rId9" tooltip="1930"/>
              </a:rPr>
              <a:t>1930</a:t>
            </a:r>
            <a:r>
              <a:rPr lang="bg-BG" altLang="bg-BG" sz="1400"/>
              <a:t>–</a:t>
            </a:r>
            <a:r>
              <a:rPr lang="bg-BG" altLang="bg-BG" sz="1400">
                <a:hlinkClick r:id="rId10" tooltip="1931"/>
              </a:rPr>
              <a:t>1931</a:t>
            </a:r>
            <a:r>
              <a:rPr lang="bg-BG" altLang="bg-BG" sz="1400"/>
              <a:t>). Заради несигурността и неспокойствието през 30-те години работата му е изисквала проява на голяма отговорност и внимателност. Когато убиват директора на вестник „Македония“ през </a:t>
            </a:r>
            <a:r>
              <a:rPr lang="bg-BG" altLang="bg-BG" sz="1400">
                <a:hlinkClick r:id="rId11" tooltip="1933"/>
              </a:rPr>
              <a:t>1933</a:t>
            </a:r>
            <a:r>
              <a:rPr lang="bg-BG" altLang="bg-BG" sz="1400"/>
              <a:t> постът се заема от Димитър Талев. Братислав Талев разказва, че баща му е приел новата длъжност „като дълг“. През </a:t>
            </a:r>
            <a:r>
              <a:rPr lang="bg-BG" altLang="bg-BG" sz="1400">
                <a:hlinkClick r:id="rId12" tooltip="1934"/>
              </a:rPr>
              <a:t>1934</a:t>
            </a:r>
            <a:r>
              <a:rPr lang="bg-BG" altLang="bg-BG" sz="1400"/>
              <a:t> са разпуснати всички партии, включително македонските дружества, поради което вестник „Македония“ също приключва издаване. </a:t>
            </a:r>
          </a:p>
        </p:txBody>
      </p:sp>
      <p:pic>
        <p:nvPicPr>
          <p:cNvPr id="5139" name="Picture 19" descr="Bratislav_Talev-18-10-07-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149725"/>
            <a:ext cx="187166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7143750" y="6186488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Братислав Талев – синът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на писателя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/>
      <p:bldP spid="5133" grpId="0"/>
      <p:bldP spid="5135" grpId="0"/>
      <p:bldP spid="5136" grpId="0"/>
      <p:bldP spid="51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Zora 18 September 19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338455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%D0%99%D0%9E%D0%A0%D0%94%D0%90%D0%9D-%D0%91%D0%90%D0%94%D0%95%D0%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92375"/>
            <a:ext cx="158432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411413" y="2133600"/>
            <a:ext cx="7461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в. “Зора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95288" y="4437063"/>
            <a:ext cx="1752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Йордан Бадев -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български журналист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и литературен критик.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200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995738" y="333375"/>
            <a:ext cx="4968875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400"/>
              <a:t>След тези промени Димитър става сътрудник към вест-ник </a:t>
            </a:r>
            <a:r>
              <a:rPr lang="bg-BG" altLang="bg-BG" sz="1400">
                <a:hlinkClick r:id="rId4" tooltip="Зора (вестник)"/>
              </a:rPr>
              <a:t>„Зора“</a:t>
            </a:r>
            <a:r>
              <a:rPr lang="bg-BG" altLang="bg-BG" sz="1400"/>
              <a:t>. Заедно с Йордан Бадев води литературния отдел между </a:t>
            </a:r>
            <a:r>
              <a:rPr lang="bg-BG" altLang="bg-BG" sz="1400">
                <a:hlinkClick r:id="rId5" tooltip="1938"/>
              </a:rPr>
              <a:t>1938</a:t>
            </a:r>
            <a:r>
              <a:rPr lang="bg-BG" altLang="bg-BG" sz="1400"/>
              <a:t> и </a:t>
            </a:r>
            <a:r>
              <a:rPr lang="bg-BG" altLang="bg-BG" sz="1400">
                <a:hlinkClick r:id="rId6" tooltip="1944"/>
              </a:rPr>
              <a:t>1944</a:t>
            </a:r>
            <a:r>
              <a:rPr lang="bg-BG" altLang="bg-BG" sz="1400"/>
              <a:t>. По това време „Зора“ е най-авторитетният вестник, вестникът на интелигенцията. Първоначално Димитър Талев се изявява на културната му страница с разкази, но пише редовно и уводни ста-тии, с които формира общественото мнение. Той ево-люира във възгледите си и вместо да защитава свобод-на и независима Македония, за каквато пледира до пре-врата на 19 май 1934 г., се бори вече за свободна Маке-дония в границите на царство България. </a:t>
            </a:r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3995738" y="3789363"/>
            <a:ext cx="4918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400"/>
          </a:p>
        </p:txBody>
      </p:sp>
      <p:pic>
        <p:nvPicPr>
          <p:cNvPr id="6155" name="Picture 11" descr="boris3%D0%B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492375"/>
            <a:ext cx="15843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2211388" y="4508500"/>
            <a:ext cx="16398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bg-BG" altLang="bg-BG" sz="1200"/>
              <a:t>Цар Борис </a:t>
            </a:r>
            <a:r>
              <a:rPr lang="en-US" altLang="bg-BG" sz="1200"/>
              <a:t>III</a:t>
            </a:r>
            <a:r>
              <a:rPr lang="bg-BG" altLang="bg-BG" sz="1200"/>
              <a:t> </a:t>
            </a:r>
          </a:p>
        </p:txBody>
      </p:sp>
      <p:pic>
        <p:nvPicPr>
          <p:cNvPr id="6158" name="Picture 14" descr="tv_147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781300"/>
            <a:ext cx="48260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179388" y="5300663"/>
            <a:ext cx="381635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400"/>
              <a:t>Талев приема анексията от 19 април 1941 г. като дългоочакван щастлив завършек на македонските борби. Вярва, че родният му край завинаги остава в пределите на българската държава и затова благодари на германското оръжие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6152" grpId="0"/>
      <p:bldP spid="6156" grpId="0"/>
      <p:bldP spid="61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995738" y="260350"/>
            <a:ext cx="4824412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400"/>
              <a:t>През 1944 г. обаче Талев разбира, че Германия няма да спечели войната, а това означава, че и блянът за велика и обединена България скоро ще рухне, и че Македония ще бъде загубена за родната кауза. Тогава се сеща за заръката на приятеля си Мануш Стефанов – „Ти трябва да напишеш нещо за Македония!”. И решава, че настъпил е моментът за неговото Петокнижие, с което поне в литературата Македония и България ще бъдат заедно. Талев започва да печата в „Зора” знаменитата си сага „Железният светилник”. Но идва 9 септември 1944 г. и животът му се обръща. </a:t>
            </a:r>
          </a:p>
        </p:txBody>
      </p:sp>
      <p:pic>
        <p:nvPicPr>
          <p:cNvPr id="7174" name="Picture 6" descr="talev_zora_3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5888"/>
            <a:ext cx="29527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19113" y="3665538"/>
            <a:ext cx="2919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Броеве от в. “Зора” с глави от романа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“Железният светилник”</a:t>
            </a:r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3563938" y="3429000"/>
            <a:ext cx="5400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400"/>
          </a:p>
        </p:txBody>
      </p:sp>
      <p:pic>
        <p:nvPicPr>
          <p:cNvPr id="7178" name="Picture 10" descr="photo_verybig_972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149725"/>
            <a:ext cx="381635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12" descr="2Q=="/>
          <p:cNvSpPr>
            <a:spLocks noChangeAspect="1" noChangeArrowheads="1"/>
          </p:cNvSpPr>
          <p:nvPr/>
        </p:nvSpPr>
        <p:spPr bwMode="auto">
          <a:xfrm>
            <a:off x="2952750" y="2214563"/>
            <a:ext cx="32385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800"/>
          </a:p>
        </p:txBody>
      </p:sp>
      <p:pic>
        <p:nvPicPr>
          <p:cNvPr id="7186" name="Picture 18" descr="76266-zatvor-Bobov-d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573463"/>
            <a:ext cx="40005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63575" y="333375"/>
            <a:ext cx="7940675" cy="328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400"/>
              <a:t>Новият режим променя политиката на България по Македонския въпрос изцяло и започва активна изкуствена </a:t>
            </a:r>
            <a:r>
              <a:rPr lang="bg-BG" altLang="bg-BG" sz="1400">
                <a:hlinkClick r:id="rId2" tooltip="Македонизация в Пиринска Македония"/>
              </a:rPr>
              <a:t>македонизация на Пиринския край</a:t>
            </a:r>
            <a:r>
              <a:rPr lang="bg-BG" altLang="bg-BG" sz="1400"/>
              <a:t>. Талев е обявен за националист и е изключен от Съюза на българските писатели. През октомври 1944 г. Димитър е арестуван, без официално обвинение, без съд и присъда, с упреци за „прояви на великобългарски шовинизъм“. Задържан е в </a:t>
            </a:r>
            <a:r>
              <a:rPr lang="bg-BG" altLang="bg-BG" sz="1400">
                <a:hlinkClick r:id="rId3" tooltip="Софийския централен затвор (страницата не съществува)"/>
              </a:rPr>
              <a:t>Софийския централен затвор</a:t>
            </a:r>
            <a:r>
              <a:rPr lang="bg-BG" altLang="bg-BG" sz="1400"/>
              <a:t> (до края на март </a:t>
            </a:r>
            <a:r>
              <a:rPr lang="bg-BG" altLang="bg-BG" sz="1400">
                <a:hlinkClick r:id="rId4" tooltip="1945"/>
              </a:rPr>
              <a:t>1945</a:t>
            </a:r>
            <a:r>
              <a:rPr lang="bg-BG" altLang="bg-BG" sz="1400"/>
              <a:t> г.) Той е изпратен в „трудово-изправително селище“ в </a:t>
            </a:r>
            <a:r>
              <a:rPr lang="bg-BG" altLang="bg-BG" sz="1400">
                <a:hlinkClick r:id="rId5" tooltip="Бобовдол"/>
              </a:rPr>
              <a:t>Бобовдол</a:t>
            </a:r>
            <a:r>
              <a:rPr lang="bg-BG" altLang="bg-BG" sz="1400"/>
              <a:t> (до края на август 1945). Талев отново е арестуван през октомври </a:t>
            </a:r>
            <a:r>
              <a:rPr lang="bg-BG" altLang="bg-BG" sz="1400">
                <a:hlinkClick r:id="rId6" tooltip="1947"/>
              </a:rPr>
              <a:t>1947</a:t>
            </a:r>
            <a:r>
              <a:rPr lang="bg-BG" altLang="bg-BG" sz="1400"/>
              <a:t> г. След тази случка здравословното състояние на Талев се влошава и той получава тежка язва. В изключително тежко състояние той е въдворен на работа в мина </a:t>
            </a:r>
            <a:r>
              <a:rPr lang="bg-BG" altLang="bg-BG" sz="1400">
                <a:hlinkClick r:id="rId7" tooltip="Перник"/>
              </a:rPr>
              <a:t>Перник</a:t>
            </a:r>
            <a:r>
              <a:rPr lang="bg-BG" altLang="bg-BG" sz="1400"/>
              <a:t>, рудник „Куциян“ (до февруари </a:t>
            </a:r>
            <a:r>
              <a:rPr lang="bg-BG" altLang="bg-BG" sz="1400">
                <a:hlinkClick r:id="rId8" tooltip="1948"/>
              </a:rPr>
              <a:t>1948</a:t>
            </a:r>
            <a:r>
              <a:rPr lang="bg-BG" altLang="bg-BG" sz="1400"/>
              <a:t>) г.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400"/>
              <a:t>Там Талев е трябвало да се храни с варени кочани зеле без никаква мазнина. В тежките условия е щял да загине, ако не са го спасили съпругата му и сълагерниците (</a:t>
            </a:r>
            <a:r>
              <a:rPr lang="bg-BG" altLang="bg-BG" sz="1400">
                <a:hlinkClick r:id="rId9" tooltip="Анархист"/>
              </a:rPr>
              <a:t>анархистът</a:t>
            </a:r>
            <a:r>
              <a:rPr lang="bg-BG" altLang="bg-BG" sz="1400"/>
              <a:t> </a:t>
            </a:r>
            <a:r>
              <a:rPr lang="bg-BG" altLang="bg-BG" sz="1400">
                <a:hlinkClick r:id="rId10" tooltip="Христо Колев - Големия"/>
              </a:rPr>
              <a:t>Христо Колев Йорданов-големия</a:t>
            </a:r>
            <a:r>
              <a:rPr lang="bg-BG" altLang="bg-BG" sz="1400"/>
              <a:t>). Синът му разказва как се е налагало семейството да се лишава от всякакви сладки храни, които жена му е затваряла в буркани и е изпращала в мините под предлог, че са лекарства.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400"/>
          </a:p>
        </p:txBody>
      </p:sp>
      <p:sp>
        <p:nvSpPr>
          <p:cNvPr id="8195" name="AutoShape 6" descr="9k="/>
          <p:cNvSpPr>
            <a:spLocks noChangeAspect="1" noChangeArrowheads="1"/>
          </p:cNvSpPr>
          <p:nvPr/>
        </p:nvSpPr>
        <p:spPr bwMode="auto">
          <a:xfrm>
            <a:off x="1019175" y="1062038"/>
            <a:ext cx="710565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800"/>
          </a:p>
        </p:txBody>
      </p:sp>
      <p:sp>
        <p:nvSpPr>
          <p:cNvPr id="8196" name="AutoShape 8" descr="9k="/>
          <p:cNvSpPr>
            <a:spLocks noChangeAspect="1" noChangeArrowheads="1"/>
          </p:cNvSpPr>
          <p:nvPr/>
        </p:nvSpPr>
        <p:spPr bwMode="auto">
          <a:xfrm>
            <a:off x="1019175" y="1062038"/>
            <a:ext cx="710565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800"/>
          </a:p>
        </p:txBody>
      </p:sp>
      <p:sp>
        <p:nvSpPr>
          <p:cNvPr id="8197" name="AutoShape 10" descr="9k="/>
          <p:cNvSpPr>
            <a:spLocks noChangeAspect="1" noChangeArrowheads="1"/>
          </p:cNvSpPr>
          <p:nvPr/>
        </p:nvSpPr>
        <p:spPr bwMode="auto">
          <a:xfrm>
            <a:off x="1019175" y="1062038"/>
            <a:ext cx="710565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800"/>
          </a:p>
        </p:txBody>
      </p:sp>
      <p:pic>
        <p:nvPicPr>
          <p:cNvPr id="10254" name="Picture 14" descr="Lagera-Kutsiyan-kontslager-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933825"/>
            <a:ext cx="40322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1692275" y="6546850"/>
            <a:ext cx="23034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Зловещият рудник “Куциян”</a:t>
            </a:r>
          </a:p>
        </p:txBody>
      </p:sp>
      <p:pic>
        <p:nvPicPr>
          <p:cNvPr id="10257" name="Picture 17" descr="03-0rrrr52sm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789363"/>
            <a:ext cx="28924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76238" y="187325"/>
            <a:ext cx="8299450" cy="370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400"/>
              <a:t>По-късно пред Свинтила Талев сравнява престоя си в концлагера с </a:t>
            </a:r>
            <a:r>
              <a:rPr lang="bg-BG" altLang="bg-BG" sz="1400">
                <a:hlinkClick r:id="rId2" tooltip="Голгота"/>
              </a:rPr>
              <a:t>Голгота</a:t>
            </a:r>
            <a:r>
              <a:rPr lang="bg-BG" altLang="bg-BG" sz="1400"/>
              <a:t>: „Не зная страдал ли съм. Справях се с едно и с друго. Ти сам знаеш какво е концлагер. Целият си напрегнат — да изживееш тази минута и после следващата, и после следващата. В този смисъл страдание няма. Не можеш да застанеш да съзерцаваш, да кажеш: Аз страдам. Тялото ти, мишците ти са напрегнати. Ако изживееш това усилие, значи си спасен. За кратко, но спасен. Това е Голгота. […] Голготата е едно усилие да се направи следващата крачка. Историческият Иисус, не Спасителят, не Синът Божи, а човекът, в който е въплътен, прави следващата страшна крачка.“</a:t>
            </a:r>
            <a:r>
              <a:rPr lang="bg-BG" altLang="bg-BG" sz="1400">
                <a:hlinkClick r:id="rId3"/>
              </a:rPr>
              <a:t>[4]</a:t>
            </a:r>
            <a:endParaRPr lang="bg-BG" altLang="bg-BG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400"/>
              <a:t>След 1948 г. семейството на Димитър Талев е изселено от </a:t>
            </a:r>
            <a:r>
              <a:rPr lang="bg-BG" altLang="bg-BG" sz="1400">
                <a:hlinkClick r:id="rId4" tooltip="София"/>
              </a:rPr>
              <a:t>София</a:t>
            </a:r>
            <a:r>
              <a:rPr lang="bg-BG" altLang="bg-BG" sz="1400"/>
              <a:t> в </a:t>
            </a:r>
            <a:r>
              <a:rPr lang="bg-BG" altLang="bg-BG" sz="1400">
                <a:hlinkClick r:id="rId5" tooltip="Луковит"/>
              </a:rPr>
              <a:t>Луковит</a:t>
            </a:r>
            <a:r>
              <a:rPr lang="bg-BG" altLang="bg-BG" sz="1400"/>
              <a:t>, където в условията на обществена изолация, през следващите десет години той доработва романа „</a:t>
            </a:r>
            <a:r>
              <a:rPr lang="bg-BG" altLang="bg-BG" sz="1400">
                <a:hlinkClick r:id="rId6" tooltip="Железният светилник"/>
              </a:rPr>
              <a:t>Железният светилник</a:t>
            </a:r>
            <a:r>
              <a:rPr lang="bg-BG" altLang="bg-BG" sz="1400"/>
              <a:t>“, създава „</a:t>
            </a:r>
            <a:r>
              <a:rPr lang="bg-BG" altLang="bg-BG" sz="1400">
                <a:hlinkClick r:id="rId7" tooltip="Преспанските камбани"/>
              </a:rPr>
              <a:t>Преспанските камбани</a:t>
            </a:r>
            <a:r>
              <a:rPr lang="bg-BG" altLang="bg-BG" sz="1400"/>
              <a:t>“ и „</a:t>
            </a:r>
            <a:r>
              <a:rPr lang="bg-BG" altLang="bg-BG" sz="1400">
                <a:hlinkClick r:id="rId8" tooltip="Илинден"/>
              </a:rPr>
              <a:t>Илинден</a:t>
            </a:r>
            <a:r>
              <a:rPr lang="bg-BG" altLang="bg-BG" sz="1400"/>
              <a:t>“.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400"/>
              <a:t>В края на 50-те и началото на 60-те години комунистическият режим променя вижданията си по </a:t>
            </a:r>
            <a:r>
              <a:rPr lang="bg-BG" altLang="bg-BG" sz="1400">
                <a:hlinkClick r:id="rId9" tooltip="Македонския въпрос"/>
              </a:rPr>
              <a:t>Македонския въпрос</a:t>
            </a:r>
            <a:r>
              <a:rPr lang="bg-BG" altLang="bg-BG" sz="1400"/>
              <a:t> и постепенно застава на патриотични позиции. В резултат Талев е реабилитиран напълно, като се посвещава на свободна писателска практика. Преодоляно е и враждебното отношение от страна на властта. Талев е отличен със званията "Заслужил деятел на културата", "Народен деятел на културата", става лауреат на </a:t>
            </a:r>
            <a:r>
              <a:rPr lang="bg-BG" altLang="bg-BG" sz="1400">
                <a:hlinkClick r:id="rId10" tooltip="Димитровска награда"/>
              </a:rPr>
              <a:t>Димитровска награда</a:t>
            </a:r>
            <a:r>
              <a:rPr lang="bg-BG" altLang="bg-BG" sz="1400"/>
              <a:t> за 1959 г. Избран е за народен представител в V-то (31-то) </a:t>
            </a:r>
            <a:r>
              <a:rPr lang="bg-BG" altLang="bg-BG" sz="1400">
                <a:hlinkClick r:id="rId11" tooltip="Народно събрание"/>
              </a:rPr>
              <a:t>Народно събрание</a:t>
            </a:r>
            <a:r>
              <a:rPr lang="bg-BG" altLang="bg-BG" sz="1400"/>
              <a:t> през 1966 г.</a:t>
            </a:r>
          </a:p>
        </p:txBody>
      </p:sp>
      <p:pic>
        <p:nvPicPr>
          <p:cNvPr id="11274" name="Picture 10" descr="1804-dteeww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933825"/>
            <a:ext cx="3960813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AutoShape 12" descr="2Q=="/>
          <p:cNvSpPr>
            <a:spLocks noChangeAspect="1" noChangeArrowheads="1"/>
          </p:cNvSpPr>
          <p:nvPr/>
        </p:nvSpPr>
        <p:spPr bwMode="auto">
          <a:xfrm>
            <a:off x="2200275" y="1719263"/>
            <a:ext cx="474345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800"/>
          </a:p>
        </p:txBody>
      </p:sp>
      <p:sp>
        <p:nvSpPr>
          <p:cNvPr id="9221" name="AutoShape 14" descr="2Q=="/>
          <p:cNvSpPr>
            <a:spLocks noChangeAspect="1" noChangeArrowheads="1"/>
          </p:cNvSpPr>
          <p:nvPr/>
        </p:nvSpPr>
        <p:spPr bwMode="auto">
          <a:xfrm>
            <a:off x="2195513" y="1700213"/>
            <a:ext cx="474345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800"/>
          </a:p>
        </p:txBody>
      </p:sp>
      <p:pic>
        <p:nvPicPr>
          <p:cNvPr id="11280" name="Picture 16" descr="45428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149725"/>
            <a:ext cx="30480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23850" y="115888"/>
            <a:ext cx="3671888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Сълзите на мама“ (1925)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„В дрезгавината на утрото“ (1928)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„</a:t>
            </a:r>
            <a:r>
              <a:rPr lang="bg-BG" altLang="bg-BG" sz="1200">
                <a:hlinkClick r:id="rId2" tooltip="Усилни години (страницата не съществува)"/>
              </a:rPr>
              <a:t>Усилни години</a:t>
            </a:r>
            <a:r>
              <a:rPr lang="bg-BG" altLang="bg-BG" sz="1200"/>
              <a:t>“ (1930)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„В дрезгавината на утрото“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„Подем“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„Илинден“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„Здравец и Иглика; Сърцето-цвете“ (1930)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„Под мрачно небе“ (1932)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„Златният ключ“ (1935)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„Великият цар“ (1937, 1943)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„Старата къща“ (1938)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„На завой“ (1940)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„Гоце Делчев“ (1942)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„</a:t>
            </a:r>
            <a:r>
              <a:rPr lang="bg-BG" altLang="bg-BG" sz="1200">
                <a:hlinkClick r:id="rId3" tooltip="Град Прилеп. Борби за род и свобода (страницата не съществува)"/>
              </a:rPr>
              <a:t>Град Прилеп. Борби за род и свобода</a:t>
            </a:r>
            <a:r>
              <a:rPr lang="bg-BG" altLang="bg-BG" sz="1200"/>
              <a:t>“ (1943)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„Завръщане“ (1944)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„</a:t>
            </a:r>
            <a:r>
              <a:rPr lang="bg-BG" altLang="bg-BG" sz="1200">
                <a:hlinkClick r:id="rId4" tooltip="Железният светилник"/>
              </a:rPr>
              <a:t>Железният светилник</a:t>
            </a:r>
            <a:r>
              <a:rPr lang="bg-BG" altLang="bg-BG" sz="1200"/>
              <a:t>“ (1952)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„</a:t>
            </a:r>
            <a:r>
              <a:rPr lang="bg-BG" altLang="bg-BG" sz="1200">
                <a:hlinkClick r:id="rId5" tooltip="Илинден (роман)"/>
              </a:rPr>
              <a:t>Илинден</a:t>
            </a:r>
            <a:r>
              <a:rPr lang="bg-BG" altLang="bg-BG" sz="1200"/>
              <a:t>“ (1953)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„Кипровец въстана“ (1954)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„</a:t>
            </a:r>
            <a:r>
              <a:rPr lang="bg-BG" altLang="bg-BG" sz="1200">
                <a:hlinkClick r:id="rId6" tooltip="Преспанските камбани"/>
              </a:rPr>
              <a:t>Преспанските камбани</a:t>
            </a:r>
            <a:r>
              <a:rPr lang="bg-BG" altLang="bg-BG" sz="1200"/>
              <a:t>“ (1954)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„</a:t>
            </a:r>
            <a:r>
              <a:rPr lang="bg-BG" altLang="bg-BG" sz="1200">
                <a:hlinkClick r:id="rId7" tooltip="Самуил, цар български (страницата не съществува)"/>
              </a:rPr>
              <a:t>Самуил, цар български</a:t>
            </a:r>
            <a:r>
              <a:rPr lang="bg-BG" altLang="bg-BG" sz="1200"/>
              <a:t>“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„Щитове каменни“, книга 1 (1958)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„Пепеляшка и царският син“, книга 2 (1959)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„Погибел“, книга 3 (1960)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„</a:t>
            </a:r>
            <a:r>
              <a:rPr lang="bg-BG" altLang="bg-BG" sz="1200">
                <a:hlinkClick r:id="rId8" tooltip="Хилендарският монах (страницата не съществува)"/>
              </a:rPr>
              <a:t>Хилендарският монах</a:t>
            </a:r>
            <a:r>
              <a:rPr lang="bg-BG" altLang="bg-BG" sz="1200"/>
              <a:t>“ (1962)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„</a:t>
            </a:r>
            <a:r>
              <a:rPr lang="bg-BG" altLang="bg-BG" sz="1200">
                <a:hlinkClick r:id="rId9" tooltip="Гласовете ви чувам"/>
              </a:rPr>
              <a:t>Гласовете ви чувам</a:t>
            </a:r>
            <a:r>
              <a:rPr lang="bg-BG" altLang="bg-BG" sz="1200"/>
              <a:t>“ (1966)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200"/>
              <a:t>„Братята от Струга“ (1981) 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4948238" y="682625"/>
            <a:ext cx="30083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bg-BG" altLang="bg-BG" sz="1800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284663" y="0"/>
            <a:ext cx="4751387" cy="668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bg-BG" altLang="bg-BG" sz="1400"/>
              <a:t>    За пръв път печата като ученик в Скопската гимназия през 1917 г. разказа „В очакване“ (вестник „</a:t>
            </a:r>
            <a:r>
              <a:rPr lang="bg-BG" altLang="bg-BG" sz="1400">
                <a:hlinkClick r:id="rId10" tooltip="Родина (1915 - 1918)"/>
              </a:rPr>
              <a:t>Родина</a:t>
            </a:r>
            <a:r>
              <a:rPr lang="bg-BG" altLang="bg-BG" sz="1400"/>
              <a:t>“), написан по подражание на Иван Вазов, под чието влияние  укрепва дарованието му. През първата половина на 20-те години Талев публикува социални разкази и импресии; плод на временни леви настроения, във вестниците „Работнически вестник“, „Работническо единство“, „Лъч“ и в сп. „Нов път“. През 20-30-те години се ориентира към </a:t>
            </a:r>
            <a:r>
              <a:rPr lang="bg-BG" altLang="bg-BG" sz="1400">
                <a:hlinkClick r:id="rId11" tooltip="Македония (област)"/>
              </a:rPr>
              <a:t>македонския</a:t>
            </a:r>
            <a:r>
              <a:rPr lang="bg-BG" altLang="bg-BG" sz="1400"/>
              <a:t> периодичен печат (излизащ в </a:t>
            </a:r>
            <a:r>
              <a:rPr lang="bg-BG" altLang="bg-BG" sz="1400">
                <a:hlinkClick r:id="rId12" tooltip="България"/>
              </a:rPr>
              <a:t>България</a:t>
            </a:r>
            <a:r>
              <a:rPr lang="bg-BG" altLang="bg-BG" sz="1400"/>
              <a:t>), обнародва </a:t>
            </a:r>
            <a:r>
              <a:rPr lang="bg-BG" altLang="bg-BG" sz="1400">
                <a:hlinkClick r:id="rId13" tooltip="Разказ"/>
              </a:rPr>
              <a:t>разкази</a:t>
            </a:r>
            <a:r>
              <a:rPr lang="bg-BG" altLang="bg-BG" sz="1400"/>
              <a:t>, </a:t>
            </a:r>
            <a:r>
              <a:rPr lang="bg-BG" altLang="bg-BG" sz="1400">
                <a:hlinkClick r:id="rId14" tooltip="Пътепис"/>
              </a:rPr>
              <a:t>пътеписни</a:t>
            </a:r>
            <a:r>
              <a:rPr lang="bg-BG" altLang="bg-BG" sz="1400"/>
              <a:t> </a:t>
            </a:r>
            <a:r>
              <a:rPr lang="bg-BG" altLang="bg-BG" sz="1400">
                <a:hlinkClick r:id="rId15" tooltip="Очерк"/>
              </a:rPr>
              <a:t>очерци</a:t>
            </a:r>
            <a:r>
              <a:rPr lang="bg-BG" altLang="bg-BG" sz="1400"/>
              <a:t>, </a:t>
            </a:r>
            <a:r>
              <a:rPr lang="bg-BG" altLang="bg-BG" sz="1400">
                <a:hlinkClick r:id="rId16" tooltip="Легенда"/>
              </a:rPr>
              <a:t>легенди</a:t>
            </a:r>
            <a:r>
              <a:rPr lang="bg-BG" altLang="bg-BG" sz="1400"/>
              <a:t>, импресии във вестниците „</a:t>
            </a:r>
            <a:r>
              <a:rPr lang="bg-BG" altLang="bg-BG" sz="1400">
                <a:hlinkClick r:id="rId17" tooltip="Македонска трибуна"/>
              </a:rPr>
              <a:t>Македонска трибуна</a:t>
            </a:r>
            <a:r>
              <a:rPr lang="bg-BG" altLang="bg-BG" sz="1400"/>
              <a:t>“, „</a:t>
            </a:r>
            <a:r>
              <a:rPr lang="bg-BG" altLang="bg-BG" sz="1400">
                <a:hlinkClick r:id="rId18" tooltip="Свобода или смърт"/>
              </a:rPr>
              <a:t>Свобода или смърт</a:t>
            </a:r>
            <a:r>
              <a:rPr lang="bg-BG" altLang="bg-BG" sz="1400"/>
              <a:t>“, „</a:t>
            </a:r>
            <a:r>
              <a:rPr lang="bg-BG" altLang="bg-BG" sz="1400">
                <a:hlinkClick r:id="rId19" tooltip="Вардар"/>
              </a:rPr>
              <a:t>Вардар</a:t>
            </a:r>
            <a:r>
              <a:rPr lang="bg-BG" altLang="bg-BG" sz="1400"/>
              <a:t>“, в сп. „Родина“ и др. Като редактор и директор на в. „</a:t>
            </a:r>
            <a:r>
              <a:rPr lang="bg-BG" altLang="bg-BG" sz="1400">
                <a:hlinkClick r:id="rId20" tooltip="Македония (1926 - 1934)"/>
              </a:rPr>
              <a:t>Македония</a:t>
            </a:r>
            <a:r>
              <a:rPr lang="bg-BG" altLang="bg-BG" sz="1400"/>
              <a:t>“ публикува всекидневно </a:t>
            </a:r>
            <a:r>
              <a:rPr lang="bg-BG" altLang="bg-BG" sz="1400">
                <a:hlinkClick r:id="rId21" tooltip="Уводна статия (страницата не съществува)"/>
              </a:rPr>
              <a:t>уводни  статии</a:t>
            </a:r>
            <a:r>
              <a:rPr lang="bg-BG" altLang="bg-BG" sz="1400"/>
              <a:t>, полемични материали, коментари, очерци, спомени, разкази, „поетическа география на Македония“, отразяващи героичното минало и трагичното настояще на македонските освободител-ни борби. Публицистиката му разкрива фактическа ос-ведоменост и идейно-политически противоречия, по-лемичен темперамент, лични пристрастия и самоза-блуди; но неизменно е пронизана от дух на синовна обвързаност със съдбата на родния край. Във в. „Зо-ра“ (</a:t>
            </a:r>
            <a:r>
              <a:rPr lang="bg-BG" altLang="bg-BG" sz="1400">
                <a:hlinkClick r:id="rId22" tooltip="1930-те"/>
              </a:rPr>
              <a:t>30-те</a:t>
            </a:r>
            <a:r>
              <a:rPr lang="bg-BG" altLang="bg-BG" sz="1400"/>
              <a:t> и нач. на </a:t>
            </a:r>
            <a:r>
              <a:rPr lang="bg-BG" altLang="bg-BG" sz="1400">
                <a:hlinkClick r:id="rId23" tooltip="1940-те"/>
              </a:rPr>
              <a:t>40-те години</a:t>
            </a:r>
            <a:r>
              <a:rPr lang="bg-BG" altLang="bg-BG" sz="1400"/>
              <a:t>) печата разкази, пъ-теписи, спомени, </a:t>
            </a:r>
            <a:r>
              <a:rPr lang="bg-BG" altLang="bg-BG" sz="1400">
                <a:hlinkClick r:id="rId24" tooltip="Театър"/>
              </a:rPr>
              <a:t>театрални</a:t>
            </a:r>
            <a:r>
              <a:rPr lang="bg-BG" altLang="bg-BG" sz="1400"/>
              <a:t> отзиви, портрети на писа-тели, статии по културни и обществено-политически въпроси. От </a:t>
            </a:r>
            <a:r>
              <a:rPr lang="bg-BG" altLang="bg-BG" sz="1400">
                <a:hlinkClick r:id="rId25" tooltip="1957"/>
              </a:rPr>
              <a:t>1957</a:t>
            </a:r>
            <a:r>
              <a:rPr lang="bg-BG" altLang="bg-BG" sz="1400"/>
              <a:t> публикува в централния периодичен и литературен печат по проблеми на художественото творчество, историческа белетристика, творческия процес, за личности и явления от националната литературна история. </a:t>
            </a:r>
          </a:p>
        </p:txBody>
      </p:sp>
      <p:pic>
        <p:nvPicPr>
          <p:cNvPr id="12296" name="Picture 8" descr="Talev9-500x357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941888"/>
            <a:ext cx="3240088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4" grpId="0"/>
    </p:bldLst>
  </p:timing>
</p:sld>
</file>

<file path=ppt/theme/theme1.xml><?xml version="1.0" encoding="utf-8"?>
<a:theme xmlns:a="http://schemas.openxmlformats.org/drawingml/2006/main" name="Проект по подразбиране">
  <a:themeElements>
    <a:clrScheme name="Проект по подразбиран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Проект по подразбиране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Проект по подразбиран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3205</Words>
  <Application>Microsoft Office PowerPoint</Application>
  <PresentationFormat>Презентация на цял екран (4:3)</PresentationFormat>
  <Paragraphs>201</Paragraphs>
  <Slides>27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27</vt:i4>
      </vt:variant>
    </vt:vector>
  </HeadingPairs>
  <TitlesOfParts>
    <vt:vector size="30" baseType="lpstr">
      <vt:lpstr>Arial</vt:lpstr>
      <vt:lpstr>Calibri</vt:lpstr>
      <vt:lpstr>Проект по подразбиране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Шефа</dc:creator>
  <cp:lastModifiedBy>user1</cp:lastModifiedBy>
  <cp:revision>7</cp:revision>
  <dcterms:created xsi:type="dcterms:W3CDTF">2015-11-01T09:06:42Z</dcterms:created>
  <dcterms:modified xsi:type="dcterms:W3CDTF">2021-10-04T19:31:54Z</dcterms:modified>
</cp:coreProperties>
</file>