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62" r:id="rId6"/>
    <p:sldId id="257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8" r:id="rId15"/>
    <p:sldId id="266" r:id="rId16"/>
    <p:sldId id="267" r:id="rId17"/>
    <p:sldId id="270" r:id="rId18"/>
    <p:sldId id="271" r:id="rId19"/>
    <p:sldId id="272" r:id="rId20"/>
    <p:sldId id="273" r:id="rId21"/>
    <p:sldId id="269" r:id="rId22"/>
    <p:sldId id="274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Garamond" panose="02020404030301010803" pitchFamily="18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bFcAdXbBilBZ130sGpeZMX87l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DCD37F-9FD7-4A05-B579-8A4B8EE1FEB2}">
  <a:tblStyle styleId="{BBDCD37F-9FD7-4A05-B579-8A4B8EE1FEB2}" styleName="Table_0">
    <a:wholeTbl>
      <a:tcTxStyle b="off" i="off">
        <a:font>
          <a:latin typeface="Garamond"/>
          <a:ea typeface="Garamond"/>
          <a:cs typeface="Garamond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1EEEA"/>
          </a:solidFill>
        </a:fill>
      </a:tcStyle>
    </a:wholeTbl>
    <a:band1H>
      <a:tcTxStyle/>
      <a:tcStyle>
        <a:tcBdr/>
        <a:fill>
          <a:solidFill>
            <a:srgbClr val="E2DCD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2DCD3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Garamond"/>
          <a:ea typeface="Garamond"/>
          <a:cs typeface="Garamond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aramond"/>
          <a:ea typeface="Garamond"/>
          <a:cs typeface="Garamond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Garamond"/>
          <a:ea typeface="Garamond"/>
          <a:cs typeface="Garamond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1" descr="HD-PanelTitle-GrommetsCombi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1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cxnSp>
        <p:nvCxnSpPr>
          <p:cNvPr id="19" name="Google Shape;19;p21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 txBox="1"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>
            <a:spLocks noGrp="1"/>
          </p:cNvSpPr>
          <p:nvPr>
            <p:ph type="pic" idx="2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body" idx="1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>
            <a:spLocks noGrp="1"/>
          </p:cNvSpPr>
          <p:nvPr>
            <p:ph type="pic" idx="2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1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cxnSp>
        <p:nvCxnSpPr>
          <p:cNvPr id="96" name="Google Shape;96;p32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body" idx="2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104" name="Google Shape;104;p3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05" name="Google Shape;105;p33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06" name="Google Shape;106;p33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4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4"/>
          <p:cNvSpPr txBox="1">
            <a:spLocks noGrp="1"/>
          </p:cNvSpPr>
          <p:nvPr>
            <p:ph type="body" idx="1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34"/>
          <p:cNvSpPr txBox="1">
            <a:spLocks noGrp="1"/>
          </p:cNvSpPr>
          <p:nvPr>
            <p:ph type="body" idx="2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3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114" name="Google Shape;114;p34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15" name="Google Shape;115;p34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16" name="Google Shape;116;p34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5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5"/>
          <p:cNvSpPr txBox="1">
            <a:spLocks noGrp="1"/>
          </p:cNvSpPr>
          <p:nvPr>
            <p:ph type="body" idx="1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35"/>
          <p:cNvSpPr txBox="1">
            <a:spLocks noGrp="1"/>
          </p:cNvSpPr>
          <p:nvPr>
            <p:ph type="body" idx="2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cxnSp>
        <p:nvCxnSpPr>
          <p:cNvPr id="124" name="Google Shape;124;p35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body" idx="1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cxnSp>
        <p:nvCxnSpPr>
          <p:cNvPr id="131" name="Google Shape;131;p36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7"/>
          <p:cNvSpPr txBox="1">
            <a:spLocks noGrp="1"/>
          </p:cNvSpPr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7"/>
          <p:cNvSpPr txBox="1">
            <a:spLocks noGrp="1"/>
          </p:cNvSpPr>
          <p:nvPr>
            <p:ph type="body" idx="1"/>
          </p:nvPr>
        </p:nvSpPr>
        <p:spPr>
          <a:xfrm rot="5400000">
            <a:off x="2565043" y="-287513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3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cxnSp>
        <p:nvCxnSpPr>
          <p:cNvPr id="138" name="Google Shape;138;p37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22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2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3"/>
          </p:nvPr>
        </p:nvSpPr>
        <p:spPr>
          <a:xfrm>
            <a:off x="6180671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4"/>
          </p:nvPr>
        </p:nvSpPr>
        <p:spPr>
          <a:xfrm>
            <a:off x="6180671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cxnSp>
        <p:nvCxnSpPr>
          <p:cNvPr id="36" name="Google Shape;36;p23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cxnSp>
        <p:nvCxnSpPr>
          <p:cNvPr id="46" name="Google Shape;46;p25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26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2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body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cxnSp>
        <p:nvCxnSpPr>
          <p:cNvPr id="67" name="Google Shape;67;p28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2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cxnSp>
        <p:nvCxnSpPr>
          <p:cNvPr id="75" name="Google Shape;75;p29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0" descr="HD-PanelContent-GrommetsCombined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0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hyperlink" Target="http://drive.google.com/file/d/1OpC5KX461KrOK9XHkdkc4OXF47IBj6e3/view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2224756" y="1713902"/>
            <a:ext cx="7742488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5000"/>
              <a:buFont typeface="Century Gothic"/>
              <a:buNone/>
            </a:pPr>
            <a:r>
              <a:rPr lang="bg-BG" sz="5000" b="1" i="1" dirty="0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Българско възраждане</a:t>
            </a:r>
            <a:endParaRPr sz="5000" b="1" i="1" dirty="0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2692398" y="3560201"/>
            <a:ext cx="6979636" cy="181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72"/>
              <a:buNone/>
            </a:pPr>
            <a:r>
              <a:rPr lang="bg-BG" sz="4410" dirty="0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Христо Ботев</a:t>
            </a:r>
            <a:br>
              <a:rPr lang="bg-BG" sz="3780" dirty="0">
                <a:solidFill>
                  <a:srgbClr val="B3681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bg-BG" sz="3780" i="1" dirty="0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„Майце си“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894"/>
              </a:spcBef>
              <a:spcAft>
                <a:spcPts val="0"/>
              </a:spcAft>
              <a:buSzPts val="1691"/>
              <a:buNone/>
            </a:pPr>
            <a:endParaRPr sz="147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r" rtl="0">
              <a:lnSpc>
                <a:spcPct val="80000"/>
              </a:lnSpc>
              <a:spcBef>
                <a:spcPts val="964"/>
              </a:spcBef>
              <a:spcAft>
                <a:spcPts val="0"/>
              </a:spcAft>
              <a:buSzPts val="2093"/>
              <a:buNone/>
            </a:pPr>
            <a:r>
              <a:rPr lang="bg-BG" sz="1820" dirty="0">
                <a:solidFill>
                  <a:srgbClr val="6A4E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Изготвил: Заприна Глушкова</a:t>
            </a:r>
            <a:endParaRPr sz="1820" dirty="0">
              <a:solidFill>
                <a:srgbClr val="6A4E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 txBox="1">
            <a:spLocks noGrp="1"/>
          </p:cNvSpPr>
          <p:nvPr>
            <p:ph type="title"/>
          </p:nvPr>
        </p:nvSpPr>
        <p:spPr>
          <a:xfrm>
            <a:off x="1166814" y="982132"/>
            <a:ext cx="9858373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240"/>
              <a:buFont typeface="Century Gothic"/>
              <a:buNone/>
            </a:pPr>
            <a:r>
              <a:rPr lang="bg-BG" sz="324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Майката – емблематична фигура, символизира единството на родовия космос</a:t>
            </a:r>
            <a:endParaRPr sz="324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" name="Google Shape;206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008153" y="2587797"/>
            <a:ext cx="4401752" cy="330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0E508A-A7C2-42DB-BE24-7B771A24C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614" y="605845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/>
          <p:nvPr/>
        </p:nvSpPr>
        <p:spPr>
          <a:xfrm>
            <a:off x="1256885" y="2055525"/>
            <a:ext cx="9669694" cy="407362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228" name="Google Shape;228;p13"/>
          <p:cNvCxnSpPr>
            <a:endCxn id="229" idx="4"/>
          </p:cNvCxnSpPr>
          <p:nvPr/>
        </p:nvCxnSpPr>
        <p:spPr>
          <a:xfrm flipH="1">
            <a:off x="4947231" y="2462854"/>
            <a:ext cx="1148700" cy="815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0" name="Google Shape;230;p13"/>
          <p:cNvCxnSpPr>
            <a:endCxn id="231" idx="4"/>
          </p:cNvCxnSpPr>
          <p:nvPr/>
        </p:nvCxnSpPr>
        <p:spPr>
          <a:xfrm>
            <a:off x="6096104" y="2462998"/>
            <a:ext cx="1248900" cy="782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2" name="Google Shape;232;p13"/>
          <p:cNvSpPr txBox="1">
            <a:spLocks noGrp="1"/>
          </p:cNvSpPr>
          <p:nvPr>
            <p:ph type="title"/>
          </p:nvPr>
        </p:nvSpPr>
        <p:spPr>
          <a:xfrm>
            <a:off x="1325383" y="401264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Лирическият Аз – „скитник... злочестен“</a:t>
            </a:r>
            <a:b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Житейският избор и цената на избора</a:t>
            </a:r>
            <a:endParaRPr sz="360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617094" y="3492706"/>
            <a:ext cx="2233535" cy="60710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Сакрално пространство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13"/>
          <p:cNvSpPr/>
          <p:nvPr/>
        </p:nvSpPr>
        <p:spPr>
          <a:xfrm rot="-10558994">
            <a:off x="807264" y="4140390"/>
            <a:ext cx="4853396" cy="2075576"/>
          </a:xfrm>
          <a:prstGeom prst="cloudCallout">
            <a:avLst>
              <a:gd name="adj1" fmla="val -32472"/>
              <a:gd name="adj2" fmla="val 97080"/>
            </a:avLst>
          </a:prstGeom>
          <a:solidFill>
            <a:srgbClr val="C2A2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31" name="Google Shape;231;p13"/>
          <p:cNvSpPr/>
          <p:nvPr/>
        </p:nvSpPr>
        <p:spPr>
          <a:xfrm rot="-10558994">
            <a:off x="6415397" y="4145809"/>
            <a:ext cx="5011483" cy="2170957"/>
          </a:xfrm>
          <a:prstGeom prst="cloudCallout">
            <a:avLst>
              <a:gd name="adj1" fmla="val 34149"/>
              <a:gd name="adj2" fmla="val 86165"/>
            </a:avLst>
          </a:prstGeom>
          <a:solidFill>
            <a:srgbClr val="8F8F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234" name="Google Shape;234;p13"/>
          <p:cNvCxnSpPr/>
          <p:nvPr/>
        </p:nvCxnSpPr>
        <p:spPr>
          <a:xfrm>
            <a:off x="2408216" y="2462887"/>
            <a:ext cx="7255239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5" name="Google Shape;235;p13"/>
          <p:cNvSpPr txBox="1"/>
          <p:nvPr/>
        </p:nvSpPr>
        <p:spPr>
          <a:xfrm>
            <a:off x="3814767" y="1704339"/>
            <a:ext cx="456246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400" b="0" i="0" u="none" strike="noStrike" cap="none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Лирическият Аз</a:t>
            </a:r>
            <a:endParaRPr sz="4400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13"/>
          <p:cNvSpPr/>
          <p:nvPr/>
        </p:nvSpPr>
        <p:spPr>
          <a:xfrm>
            <a:off x="9707429" y="1893870"/>
            <a:ext cx="1528997" cy="1086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Път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37" name="Google Shape;237;p13"/>
          <p:cNvCxnSpPr/>
          <p:nvPr/>
        </p:nvCxnSpPr>
        <p:spPr>
          <a:xfrm>
            <a:off x="1643717" y="2998031"/>
            <a:ext cx="0" cy="47968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8" name="Google Shape;238;p13"/>
          <p:cNvCxnSpPr/>
          <p:nvPr/>
        </p:nvCxnSpPr>
        <p:spPr>
          <a:xfrm flipH="1">
            <a:off x="10471927" y="2989313"/>
            <a:ext cx="1" cy="47968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9" name="Google Shape;239;p13"/>
          <p:cNvSpPr/>
          <p:nvPr/>
        </p:nvSpPr>
        <p:spPr>
          <a:xfrm>
            <a:off x="879219" y="1893870"/>
            <a:ext cx="1528997" cy="1086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Дом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9401330" y="3477710"/>
            <a:ext cx="2233535" cy="60710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Външен свят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1256885" y="4584138"/>
            <a:ext cx="368623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МЕЧТА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7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Да открие себе си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7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Да се осъществи като личност извън дома</a:t>
            </a:r>
            <a:r>
              <a:rPr lang="bg-BG" sz="170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bg-BG" sz="17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7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13"/>
          <p:cNvSpPr txBox="1"/>
          <p:nvPr/>
        </p:nvSpPr>
        <p:spPr>
          <a:xfrm>
            <a:off x="6855197" y="4580053"/>
            <a:ext cx="4126990" cy="118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РЕАЛНОСТ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Не открива сродна душа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Не среща разбиране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Не осъществява поривите си </a:t>
            </a:r>
            <a:endParaRPr sz="1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13"/>
          <p:cNvSpPr/>
          <p:nvPr/>
        </p:nvSpPr>
        <p:spPr>
          <a:xfrm rot="-2015859" flipH="1">
            <a:off x="5098601" y="4315408"/>
            <a:ext cx="2041870" cy="1367597"/>
          </a:xfrm>
          <a:prstGeom prst="lightningBolt">
            <a:avLst/>
          </a:prstGeom>
          <a:solidFill>
            <a:srgbClr val="FFFF99"/>
          </a:solidFill>
          <a:ln w="15875" cap="flat" cmpd="sng">
            <a:solidFill>
              <a:srgbClr val="A98B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256827-71BF-4910-907E-316E1966B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25" y="645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11"/>
          <p:cNvGrpSpPr/>
          <p:nvPr/>
        </p:nvGrpSpPr>
        <p:grpSpPr>
          <a:xfrm>
            <a:off x="1285875" y="788321"/>
            <a:ext cx="4638675" cy="5281358"/>
            <a:chOff x="1285875" y="942975"/>
            <a:chExt cx="4638675" cy="5281358"/>
          </a:xfrm>
        </p:grpSpPr>
        <p:sp>
          <p:nvSpPr>
            <p:cNvPr id="212" name="Google Shape;212;p11"/>
            <p:cNvSpPr txBox="1"/>
            <p:nvPr/>
          </p:nvSpPr>
          <p:spPr>
            <a:xfrm>
              <a:off x="1295038" y="961354"/>
              <a:ext cx="4620349" cy="5262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2800" b="1" i="0" u="none" strike="noStrike" cap="none">
                  <a:solidFill>
                    <a:srgbClr val="77451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Заглавието</a:t>
              </a:r>
              <a:r>
                <a:rPr lang="bg-BG" sz="16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br>
                <a:rPr lang="bg-BG" sz="16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endPara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715C25"/>
                </a:buClr>
                <a:buSzPts val="2400"/>
                <a:buFont typeface="Arial"/>
                <a:buChar char="•"/>
              </a:pPr>
              <a:r>
                <a:rPr lang="bg-BG" sz="2400" b="0" i="0" u="none" strike="noStrike" cap="none">
                  <a:solidFill>
                    <a:srgbClr val="715C2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Посвещение „на/към майка ми“</a:t>
              </a:r>
              <a:r>
                <a:rPr lang="bg-BG" sz="2400" b="0" i="0" u="none" strike="noStrike" cap="none">
                  <a:solidFill>
                    <a:srgbClr val="C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bg-BG" sz="2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– стара падежна форма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715C25"/>
                </a:buClr>
                <a:buSzPts val="2400"/>
                <a:buFont typeface="Arial"/>
                <a:buChar char="•"/>
              </a:pPr>
              <a:r>
                <a:rPr lang="bg-BG" sz="2400" b="0" i="0" u="none" strike="noStrike" cap="none">
                  <a:solidFill>
                    <a:srgbClr val="715C2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Притчата за блудния син</a:t>
              </a:r>
              <a:r>
                <a:rPr lang="bg-BG" sz="2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– фигурата на бащата е заменена с тази на майката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bg-BG" sz="2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Дайте примери за присъствие на образа на майката в текста на творбата</a:t>
              </a:r>
              <a:br>
                <a:rPr lang="bg-BG" sz="2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endPara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1285875" y="942975"/>
              <a:ext cx="4638675" cy="5276850"/>
            </a:xfrm>
            <a:prstGeom prst="rect">
              <a:avLst/>
            </a:prstGeom>
            <a:noFill/>
            <a:ln w="9525" cap="flat" cmpd="sng">
              <a:solidFill>
                <a:srgbClr val="C2A2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grpSp>
        <p:nvGrpSpPr>
          <p:cNvPr id="214" name="Google Shape;214;p11"/>
          <p:cNvGrpSpPr/>
          <p:nvPr/>
        </p:nvGrpSpPr>
        <p:grpSpPr>
          <a:xfrm>
            <a:off x="6244184" y="790575"/>
            <a:ext cx="4638675" cy="5276850"/>
            <a:chOff x="6244184" y="942975"/>
            <a:chExt cx="4638675" cy="5276850"/>
          </a:xfrm>
        </p:grpSpPr>
        <p:sp>
          <p:nvSpPr>
            <p:cNvPr id="215" name="Google Shape;215;p11"/>
            <p:cNvSpPr txBox="1"/>
            <p:nvPr/>
          </p:nvSpPr>
          <p:spPr>
            <a:xfrm>
              <a:off x="6255036" y="961354"/>
              <a:ext cx="4616970" cy="4708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2800" b="1" i="0" u="none" strike="noStrike" cap="none">
                  <a:solidFill>
                    <a:srgbClr val="77451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Функция на образа на майката</a:t>
              </a:r>
              <a:endParaRPr sz="2800" b="1" i="0" u="none" strike="noStrike" cap="none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715C25"/>
                </a:buClr>
                <a:buSzPts val="2400"/>
                <a:buFont typeface="Arial"/>
                <a:buChar char="•"/>
              </a:pPr>
              <a:r>
                <a:rPr lang="bg-BG" sz="2400" b="0" i="0" u="none" strike="noStrike" cap="none">
                  <a:solidFill>
                    <a:srgbClr val="715C2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Адресат</a:t>
              </a:r>
              <a:r>
                <a:rPr lang="bg-BG" sz="2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– обръщение и изповед („мале“)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715C25"/>
                </a:buClr>
                <a:buSzPts val="2400"/>
                <a:buFont typeface="Arial"/>
                <a:buChar char="•"/>
              </a:pPr>
              <a:r>
                <a:rPr lang="bg-BG" sz="2400" b="0" i="0" u="none" strike="noStrike" cap="none">
                  <a:solidFill>
                    <a:srgbClr val="715C2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Духовна опора</a:t>
              </a:r>
              <a:r>
                <a:rPr lang="bg-BG" sz="2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(„освен теб, мале, никого нямам“)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715C25"/>
                </a:buClr>
                <a:buSzPts val="2400"/>
                <a:buFont typeface="Arial"/>
                <a:buChar char="•"/>
              </a:pPr>
              <a:r>
                <a:rPr lang="bg-BG" sz="2400" b="0" i="0" u="none" strike="noStrike" cap="none">
                  <a:solidFill>
                    <a:srgbClr val="715C2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Крепител на дома, пазител на родовите ценности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715C25"/>
                </a:buClr>
                <a:buSzPts val="2400"/>
                <a:buFont typeface="Arial"/>
                <a:buChar char="•"/>
              </a:pPr>
              <a:r>
                <a:rPr lang="bg-BG" sz="2400" b="0" i="0" u="none" strike="noStrike" cap="none">
                  <a:solidFill>
                    <a:srgbClr val="715C2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Ключова фигура в Ботевата поезия</a:t>
              </a:r>
              <a:endParaRPr sz="2400" b="0" i="0" u="none" strike="noStrike" cap="none">
                <a:solidFill>
                  <a:srgbClr val="715C2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6244184" y="942975"/>
              <a:ext cx="4638675" cy="5276850"/>
            </a:xfrm>
            <a:prstGeom prst="rect">
              <a:avLst/>
            </a:prstGeom>
            <a:noFill/>
            <a:ln w="9525" cap="flat" cmpd="sng">
              <a:solidFill>
                <a:srgbClr val="C2A2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14787A-4EFC-4BAC-B6B2-08361F196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85" y="59391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"/>
          <p:cNvSpPr txBox="1">
            <a:spLocks noGrp="1"/>
          </p:cNvSpPr>
          <p:nvPr>
            <p:ph type="title"/>
          </p:nvPr>
        </p:nvSpPr>
        <p:spPr>
          <a:xfrm>
            <a:off x="1295401" y="772270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Изводи</a:t>
            </a:r>
            <a:endParaRPr sz="360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p12"/>
          <p:cNvSpPr txBox="1">
            <a:spLocks noGrp="1"/>
          </p:cNvSpPr>
          <p:nvPr>
            <p:ph type="body" idx="1"/>
          </p:nvPr>
        </p:nvSpPr>
        <p:spPr>
          <a:xfrm>
            <a:off x="1295401" y="2556931"/>
            <a:ext cx="9601196" cy="340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bg-BG" sz="2800">
                <a:latin typeface="Century Gothic"/>
                <a:ea typeface="Century Gothic"/>
                <a:cs typeface="Century Gothic"/>
                <a:sym typeface="Century Gothic"/>
              </a:rPr>
              <a:t>Образът на майката е натоварен със символика още в заглавието – насочва към дома, към уюта, към топлината, към сигурността на родното пространство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3220"/>
              <a:buChar char="•"/>
            </a:pPr>
            <a:r>
              <a:rPr lang="bg-BG" sz="2800">
                <a:latin typeface="Century Gothic"/>
                <a:ea typeface="Century Gothic"/>
                <a:cs typeface="Century Gothic"/>
                <a:sym typeface="Century Gothic"/>
              </a:rPr>
              <a:t>За майката най-високо в ценностната система стоят кръвта, домът и семейството. Тя не може да приеме тяхното пренебрегване, затова Азът не може да се върне към родното.</a:t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6271CB-3177-46CA-A43F-75FD8D24B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949" y="567933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Невъзможното завръщане на Аза</a:t>
            </a:r>
            <a:endParaRPr sz="360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15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39"/>
              <a:buChar char="•"/>
            </a:pPr>
            <a:r>
              <a:rPr lang="bg-BG" sz="1860">
                <a:latin typeface="Century Gothic"/>
                <a:ea typeface="Century Gothic"/>
                <a:cs typeface="Century Gothic"/>
                <a:sym typeface="Century Gothic"/>
              </a:rPr>
              <a:t>Поражение в стремежа да намери сродна обкръжаваща среда и нравствени опори </a:t>
            </a:r>
            <a:br>
              <a:rPr lang="bg-BG" sz="186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bg-BG" sz="1860">
                <a:latin typeface="Century Gothic"/>
                <a:ea typeface="Century Gothic"/>
                <a:cs typeface="Century Gothic"/>
                <a:sym typeface="Century Gothic"/>
              </a:rPr>
              <a:t>„на пътя“, извън дома</a:t>
            </a:r>
            <a:endParaRPr/>
          </a:p>
          <a:p>
            <a:pPr marL="285750" lvl="0" indent="-285750" algn="l" rtl="0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Char char="•"/>
            </a:pPr>
            <a:r>
              <a:rPr lang="bg-BG" sz="1860">
                <a:latin typeface="Century Gothic"/>
                <a:ea typeface="Century Gothic"/>
                <a:cs typeface="Century Gothic"/>
                <a:sym typeface="Century Gothic"/>
              </a:rPr>
              <a:t>Осъзнаване на липсата на родовия свят – на близките и дома </a:t>
            </a:r>
            <a:endParaRPr/>
          </a:p>
          <a:p>
            <a:pPr marL="285750" lvl="0" indent="-285750" algn="l" rtl="0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Char char="•"/>
            </a:pPr>
            <a:r>
              <a:rPr lang="bg-BG" sz="1860">
                <a:latin typeface="Century Gothic"/>
                <a:ea typeface="Century Gothic"/>
                <a:cs typeface="Century Gothic"/>
                <a:sym typeface="Century Gothic"/>
              </a:rPr>
              <a:t>Драматично преживяване на разрушението, на конфликта между мечти и реалност</a:t>
            </a:r>
            <a:endParaRPr/>
          </a:p>
          <a:p>
            <a:pPr marL="285750" lvl="0" indent="-285750" algn="l" rtl="0">
              <a:lnSpc>
                <a:spcPct val="80000"/>
              </a:lnSpc>
              <a:spcBef>
                <a:spcPts val="972"/>
              </a:spcBef>
              <a:spcAft>
                <a:spcPts val="0"/>
              </a:spcAft>
              <a:buSzPts val="2139"/>
              <a:buChar char="•"/>
            </a:pPr>
            <a:r>
              <a:rPr lang="bg-BG" sz="1860">
                <a:latin typeface="Century Gothic"/>
                <a:ea typeface="Century Gothic"/>
                <a:cs typeface="Century Gothic"/>
                <a:sym typeface="Century Gothic"/>
              </a:rPr>
              <a:t>Копнеж по завръщане към родното, където прошката предхожда смъртта</a:t>
            </a:r>
            <a:endParaRPr sz="186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9" name="Google Shape;259;p1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908800" y="2560320"/>
            <a:ext cx="3759200" cy="3310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8800" y="2564383"/>
            <a:ext cx="3759200" cy="3310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F50E1B-A6AD-4943-81D8-5D3FD32E5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951" y="590064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96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"/>
          <p:cNvSpPr txBox="1">
            <a:spLocks noGrp="1"/>
          </p:cNvSpPr>
          <p:nvPr>
            <p:ph type="title"/>
          </p:nvPr>
        </p:nvSpPr>
        <p:spPr>
          <a:xfrm>
            <a:off x="1295401" y="5122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Смъртта</a:t>
            </a:r>
            <a:endParaRPr sz="360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16"/>
          <p:cNvSpPr txBox="1">
            <a:spLocks noGrp="1"/>
          </p:cNvSpPr>
          <p:nvPr>
            <p:ph type="body" idx="1"/>
          </p:nvPr>
        </p:nvSpPr>
        <p:spPr>
          <a:xfrm>
            <a:off x="1295401" y="1511300"/>
            <a:ext cx="9601196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760"/>
              <a:buNone/>
            </a:pPr>
            <a:r>
              <a:rPr lang="bg-BG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Как е описана смъртта в стихотворенията </a:t>
            </a:r>
            <a:endParaRPr/>
          </a:p>
          <a:p>
            <a:pPr marL="0" lvl="0" indent="0" algn="ctr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r>
              <a:rPr lang="bg-BG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„На прощаване“ и „Майце си“?</a:t>
            </a:r>
            <a:endParaRPr/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Работа по групи – попълване на таблицата</a:t>
            </a:r>
            <a:endParaRPr/>
          </a:p>
          <a:p>
            <a:pPr marL="285750" lvl="0" indent="-110490" algn="l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110490" algn="l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r>
              <a:rPr lang="bg-BG" b="1" u="sng">
                <a:latin typeface="Century Gothic"/>
                <a:ea typeface="Century Gothic"/>
                <a:cs typeface="Century Gothic"/>
                <a:sym typeface="Century Gothic"/>
              </a:rPr>
              <a:t>Синекдоха:</a:t>
            </a:r>
            <a:r>
              <a:rPr lang="bg-BG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„сърце догаря“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2760"/>
              <a:buNone/>
            </a:pPr>
            <a:r>
              <a:rPr lang="bg-BG" b="1" u="sng">
                <a:latin typeface="Century Gothic"/>
                <a:ea typeface="Century Gothic"/>
                <a:cs typeface="Century Gothic"/>
                <a:sym typeface="Century Gothic"/>
              </a:rPr>
              <a:t>Синтактичен паралелизъм</a:t>
            </a:r>
            <a:r>
              <a:rPr lang="bg-BG" b="1"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„пък тогаз нека измръзнат жили,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760"/>
              <a:buNone/>
            </a:pPr>
            <a:r>
              <a:rPr lang="bg-BG" b="1">
                <a:latin typeface="Century Gothic"/>
                <a:ea typeface="Century Gothic"/>
                <a:cs typeface="Century Gothic"/>
                <a:sym typeface="Century Gothic"/>
              </a:rPr>
              <a:t>								    </a:t>
            </a: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пък тогаз нека изгния в гроба“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76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67" name="Google Shape;267;p16"/>
          <p:cNvGraphicFramePr/>
          <p:nvPr/>
        </p:nvGraphicFramePr>
        <p:xfrm>
          <a:off x="1663702" y="3010324"/>
          <a:ext cx="9347175" cy="1188750"/>
        </p:xfrm>
        <a:graphic>
          <a:graphicData uri="http://schemas.openxmlformats.org/drawingml/2006/table">
            <a:tbl>
              <a:tblPr firstRow="1" bandRow="1">
                <a:noFill/>
                <a:tableStyleId>{BBDCD37F-9FD7-4A05-B579-8A4B8EE1FEB2}</a:tableStyleId>
              </a:tblPr>
              <a:tblGrid>
                <a:gridCol w="207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b="1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„Майце си“</a:t>
                      </a:r>
                      <a:endParaRPr sz="20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„На прощаване“</a:t>
                      </a:r>
                      <a:endParaRPr sz="20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b="1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Прегръдката</a:t>
                      </a:r>
                      <a:endParaRPr sz="2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Смъртта</a:t>
                      </a:r>
                      <a:endParaRPr sz="2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8" name="Google Shape;268;p16"/>
          <p:cNvSpPr/>
          <p:nvPr/>
        </p:nvSpPr>
        <p:spPr>
          <a:xfrm>
            <a:off x="3821048" y="3389868"/>
            <a:ext cx="32095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Прошката на покаялия се</a:t>
            </a:r>
            <a:endParaRPr/>
          </a:p>
        </p:txBody>
      </p:sp>
      <p:sp>
        <p:nvSpPr>
          <p:cNvPr id="269" name="Google Shape;269;p16"/>
          <p:cNvSpPr txBox="1"/>
          <p:nvPr/>
        </p:nvSpPr>
        <p:spPr>
          <a:xfrm>
            <a:off x="7108825" y="3380343"/>
            <a:ext cx="39677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Благословия по пътя към подвига</a:t>
            </a:r>
            <a:endParaRPr/>
          </a:p>
        </p:txBody>
      </p:sp>
      <p:sp>
        <p:nvSpPr>
          <p:cNvPr id="270" name="Google Shape;270;p16"/>
          <p:cNvSpPr txBox="1"/>
          <p:nvPr/>
        </p:nvSpPr>
        <p:spPr>
          <a:xfrm>
            <a:off x="4264025" y="3848100"/>
            <a:ext cx="21275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Деестетизирана</a:t>
            </a:r>
            <a:endParaRPr/>
          </a:p>
        </p:txBody>
      </p:sp>
      <p:sp>
        <p:nvSpPr>
          <p:cNvPr id="271" name="Google Shape;271;p16"/>
          <p:cNvSpPr txBox="1"/>
          <p:nvPr/>
        </p:nvSpPr>
        <p:spPr>
          <a:xfrm>
            <a:off x="7604125" y="3842266"/>
            <a:ext cx="25314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Път към безсмъртие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C6F16A-9A4C-4BCF-8177-DD551F9C1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158" y="593018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"/>
          <p:cNvSpPr txBox="1">
            <a:spLocks noGrp="1"/>
          </p:cNvSpPr>
          <p:nvPr>
            <p:ph type="title"/>
          </p:nvPr>
        </p:nvSpPr>
        <p:spPr>
          <a:xfrm>
            <a:off x="1148952" y="461432"/>
            <a:ext cx="98940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240"/>
              <a:buFont typeface="Century Gothic"/>
              <a:buNone/>
            </a:pPr>
            <a:r>
              <a:rPr lang="bg-BG" sz="324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Характерни черти на Романтизма и Възраждането в стихотворението „Майце си“</a:t>
            </a:r>
            <a:endParaRPr sz="324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17"/>
          <p:cNvSpPr txBox="1">
            <a:spLocks noGrp="1"/>
          </p:cNvSpPr>
          <p:nvPr>
            <p:ph type="body" idx="1"/>
          </p:nvPr>
        </p:nvSpPr>
        <p:spPr>
          <a:xfrm>
            <a:off x="1295400" y="1866635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20"/>
              <a:buNone/>
            </a:pPr>
            <a:r>
              <a:rPr lang="bg-BG" b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Романтизъм</a:t>
            </a:r>
            <a:endParaRPr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17"/>
          <p:cNvSpPr txBox="1">
            <a:spLocks noGrp="1"/>
          </p:cNvSpPr>
          <p:nvPr>
            <p:ph type="body" idx="2"/>
          </p:nvPr>
        </p:nvSpPr>
        <p:spPr>
          <a:xfrm>
            <a:off x="1295400" y="2494767"/>
            <a:ext cx="4718304" cy="321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Конфликтът личност – общество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Скитничеството като проклятие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Гниенето, вехненето, съхненето като знаци на страданието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Самотата като основно себеусещане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Смъртта като изход от безсмисленото съществуване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17"/>
          <p:cNvSpPr txBox="1">
            <a:spLocks noGrp="1"/>
          </p:cNvSpPr>
          <p:nvPr>
            <p:ph type="body" idx="3"/>
          </p:nvPr>
        </p:nvSpPr>
        <p:spPr>
          <a:xfrm>
            <a:off x="6176442" y="1866635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20"/>
              <a:buNone/>
            </a:pPr>
            <a:r>
              <a:rPr lang="bg-BG" b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Българско възраждане</a:t>
            </a:r>
            <a:endParaRPr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17"/>
          <p:cNvSpPr txBox="1">
            <a:spLocks noGrp="1"/>
          </p:cNvSpPr>
          <p:nvPr>
            <p:ph type="body" idx="4"/>
          </p:nvPr>
        </p:nvSpPr>
        <p:spPr>
          <a:xfrm>
            <a:off x="6180671" y="2494767"/>
            <a:ext cx="4718304" cy="379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Събуждане на българина от робския сън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Идейно и духовно надрастване на сънародниците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Търсене на път към своето призвание извън дома, отказ от познатото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Сакрализиране на родното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Влияние на фолклора – образи, мотиви, лексика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8AEE03-B1AA-47D9-AB81-56399F789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865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"/>
          <p:cNvSpPr txBox="1">
            <a:spLocks noGrp="1"/>
          </p:cNvSpPr>
          <p:nvPr>
            <p:ph type="title"/>
          </p:nvPr>
        </p:nvSpPr>
        <p:spPr>
          <a:xfrm>
            <a:off x="1295400" y="4487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240"/>
              <a:buFont typeface="Century Gothic"/>
              <a:buNone/>
            </a:pPr>
            <a:r>
              <a:rPr lang="bg-BG" sz="324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„Майце си“ </a:t>
            </a:r>
            <a:br>
              <a:rPr lang="bg-BG" sz="324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bg-BG" sz="324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контекста на своето време и след това</a:t>
            </a:r>
            <a:endParaRPr sz="324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18"/>
          <p:cNvSpPr txBox="1">
            <a:spLocks noGrp="1"/>
          </p:cNvSpPr>
          <p:nvPr>
            <p:ph type="body" idx="1"/>
          </p:nvPr>
        </p:nvSpPr>
        <p:spPr>
          <a:xfrm>
            <a:off x="1295400" y="1889918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20"/>
              <a:buNone/>
            </a:pPr>
            <a:r>
              <a:rPr lang="bg-BG" b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Идеи на времето</a:t>
            </a:r>
            <a:endParaRPr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18"/>
          <p:cNvSpPr txBox="1">
            <a:spLocks noGrp="1"/>
          </p:cNvSpPr>
          <p:nvPr>
            <p:ph type="body" idx="2"/>
          </p:nvPr>
        </p:nvSpPr>
        <p:spPr>
          <a:xfrm>
            <a:off x="1295400" y="2485230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Свобода на избора и себеизразяването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Търсене на нови екзистенциални хоризонти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Интерес към вътрешния духовен свят на силната личност 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18"/>
          <p:cNvSpPr txBox="1">
            <a:spLocks noGrp="1"/>
          </p:cNvSpPr>
          <p:nvPr>
            <p:ph type="body" idx="3"/>
          </p:nvPr>
        </p:nvSpPr>
        <p:spPr>
          <a:xfrm>
            <a:off x="6178292" y="1889918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20"/>
              <a:buNone/>
            </a:pPr>
            <a:r>
              <a:rPr lang="bg-BG" b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Актуални идеи</a:t>
            </a:r>
            <a:endParaRPr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18"/>
          <p:cNvSpPr txBox="1">
            <a:spLocks noGrp="1"/>
          </p:cNvSpPr>
          <p:nvPr>
            <p:ph type="body" idx="4"/>
          </p:nvPr>
        </p:nvSpPr>
        <p:spPr>
          <a:xfrm>
            <a:off x="6178292" y="2485230"/>
            <a:ext cx="5094546" cy="381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28"/>
              <a:buNone/>
            </a:pPr>
            <a:r>
              <a:rPr lang="bg-BG" sz="185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Задача: </a:t>
            </a:r>
            <a:r>
              <a:rPr lang="bg-BG" sz="185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Защитете едно от следните твърдения, като заявите лична позиция!</a:t>
            </a:r>
            <a:endParaRPr/>
          </a:p>
          <a:p>
            <a:pPr marL="285750" lvl="0" indent="-285750" algn="l" rtl="0">
              <a:spcBef>
                <a:spcPts val="970"/>
              </a:spcBef>
              <a:spcAft>
                <a:spcPts val="0"/>
              </a:spcAft>
              <a:buSzPts val="2128"/>
              <a:buChar char="•"/>
            </a:pPr>
            <a:r>
              <a:rPr lang="bg-BG" sz="185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Домът е онова единствено място, където човек може да открие себе си и смисъла на съществуването</a:t>
            </a:r>
            <a:endParaRPr/>
          </a:p>
          <a:p>
            <a:pPr marL="285750" lvl="0" indent="-285750" algn="l" rtl="0">
              <a:spcBef>
                <a:spcPts val="970"/>
              </a:spcBef>
              <a:spcAft>
                <a:spcPts val="0"/>
              </a:spcAft>
              <a:buSzPts val="2128"/>
              <a:buChar char="•"/>
            </a:pPr>
            <a:r>
              <a:rPr lang="bg-BG" sz="185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Пътят, а не домът е мястото за изява и себедоказване</a:t>
            </a:r>
            <a:endParaRPr sz="185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970"/>
              </a:spcBef>
              <a:spcAft>
                <a:spcPts val="0"/>
              </a:spcAft>
              <a:buSzPts val="2128"/>
              <a:buChar char="•"/>
            </a:pPr>
            <a:r>
              <a:rPr lang="bg-BG" sz="185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Ценностите на дома и ценностите на пътя са еднакво важни за оформянето и себеизразяването на човека</a:t>
            </a:r>
            <a:endParaRPr/>
          </a:p>
          <a:p>
            <a:pPr marL="285750" lvl="0" indent="-150653" algn="l" rtl="0">
              <a:spcBef>
                <a:spcPts val="970"/>
              </a:spcBef>
              <a:spcAft>
                <a:spcPts val="0"/>
              </a:spcAft>
              <a:buSzPts val="2128"/>
              <a:buNone/>
            </a:pPr>
            <a:endParaRPr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AE885F-BAE5-4804-862A-3CE91026F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07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>
            <a:spLocks noGrp="1"/>
          </p:cNvSpPr>
          <p:nvPr>
            <p:ph type="title"/>
          </p:nvPr>
        </p:nvSpPr>
        <p:spPr>
          <a:xfrm>
            <a:off x="985904" y="701674"/>
            <a:ext cx="10220192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Драмата на човека, загубил екзистенциални опори</a:t>
            </a:r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body" idx="1"/>
          </p:nvPr>
        </p:nvSpPr>
        <p:spPr>
          <a:xfrm>
            <a:off x="843027" y="1896004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220"/>
              <a:buNone/>
            </a:pPr>
            <a:r>
              <a:rPr lang="bg-BG" b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Работа по групи</a:t>
            </a:r>
            <a:endParaRPr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14"/>
          <p:cNvSpPr txBox="1">
            <a:spLocks noGrp="1"/>
          </p:cNvSpPr>
          <p:nvPr>
            <p:ph type="body" idx="2"/>
          </p:nvPr>
        </p:nvSpPr>
        <p:spPr>
          <a:xfrm>
            <a:off x="762063" y="2472266"/>
            <a:ext cx="4680201" cy="340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Какво преживява Азът?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Какво споделя със своята майка?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Кои са причините за страданието му?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85"/>
              <a:buNone/>
            </a:pPr>
            <a:endParaRPr sz="1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85"/>
              <a:buNone/>
            </a:pPr>
            <a:r>
              <a:rPr lang="bg-BG" sz="1900" b="1">
                <a:latin typeface="Century Gothic"/>
                <a:ea typeface="Century Gothic"/>
                <a:cs typeface="Century Gothic"/>
                <a:sym typeface="Century Gothic"/>
              </a:rPr>
              <a:t>I гр.	 </a:t>
            </a: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-  1. и 2. строфа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85"/>
              <a:buNone/>
            </a:pPr>
            <a:r>
              <a:rPr lang="bg-BG" sz="1900" b="1">
                <a:latin typeface="Century Gothic"/>
                <a:ea typeface="Century Gothic"/>
                <a:cs typeface="Century Gothic"/>
                <a:sym typeface="Century Gothic"/>
              </a:rPr>
              <a:t>II гр.	 </a:t>
            </a: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-  3. и 4. строфа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85"/>
              <a:buNone/>
            </a:pPr>
            <a:r>
              <a:rPr lang="bg-BG" sz="1900" b="1">
                <a:latin typeface="Century Gothic"/>
                <a:ea typeface="Century Gothic"/>
                <a:cs typeface="Century Gothic"/>
                <a:sym typeface="Century Gothic"/>
              </a:rPr>
              <a:t>III гр.	 </a:t>
            </a: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-  5. и 6. строфа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85"/>
              <a:buNone/>
            </a:pPr>
            <a:r>
              <a:rPr lang="bg-BG" sz="1900" b="1">
                <a:latin typeface="Century Gothic"/>
                <a:ea typeface="Century Gothic"/>
                <a:cs typeface="Century Gothic"/>
                <a:sym typeface="Century Gothic"/>
              </a:rPr>
              <a:t>IV гр.	 </a:t>
            </a: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-  7. и 8. строфа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85"/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14"/>
          <p:cNvSpPr txBox="1">
            <a:spLocks noGrp="1"/>
          </p:cNvSpPr>
          <p:nvPr>
            <p:ph type="body" idx="3"/>
          </p:nvPr>
        </p:nvSpPr>
        <p:spPr>
          <a:xfrm>
            <a:off x="6537452" y="1896004"/>
            <a:ext cx="41280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220"/>
              <a:buNone/>
            </a:pPr>
            <a:r>
              <a:rPr lang="bg-BG" b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Изводи</a:t>
            </a:r>
            <a:endParaRPr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14"/>
          <p:cNvSpPr txBox="1">
            <a:spLocks noGrp="1"/>
          </p:cNvSpPr>
          <p:nvPr>
            <p:ph type="body" idx="4"/>
          </p:nvPr>
        </p:nvSpPr>
        <p:spPr>
          <a:xfrm>
            <a:off x="5432805" y="2472266"/>
            <a:ext cx="6337302" cy="340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8"/>
              <a:buChar char="•"/>
            </a:pP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Търси причините за пропиляната си младост: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8"/>
              <a:buNone/>
            </a:pP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	- майчината клетва, застигнала сина , който</a:t>
            </a:r>
            <a:b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 е напуснал сакралното пространство на дома;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8"/>
              <a:buNone/>
            </a:pP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	- погазването на родовите морални норми.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8"/>
              <a:buChar char="•"/>
            </a:pP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Води двойствен живот – антитеза: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8"/>
              <a:buNone/>
            </a:pP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	„Весел ме гледат…, но те не знаят.“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8"/>
              <a:buChar char="•"/>
            </a:pP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Чувства се различен и самотен сред другите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8"/>
              <a:buNone/>
            </a:pP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	„Приятел нямам…“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8"/>
              <a:buChar char="•"/>
            </a:pP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Разкъсана е библейската триада </a:t>
            </a:r>
            <a:r>
              <a:rPr lang="bg-BG" sz="1850" b="1">
                <a:latin typeface="Century Gothic"/>
                <a:ea typeface="Century Gothic"/>
                <a:cs typeface="Century Gothic"/>
                <a:sym typeface="Century Gothic"/>
              </a:rPr>
              <a:t>вяра-надежда-любов: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8"/>
              <a:buNone/>
            </a:pPr>
            <a:r>
              <a:rPr lang="bg-BG" sz="1850">
                <a:latin typeface="Century Gothic"/>
                <a:ea typeface="Century Gothic"/>
                <a:cs typeface="Century Gothic"/>
                <a:sym typeface="Century Gothic"/>
              </a:rPr>
              <a:t>любовта и вярата са невъзможни, мечтите са погубени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53"/>
              <a:buNone/>
            </a:pPr>
            <a:endParaRPr sz="222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553"/>
              <a:buNone/>
            </a:pPr>
            <a:endParaRPr sz="222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FF978-1C5F-438C-8942-F24950FFB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904" y="595312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17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"/>
          <p:cNvSpPr txBox="1">
            <a:spLocks noGrp="1"/>
          </p:cNvSpPr>
          <p:nvPr>
            <p:ph type="title"/>
          </p:nvPr>
        </p:nvSpPr>
        <p:spPr>
          <a:xfrm>
            <a:off x="1295401" y="13781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 dirty="0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Изготвил: Заприна Глушкова</a:t>
            </a:r>
            <a:endParaRPr sz="3600" b="1" dirty="0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19"/>
          <p:cNvSpPr txBox="1">
            <a:spLocks noGrp="1"/>
          </p:cNvSpPr>
          <p:nvPr>
            <p:ph type="body" idx="1"/>
          </p:nvPr>
        </p:nvSpPr>
        <p:spPr>
          <a:xfrm>
            <a:off x="1295401" y="3416300"/>
            <a:ext cx="9609668" cy="166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20"/>
              <a:buNone/>
            </a:pPr>
            <a:r>
              <a:rPr lang="bg-BG" sz="2800" dirty="0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Старши учител по български език и литература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3220"/>
              <a:buNone/>
            </a:pPr>
            <a:r>
              <a:rPr lang="bg-BG" sz="2800" dirty="0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СУ „Никола Вапцаров“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3220"/>
              <a:buNone/>
            </a:pPr>
            <a:r>
              <a:rPr lang="bg-BG" sz="2800" dirty="0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гр. Хаджидимово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None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None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41670F-4FCB-4AAA-B2FA-73DB97B73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001" y="570029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"/>
          <p:cNvSpPr txBox="1">
            <a:spLocks noGrp="1"/>
          </p:cNvSpPr>
          <p:nvPr>
            <p:ph type="title"/>
          </p:nvPr>
        </p:nvSpPr>
        <p:spPr>
          <a:xfrm>
            <a:off x="1238252" y="423333"/>
            <a:ext cx="9601196" cy="121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240"/>
              <a:buFont typeface="Century Gothic"/>
              <a:buNone/>
            </a:pPr>
            <a:r>
              <a:rPr lang="bg-BG" sz="3240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Изгубените ценностни ориентири в стихотворението „Майце си“ от Христо Ботев</a:t>
            </a:r>
            <a:endParaRPr sz="3240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7" title="Христо Ботев - Майце си от Големите поети на България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3511" y="2579875"/>
            <a:ext cx="4930675" cy="36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41594F-2FF7-4AB0-8161-60F7A5B3D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6957" y="560669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4400"/>
              <a:buFont typeface="Century Gothic"/>
              <a:buNone/>
            </a:pPr>
            <a:r>
              <a:rPr lang="bg-BG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Съдържание</a:t>
            </a:r>
            <a:endParaRPr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2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52070" algn="l" rtl="0">
              <a:spcBef>
                <a:spcPts val="0"/>
              </a:spcBef>
              <a:spcAft>
                <a:spcPts val="0"/>
              </a:spcAft>
              <a:buSzPts val="3680"/>
              <a:buNone/>
            </a:pPr>
            <a:endParaRPr sz="3200"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1240"/>
              </a:spcBef>
              <a:spcAft>
                <a:spcPts val="0"/>
              </a:spcAft>
              <a:buSzPts val="3680"/>
              <a:buChar char="•"/>
            </a:pPr>
            <a:r>
              <a:rPr lang="bg-BG" sz="3200" b="1" u="sng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 action="ppaction://hlinksldjump"/>
              </a:rPr>
              <a:t>Вид урочна единица, компетентности, дейности, оценки</a:t>
            </a:r>
            <a:endParaRPr sz="3200"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1240"/>
              </a:spcBef>
              <a:spcAft>
                <a:spcPts val="0"/>
              </a:spcAft>
              <a:buSzPts val="3680"/>
              <a:buChar char="•"/>
            </a:pPr>
            <a:r>
              <a:rPr lang="bg-BG" sz="3200" b="1" u="sng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 action="ppaction://hlinksldjump"/>
              </a:rPr>
              <a:t>Ход на урока</a:t>
            </a:r>
            <a:endParaRPr sz="3200"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139700" algn="l" rtl="0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139700" algn="l" rtl="0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8E15AF-DE77-46FF-917D-DCD0D0FEB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6854" y="567266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Вид урочна единица</a:t>
            </a:r>
            <a:endParaRPr sz="360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3"/>
          <p:cNvSpPr txBox="1">
            <a:spLocks noGrp="1"/>
          </p:cNvSpPr>
          <p:nvPr>
            <p:ph type="body" idx="1"/>
          </p:nvPr>
        </p:nvSpPr>
        <p:spPr>
          <a:xfrm>
            <a:off x="1295402" y="2285999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139700" algn="ctr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139700" algn="ctr" rtl="0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1680"/>
              </a:spcBef>
              <a:spcAft>
                <a:spcPts val="0"/>
              </a:spcAft>
              <a:buSzPts val="6210"/>
              <a:buNone/>
            </a:pPr>
            <a:r>
              <a:rPr lang="bg-BG" sz="5400" b="1" i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Нови знания</a:t>
            </a:r>
            <a:endParaRPr sz="5400" b="1" i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284789-38D8-442B-95E5-0774BFA71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83" y="589998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938213" y="982132"/>
            <a:ext cx="10315575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Компетентности като очаквани резултати</a:t>
            </a:r>
            <a:endParaRPr sz="360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" name="Google Shape;162;p4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Разпознава жанрови характеристики на елегията, проявени в „Майце си“.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Тълкува творбата съобразно жанровите и културноисторическите характеристики.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Различава отличителни за Българското възраждане идеи, проявени в творбата.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Идентифицира и оценява специфични начини за въздействие.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B22C37-933C-4EFB-A5E3-D57E45BDD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0588" y="587586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Контекст и дейности</a:t>
            </a:r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53"/>
              <a:buNone/>
            </a:pPr>
            <a:endParaRPr sz="222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Char char="•"/>
            </a:pPr>
            <a:r>
              <a:rPr lang="bg-BG" sz="2220" dirty="0">
                <a:latin typeface="Century Gothic"/>
                <a:ea typeface="Century Gothic"/>
                <a:cs typeface="Century Gothic"/>
                <a:sym typeface="Century Gothic"/>
              </a:rPr>
              <a:t>Определя начини, по които художественият текст въздейства естетически, и се обосновава чрез примери от художествения изказ.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Char char="•"/>
            </a:pPr>
            <a:r>
              <a:rPr lang="bg-BG" sz="2220" dirty="0">
                <a:latin typeface="Century Gothic"/>
                <a:ea typeface="Century Gothic"/>
                <a:cs typeface="Century Gothic"/>
                <a:sym typeface="Century Gothic"/>
              </a:rPr>
              <a:t>Изразява впечатления, чувства, мисли, позиции по определени проблеми.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Char char="•"/>
            </a:pPr>
            <a:r>
              <a:rPr lang="bg-BG" sz="2220" dirty="0">
                <a:latin typeface="Century Gothic"/>
                <a:ea typeface="Century Gothic"/>
                <a:cs typeface="Century Gothic"/>
                <a:sym typeface="Century Gothic"/>
              </a:rPr>
              <a:t>Съобразява се с участниците в комуникативния акт.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Char char="•"/>
            </a:pPr>
            <a:r>
              <a:rPr lang="bg-BG" sz="2220" dirty="0">
                <a:latin typeface="Century Gothic"/>
                <a:ea typeface="Century Gothic"/>
                <a:cs typeface="Century Gothic"/>
                <a:sym typeface="Century Gothic"/>
              </a:rPr>
              <a:t>Умее да работи в екип при изпълнение на съвместни задачи.</a:t>
            </a:r>
            <a:endParaRPr sz="222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123634" algn="l" rtl="0">
              <a:lnSpc>
                <a:spcPct val="90000"/>
              </a:lnSpc>
              <a:spcBef>
                <a:spcPts val="1044"/>
              </a:spcBef>
              <a:spcAft>
                <a:spcPts val="0"/>
              </a:spcAft>
              <a:buSzPts val="2553"/>
              <a:buNone/>
            </a:pPr>
            <a:endParaRPr sz="222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880EF5-240D-43EB-A9DE-142EBFB3A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9419" y="587586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Оценки</a:t>
            </a:r>
            <a:endParaRPr sz="360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295401" y="2356516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15722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24"/>
              <a:buNone/>
            </a:pPr>
            <a:endParaRPr sz="176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ctr" rtl="0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2276"/>
              <a:buChar char="•"/>
            </a:pPr>
            <a:r>
              <a:rPr lang="bg-BG" sz="1979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Индивидуална работа</a:t>
            </a:r>
            <a:endParaRPr/>
          </a:p>
          <a:p>
            <a:pPr marL="285750" lvl="0" indent="-285750" algn="ctr" rtl="0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2276"/>
              <a:buChar char="•"/>
            </a:pPr>
            <a:r>
              <a:rPr lang="bg-BG" sz="1979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Работа по групи</a:t>
            </a:r>
            <a:endParaRPr/>
          </a:p>
          <a:p>
            <a:pPr marL="285750" lvl="0" indent="-157226" algn="ctr" rtl="0">
              <a:lnSpc>
                <a:spcPct val="80000"/>
              </a:lnSpc>
              <a:spcBef>
                <a:spcPts val="952"/>
              </a:spcBef>
              <a:spcAft>
                <a:spcPts val="0"/>
              </a:spcAft>
              <a:buSzPts val="2024"/>
              <a:buNone/>
            </a:pPr>
            <a:endParaRPr sz="1760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1315"/>
              </a:spcBef>
              <a:spcAft>
                <a:spcPts val="0"/>
              </a:spcAft>
              <a:buSzPts val="4111"/>
              <a:buNone/>
            </a:pPr>
            <a:r>
              <a:rPr lang="bg-BG" sz="3575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Форми и методи:</a:t>
            </a:r>
            <a:endParaRPr/>
          </a:p>
          <a:p>
            <a:pPr marL="285750" lvl="0" indent="-285750" algn="ctr" rtl="0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2276"/>
              <a:buChar char="•"/>
            </a:pPr>
            <a:r>
              <a:rPr lang="bg-BG" sz="1979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ИКТ – презентация</a:t>
            </a:r>
            <a:endParaRPr/>
          </a:p>
          <a:p>
            <a:pPr marL="285750" lvl="0" indent="-285750" algn="ctr" rtl="0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2276"/>
              <a:buChar char="•"/>
            </a:pPr>
            <a:r>
              <a:rPr lang="bg-BG" sz="1979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Беседа</a:t>
            </a:r>
            <a:endParaRPr/>
          </a:p>
          <a:p>
            <a:pPr marL="285750" lvl="0" indent="-285750" algn="ctr" rtl="0">
              <a:lnSpc>
                <a:spcPct val="80000"/>
              </a:lnSpc>
              <a:spcBef>
                <a:spcPts val="996"/>
              </a:spcBef>
              <a:spcAft>
                <a:spcPts val="0"/>
              </a:spcAft>
              <a:buSzPts val="2276"/>
              <a:buChar char="•"/>
            </a:pPr>
            <a:r>
              <a:rPr lang="bg-BG" sz="1979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Работа по групи</a:t>
            </a:r>
            <a:endParaRPr/>
          </a:p>
          <a:p>
            <a:pPr marL="285750" lvl="0" indent="-157226" algn="ctr" rtl="0">
              <a:lnSpc>
                <a:spcPct val="80000"/>
              </a:lnSpc>
              <a:spcBef>
                <a:spcPts val="952"/>
              </a:spcBef>
              <a:spcAft>
                <a:spcPts val="0"/>
              </a:spcAft>
              <a:buSzPts val="2024"/>
              <a:buNone/>
            </a:pPr>
            <a:endParaRPr sz="1760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7D610A-DB4D-4573-99CB-1EB5BB9FC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157" y="567545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1295402" y="469901"/>
            <a:ext cx="9601196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Творческа история</a:t>
            </a:r>
            <a:endParaRPr sz="360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Google Shape;187;p8"/>
          <p:cNvSpPr txBox="1">
            <a:spLocks noGrp="1"/>
          </p:cNvSpPr>
          <p:nvPr>
            <p:ph type="body" idx="1"/>
          </p:nvPr>
        </p:nvSpPr>
        <p:spPr>
          <a:xfrm>
            <a:off x="590550" y="1629472"/>
            <a:ext cx="6096000" cy="82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760"/>
              <a:buNone/>
            </a:pPr>
            <a:r>
              <a:rPr lang="bg-BG" sz="2400" i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Първото стихотворение на Ботев</a:t>
            </a:r>
            <a:endParaRPr sz="2400" i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8"/>
          <p:cNvSpPr txBox="1">
            <a:spLocks noGrp="1"/>
          </p:cNvSpPr>
          <p:nvPr>
            <p:ph type="body" idx="2"/>
          </p:nvPr>
        </p:nvSpPr>
        <p:spPr>
          <a:xfrm>
            <a:off x="1295400" y="24558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Написано в изгнание – </a:t>
            </a:r>
            <a:br>
              <a:rPr lang="bg-BG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1867 г., в Одеса</a:t>
            </a:r>
            <a:endParaRPr/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bg-BG">
                <a:latin typeface="Century Gothic"/>
                <a:ea typeface="Century Gothic"/>
                <a:cs typeface="Century Gothic"/>
                <a:sym typeface="Century Gothic"/>
              </a:rPr>
              <a:t>Отпечатано във вестник „Гайда“ на П. Р. Славейков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9" name="Google Shape;189;p8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178296" y="1844910"/>
            <a:ext cx="4800598" cy="411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1400" y="1099931"/>
            <a:ext cx="4140198" cy="500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66A965-785F-4BF9-B34B-EDEB96B3C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906" y="590053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>
            <a:spLocks noGrp="1"/>
          </p:cNvSpPr>
          <p:nvPr>
            <p:ph type="title"/>
          </p:nvPr>
        </p:nvSpPr>
        <p:spPr>
          <a:xfrm>
            <a:off x="1295400" y="317234"/>
            <a:ext cx="9601196" cy="111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3426"/>
              </a:buClr>
              <a:buSzPts val="3600"/>
              <a:buFont typeface="Century Gothic"/>
              <a:buNone/>
            </a:pPr>
            <a:r>
              <a:rPr lang="bg-BG" sz="3600" b="1">
                <a:solidFill>
                  <a:srgbClr val="4734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Жанр</a:t>
            </a:r>
            <a:endParaRPr sz="3600" b="1">
              <a:solidFill>
                <a:srgbClr val="4734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" name="Google Shape;196;p9"/>
          <p:cNvSpPr txBox="1">
            <a:spLocks noGrp="1"/>
          </p:cNvSpPr>
          <p:nvPr>
            <p:ph type="body" idx="1"/>
          </p:nvPr>
        </p:nvSpPr>
        <p:spPr>
          <a:xfrm>
            <a:off x="2551761" y="1902529"/>
            <a:ext cx="20002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20"/>
              <a:buNone/>
            </a:pPr>
            <a:r>
              <a:rPr lang="bg-BG" b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Творбата:</a:t>
            </a:r>
            <a:endParaRPr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9"/>
          <p:cNvSpPr txBox="1">
            <a:spLocks noGrp="1"/>
          </p:cNvSpPr>
          <p:nvPr>
            <p:ph type="body" idx="2"/>
          </p:nvPr>
        </p:nvSpPr>
        <p:spPr>
          <a:xfrm>
            <a:off x="1295400" y="2478793"/>
            <a:ext cx="4512972" cy="1565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Израз на истински човешки преживявания (достоверност)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Символичен смисъл (подобно на притча)</a:t>
            </a:r>
            <a:endParaRPr/>
          </a:p>
          <a:p>
            <a:pPr marL="0" lvl="0" indent="0" algn="l" rtl="0">
              <a:spcBef>
                <a:spcPts val="980"/>
              </a:spcBef>
              <a:spcAft>
                <a:spcPts val="0"/>
              </a:spcAft>
              <a:buSzPts val="2185"/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9"/>
          <p:cNvSpPr txBox="1">
            <a:spLocks noGrp="1"/>
          </p:cNvSpPr>
          <p:nvPr>
            <p:ph type="body" idx="3"/>
          </p:nvPr>
        </p:nvSpPr>
        <p:spPr>
          <a:xfrm>
            <a:off x="5922672" y="1689100"/>
            <a:ext cx="5090601" cy="78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20"/>
              <a:buNone/>
            </a:pPr>
            <a:r>
              <a:rPr lang="bg-BG" b="1">
                <a:solidFill>
                  <a:srgbClr val="77451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Чувства и преживявания, които доминират в текста</a:t>
            </a:r>
            <a:endParaRPr b="1">
              <a:solidFill>
                <a:srgbClr val="77451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9"/>
          <p:cNvSpPr txBox="1">
            <a:spLocks noGrp="1"/>
          </p:cNvSpPr>
          <p:nvPr>
            <p:ph type="body" idx="4"/>
          </p:nvPr>
        </p:nvSpPr>
        <p:spPr>
          <a:xfrm>
            <a:off x="6110009" y="2478791"/>
            <a:ext cx="4715927" cy="2672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Страдание – раздяла с родното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Вина – пренебрегнати родови ценности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Самота – липса на разбиране от околните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Болка – враждебност на външния свят</a:t>
            </a:r>
            <a:endParaRPr/>
          </a:p>
          <a:p>
            <a:pPr marL="285750" lvl="0" indent="-285750" algn="l" rtl="0">
              <a:spcBef>
                <a:spcPts val="980"/>
              </a:spcBef>
              <a:spcAft>
                <a:spcPts val="0"/>
              </a:spcAft>
              <a:buSzPts val="2185"/>
              <a:buChar char="•"/>
            </a:pPr>
            <a:r>
              <a:rPr lang="bg-BG" sz="1900">
                <a:latin typeface="Century Gothic"/>
                <a:ea typeface="Century Gothic"/>
                <a:cs typeface="Century Gothic"/>
                <a:sym typeface="Century Gothic"/>
              </a:rPr>
              <a:t>Безнадеждност – смъртта като единствен изход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9"/>
          <p:cNvSpPr txBox="1"/>
          <p:nvPr/>
        </p:nvSpPr>
        <p:spPr>
          <a:xfrm>
            <a:off x="849805" y="5739696"/>
            <a:ext cx="104923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i="0" u="none" strike="noStrike" cap="none">
                <a:solidFill>
                  <a:srgbClr val="715C2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Елегия </a:t>
            </a:r>
            <a:r>
              <a:rPr lang="bg-BG"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лирическо стихотворение, в което доминират тъжни, скръбни чувства</a:t>
            </a:r>
            <a:endParaRPr sz="2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B3B6EC-0046-485A-B179-E3C15FA39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404" y="553649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9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8D8794A86C7348921749BFBE4F0906" ma:contentTypeVersion="0" ma:contentTypeDescription="Create a new document." ma:contentTypeScope="" ma:versionID="337ca859740ba33a41ab80ce6b5c9c2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B3AF57-E2BD-4996-BC5A-085C95F0B49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77135EA-FDA5-4053-97CA-2DF54DB71D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B0B0AF-F9B8-474D-8E54-50D048CE1A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920</Words>
  <Application>Microsoft Office PowerPoint</Application>
  <PresentationFormat>Widescreen</PresentationFormat>
  <Paragraphs>145</Paragraphs>
  <Slides>19</Slides>
  <Notes>19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Garamond</vt:lpstr>
      <vt:lpstr>Arial</vt:lpstr>
      <vt:lpstr>Century Gothic</vt:lpstr>
      <vt:lpstr>Organic</vt:lpstr>
      <vt:lpstr>Българско възраждане</vt:lpstr>
      <vt:lpstr>Изгубените ценностни ориентири в стихотворението „Майце си“ от Христо Ботев</vt:lpstr>
      <vt:lpstr>Съдържание</vt:lpstr>
      <vt:lpstr>Вид урочна единица</vt:lpstr>
      <vt:lpstr>Компетентности като очаквани резултати</vt:lpstr>
      <vt:lpstr>Контекст и дейности</vt:lpstr>
      <vt:lpstr>Оценки</vt:lpstr>
      <vt:lpstr>Творческа история</vt:lpstr>
      <vt:lpstr>Жанр</vt:lpstr>
      <vt:lpstr>Майката – емблематична фигура, символизира единството на родовия космос</vt:lpstr>
      <vt:lpstr>Лирическият Аз – „скитник... злочестен“ Житейският избор и цената на избора</vt:lpstr>
      <vt:lpstr>PowerPoint Presentation</vt:lpstr>
      <vt:lpstr>Изводи</vt:lpstr>
      <vt:lpstr>Невъзможното завръщане на Аза</vt:lpstr>
      <vt:lpstr>Смъртта</vt:lpstr>
      <vt:lpstr>Характерни черти на Романтизма и Възраждането в стихотворението „Майце си“</vt:lpstr>
      <vt:lpstr>„Майце си“  в контекста на своето време и след това</vt:lpstr>
      <vt:lpstr>Драмата на човека, загубил екзистенциални опори</vt:lpstr>
      <vt:lpstr>Изготвил: Заприна Глушкова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Българско възраждане</dc:title>
  <dc:creator>PC08</dc:creator>
  <cp:lastModifiedBy>Заприна Глушкова</cp:lastModifiedBy>
  <cp:revision>11</cp:revision>
  <dcterms:created xsi:type="dcterms:W3CDTF">2018-12-14T08:07:33Z</dcterms:created>
  <dcterms:modified xsi:type="dcterms:W3CDTF">2020-03-30T16:39:03Z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0x010100558D8794A86C7348921749BFBE4F0906</vt:lpwstr>
  </property>
</Properties>
</file>