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CE1476-D049-4AD6-945A-62F3921202AE}" v="3" dt="2021-10-21T13:52:44.2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1E43D-25CB-4957-95B0-CEE9D41A02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9DA07D-0AF8-4C9A-8F92-A48F65269CBE}">
      <dgm:prSet custT="1"/>
      <dgm:spPr/>
      <dgm:t>
        <a:bodyPr/>
        <a:lstStyle/>
        <a:p>
          <a:r>
            <a:rPr lang="bg-BG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Основният предмет на текста е делфините. Той е назован пряко чрез съществителното нарицателно име в </a:t>
          </a:r>
          <a:r>
            <a:rPr lang="bg-BG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мн.ч.</a:t>
          </a:r>
          <a:r>
            <a:rPr lang="bg-BG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делфините. </a:t>
          </a:r>
          <a:r>
            <a:rPr lang="bg-BG" sz="1600">
              <a:latin typeface="Times New Roman" panose="02020603050405020304" pitchFamily="18" charset="0"/>
              <a:cs typeface="Times New Roman" panose="02020603050405020304" pitchFamily="18" charset="0"/>
            </a:rPr>
            <a:t>Той </a:t>
          </a:r>
          <a:r>
            <a:rPr lang="bg-BG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се редува с контекстови синоними, които наричаме </a:t>
          </a:r>
          <a:r>
            <a:rPr lang="bg-BG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перифрази</a:t>
          </a:r>
          <a:r>
            <a:rPr lang="bg-BG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 (чудновати същества, морски бозайници, водни създания). Така предметът се </a:t>
          </a:r>
          <a:r>
            <a:rPr lang="bg-BG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преназовава</a:t>
          </a:r>
          <a:r>
            <a:rPr lang="bg-BG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, като се дават допълнителни сведения за него.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DCB821-A50F-409C-B168-FF4C7DFFC29C}" type="parTrans" cxnId="{07D65DE2-A41F-4D11-BE99-D097996A014C}">
      <dgm:prSet/>
      <dgm:spPr/>
      <dgm:t>
        <a:bodyPr/>
        <a:lstStyle/>
        <a:p>
          <a:endParaRPr lang="en-US"/>
        </a:p>
      </dgm:t>
    </dgm:pt>
    <dgm:pt modelId="{D5D59F58-06C2-48EB-973C-9D233D4C9B02}" type="sibTrans" cxnId="{07D65DE2-A41F-4D11-BE99-D097996A014C}">
      <dgm:prSet/>
      <dgm:spPr/>
      <dgm:t>
        <a:bodyPr/>
        <a:lstStyle/>
        <a:p>
          <a:endParaRPr lang="en-US"/>
        </a:p>
      </dgm:t>
    </dgm:pt>
    <dgm:pt modelId="{563F416A-8E13-48FA-A134-712452EC688A}">
      <dgm:prSet custT="1"/>
      <dgm:spPr/>
      <dgm:t>
        <a:bodyPr/>
        <a:lstStyle/>
        <a:p>
          <a:r>
            <a:rPr lang="bg-BG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Предметът се именува и непряко – чрез местоименията тези, си, техен, те.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CAE7BD-BD2D-4572-8867-CD6101EFC8AF}" type="parTrans" cxnId="{8EA7E520-5CA3-4FDE-9C13-C237394DA798}">
      <dgm:prSet/>
      <dgm:spPr/>
      <dgm:t>
        <a:bodyPr/>
        <a:lstStyle/>
        <a:p>
          <a:endParaRPr lang="en-US"/>
        </a:p>
      </dgm:t>
    </dgm:pt>
    <dgm:pt modelId="{47ED8580-D8ED-4D6D-B602-66A83D901505}" type="sibTrans" cxnId="{8EA7E520-5CA3-4FDE-9C13-C237394DA798}">
      <dgm:prSet/>
      <dgm:spPr/>
      <dgm:t>
        <a:bodyPr/>
        <a:lstStyle/>
        <a:p>
          <a:endParaRPr lang="en-US"/>
        </a:p>
      </dgm:t>
    </dgm:pt>
    <dgm:pt modelId="{25331C63-1457-4A21-B1D3-4A0CFF74E235}">
      <dgm:prSet custT="1"/>
      <dgm:spPr/>
      <dgm:t>
        <a:bodyPr/>
        <a:lstStyle/>
        <a:p>
          <a:r>
            <a:rPr lang="bg-BG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Тези лексикални и граматични средства, с които означаваме предмета, изграждат неговата </a:t>
          </a:r>
          <a:r>
            <a:rPr lang="bg-BG" sz="16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номинативна</a:t>
          </a:r>
          <a:r>
            <a:rPr lang="bg-BG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 верига.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94384F-074E-4E73-9DD6-555C31F3C328}" type="parTrans" cxnId="{225EA3AE-50BE-414C-837A-190516FA1BA6}">
      <dgm:prSet/>
      <dgm:spPr/>
      <dgm:t>
        <a:bodyPr/>
        <a:lstStyle/>
        <a:p>
          <a:endParaRPr lang="en-US"/>
        </a:p>
      </dgm:t>
    </dgm:pt>
    <dgm:pt modelId="{1B0BA6A2-B7FB-4793-B552-6DE2AD62FE80}" type="sibTrans" cxnId="{225EA3AE-50BE-414C-837A-190516FA1BA6}">
      <dgm:prSet/>
      <dgm:spPr/>
      <dgm:t>
        <a:bodyPr/>
        <a:lstStyle/>
        <a:p>
          <a:endParaRPr lang="en-US"/>
        </a:p>
      </dgm:t>
    </dgm:pt>
    <dgm:pt modelId="{AE002126-471D-4527-8019-D0B257A120EE}" type="pres">
      <dgm:prSet presAssocID="{96D1E43D-25CB-4957-95B0-CEE9D41A0280}" presName="linear" presStyleCnt="0">
        <dgm:presLayoutVars>
          <dgm:animLvl val="lvl"/>
          <dgm:resizeHandles val="exact"/>
        </dgm:presLayoutVars>
      </dgm:prSet>
      <dgm:spPr/>
    </dgm:pt>
    <dgm:pt modelId="{8CA41C51-5927-4840-A6A0-C90362F2347F}" type="pres">
      <dgm:prSet presAssocID="{ED9DA07D-0AF8-4C9A-8F92-A48F65269CB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CD770FF-615F-4FFD-9B70-C0A3A7965553}" type="pres">
      <dgm:prSet presAssocID="{D5D59F58-06C2-48EB-973C-9D233D4C9B02}" presName="spacer" presStyleCnt="0"/>
      <dgm:spPr/>
    </dgm:pt>
    <dgm:pt modelId="{797B9AF2-B065-42CA-B2FF-E6348A50F41E}" type="pres">
      <dgm:prSet presAssocID="{563F416A-8E13-48FA-A134-712452EC688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7799819-B2E4-4A8B-9D5E-8A47C8ACFE45}" type="pres">
      <dgm:prSet presAssocID="{47ED8580-D8ED-4D6D-B602-66A83D901505}" presName="spacer" presStyleCnt="0"/>
      <dgm:spPr/>
    </dgm:pt>
    <dgm:pt modelId="{B7FB1FAD-46E9-4870-A9CB-86446D4F6140}" type="pres">
      <dgm:prSet presAssocID="{25331C63-1457-4A21-B1D3-4A0CFF74E23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EA7E520-5CA3-4FDE-9C13-C237394DA798}" srcId="{96D1E43D-25CB-4957-95B0-CEE9D41A0280}" destId="{563F416A-8E13-48FA-A134-712452EC688A}" srcOrd="1" destOrd="0" parTransId="{58CAE7BD-BD2D-4572-8867-CD6101EFC8AF}" sibTransId="{47ED8580-D8ED-4D6D-B602-66A83D901505}"/>
    <dgm:cxn modelId="{10C5A829-FCC1-4C2C-B0EF-5C00B45F1B79}" type="presOf" srcId="{25331C63-1457-4A21-B1D3-4A0CFF74E235}" destId="{B7FB1FAD-46E9-4870-A9CB-86446D4F6140}" srcOrd="0" destOrd="0" presId="urn:microsoft.com/office/officeart/2005/8/layout/vList2"/>
    <dgm:cxn modelId="{FA9E2B98-D47D-4D1F-8446-6BD050D40025}" type="presOf" srcId="{96D1E43D-25CB-4957-95B0-CEE9D41A0280}" destId="{AE002126-471D-4527-8019-D0B257A120EE}" srcOrd="0" destOrd="0" presId="urn:microsoft.com/office/officeart/2005/8/layout/vList2"/>
    <dgm:cxn modelId="{225EA3AE-50BE-414C-837A-190516FA1BA6}" srcId="{96D1E43D-25CB-4957-95B0-CEE9D41A0280}" destId="{25331C63-1457-4A21-B1D3-4A0CFF74E235}" srcOrd="2" destOrd="0" parTransId="{6A94384F-074E-4E73-9DD6-555C31F3C328}" sibTransId="{1B0BA6A2-B7FB-4793-B552-6DE2AD62FE80}"/>
    <dgm:cxn modelId="{B06D7ECE-0C92-45FB-B1DB-E77703D0F4D5}" type="presOf" srcId="{ED9DA07D-0AF8-4C9A-8F92-A48F65269CBE}" destId="{8CA41C51-5927-4840-A6A0-C90362F2347F}" srcOrd="0" destOrd="0" presId="urn:microsoft.com/office/officeart/2005/8/layout/vList2"/>
    <dgm:cxn modelId="{07D65DE2-A41F-4D11-BE99-D097996A014C}" srcId="{96D1E43D-25CB-4957-95B0-CEE9D41A0280}" destId="{ED9DA07D-0AF8-4C9A-8F92-A48F65269CBE}" srcOrd="0" destOrd="0" parTransId="{6FDCB821-A50F-409C-B168-FF4C7DFFC29C}" sibTransId="{D5D59F58-06C2-48EB-973C-9D233D4C9B02}"/>
    <dgm:cxn modelId="{239718F2-3940-49E0-B36F-04566B9FD600}" type="presOf" srcId="{563F416A-8E13-48FA-A134-712452EC688A}" destId="{797B9AF2-B065-42CA-B2FF-E6348A50F41E}" srcOrd="0" destOrd="0" presId="urn:microsoft.com/office/officeart/2005/8/layout/vList2"/>
    <dgm:cxn modelId="{654091BA-4D67-4934-B15F-0E3443FE9BF6}" type="presParOf" srcId="{AE002126-471D-4527-8019-D0B257A120EE}" destId="{8CA41C51-5927-4840-A6A0-C90362F2347F}" srcOrd="0" destOrd="0" presId="urn:microsoft.com/office/officeart/2005/8/layout/vList2"/>
    <dgm:cxn modelId="{8DB3A117-70E7-4927-8115-867E39B95EAA}" type="presParOf" srcId="{AE002126-471D-4527-8019-D0B257A120EE}" destId="{DCD770FF-615F-4FFD-9B70-C0A3A7965553}" srcOrd="1" destOrd="0" presId="urn:microsoft.com/office/officeart/2005/8/layout/vList2"/>
    <dgm:cxn modelId="{592AF148-75B8-422B-84AD-7BD92EB56A2C}" type="presParOf" srcId="{AE002126-471D-4527-8019-D0B257A120EE}" destId="{797B9AF2-B065-42CA-B2FF-E6348A50F41E}" srcOrd="2" destOrd="0" presId="urn:microsoft.com/office/officeart/2005/8/layout/vList2"/>
    <dgm:cxn modelId="{B6504BCB-4D06-4F6D-81FC-C503248E4D08}" type="presParOf" srcId="{AE002126-471D-4527-8019-D0B257A120EE}" destId="{F7799819-B2E4-4A8B-9D5E-8A47C8ACFE45}" srcOrd="3" destOrd="0" presId="urn:microsoft.com/office/officeart/2005/8/layout/vList2"/>
    <dgm:cxn modelId="{91B6776D-5D62-41A1-85AB-DD10FC0A14F3}" type="presParOf" srcId="{AE002126-471D-4527-8019-D0B257A120EE}" destId="{B7FB1FAD-46E9-4870-A9CB-86446D4F614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9BFEC1-9FCB-4BD3-A000-53878EB15497}" type="doc">
      <dgm:prSet loTypeId="urn:microsoft.com/office/officeart/2008/layout/LinedList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482B5BB-9F8E-4ECA-9885-D58C2CB85935}">
      <dgm:prSet/>
      <dgm:spPr/>
      <dgm:t>
        <a:bodyPr/>
        <a:lstStyle/>
        <a:p>
          <a:r>
            <a:rPr lang="bg-BG" b="1" dirty="0">
              <a:latin typeface="Times New Roman" panose="02020603050405020304" pitchFamily="18" charset="0"/>
              <a:cs typeface="Times New Roman" panose="02020603050405020304" pitchFamily="18" charset="0"/>
            </a:rPr>
            <a:t>Посочете ключовите думи от текста.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9ACB92-40F4-4655-99A5-F24E8730E9DD}" type="parTrans" cxnId="{02717AB7-BEF0-4A37-B041-560B39259ACD}">
      <dgm:prSet/>
      <dgm:spPr/>
      <dgm:t>
        <a:bodyPr/>
        <a:lstStyle/>
        <a:p>
          <a:endParaRPr lang="en-US"/>
        </a:p>
      </dgm:t>
    </dgm:pt>
    <dgm:pt modelId="{2A294D4C-48B4-4D90-A113-AD4954727DE7}" type="sibTrans" cxnId="{02717AB7-BEF0-4A37-B041-560B39259ACD}">
      <dgm:prSet/>
      <dgm:spPr/>
      <dgm:t>
        <a:bodyPr/>
        <a:lstStyle/>
        <a:p>
          <a:endParaRPr lang="en-US"/>
        </a:p>
      </dgm:t>
    </dgm:pt>
    <dgm:pt modelId="{115A606B-76A5-49E6-BE71-CECECC64926E}">
      <dgm:prSet/>
      <dgm:spPr/>
      <dgm:t>
        <a:bodyPr/>
        <a:lstStyle/>
        <a:p>
          <a:r>
            <a:rPr lang="bg-BG" dirty="0">
              <a:latin typeface="Times New Roman" panose="02020603050405020304" pitchFamily="18" charset="0"/>
              <a:cs typeface="Times New Roman" panose="02020603050405020304" pitchFamily="18" charset="0"/>
            </a:rPr>
            <a:t>Чрез ключовите думи определяме </a:t>
          </a:r>
          <a:r>
            <a:rPr lang="bg-BG" b="1" dirty="0">
              <a:latin typeface="Times New Roman" panose="02020603050405020304" pitchFamily="18" charset="0"/>
              <a:cs typeface="Times New Roman" panose="02020603050405020304" pitchFamily="18" charset="0"/>
            </a:rPr>
            <a:t>темата</a:t>
          </a:r>
          <a:r>
            <a:rPr lang="bg-BG" dirty="0">
              <a:latin typeface="Times New Roman" panose="02020603050405020304" pitchFamily="18" charset="0"/>
              <a:cs typeface="Times New Roman" panose="02020603050405020304" pitchFamily="18" charset="0"/>
            </a:rPr>
            <a:t> на текста. Най-често езиковите средства от </a:t>
          </a:r>
          <a:r>
            <a:rPr lang="bg-BG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номинативната</a:t>
          </a:r>
          <a:r>
            <a:rPr lang="bg-BG" dirty="0">
              <a:latin typeface="Times New Roman" panose="02020603050405020304" pitchFamily="18" charset="0"/>
              <a:cs typeface="Times New Roman" panose="02020603050405020304" pitchFamily="18" charset="0"/>
            </a:rPr>
            <a:t> верига са </a:t>
          </a:r>
          <a:r>
            <a:rPr lang="bg-BG" b="1" dirty="0">
              <a:latin typeface="Times New Roman" panose="02020603050405020304" pitchFamily="18" charset="0"/>
              <a:cs typeface="Times New Roman" panose="02020603050405020304" pitchFamily="18" charset="0"/>
            </a:rPr>
            <a:t>ключовите думи</a:t>
          </a:r>
          <a:r>
            <a:rPr lang="bg-BG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7D76AC-19AB-42E1-B5B9-EDCCC11B4CA8}" type="parTrans" cxnId="{F976F646-0A48-46C0-A2EC-F3110BB39F14}">
      <dgm:prSet/>
      <dgm:spPr/>
      <dgm:t>
        <a:bodyPr/>
        <a:lstStyle/>
        <a:p>
          <a:endParaRPr lang="en-US"/>
        </a:p>
      </dgm:t>
    </dgm:pt>
    <dgm:pt modelId="{5390D4E7-E7A2-4274-BD1F-31A2950B8EFF}" type="sibTrans" cxnId="{F976F646-0A48-46C0-A2EC-F3110BB39F14}">
      <dgm:prSet/>
      <dgm:spPr/>
      <dgm:t>
        <a:bodyPr/>
        <a:lstStyle/>
        <a:p>
          <a:endParaRPr lang="en-US"/>
        </a:p>
      </dgm:t>
    </dgm:pt>
    <dgm:pt modelId="{9E45BF51-635D-4881-815D-DD6CD6DB4484}">
      <dgm:prSet/>
      <dgm:spPr/>
      <dgm:t>
        <a:bodyPr/>
        <a:lstStyle/>
        <a:p>
          <a:r>
            <a:rPr lang="bg-BG" dirty="0">
              <a:latin typeface="Times New Roman" panose="02020603050405020304" pitchFamily="18" charset="0"/>
              <a:cs typeface="Times New Roman" panose="02020603050405020304" pitchFamily="18" charset="0"/>
            </a:rPr>
            <a:t>Те осигуряват </a:t>
          </a:r>
          <a:r>
            <a:rPr lang="bg-BG" b="1" dirty="0">
              <a:latin typeface="Times New Roman" panose="02020603050405020304" pitchFamily="18" charset="0"/>
              <a:cs typeface="Times New Roman" panose="02020603050405020304" pitchFamily="18" charset="0"/>
            </a:rPr>
            <a:t>смисловата цялостност </a:t>
          </a:r>
          <a:r>
            <a:rPr lang="bg-BG" dirty="0"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bg-BG" b="1" dirty="0">
              <a:latin typeface="Times New Roman" panose="02020603050405020304" pitchFamily="18" charset="0"/>
              <a:cs typeface="Times New Roman" panose="02020603050405020304" pitchFamily="18" charset="0"/>
            </a:rPr>
            <a:t>свързаността</a:t>
          </a:r>
          <a:r>
            <a:rPr lang="bg-BG" dirty="0">
              <a:latin typeface="Times New Roman" panose="02020603050405020304" pitchFamily="18" charset="0"/>
              <a:cs typeface="Times New Roman" panose="02020603050405020304" pitchFamily="18" charset="0"/>
            </a:rPr>
            <a:t> на текста.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70FAD6-60F9-4801-9DA1-D077B7242832}" type="parTrans" cxnId="{C93B7D89-4CDB-432C-807F-0A9770699E67}">
      <dgm:prSet/>
      <dgm:spPr/>
      <dgm:t>
        <a:bodyPr/>
        <a:lstStyle/>
        <a:p>
          <a:endParaRPr lang="en-US"/>
        </a:p>
      </dgm:t>
    </dgm:pt>
    <dgm:pt modelId="{92A1E2F7-66B2-4B6F-AB27-2E17E1C394D6}" type="sibTrans" cxnId="{C93B7D89-4CDB-432C-807F-0A9770699E67}">
      <dgm:prSet/>
      <dgm:spPr/>
      <dgm:t>
        <a:bodyPr/>
        <a:lstStyle/>
        <a:p>
          <a:endParaRPr lang="en-US"/>
        </a:p>
      </dgm:t>
    </dgm:pt>
    <dgm:pt modelId="{942235EB-250E-41DD-BD84-B69067DB4D6D}" type="pres">
      <dgm:prSet presAssocID="{A89BFEC1-9FCB-4BD3-A000-53878EB15497}" presName="vert0" presStyleCnt="0">
        <dgm:presLayoutVars>
          <dgm:dir/>
          <dgm:animOne val="branch"/>
          <dgm:animLvl val="lvl"/>
        </dgm:presLayoutVars>
      </dgm:prSet>
      <dgm:spPr/>
    </dgm:pt>
    <dgm:pt modelId="{8BCFEC87-45E8-494F-9E02-A02B233C7262}" type="pres">
      <dgm:prSet presAssocID="{B482B5BB-9F8E-4ECA-9885-D58C2CB85935}" presName="thickLine" presStyleLbl="alignNode1" presStyleIdx="0" presStyleCnt="3"/>
      <dgm:spPr/>
    </dgm:pt>
    <dgm:pt modelId="{0C1D6024-B2ED-4265-99FE-258BF234BD19}" type="pres">
      <dgm:prSet presAssocID="{B482B5BB-9F8E-4ECA-9885-D58C2CB85935}" presName="horz1" presStyleCnt="0"/>
      <dgm:spPr/>
    </dgm:pt>
    <dgm:pt modelId="{6E759DC9-A7AA-4733-9E68-D73E3ABD81B1}" type="pres">
      <dgm:prSet presAssocID="{B482B5BB-9F8E-4ECA-9885-D58C2CB85935}" presName="tx1" presStyleLbl="revTx" presStyleIdx="0" presStyleCnt="3"/>
      <dgm:spPr/>
    </dgm:pt>
    <dgm:pt modelId="{911102BA-1DAB-48DA-BEA7-9CAC8F0FD659}" type="pres">
      <dgm:prSet presAssocID="{B482B5BB-9F8E-4ECA-9885-D58C2CB85935}" presName="vert1" presStyleCnt="0"/>
      <dgm:spPr/>
    </dgm:pt>
    <dgm:pt modelId="{DFD93273-8A3E-433B-9772-AEB501BC301A}" type="pres">
      <dgm:prSet presAssocID="{115A606B-76A5-49E6-BE71-CECECC64926E}" presName="thickLine" presStyleLbl="alignNode1" presStyleIdx="1" presStyleCnt="3"/>
      <dgm:spPr/>
    </dgm:pt>
    <dgm:pt modelId="{F5702B07-46D9-4A3B-A1D5-A064D37F0CCA}" type="pres">
      <dgm:prSet presAssocID="{115A606B-76A5-49E6-BE71-CECECC64926E}" presName="horz1" presStyleCnt="0"/>
      <dgm:spPr/>
    </dgm:pt>
    <dgm:pt modelId="{3AECDE64-7274-4AE8-9CD2-5D64A1644AAE}" type="pres">
      <dgm:prSet presAssocID="{115A606B-76A5-49E6-BE71-CECECC64926E}" presName="tx1" presStyleLbl="revTx" presStyleIdx="1" presStyleCnt="3"/>
      <dgm:spPr/>
    </dgm:pt>
    <dgm:pt modelId="{8F5DA947-C07F-458C-A03D-8B1DFE2E7564}" type="pres">
      <dgm:prSet presAssocID="{115A606B-76A5-49E6-BE71-CECECC64926E}" presName="vert1" presStyleCnt="0"/>
      <dgm:spPr/>
    </dgm:pt>
    <dgm:pt modelId="{F7549B7C-37C3-4271-AD81-A08541934CF8}" type="pres">
      <dgm:prSet presAssocID="{9E45BF51-635D-4881-815D-DD6CD6DB4484}" presName="thickLine" presStyleLbl="alignNode1" presStyleIdx="2" presStyleCnt="3"/>
      <dgm:spPr/>
    </dgm:pt>
    <dgm:pt modelId="{91EDA027-84E1-422A-B75D-D9CE25541679}" type="pres">
      <dgm:prSet presAssocID="{9E45BF51-635D-4881-815D-DD6CD6DB4484}" presName="horz1" presStyleCnt="0"/>
      <dgm:spPr/>
    </dgm:pt>
    <dgm:pt modelId="{8878BB2E-DE9D-45C3-8DBE-4AD824A3305C}" type="pres">
      <dgm:prSet presAssocID="{9E45BF51-635D-4881-815D-DD6CD6DB4484}" presName="tx1" presStyleLbl="revTx" presStyleIdx="2" presStyleCnt="3"/>
      <dgm:spPr/>
    </dgm:pt>
    <dgm:pt modelId="{068A8D7C-ABEE-4D2F-9A7D-ABDBCE2F6C94}" type="pres">
      <dgm:prSet presAssocID="{9E45BF51-635D-4881-815D-DD6CD6DB4484}" presName="vert1" presStyleCnt="0"/>
      <dgm:spPr/>
    </dgm:pt>
  </dgm:ptLst>
  <dgm:cxnLst>
    <dgm:cxn modelId="{9213530A-99D2-4FDF-AF58-9930B04AC9B0}" type="presOf" srcId="{A89BFEC1-9FCB-4BD3-A000-53878EB15497}" destId="{942235EB-250E-41DD-BD84-B69067DB4D6D}" srcOrd="0" destOrd="0" presId="urn:microsoft.com/office/officeart/2008/layout/LinedList"/>
    <dgm:cxn modelId="{7A72D40B-C0E0-4177-9985-307EC8FFC028}" type="presOf" srcId="{B482B5BB-9F8E-4ECA-9885-D58C2CB85935}" destId="{6E759DC9-A7AA-4733-9E68-D73E3ABD81B1}" srcOrd="0" destOrd="0" presId="urn:microsoft.com/office/officeart/2008/layout/LinedList"/>
    <dgm:cxn modelId="{84B6CB28-5A2A-4A70-9F41-65E9FC912EE1}" type="presOf" srcId="{115A606B-76A5-49E6-BE71-CECECC64926E}" destId="{3AECDE64-7274-4AE8-9CD2-5D64A1644AAE}" srcOrd="0" destOrd="0" presId="urn:microsoft.com/office/officeart/2008/layout/LinedList"/>
    <dgm:cxn modelId="{F976F646-0A48-46C0-A2EC-F3110BB39F14}" srcId="{A89BFEC1-9FCB-4BD3-A000-53878EB15497}" destId="{115A606B-76A5-49E6-BE71-CECECC64926E}" srcOrd="1" destOrd="0" parTransId="{777D76AC-19AB-42E1-B5B9-EDCCC11B4CA8}" sibTransId="{5390D4E7-E7A2-4274-BD1F-31A2950B8EFF}"/>
    <dgm:cxn modelId="{C93B7D89-4CDB-432C-807F-0A9770699E67}" srcId="{A89BFEC1-9FCB-4BD3-A000-53878EB15497}" destId="{9E45BF51-635D-4881-815D-DD6CD6DB4484}" srcOrd="2" destOrd="0" parTransId="{3470FAD6-60F9-4801-9DA1-D077B7242832}" sibTransId="{92A1E2F7-66B2-4B6F-AB27-2E17E1C394D6}"/>
    <dgm:cxn modelId="{02717AB7-BEF0-4A37-B041-560B39259ACD}" srcId="{A89BFEC1-9FCB-4BD3-A000-53878EB15497}" destId="{B482B5BB-9F8E-4ECA-9885-D58C2CB85935}" srcOrd="0" destOrd="0" parTransId="{FF9ACB92-40F4-4655-99A5-F24E8730E9DD}" sibTransId="{2A294D4C-48B4-4D90-A113-AD4954727DE7}"/>
    <dgm:cxn modelId="{1D8B87F1-0357-4437-AD04-9A047A771AD7}" type="presOf" srcId="{9E45BF51-635D-4881-815D-DD6CD6DB4484}" destId="{8878BB2E-DE9D-45C3-8DBE-4AD824A3305C}" srcOrd="0" destOrd="0" presId="urn:microsoft.com/office/officeart/2008/layout/LinedList"/>
    <dgm:cxn modelId="{68FF127E-734B-43DA-B582-DACDC3D95096}" type="presParOf" srcId="{942235EB-250E-41DD-BD84-B69067DB4D6D}" destId="{8BCFEC87-45E8-494F-9E02-A02B233C7262}" srcOrd="0" destOrd="0" presId="urn:microsoft.com/office/officeart/2008/layout/LinedList"/>
    <dgm:cxn modelId="{A940FBC5-00A4-44AA-9714-B15B471E4A37}" type="presParOf" srcId="{942235EB-250E-41DD-BD84-B69067DB4D6D}" destId="{0C1D6024-B2ED-4265-99FE-258BF234BD19}" srcOrd="1" destOrd="0" presId="urn:microsoft.com/office/officeart/2008/layout/LinedList"/>
    <dgm:cxn modelId="{060133BE-3366-4410-97BD-24EDF34F04A6}" type="presParOf" srcId="{0C1D6024-B2ED-4265-99FE-258BF234BD19}" destId="{6E759DC9-A7AA-4733-9E68-D73E3ABD81B1}" srcOrd="0" destOrd="0" presId="urn:microsoft.com/office/officeart/2008/layout/LinedList"/>
    <dgm:cxn modelId="{897C95E7-B9BE-4A2F-B811-73F69237724D}" type="presParOf" srcId="{0C1D6024-B2ED-4265-99FE-258BF234BD19}" destId="{911102BA-1DAB-48DA-BEA7-9CAC8F0FD659}" srcOrd="1" destOrd="0" presId="urn:microsoft.com/office/officeart/2008/layout/LinedList"/>
    <dgm:cxn modelId="{B3EBA9C4-266F-47C0-896E-620C838B899B}" type="presParOf" srcId="{942235EB-250E-41DD-BD84-B69067DB4D6D}" destId="{DFD93273-8A3E-433B-9772-AEB501BC301A}" srcOrd="2" destOrd="0" presId="urn:microsoft.com/office/officeart/2008/layout/LinedList"/>
    <dgm:cxn modelId="{D3E8B78C-D872-40AB-822F-F5935AF17DA3}" type="presParOf" srcId="{942235EB-250E-41DD-BD84-B69067DB4D6D}" destId="{F5702B07-46D9-4A3B-A1D5-A064D37F0CCA}" srcOrd="3" destOrd="0" presId="urn:microsoft.com/office/officeart/2008/layout/LinedList"/>
    <dgm:cxn modelId="{9E7AC24A-EB27-4AF4-8FD6-918DE33390CC}" type="presParOf" srcId="{F5702B07-46D9-4A3B-A1D5-A064D37F0CCA}" destId="{3AECDE64-7274-4AE8-9CD2-5D64A1644AAE}" srcOrd="0" destOrd="0" presId="urn:microsoft.com/office/officeart/2008/layout/LinedList"/>
    <dgm:cxn modelId="{E67A7B1F-BE53-45BE-B98E-292506866D22}" type="presParOf" srcId="{F5702B07-46D9-4A3B-A1D5-A064D37F0CCA}" destId="{8F5DA947-C07F-458C-A03D-8B1DFE2E7564}" srcOrd="1" destOrd="0" presId="urn:microsoft.com/office/officeart/2008/layout/LinedList"/>
    <dgm:cxn modelId="{EB796F94-A666-4AD4-B745-8327BD74BF17}" type="presParOf" srcId="{942235EB-250E-41DD-BD84-B69067DB4D6D}" destId="{F7549B7C-37C3-4271-AD81-A08541934CF8}" srcOrd="4" destOrd="0" presId="urn:microsoft.com/office/officeart/2008/layout/LinedList"/>
    <dgm:cxn modelId="{3A8FAACE-D6E2-4209-9042-7EEA503F86D8}" type="presParOf" srcId="{942235EB-250E-41DD-BD84-B69067DB4D6D}" destId="{91EDA027-84E1-422A-B75D-D9CE25541679}" srcOrd="5" destOrd="0" presId="urn:microsoft.com/office/officeart/2008/layout/LinedList"/>
    <dgm:cxn modelId="{28678756-9EC7-41C7-A5BF-226BE495A523}" type="presParOf" srcId="{91EDA027-84E1-422A-B75D-D9CE25541679}" destId="{8878BB2E-DE9D-45C3-8DBE-4AD824A3305C}" srcOrd="0" destOrd="0" presId="urn:microsoft.com/office/officeart/2008/layout/LinedList"/>
    <dgm:cxn modelId="{3583FBBA-9F1F-4CE1-AB4A-68353B539D5D}" type="presParOf" srcId="{91EDA027-84E1-422A-B75D-D9CE25541679}" destId="{068A8D7C-ABEE-4D2F-9A7D-ABDBCE2F6C9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41C51-5927-4840-A6A0-C90362F2347F}">
      <dsp:nvSpPr>
        <dsp:cNvPr id="0" name=""/>
        <dsp:cNvSpPr/>
      </dsp:nvSpPr>
      <dsp:spPr>
        <a:xfrm>
          <a:off x="0" y="432"/>
          <a:ext cx="8915400" cy="8682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Основният предмет на текста е делфините. Той е назован пряко чрез съществителното нарицателно име в </a:t>
          </a:r>
          <a:r>
            <a:rPr lang="bg-BG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мн.ч.</a:t>
          </a:r>
          <a:r>
            <a:rPr lang="bg-BG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делфините. </a:t>
          </a:r>
          <a:r>
            <a:rPr lang="bg-BG" sz="1600" kern="1200">
              <a:latin typeface="Times New Roman" panose="02020603050405020304" pitchFamily="18" charset="0"/>
              <a:cs typeface="Times New Roman" panose="02020603050405020304" pitchFamily="18" charset="0"/>
            </a:rPr>
            <a:t>Той </a:t>
          </a:r>
          <a:r>
            <a:rPr lang="bg-BG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се редува с контекстови синоними, които наричаме </a:t>
          </a:r>
          <a:r>
            <a:rPr lang="bg-BG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перифрази</a:t>
          </a:r>
          <a:r>
            <a:rPr lang="bg-BG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(чудновати същества, морски бозайници, водни създания). Така предметът се </a:t>
          </a:r>
          <a:r>
            <a:rPr lang="bg-BG" sz="1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преназовава</a:t>
          </a:r>
          <a:r>
            <a:rPr lang="bg-BG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като се дават допълнителни сведения за него.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385" y="42817"/>
        <a:ext cx="8830630" cy="783497"/>
      </dsp:txXfrm>
    </dsp:sp>
    <dsp:sp modelId="{797B9AF2-B065-42CA-B2FF-E6348A50F41E}">
      <dsp:nvSpPr>
        <dsp:cNvPr id="0" name=""/>
        <dsp:cNvSpPr/>
      </dsp:nvSpPr>
      <dsp:spPr>
        <a:xfrm>
          <a:off x="0" y="880316"/>
          <a:ext cx="8915400" cy="8682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Предметът се именува и непряко – чрез местоименията тези, си, техен, те.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385" y="922701"/>
        <a:ext cx="8830630" cy="783497"/>
      </dsp:txXfrm>
    </dsp:sp>
    <dsp:sp modelId="{B7FB1FAD-46E9-4870-A9CB-86446D4F6140}">
      <dsp:nvSpPr>
        <dsp:cNvPr id="0" name=""/>
        <dsp:cNvSpPr/>
      </dsp:nvSpPr>
      <dsp:spPr>
        <a:xfrm>
          <a:off x="0" y="1760199"/>
          <a:ext cx="8915400" cy="8682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Тези лексикални и граматични средства, с които означаваме предмета, изграждат неговата </a:t>
          </a:r>
          <a:r>
            <a:rPr lang="bg-BG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номинативна</a:t>
          </a:r>
          <a:r>
            <a:rPr lang="bg-BG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верига.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385" y="1802584"/>
        <a:ext cx="8830630" cy="7834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CFEC87-45E8-494F-9E02-A02B233C7262}">
      <dsp:nvSpPr>
        <dsp:cNvPr id="0" name=""/>
        <dsp:cNvSpPr/>
      </dsp:nvSpPr>
      <dsp:spPr>
        <a:xfrm>
          <a:off x="0" y="1835"/>
          <a:ext cx="657453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E759DC9-A7AA-4733-9E68-D73E3ABD81B1}">
      <dsp:nvSpPr>
        <dsp:cNvPr id="0" name=""/>
        <dsp:cNvSpPr/>
      </dsp:nvSpPr>
      <dsp:spPr>
        <a:xfrm>
          <a:off x="0" y="1835"/>
          <a:ext cx="6574535" cy="1251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Посочете ключовите думи от текста.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835"/>
        <a:ext cx="6574535" cy="1251860"/>
      </dsp:txXfrm>
    </dsp:sp>
    <dsp:sp modelId="{DFD93273-8A3E-433B-9772-AEB501BC301A}">
      <dsp:nvSpPr>
        <dsp:cNvPr id="0" name=""/>
        <dsp:cNvSpPr/>
      </dsp:nvSpPr>
      <dsp:spPr>
        <a:xfrm>
          <a:off x="0" y="1253696"/>
          <a:ext cx="657453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AECDE64-7274-4AE8-9CD2-5D64A1644AAE}">
      <dsp:nvSpPr>
        <dsp:cNvPr id="0" name=""/>
        <dsp:cNvSpPr/>
      </dsp:nvSpPr>
      <dsp:spPr>
        <a:xfrm>
          <a:off x="0" y="1253696"/>
          <a:ext cx="6574535" cy="1251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Чрез ключовите думи определяме </a:t>
          </a:r>
          <a:r>
            <a:rPr lang="bg-BG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темата</a:t>
          </a:r>
          <a:r>
            <a:rPr lang="bg-BG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 текста. Най-често езиковите средства от </a:t>
          </a:r>
          <a:r>
            <a:rPr lang="bg-BG" sz="2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номинативната</a:t>
          </a:r>
          <a:r>
            <a:rPr lang="bg-BG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верига са </a:t>
          </a:r>
          <a:r>
            <a:rPr lang="bg-BG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ключовите думи</a:t>
          </a:r>
          <a:r>
            <a:rPr lang="bg-BG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253696"/>
        <a:ext cx="6574535" cy="1251860"/>
      </dsp:txXfrm>
    </dsp:sp>
    <dsp:sp modelId="{F7549B7C-37C3-4271-AD81-A08541934CF8}">
      <dsp:nvSpPr>
        <dsp:cNvPr id="0" name=""/>
        <dsp:cNvSpPr/>
      </dsp:nvSpPr>
      <dsp:spPr>
        <a:xfrm>
          <a:off x="0" y="2505556"/>
          <a:ext cx="657453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878BB2E-DE9D-45C3-8DBE-4AD824A3305C}">
      <dsp:nvSpPr>
        <dsp:cNvPr id="0" name=""/>
        <dsp:cNvSpPr/>
      </dsp:nvSpPr>
      <dsp:spPr>
        <a:xfrm>
          <a:off x="0" y="2505556"/>
          <a:ext cx="6574535" cy="1251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Те осигуряват </a:t>
          </a:r>
          <a:r>
            <a:rPr lang="bg-BG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смисловата цялостност </a:t>
          </a:r>
          <a:r>
            <a:rPr lang="bg-BG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bg-BG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свързаността</a:t>
          </a:r>
          <a:r>
            <a:rPr lang="bg-BG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 текста.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505556"/>
        <a:ext cx="6574535" cy="1251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D8D1FDB-008B-45A2-A480-118FB3595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279" y="967417"/>
            <a:ext cx="3778870" cy="3943250"/>
          </a:xfrm>
        </p:spPr>
        <p:txBody>
          <a:bodyPr>
            <a:normAutofit/>
          </a:bodyPr>
          <a:lstStyle/>
          <a:p>
            <a:r>
              <a:rPr lang="bg-BG" sz="4000">
                <a:solidFill>
                  <a:srgbClr val="FEFFFF"/>
                </a:solidFill>
              </a:rPr>
              <a:t>Текстът като смислово и езиково единство</a:t>
            </a:r>
          </a:p>
        </p:txBody>
      </p:sp>
      <p:sp>
        <p:nvSpPr>
          <p:cNvPr id="72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2B8F68C2-05B2-4EE1-A57F-ED5E84DC21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49" r="21615" b="-1"/>
          <a:stretch/>
        </p:blipFill>
        <p:spPr>
          <a:xfrm>
            <a:off x="6007482" y="967417"/>
            <a:ext cx="4801525" cy="493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31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977A1B3-9F5E-45C9-B30B-A922472F8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bg-BG"/>
              <a:t>Да прочетем и да припомним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1E31049-B40D-4FB0-ADBB-906AA7850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765300"/>
            <a:ext cx="7548033" cy="414592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Нека прочетем текста от началото на </a:t>
            </a:r>
            <a:r>
              <a:rPr lang="bg-BG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урочната</a:t>
            </a:r>
            <a:r>
              <a:rPr 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статия, озаглавен „Делфините“.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Делфините принадлежат към разред </a:t>
            </a:r>
            <a:r>
              <a:rPr lang="bg-BG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Китоподобни</a:t>
            </a:r>
            <a:r>
              <a:rPr lang="bg-BG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Тези чудновати същества са започнали развитието си преди около 10 милиона години. Не са риби, а морски бозайници. Имат издължено тяло, с което плуват доста бързо. Техен основен двигателен орган е раздвоената опашка, видоизменена в опашен плавник. Делфините имат и гръбен плавник. Той се използва като стабилизатор при плуване.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bg-BG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Мозъкът на тези водни създания е доста голям и има силно развита мозъчна кора. Затова те по интелект твърде много се доближават до човека.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Кое ни дава основание да определим откъса като текст? Да припомним признаците на текста.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Кой е основният предмет на текста?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Посочете езиковите средства, с които е назован предметът.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Каква е целта на текста?</a:t>
            </a:r>
          </a:p>
        </p:txBody>
      </p:sp>
      <p:pic>
        <p:nvPicPr>
          <p:cNvPr id="5" name="Картина 4" descr="Картина, която съдържа воден бозайник, бозайник, делфин, открито&#10;&#10;Описанието е генерирано автоматично">
            <a:extLst>
              <a:ext uri="{FF2B5EF4-FFF2-40B4-BE49-F238E27FC236}">
                <a16:creationId xmlns:a16="http://schemas.microsoft.com/office/drawing/2014/main" id="{38CC796A-42D1-4396-9718-6ADAA1D759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48" r="32709" b="-2"/>
          <a:stretch/>
        </p:blipFill>
        <p:spPr>
          <a:xfrm>
            <a:off x="8631452" y="2129586"/>
            <a:ext cx="3125119" cy="373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67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CAE0288-F0B0-427A-B666-A28556A3D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/>
              <a:t>Номинативна</a:t>
            </a:r>
            <a:r>
              <a:rPr lang="bg-BG" dirty="0"/>
              <a:t> верига и перифраза</a:t>
            </a:r>
          </a:p>
        </p:txBody>
      </p:sp>
      <p:graphicFrame>
        <p:nvGraphicFramePr>
          <p:cNvPr id="11" name="Контейнер за съдържание 2">
            <a:extLst>
              <a:ext uri="{FF2B5EF4-FFF2-40B4-BE49-F238E27FC236}">
                <a16:creationId xmlns:a16="http://schemas.microsoft.com/office/drawing/2014/main" id="{B8ED8825-62F6-4D44-B3AF-36D199A41A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936625"/>
              </p:ext>
            </p:extLst>
          </p:nvPr>
        </p:nvGraphicFramePr>
        <p:xfrm>
          <a:off x="2589212" y="1447800"/>
          <a:ext cx="8915400" cy="262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Балонче за мисъл: облак 3">
            <a:extLst>
              <a:ext uri="{FF2B5EF4-FFF2-40B4-BE49-F238E27FC236}">
                <a16:creationId xmlns:a16="http://schemas.microsoft.com/office/drawing/2014/main" id="{1FD88DA9-0239-422C-9601-AF7D64BEC242}"/>
              </a:ext>
            </a:extLst>
          </p:cNvPr>
          <p:cNvSpPr/>
          <p:nvPr/>
        </p:nvSpPr>
        <p:spPr>
          <a:xfrm>
            <a:off x="2070100" y="4002310"/>
            <a:ext cx="3784600" cy="244929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38E129DD-B883-4B9B-B346-16968E2A18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05535" y="3809512"/>
            <a:ext cx="3810330" cy="2834886"/>
          </a:xfrm>
          <a:prstGeom prst="rect">
            <a:avLst/>
          </a:prstGeom>
        </p:spPr>
      </p:pic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29970038-84A5-4BC2-A40C-9EB095A8C0DE}"/>
              </a:ext>
            </a:extLst>
          </p:cNvPr>
          <p:cNvSpPr txBox="1"/>
          <p:nvPr/>
        </p:nvSpPr>
        <p:spPr>
          <a:xfrm>
            <a:off x="2589212" y="4305300"/>
            <a:ext cx="2909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Перифраза – дума или израз, чрез които се представя описателно понятие, предмет или явление</a:t>
            </a:r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181CDB23-2304-4C74-88CA-BB09DFF89B6C}"/>
              </a:ext>
            </a:extLst>
          </p:cNvPr>
          <p:cNvSpPr txBox="1"/>
          <p:nvPr/>
        </p:nvSpPr>
        <p:spPr>
          <a:xfrm>
            <a:off x="7886699" y="4305300"/>
            <a:ext cx="3403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Номинативна</a:t>
            </a:r>
            <a:r>
              <a:rPr lang="bg-B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верига – поредица от езикови средства за означаване на един и същ предмет в текста</a:t>
            </a:r>
          </a:p>
        </p:txBody>
      </p:sp>
    </p:spTree>
    <p:extLst>
      <p:ext uri="{BB962C8B-B14F-4D97-AF65-F5344CB8AC3E}">
        <p14:creationId xmlns:p14="http://schemas.microsoft.com/office/powerpoint/2010/main" val="94123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E491B121-12B5-4977-A064-636AB0B9B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9361FE4-9432-4AC1-8843-E86714B71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6574536" cy="1259894"/>
          </a:xfrm>
        </p:spPr>
        <p:txBody>
          <a:bodyPr>
            <a:normAutofit/>
          </a:bodyPr>
          <a:lstStyle/>
          <a:p>
            <a:r>
              <a:rPr lang="bg-BG"/>
              <a:t>Тема и ключови думи в текста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ED05F70-AB3E-4472-B26B-EFE6A5A59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0D438DC2-0F0F-41E3-B0F3-425F107C5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2088" y="1777855"/>
            <a:ext cx="3981455" cy="2982248"/>
          </a:xfrm>
          <a:prstGeom prst="rect">
            <a:avLst/>
          </a:prstGeom>
        </p:spPr>
      </p:pic>
      <p:sp>
        <p:nvSpPr>
          <p:cNvPr id="45" name="Freeform 11">
            <a:extLst>
              <a:ext uri="{FF2B5EF4-FFF2-40B4-BE49-F238E27FC236}">
                <a16:creationId xmlns:a16="http://schemas.microsoft.com/office/drawing/2014/main" id="{21F6BE39-9E37-45F0-B10C-92305CFB7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Контейнер за съдържание 2">
            <a:extLst>
              <a:ext uri="{FF2B5EF4-FFF2-40B4-BE49-F238E27FC236}">
                <a16:creationId xmlns:a16="http://schemas.microsoft.com/office/drawing/2014/main" id="{4546CD4D-3089-4E92-9C54-7BA228DD0D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876507"/>
              </p:ext>
            </p:extLst>
          </p:nvPr>
        </p:nvGraphicFramePr>
        <p:xfrm>
          <a:off x="649224" y="2133600"/>
          <a:ext cx="6574535" cy="3759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285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6E05047-1609-4032-A25E-B5B2B3BC7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302" y="1138335"/>
            <a:ext cx="7661068" cy="533866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Прочетете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текста и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изпълнете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1.- 4.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Фактът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 в организма на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човека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живеят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множество бактерии, не е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новост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поне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сто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точното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микроскопични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съжители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човека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остава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неизвестно. В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последните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става ясно, че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броят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бактериалните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клетки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надвишава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броя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собствените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клетки на организма – т.е. от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всеки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клетки в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нашето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тяло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бактериални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Колективният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геном на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всички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обитаващи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човека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микроорганизми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получава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названието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микробиом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Повечето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живеещи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вътре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извън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тялото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бактерии не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нанасят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вреда, а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някои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помагат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изпълнението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най-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необходимите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действия.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Бактериите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определят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способността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усвояване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някои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лекарства и не на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последно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място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понякога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започват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вредят на своя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стопанин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провокирайки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развитието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такива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заболявания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екзема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псориазис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в интернет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1.Открийте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номинативните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вериги в текста. Коя от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тях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най-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дълга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Дайте пример за перифраза от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номинативната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верига на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основния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 в текста.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3.Запишете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думите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тематичната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мрежа и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определете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коя предметна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4.С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какви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 е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осъществена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езиковата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свързаност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текста? Кои от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тях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пряко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комуникативната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сфера, за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характерен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текстът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bg-BG" sz="1000" dirty="0"/>
          </a:p>
        </p:txBody>
      </p:sp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74170125-D79C-42D4-BC39-7219587F4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3770" y="2151910"/>
            <a:ext cx="2873159" cy="202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819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175CD74B-9CE8-4F20-A3E4-A22A7F036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2FA5840-9620-430F-B097-76A6C074E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bg-BG"/>
              <a:t>Смислово и езиково единство постигаме в текста с помощта на:</a:t>
            </a:r>
            <a:endParaRPr lang="bg-BG" dirty="0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99C44665-BECF-4482-A00C-E4BE2A87D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20398C1D-D011-4BA8-AC81-E829677B8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86E795D-3369-4096-B9CA-8400892BEA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866261"/>
              </p:ext>
            </p:extLst>
          </p:nvPr>
        </p:nvGraphicFramePr>
        <p:xfrm>
          <a:off x="1409701" y="2146300"/>
          <a:ext cx="9712998" cy="4355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544">
                  <a:extLst>
                    <a:ext uri="{9D8B030D-6E8A-4147-A177-3AD203B41FA5}">
                      <a16:colId xmlns:a16="http://schemas.microsoft.com/office/drawing/2014/main" val="1140221458"/>
                    </a:ext>
                  </a:extLst>
                </a:gridCol>
                <a:gridCol w="3511842">
                  <a:extLst>
                    <a:ext uri="{9D8B030D-6E8A-4147-A177-3AD203B41FA5}">
                      <a16:colId xmlns:a16="http://schemas.microsoft.com/office/drawing/2014/main" val="3288231516"/>
                    </a:ext>
                  </a:extLst>
                </a:gridCol>
                <a:gridCol w="3452612">
                  <a:extLst>
                    <a:ext uri="{9D8B030D-6E8A-4147-A177-3AD203B41FA5}">
                      <a16:colId xmlns:a16="http://schemas.microsoft.com/office/drawing/2014/main" val="1295214886"/>
                    </a:ext>
                  </a:extLst>
                </a:gridCol>
              </a:tblGrid>
              <a:tr h="998201">
                <a:tc>
                  <a:txBody>
                    <a:bodyPr/>
                    <a:lstStyle/>
                    <a:p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Лексикални средства</a:t>
                      </a:r>
                    </a:p>
                  </a:txBody>
                  <a:tcPr marL="59563" marR="59563" marT="29782" marB="29782"/>
                </a:tc>
                <a:tc>
                  <a:txBody>
                    <a:bodyPr/>
                    <a:lstStyle/>
                    <a:p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Повторения на думи и изрази със или без промяна на формата им; използване на синоними, антоними и др.</a:t>
                      </a:r>
                    </a:p>
                  </a:txBody>
                  <a:tcPr marL="59563" marR="59563" marT="29782" marB="29782"/>
                </a:tc>
                <a:tc>
                  <a:txBody>
                    <a:bodyPr/>
                    <a:lstStyle/>
                    <a:p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Изведнъж </a:t>
                      </a:r>
                      <a:r>
                        <a:rPr lang="bg-BG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</a:t>
                      </a:r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 появи на терасата. </a:t>
                      </a:r>
                      <a:r>
                        <a:rPr lang="bg-BG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Детето</a:t>
                      </a:r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започна да се смее.</a:t>
                      </a:r>
                    </a:p>
                    <a:p>
                      <a:r>
                        <a:rPr lang="bg-BG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Връх Мусала </a:t>
                      </a:r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 висок над 2000м. </a:t>
                      </a:r>
                      <a:r>
                        <a:rPr lang="bg-BG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Първенецът на Рила </a:t>
                      </a:r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 най-висок на Балканите.</a:t>
                      </a:r>
                    </a:p>
                  </a:txBody>
                  <a:tcPr marL="59563" marR="59563" marT="29782" marB="29782"/>
                </a:tc>
                <a:extLst>
                  <a:ext uri="{0D108BD9-81ED-4DB2-BD59-A6C34878D82A}">
                    <a16:rowId xmlns:a16="http://schemas.microsoft.com/office/drawing/2014/main" val="2511344811"/>
                  </a:ext>
                </a:extLst>
              </a:tr>
              <a:tr h="633005">
                <a:tc>
                  <a:txBody>
                    <a:bodyPr/>
                    <a:lstStyle/>
                    <a:p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Морфологични средства</a:t>
                      </a:r>
                    </a:p>
                  </a:txBody>
                  <a:tcPr marL="59563" marR="59563" marT="29782" marB="29782"/>
                </a:tc>
                <a:tc>
                  <a:txBody>
                    <a:bodyPr/>
                    <a:lstStyle/>
                    <a:p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Местоимения, форми на глаголите, наречия за време, пространство и логически отношения, залог, съюзи и др.</a:t>
                      </a:r>
                    </a:p>
                  </a:txBody>
                  <a:tcPr marL="59563" marR="59563" marT="29782" marB="29782"/>
                </a:tc>
                <a:tc>
                  <a:txBody>
                    <a:bodyPr/>
                    <a:lstStyle/>
                    <a:p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Видях </a:t>
                      </a:r>
                      <a:r>
                        <a:rPr lang="bg-BG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Павел</a:t>
                      </a:r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 влиза в стаята. </a:t>
                      </a:r>
                      <a:r>
                        <a:rPr lang="bg-BG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Той</a:t>
                      </a:r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носеше чадър.</a:t>
                      </a:r>
                    </a:p>
                  </a:txBody>
                  <a:tcPr marL="59563" marR="59563" marT="29782" marB="29782"/>
                </a:tc>
                <a:extLst>
                  <a:ext uri="{0D108BD9-81ED-4DB2-BD59-A6C34878D82A}">
                    <a16:rowId xmlns:a16="http://schemas.microsoft.com/office/drawing/2014/main" val="714573378"/>
                  </a:ext>
                </a:extLst>
              </a:tr>
              <a:tr h="815603">
                <a:tc>
                  <a:txBody>
                    <a:bodyPr/>
                    <a:lstStyle/>
                    <a:p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Синтактични средства</a:t>
                      </a:r>
                    </a:p>
                  </a:txBody>
                  <a:tcPr marL="59563" marR="59563" marT="29782" marB="29782"/>
                </a:tc>
                <a:tc>
                  <a:txBody>
                    <a:bodyPr/>
                    <a:lstStyle/>
                    <a:p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Словоред, повторение на синтактични конструкции и др.</a:t>
                      </a:r>
                    </a:p>
                  </a:txBody>
                  <a:tcPr marL="59563" marR="59563" marT="29782" marB="29782"/>
                </a:tc>
                <a:tc>
                  <a:txBody>
                    <a:bodyPr/>
                    <a:lstStyle/>
                    <a:p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О, Българийо, никога не си тъй мила, както когато сме вън от тебе! Никога не си ни тъй необходима, както когато те изгубим безнадеждно! Ив. Вазов</a:t>
                      </a:r>
                    </a:p>
                  </a:txBody>
                  <a:tcPr marL="59563" marR="59563" marT="29782" marB="29782"/>
                </a:tc>
                <a:extLst>
                  <a:ext uri="{0D108BD9-81ED-4DB2-BD59-A6C34878D82A}">
                    <a16:rowId xmlns:a16="http://schemas.microsoft.com/office/drawing/2014/main" val="3742602894"/>
                  </a:ext>
                </a:extLst>
              </a:tr>
              <a:tr h="995267">
                <a:tc>
                  <a:txBody>
                    <a:bodyPr/>
                    <a:lstStyle/>
                    <a:p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Фонетични средства</a:t>
                      </a:r>
                    </a:p>
                  </a:txBody>
                  <a:tcPr marL="59563" marR="59563" marT="29782" marB="29782"/>
                </a:tc>
                <a:tc>
                  <a:txBody>
                    <a:bodyPr/>
                    <a:lstStyle/>
                    <a:p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Звукови повторения(алитерация, асонанс), логически ударения, интонация и др.</a:t>
                      </a:r>
                    </a:p>
                  </a:txBody>
                  <a:tcPr marL="59563" marR="59563" marT="29782" marB="29782"/>
                </a:tc>
                <a:tc>
                  <a:txBody>
                    <a:bodyPr/>
                    <a:lstStyle/>
                    <a:p>
                      <a:r>
                        <a:rPr lang="bg-BG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Настане вечер – месец изгрее,</a:t>
                      </a:r>
                    </a:p>
                    <a:p>
                      <a:r>
                        <a:rPr lang="bg-BG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звезди обсипят свода небесен:</a:t>
                      </a:r>
                    </a:p>
                    <a:p>
                      <a:r>
                        <a:rPr lang="bg-BG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гора зашуми, вятър повее,-</a:t>
                      </a:r>
                    </a:p>
                    <a:p>
                      <a:r>
                        <a:rPr lang="bg-BG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Балканът пее хайдушка песен.   Хр. Ботев</a:t>
                      </a:r>
                    </a:p>
                  </a:txBody>
                  <a:tcPr marL="59563" marR="59563" marT="29782" marB="29782"/>
                </a:tc>
                <a:extLst>
                  <a:ext uri="{0D108BD9-81ED-4DB2-BD59-A6C34878D82A}">
                    <a16:rowId xmlns:a16="http://schemas.microsoft.com/office/drawing/2014/main" val="280920781"/>
                  </a:ext>
                </a:extLst>
              </a:tr>
              <a:tr h="621507">
                <a:tc>
                  <a:txBody>
                    <a:bodyPr/>
                    <a:lstStyle/>
                    <a:p>
                      <a:r>
                        <a:rPr lang="bg-BG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с неезиков характер</a:t>
                      </a:r>
                    </a:p>
                  </a:txBody>
                  <a:tcPr marL="59563" marR="59563" marT="29782" marB="29782"/>
                </a:tc>
                <a:tc>
                  <a:txBody>
                    <a:bodyPr/>
                    <a:lstStyle/>
                    <a:p>
                      <a:r>
                        <a:rPr lang="bg-BG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Рими, пунктуационни знаци в писмената реч, мимики и жестове в устната реч.</a:t>
                      </a:r>
                    </a:p>
                  </a:txBody>
                  <a:tcPr marL="59563" marR="59563" marT="29782" marB="29782"/>
                </a:tc>
                <a:tc>
                  <a:txBody>
                    <a:bodyPr/>
                    <a:lstStyle/>
                    <a:p>
                      <a:endParaRPr lang="bg-BG" sz="1200" dirty="0"/>
                    </a:p>
                  </a:txBody>
                  <a:tcPr marL="59563" marR="59563" marT="29782" marB="29782"/>
                </a:tc>
                <a:extLst>
                  <a:ext uri="{0D108BD9-81ED-4DB2-BD59-A6C34878D82A}">
                    <a16:rowId xmlns:a16="http://schemas.microsoft.com/office/drawing/2014/main" val="2990466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128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BA459CD-AF69-4624-82AD-97D2A5C7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901" y="624110"/>
            <a:ext cx="9891712" cy="1280890"/>
          </a:xfrm>
        </p:spPr>
        <p:txBody>
          <a:bodyPr>
            <a:normAutofit fontScale="90000"/>
          </a:bodyPr>
          <a:lstStyle/>
          <a:p>
            <a:r>
              <a:rPr lang="bg-BG" dirty="0"/>
              <a:t>Видове грешки, нарушаващи смисловото и езиковото единство на текста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6E23E1C-C590-4A1B-9152-787529015A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477417"/>
              </p:ext>
            </p:extLst>
          </p:nvPr>
        </p:nvGraphicFramePr>
        <p:xfrm>
          <a:off x="1130300" y="2133600"/>
          <a:ext cx="10374312" cy="400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104">
                  <a:extLst>
                    <a:ext uri="{9D8B030D-6E8A-4147-A177-3AD203B41FA5}">
                      <a16:colId xmlns:a16="http://schemas.microsoft.com/office/drawing/2014/main" val="1895296897"/>
                    </a:ext>
                  </a:extLst>
                </a:gridCol>
                <a:gridCol w="3458104">
                  <a:extLst>
                    <a:ext uri="{9D8B030D-6E8A-4147-A177-3AD203B41FA5}">
                      <a16:colId xmlns:a16="http://schemas.microsoft.com/office/drawing/2014/main" val="938366131"/>
                    </a:ext>
                  </a:extLst>
                </a:gridCol>
                <a:gridCol w="3458104">
                  <a:extLst>
                    <a:ext uri="{9D8B030D-6E8A-4147-A177-3AD203B41FA5}">
                      <a16:colId xmlns:a16="http://schemas.microsoft.com/office/drawing/2014/main" val="198429930"/>
                    </a:ext>
                  </a:extLst>
                </a:gridCol>
              </a:tblGrid>
              <a:tr h="490818">
                <a:tc>
                  <a:txBody>
                    <a:bodyPr/>
                    <a:lstStyle/>
                    <a:p>
                      <a:r>
                        <a:rPr lang="bg-B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Същност на грешката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Изречения с грешки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Редактирани варианти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868388"/>
                  </a:ext>
                </a:extLst>
              </a:tr>
              <a:tr h="1210235">
                <a:tc>
                  <a:txBody>
                    <a:bodyPr/>
                    <a:lstStyle/>
                    <a:p>
                      <a:r>
                        <a:rPr lang="bg-B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Неясноти в изказа, породени от неуместна употреба на местоимения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 е помогнал на Петър при решаване на задачите. Той е ученик в съседния клас.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решаване на задачите Петър е получил помощ от Иван, който е ученик от съседния клас.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19372"/>
                  </a:ext>
                </a:extLst>
              </a:tr>
              <a:tr h="2299447">
                <a:tc>
                  <a:txBody>
                    <a:bodyPr/>
                    <a:lstStyle/>
                    <a:p>
                      <a:r>
                        <a:rPr lang="bg-B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Еднообразие на езиковите средства при изграждане на </a:t>
                      </a:r>
                      <a:r>
                        <a:rPr lang="bg-BG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номинативната</a:t>
                      </a:r>
                      <a:r>
                        <a:rPr lang="bg-B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верига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Милена е ученичка в 9.клас. Преди контролна работа Милена винаги се подготвя много старателно. За да постигне висок успех, Милена решава задачи по няколко часа на ден.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Милена е ученичка в 9.клас. Преди контролна работа винаги се подготвя много старателно. За да постигне висок успех, момичето решава задачи по няколко часа на ден.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6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446825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871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Загатване</vt:lpstr>
      <vt:lpstr>Текстът като смислово и езиково единство</vt:lpstr>
      <vt:lpstr>Да прочетем и да припомним</vt:lpstr>
      <vt:lpstr>Номинативна верига и перифраза</vt:lpstr>
      <vt:lpstr>Тема и ключови думи в текста</vt:lpstr>
      <vt:lpstr>PowerPoint Presentation</vt:lpstr>
      <vt:lpstr>Смислово и езиково единство постигаме в текста с помощта на:</vt:lpstr>
      <vt:lpstr>Видове грешки, нарушаващи смисловото и езиковото единство на текста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Текстът като смислово и езиково единство</dc:title>
  <dc:creator>Лиляна Н. Джолева</dc:creator>
  <cp:lastModifiedBy>Заприна Г. Глушкова</cp:lastModifiedBy>
  <cp:revision>7</cp:revision>
  <dcterms:created xsi:type="dcterms:W3CDTF">2021-10-05T18:37:24Z</dcterms:created>
  <dcterms:modified xsi:type="dcterms:W3CDTF">2021-10-27T18:47:41Z</dcterms:modified>
</cp:coreProperties>
</file>