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43ED987-EE9C-48BC-92D3-EE7F4DBD42A8}" type="datetimeFigureOut">
              <a:rPr lang="bg-BG" smtClean="0"/>
              <a:pPr/>
              <a:t>27.10.2021 г.</a:t>
            </a:fld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3A50C26-4CC2-4284-9B6D-90F60D3004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Старогръцка лирика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Жанрове и представители</a:t>
            </a: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Сафо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425705"/>
          </a:xfrm>
        </p:spPr>
        <p:txBody>
          <a:bodyPr>
            <a:normAutofit fontScale="77500" lnSpcReduction="20000"/>
          </a:bodyPr>
          <a:lstStyle/>
          <a:p>
            <a:r>
              <a:rPr lang="bg-BG" dirty="0"/>
              <a:t>Темите на лириката на Сафо са тясно свързани с този затворен кръг. Любовта се утвърждава като централна тема – една цяла симфония от чувства и усещания, наситена с нежен еротизъм. Любовта обикновено се представя като трудно, дори мъчително преживяване, но същевременно е желана и търсена с помощта на богинята Афродита. </a:t>
            </a:r>
          </a:p>
          <a:p>
            <a:pPr>
              <a:buNone/>
            </a:pPr>
            <a:endParaRPr lang="bg-BG" dirty="0"/>
          </a:p>
          <a:p>
            <a:endParaRPr lang="bg-BG" dirty="0"/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Сафо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0" y="1714488"/>
            <a:ext cx="3400420" cy="4572032"/>
          </a:xfrm>
        </p:spPr>
        <p:txBody>
          <a:bodyPr>
            <a:normAutofit fontScale="70000" lnSpcReduction="20000"/>
          </a:bodyPr>
          <a:lstStyle/>
          <a:p>
            <a:r>
              <a:rPr lang="bg-BG" dirty="0"/>
              <a:t>Темата за природата също е пропита с еротически мотиви. Сафо пише също и сватбени песни, в които се срещат много фолклорни мотиви: годеницата е сравнена със сладка ябълка, годеникът полусериозно, полушеговито се уподобява на Арес по снажност.</a:t>
            </a:r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/>
          </a:p>
          <a:p>
            <a:pPr>
              <a:buNone/>
            </a:pPr>
            <a:r>
              <a:rPr lang="bg-BG" sz="2200" dirty="0"/>
              <a:t>Сафо и Алкей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9" y="1357299"/>
            <a:ext cx="3714775" cy="501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Анакреон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058" y="1646237"/>
            <a:ext cx="4757742" cy="449740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лириката на Анакреон има само твърде незначителни следи от това, че понякога е бил с настроение, различно от веселото. Също така рядко се срещат войнствени мотиви, както и мотиви на социална сатира. По същество неговите теми са почти само виното и любовта, но те не се третират сериозно, а като остроумна подигравателна игра.  Доживял до дълбока старост, поетът обича да изобразява беловлас, но жизнерадостен старец, любител на виното и на любовните приключения и иронизира своите любовни несполуки.</a:t>
            </a:r>
          </a:p>
          <a:p>
            <a:endParaRPr lang="bg-BG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428868"/>
            <a:ext cx="252071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Анакреон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28309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Трапезните теми се срещат също тъй често, както и любовните. Но той е обичал буйния пир.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Стихотворенията му са малки по размер. Те не обрисуват сложни преживявания,а фиксират отделни моменти в прости, но оригинални и релефни образи. Често пъти са с неочакван край.</a:t>
            </a:r>
          </a:p>
          <a:p>
            <a:endParaRPr lang="ru-RU" dirty="0"/>
          </a:p>
          <a:p>
            <a:r>
              <a:rPr lang="ru-RU" dirty="0"/>
              <a:t>Живостта, яснотата, простотата са главните качества на поезията на Анакреон – дори химните в чест на боговете стават у него леки и елегантни стихотворения. Шеговитият характер, придаден от Анакреон на любовната лирика, напълно отговарял на онова отнасяне към любовта, което ставало господстващо в развитото робовладелско общество.  От късната античност е запазен цял сборник с подражания на Анакреон, които дълго време били погрешно смятани за нагови произведеният.  </a:t>
            </a:r>
          </a:p>
          <a:p>
            <a:endParaRPr lang="bg-BG" dirty="0"/>
          </a:p>
        </p:txBody>
      </p:sp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Стезихор и Пиндар </a:t>
            </a:r>
          </a:p>
        </p:txBody>
      </p:sp>
      <p:pic>
        <p:nvPicPr>
          <p:cNvPr id="4" name="Content Placeholder 3" descr="C:\Users\HP\Desktop\1200px-Pindar_Musei_Capitolini_MC58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14488"/>
            <a:ext cx="2990724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639700"/>
            <a:ext cx="2928958" cy="45753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Пиндар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Пиндар се прославя със своите епиникийски оди в чест на победителите от 4-те най-велики спортните състезания в древността: Олимпийските игри, Питийските игри, Немейските и Истмийските игри. Най-ранното произведение на Пиндар, което е датирано, е „10-та Питийска ода“ (498 пр.н.е), а най-късното </a:t>
            </a:r>
            <a:r>
              <a:rPr lang="ru-RU" i="1" dirty="0"/>
              <a:t>8-ма Питийска ода</a:t>
            </a:r>
            <a:r>
              <a:rPr lang="ru-RU" dirty="0"/>
              <a:t> (446 пр.н.е). Пиндар бил дълбоко религиозен и особено почитал Аполон. По-късно в храма на Аполон в Делфи показвали железния стол, на който е седял Пиндар.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Пиндар е писал и химни за прослава на боговете (пеани и дитирамби), както и светски песни (възхвали, погребални оплаквания, победни песни за игрите).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В античността произведенията на Пиндар били събрани в 17 книги, от които до нас са достигнали 4 книги с епиникии, включващи 45 произведения. Представа за липсващите 13 книги получаваме от случайни фрагменти, в това число и от египетски папируси. Одите на Пиндар се отличават с използваните в тях </a:t>
            </a:r>
            <a:r>
              <a:rPr lang="ru-RU" dirty="0">
                <a:solidFill>
                  <a:srgbClr val="FFFFFF"/>
                </a:solidFill>
              </a:rPr>
              <a:t>митологични</a:t>
            </a:r>
            <a:r>
              <a:rPr lang="ru-RU" dirty="0"/>
              <a:t> мотиви, тържествен език и разнообразни поетически образи.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Понятието “лирика”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В античността – песни, които се изпълняват под акомпанимент на лира.</a:t>
            </a:r>
          </a:p>
          <a:p>
            <a:pPr>
              <a:buNone/>
            </a:pPr>
            <a:endParaRPr lang="bg-BG" dirty="0"/>
          </a:p>
          <a:p>
            <a:r>
              <a:rPr lang="bg-BG" dirty="0"/>
              <a:t>Днес – един от трите основни литературни рода; липсва повествование, краткост на текстовете, предаване на лични преживявания и чувства.</a:t>
            </a:r>
          </a:p>
          <a:p>
            <a:pPr>
              <a:buNone/>
            </a:pPr>
            <a:endParaRPr lang="bg-BG" dirty="0"/>
          </a:p>
          <a:p>
            <a:endParaRPr lang="bg-BG" dirty="0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Понятието “лирика”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В древността – пространствени и природни описания, основни човешки преживявания – радост, гняв, мъка, страх, любов, не се разкрива психологията на лирическия герой;</a:t>
            </a:r>
          </a:p>
          <a:p>
            <a:endParaRPr lang="bg-BG" dirty="0"/>
          </a:p>
          <a:p>
            <a:r>
              <a:rPr lang="bg-BG" dirty="0"/>
              <a:t>Представя дълбоката промяна в човешкото съзнание.</a:t>
            </a:r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Възникване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85433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VIII</a:t>
            </a:r>
            <a:r>
              <a:rPr lang="bg-BG" dirty="0"/>
              <a:t> – </a:t>
            </a:r>
            <a:r>
              <a:rPr lang="en-US" dirty="0"/>
              <a:t>VI</a:t>
            </a:r>
            <a:r>
              <a:rPr lang="bg-BG" dirty="0"/>
              <a:t>в. пр. Хр. в архаичния период;</a:t>
            </a:r>
          </a:p>
          <a:p>
            <a:r>
              <a:rPr lang="bg-BG" dirty="0"/>
              <a:t>Период на бурен разцвет;</a:t>
            </a:r>
          </a:p>
          <a:p>
            <a:r>
              <a:rPr lang="bg-BG" dirty="0"/>
              <a:t>Понятието елини;</a:t>
            </a:r>
          </a:p>
          <a:p>
            <a:r>
              <a:rPr lang="bg-BG" dirty="0"/>
              <a:t>Разцвет на полисите;</a:t>
            </a:r>
          </a:p>
          <a:p>
            <a:r>
              <a:rPr lang="bg-BG" dirty="0"/>
              <a:t>Общи култове – например към Аполон в Делфи;</a:t>
            </a:r>
          </a:p>
          <a:p>
            <a:r>
              <a:rPr lang="bg-BG" dirty="0"/>
              <a:t>Аеди и рапсоди.</a:t>
            </a:r>
          </a:p>
          <a:p>
            <a:pPr>
              <a:buNone/>
            </a:pPr>
            <a:endParaRPr lang="bg-BG" dirty="0"/>
          </a:p>
          <a:p>
            <a:pPr algn="r">
              <a:buNone/>
            </a:pPr>
            <a:r>
              <a:rPr lang="bg-BG" sz="1600" dirty="0"/>
              <a:t>Статуя на Архилох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786190"/>
            <a:ext cx="214314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Жанрова класификация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Според начина на изпълнение:</a:t>
            </a:r>
          </a:p>
        </p:txBody>
      </p:sp>
      <p:sp>
        <p:nvSpPr>
          <p:cNvPr id="4" name="Oval 3"/>
          <p:cNvSpPr/>
          <p:nvPr/>
        </p:nvSpPr>
        <p:spPr>
          <a:xfrm>
            <a:off x="714348" y="2357430"/>
            <a:ext cx="2928958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Декламативна – съпровод на флейта</a:t>
            </a:r>
          </a:p>
          <a:p>
            <a:pPr algn="ctr"/>
            <a:endParaRPr lang="bg-BG" dirty="0"/>
          </a:p>
          <a:p>
            <a:pPr algn="ctr"/>
            <a:r>
              <a:rPr lang="bg-BG" sz="2000" b="1" dirty="0"/>
              <a:t>елегия </a:t>
            </a:r>
            <a:r>
              <a:rPr lang="bg-BG" dirty="0"/>
              <a:t>   </a:t>
            </a:r>
            <a:r>
              <a:rPr lang="bg-BG" sz="2000" b="1" dirty="0"/>
              <a:t>и      ямб</a:t>
            </a:r>
          </a:p>
        </p:txBody>
      </p:sp>
      <p:sp>
        <p:nvSpPr>
          <p:cNvPr id="5" name="Oval 4"/>
          <p:cNvSpPr/>
          <p:nvPr/>
        </p:nvSpPr>
        <p:spPr>
          <a:xfrm>
            <a:off x="5000628" y="2357430"/>
            <a:ext cx="2928958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Песенна </a:t>
            </a:r>
            <a:r>
              <a:rPr lang="en-US" dirty="0"/>
              <a:t>(</a:t>
            </a:r>
            <a:r>
              <a:rPr lang="bg-BG" dirty="0"/>
              <a:t>мелика</a:t>
            </a:r>
            <a:r>
              <a:rPr lang="en-US" dirty="0"/>
              <a:t>)</a:t>
            </a:r>
            <a:r>
              <a:rPr lang="bg-BG" dirty="0"/>
              <a:t> – съпровод на лира</a:t>
            </a:r>
          </a:p>
          <a:p>
            <a:pPr algn="ctr"/>
            <a:endParaRPr lang="bg-BG" dirty="0"/>
          </a:p>
          <a:p>
            <a:pPr algn="ctr"/>
            <a:r>
              <a:rPr lang="bg-BG" sz="2000" b="1" dirty="0"/>
              <a:t>Хорова и солова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43042" y="4286256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857356" y="400050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/>
              <a:t>  </a:t>
            </a:r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57290" y="1643050"/>
          <a:ext cx="6357982" cy="4143403"/>
        </p:xfrm>
        <a:graphic>
          <a:graphicData uri="http://schemas.openxmlformats.org/drawingml/2006/table">
            <a:tbl>
              <a:tblPr/>
              <a:tblGrid>
                <a:gridCol w="135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0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Calibri"/>
                          <a:ea typeface="Calibri"/>
                          <a:cs typeface="Times New Roman"/>
                        </a:rPr>
                        <a:t>Декламативна лирика</a:t>
                      </a:r>
                      <a:endParaRPr lang="bg-BG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Calibri"/>
                          <a:ea typeface="Calibri"/>
                          <a:cs typeface="Times New Roman"/>
                        </a:rPr>
                        <a:t>Песенна мелика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Елегия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800" dirty="0">
                          <a:latin typeface="Calibri"/>
                          <a:ea typeface="Calibri"/>
                          <a:cs typeface="Times New Roman"/>
                        </a:rPr>
                        <a:t>елегически дистих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Ямб</a:t>
                      </a:r>
                      <a:endParaRPr lang="bg-BG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bg-BG" sz="1800" dirty="0">
                          <a:latin typeface="Calibri"/>
                          <a:ea typeface="Calibri"/>
                          <a:cs typeface="Times New Roman"/>
                        </a:rPr>
                        <a:t>ямбичен триметър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Солова</a:t>
                      </a:r>
                      <a:r>
                        <a:rPr lang="bg-BG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800" dirty="0">
                          <a:latin typeface="Calibri"/>
                          <a:ea typeface="Calibri"/>
                          <a:cs typeface="Times New Roman"/>
                        </a:rPr>
                        <a:t>разнообразни размери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Хорова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800" dirty="0">
                          <a:latin typeface="Calibri"/>
                          <a:ea typeface="Calibri"/>
                          <a:cs typeface="Times New Roman"/>
                        </a:rPr>
                        <a:t>разнообразни размери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Калин,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Тиртей,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Архилох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Мимнерм,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Солон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Архилох,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Симонид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Алкей,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Сафо, 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Анакреон, 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Ибик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Алкман,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Стезихор,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Симонид,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Бакхилид, 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Пиндар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Calibri"/>
                          <a:ea typeface="Calibri"/>
                          <a:cs typeface="Times New Roman"/>
                        </a:rPr>
                        <a:t>Основната тема на епоса</a:t>
                      </a:r>
                      <a:endParaRPr lang="bg-BG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Calibri"/>
                          <a:ea typeface="Calibri"/>
                          <a:cs typeface="Times New Roman"/>
                        </a:rPr>
                        <a:t>Всекидневно, непретенциозно</a:t>
                      </a:r>
                      <a:endParaRPr lang="bg-BG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Жанрова класификация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Според повода и тематиката:</a:t>
            </a:r>
          </a:p>
          <a:p>
            <a:pPr>
              <a:buNone/>
            </a:pPr>
            <a:endParaRPr lang="bg-BG" dirty="0"/>
          </a:p>
          <a:p>
            <a:pPr>
              <a:buFont typeface="Wingdings" pitchFamily="2" charset="2"/>
              <a:buChar char="v"/>
            </a:pPr>
            <a:r>
              <a:rPr lang="bg-BG" sz="2800" b="1" dirty="0"/>
              <a:t>Пеан</a:t>
            </a:r>
            <a:r>
              <a:rPr lang="bg-BG" sz="2800" dirty="0"/>
              <a:t> – песен в чест на бог Аполон</a:t>
            </a:r>
          </a:p>
          <a:p>
            <a:pPr>
              <a:buFont typeface="Wingdings" pitchFamily="2" charset="2"/>
              <a:buChar char="v"/>
            </a:pPr>
            <a:r>
              <a:rPr lang="bg-BG" sz="2800" b="1" dirty="0"/>
              <a:t>Дитирамб</a:t>
            </a:r>
            <a:r>
              <a:rPr lang="bg-BG" sz="2800" dirty="0"/>
              <a:t> – песен в чест на бог Дионис</a:t>
            </a:r>
          </a:p>
          <a:p>
            <a:pPr>
              <a:buFont typeface="Wingdings" pitchFamily="2" charset="2"/>
              <a:buChar char="v"/>
            </a:pPr>
            <a:r>
              <a:rPr lang="bg-BG" sz="2800" b="1" dirty="0"/>
              <a:t>Химн</a:t>
            </a:r>
            <a:r>
              <a:rPr lang="bg-BG" sz="2800" dirty="0"/>
              <a:t> – тържествена песен за възхвала</a:t>
            </a:r>
          </a:p>
          <a:p>
            <a:pPr>
              <a:buFont typeface="Wingdings" pitchFamily="2" charset="2"/>
              <a:buChar char="v"/>
            </a:pPr>
            <a:r>
              <a:rPr lang="bg-BG" sz="2800" b="1" dirty="0"/>
              <a:t>Епиникий</a:t>
            </a:r>
            <a:r>
              <a:rPr lang="bg-BG" sz="2800" dirty="0"/>
              <a:t> – песен за прослава на атлет победител</a:t>
            </a:r>
          </a:p>
          <a:p>
            <a:pPr>
              <a:buFont typeface="Wingdings" pitchFamily="2" charset="2"/>
              <a:buChar char="v"/>
            </a:pPr>
            <a:r>
              <a:rPr lang="bg-BG" sz="2800" b="1" dirty="0"/>
              <a:t>Епиталамий</a:t>
            </a:r>
            <a:r>
              <a:rPr lang="bg-BG" sz="2800" dirty="0"/>
              <a:t> – сватбена песен</a:t>
            </a:r>
          </a:p>
          <a:p>
            <a:pPr>
              <a:buFont typeface="Wingdings" pitchFamily="2" charset="2"/>
              <a:buChar char="v"/>
            </a:pPr>
            <a:r>
              <a:rPr lang="bg-BG" sz="2800" b="1" dirty="0"/>
              <a:t>Трен</a:t>
            </a:r>
            <a:r>
              <a:rPr lang="bg-BG" sz="2800" dirty="0"/>
              <a:t> – сръбна погребална песен</a:t>
            </a:r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Сафо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640019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Тя е едно от най-прочутите имена в световната поезия. През епоха на гръцката архаика съществуват затворени обединения на юноши и на девойки, които са били характерни още от времената на родово-племенното общество. </a:t>
            </a:r>
          </a:p>
          <a:p>
            <a:pPr>
              <a:buNone/>
            </a:pPr>
            <a:endParaRPr lang="bg-BG" dirty="0"/>
          </a:p>
          <a:p>
            <a:endParaRPr lang="bg-BG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256"/>
            <a:ext cx="38100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Сафо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139953"/>
          </a:xfrm>
        </p:spPr>
        <p:txBody>
          <a:bodyPr>
            <a:normAutofit fontScale="92500" lnSpcReduction="20000"/>
          </a:bodyPr>
          <a:lstStyle/>
          <a:p>
            <a:r>
              <a:rPr lang="bg-BG" dirty="0"/>
              <a:t>Сафо стои начело на подобно девическо обединение на остров Лесбос, нещо като школа по изкуства и място, в което момичетата се подготвят за бъдещия си брачен живот. </a:t>
            </a:r>
          </a:p>
          <a:p>
            <a:pPr>
              <a:buNone/>
            </a:pPr>
            <a:endParaRPr lang="bg-BG" dirty="0"/>
          </a:p>
          <a:p>
            <a:endParaRPr lang="bg-B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704218"/>
            <a:ext cx="2357454" cy="251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92</TotalTime>
  <Words>838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</vt:lpstr>
      <vt:lpstr>Rockwell</vt:lpstr>
      <vt:lpstr>Wingdings</vt:lpstr>
      <vt:lpstr>Wingdings 2</vt:lpstr>
      <vt:lpstr>Foundry</vt:lpstr>
      <vt:lpstr>Старогръцка лирика</vt:lpstr>
      <vt:lpstr>Понятието “лирика”</vt:lpstr>
      <vt:lpstr>Понятието “лирика”</vt:lpstr>
      <vt:lpstr>Възникване</vt:lpstr>
      <vt:lpstr>Жанрова класификация</vt:lpstr>
      <vt:lpstr>PowerPoint Presentation</vt:lpstr>
      <vt:lpstr>Жанрова класификация</vt:lpstr>
      <vt:lpstr>Сафо</vt:lpstr>
      <vt:lpstr>Сафо</vt:lpstr>
      <vt:lpstr>Сафо</vt:lpstr>
      <vt:lpstr>Сафо</vt:lpstr>
      <vt:lpstr>Анакреон</vt:lpstr>
      <vt:lpstr>Анакреон</vt:lpstr>
      <vt:lpstr>Стезихор и Пиндар </vt:lpstr>
      <vt:lpstr>Пиндар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Старогръцка лирика. Жанрове и представители</dc:title>
  <dc:creator>HP</dc:creator>
  <cp:lastModifiedBy>Заприна Г. Глушкова</cp:lastModifiedBy>
  <cp:revision>22</cp:revision>
  <dcterms:created xsi:type="dcterms:W3CDTF">2018-01-02T18:30:42Z</dcterms:created>
  <dcterms:modified xsi:type="dcterms:W3CDTF">2021-10-27T18:26:08Z</dcterms:modified>
</cp:coreProperties>
</file>