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70" r:id="rId10"/>
    <p:sldId id="264" r:id="rId11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5065" autoAdjust="0"/>
  </p:normalViewPr>
  <p:slideViewPr>
    <p:cSldViewPr snapToGrid="0">
      <p:cViewPr varScale="1">
        <p:scale>
          <a:sx n="68" d="100"/>
          <a:sy n="68" d="100"/>
        </p:scale>
        <p:origin x="42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1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099EFD-8E2F-494D-82E4-EA7CC29F8446}" type="datetime1">
              <a:rPr lang="bg-BG" noProof="1" smtClean="0"/>
              <a:t>27.10.2021 г.</a:t>
            </a:fld>
            <a:endParaRPr lang="bg-BG" noProof="1"/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1"/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bg-BG" noProof="1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1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68D78A-078A-425B-BB06-8AF81F765EDA}" type="datetime1">
              <a:rPr lang="bg-BG" noProof="1" smtClean="0"/>
              <a:t>27.10.2021 г.</a:t>
            </a:fld>
            <a:endParaRPr lang="bg-BG" noProof="1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1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1"/>
              <a:t>Редактиране на стиловете на текста на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76275" y="1152525"/>
            <a:ext cx="5486400" cy="30861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>
          <a:xfrm>
            <a:off x="675861" y="4410489"/>
            <a:ext cx="5486400" cy="3600450"/>
          </a:xfrm>
        </p:spPr>
        <p:txBody>
          <a:bodyPr/>
          <a:lstStyle/>
          <a:p>
            <a:endParaRPr lang="bg-BG" noProof="1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>
          <a:xfrm>
            <a:off x="3874674" y="8695152"/>
            <a:ext cx="2971800" cy="458787"/>
          </a:xfrm>
        </p:spPr>
        <p:txBody>
          <a:bodyPr/>
          <a:lstStyle/>
          <a:p>
            <a:pPr rtl="0"/>
            <a:fld id="{33DCE8F5-1341-475C-BF40-2E24D91E8058}" type="slidenum">
              <a:rPr lang="bg-BG" noProof="1" dirty="0" smtClean="0"/>
              <a:t>1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14802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bg-BG" noProof="1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/>
          <a:lstStyle/>
          <a:p>
            <a:pPr rtl="0"/>
            <a:fld id="{33DCE8F5-1341-475C-BF40-2E24D91E8058}" type="slidenum">
              <a:rPr lang="bg-BG" noProof="1" dirty="0" smtClean="0"/>
              <a:t>2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377831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noProof="1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bg-BG" noProof="1" dirty="0" smtClean="0"/>
              <a:t>3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1958973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noProof="1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bg-BG" noProof="1" dirty="0" smtClean="0"/>
              <a:t>4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2716282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noProof="1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bg-BG" noProof="1" dirty="0" smtClean="0"/>
              <a:t>5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464498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noProof="1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bg-BG" noProof="1" dirty="0" smtClean="0"/>
              <a:t>7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80992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р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Контейнер за картина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bg-BG" noProof="1"/>
              <a:t>Вмъкнете или плъзнете и пуснете вашето изображение</a:t>
            </a:r>
          </a:p>
        </p:txBody>
      </p:sp>
      <p:sp>
        <p:nvSpPr>
          <p:cNvPr id="7" name="Свободна линия: Фигура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/>
          </a:p>
        </p:txBody>
      </p:sp>
      <p:sp>
        <p:nvSpPr>
          <p:cNvPr id="8" name="Свободна линия: Фигура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bg-BG" noProof="1"/>
              <a:t>Щракнете, за да редактирате субтитрите</a:t>
            </a:r>
          </a:p>
        </p:txBody>
      </p:sp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bg-BG" noProof="1"/>
              <a:t>Щракнете, за да редактирате стила на заглавието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: Заоблени ъгли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bg-BG" sz="1200" b="1" noProof="1">
              <a:solidFill>
                <a:schemeClr val="accent1"/>
              </a:solidFill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bg-BG" noProof="1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bg-BG" noProof="1"/>
              <a:t>Вмъкване на долен колонтитул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bg-BG" noProof="1" dirty="0" smtClean="0"/>
              <a:pPr rtl="0"/>
              <a:t>‹#›</a:t>
            </a:fld>
            <a:endParaRPr lang="bg-BG" noProof="1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bg-BG" noProof="1"/>
              <a:t>Щракнете, за да редактирате заглавието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bg-BG" noProof="1"/>
              <a:t>Вмъкване на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bg-BG" noProof="1" dirty="0" smtClean="0"/>
              <a:pPr rtl="0"/>
              <a:t>‹#›</a:t>
            </a:fld>
            <a:endParaRPr lang="bg-BG" noProof="1"/>
          </a:p>
        </p:txBody>
      </p:sp>
      <p:sp>
        <p:nvSpPr>
          <p:cNvPr id="12" name="Контейнер за текст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bg-BG" noProof="1"/>
              <a:t>Редактиране на стиловете на текста на образеца</a:t>
            </a:r>
          </a:p>
        </p:txBody>
      </p:sp>
      <p:sp>
        <p:nvSpPr>
          <p:cNvPr id="16" name="Контейнер на съдържание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bg-BG" noProof="1"/>
              <a:t>Редактиране на стиловете на текста на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17" name="Контейнер за текст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bg-BG" noProof="1"/>
              <a:t>Редактиране на стиловете на текста на образеца</a:t>
            </a:r>
          </a:p>
        </p:txBody>
      </p:sp>
      <p:sp>
        <p:nvSpPr>
          <p:cNvPr id="18" name="Контейнер на съдържание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bg-BG" noProof="1"/>
              <a:t>Редактиране на стиловете на текста на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bg-BG" noProof="1"/>
              <a:t>Редактиране на стиловете на текста на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bg-BG" noProof="1"/>
              <a:t>Вмъкване на долен колонтитул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bg-BG" noProof="1" dirty="0" smtClean="0"/>
              <a:pPr rtl="0"/>
              <a:t>‹#›</a:t>
            </a:fld>
            <a:endParaRPr lang="bg-BG" noProof="1"/>
          </a:p>
        </p:txBody>
      </p:sp>
      <p:sp>
        <p:nvSpPr>
          <p:cNvPr id="6" name="Заглавие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ява колона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bg-BG" noProof="1"/>
              <a:t>Редактиране на стиловете на текста на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Дясна колона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bg-BG" noProof="1"/>
              <a:t>Редактиране на стиловете на текста на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5" name="Заглавие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bg-BG" noProof="1"/>
              <a:t>Вмъкване на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bg-BG" noProof="1" dirty="0" smtClean="0"/>
              <a:pPr rtl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bg-BG" noProof="1"/>
              <a:t>Вмъкване на долен колонтитул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bg-BG" noProof="1" dirty="0" smtClean="0"/>
              <a:pPr rtl="0"/>
              <a:t>‹#›</a:t>
            </a:fld>
            <a:endParaRPr lang="bg-BG" noProof="1"/>
          </a:p>
        </p:txBody>
      </p:sp>
      <p:sp>
        <p:nvSpPr>
          <p:cNvPr id="8" name="Заглавие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9" name="Контейнер за текст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Редактиране на стиловете на текста на образеца</a:t>
            </a:r>
          </a:p>
        </p:txBody>
      </p:sp>
      <p:sp>
        <p:nvSpPr>
          <p:cNvPr id="15" name="Контейнер на съдържание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bg-BG" noProof="1"/>
              <a:t>Редактиране на стиловете на текста на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картина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bg-BG" noProof="1"/>
              <a:t>Щракнете върху иконата, за да добавите картина</a:t>
            </a:r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bg-BG" noProof="1"/>
              <a:t>Вмъкване на долен колонтитул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bg-BG" noProof="1" dirty="0" smtClean="0"/>
              <a:pPr rtl="0"/>
              <a:t>‹#›</a:t>
            </a:fld>
            <a:endParaRPr lang="bg-BG" noProof="1"/>
          </a:p>
        </p:txBody>
      </p:sp>
      <p:sp>
        <p:nvSpPr>
          <p:cNvPr id="6" name="Заглавие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7" name="Контейнер за текст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Редактиране на стиловете на текста на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долен колонтитул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bg-BG" noProof="1"/>
              <a:t>Вмъкване на долен колонтитул</a:t>
            </a:r>
          </a:p>
        </p:txBody>
      </p:sp>
      <p:sp>
        <p:nvSpPr>
          <p:cNvPr id="4" name="Контейнер за номер на слайд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bg-BG" noProof="1" dirty="0" smtClean="0"/>
              <a:pPr rtl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олен колонтитул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bg-BG" noProof="1"/>
              <a:t>Вмъкване на долен колонтитул</a:t>
            </a:r>
          </a:p>
        </p:txBody>
      </p:sp>
      <p:sp>
        <p:nvSpPr>
          <p:cNvPr id="3" name="Контейнер за номер на слайд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bg-BG" noProof="1" dirty="0" smtClean="0"/>
              <a:pPr rtl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: Заоблени ъгли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bg-BG" sz="1200" b="1" noProof="1">
              <a:solidFill>
                <a:schemeClr val="accent1"/>
              </a:solidFill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bg-BG" noProof="1"/>
              <a:t>Щракнете, за да редактирате стила на подзаглавието в образеца</a:t>
            </a:r>
          </a:p>
        </p:txBody>
      </p:sp>
      <p:sp>
        <p:nvSpPr>
          <p:cNvPr id="9" name="Контейнер за картина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bg-BG" noProof="1"/>
              <a:t>Вмъкнете или плъзнете и пуснете вашето изображение</a:t>
            </a:r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bg-BG" noProof="1"/>
              <a:t>Вмъкване на долен колонтитул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bg-BG" noProof="1" dirty="0" smtClean="0"/>
              <a:pPr rtl="0"/>
              <a:t>‹#›</a:t>
            </a:fld>
            <a:endParaRPr lang="bg-BG" noProof="1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bg-BG" noProof="1"/>
              <a:t>Щракнете, за да редактирате заглавието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на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ява колона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bg-BG" noProof="1"/>
              <a:t>Редактиране на стиловете на текста на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bg-BG" noProof="1"/>
              <a:t>Вмъкване на долен колонтитул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bg-BG" noProof="1" dirty="0" smtClean="0"/>
              <a:pPr rtl="0"/>
              <a:t>‹#›</a:t>
            </a:fld>
            <a:endParaRPr lang="bg-BG" noProof="1"/>
          </a:p>
        </p:txBody>
      </p:sp>
      <p:sp>
        <p:nvSpPr>
          <p:cNvPr id="7" name="Заглавие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11" name="Подзаглавие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bg-BG" noProof="1"/>
              <a:t>Подзаглавие</a:t>
            </a:r>
          </a:p>
        </p:txBody>
      </p:sp>
      <p:sp>
        <p:nvSpPr>
          <p:cNvPr id="12" name="Контейнер за картина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bg-BG" noProof="1"/>
              <a:t>Вмъкнете или плъзнете и пуснете вашето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на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ява колона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bg-BG" noProof="1"/>
              <a:t>Редактиране на стиловете на текста на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bg-BG" noProof="1"/>
              <a:t>Вмъкване на долен колонтитул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bg-BG" noProof="1" dirty="0" smtClean="0"/>
              <a:pPr rtl="0"/>
              <a:t>‹#›</a:t>
            </a:fld>
            <a:endParaRPr lang="bg-BG" noProof="1"/>
          </a:p>
        </p:txBody>
      </p:sp>
      <p:sp>
        <p:nvSpPr>
          <p:cNvPr id="7" name="Заглавие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11" name="Подзаглавие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bg-BG" noProof="1"/>
              <a:t>Подзаглавие</a:t>
            </a:r>
          </a:p>
        </p:txBody>
      </p:sp>
      <p:sp>
        <p:nvSpPr>
          <p:cNvPr id="12" name="Контейнер за картина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bg-BG" noProof="1"/>
              <a:t>Вмъкнете или плъзнете и пуснете вашето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ъс субтитр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ява колона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bg-BG" noProof="1"/>
              <a:t>Редактиране на стиловете на текста на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13" name="Ляво горен колонтитул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bg-BG" noProof="1"/>
              <a:t>Сравняване на А</a:t>
            </a:r>
          </a:p>
        </p:txBody>
      </p:sp>
      <p:sp>
        <p:nvSpPr>
          <p:cNvPr id="4" name="Дясна колона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bg-BG" noProof="1"/>
              <a:t>Редактиране на стиловете на текста на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15" name="Дясно горен колонтитул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bg-BG" noProof="1"/>
              <a:t>Сравняване на B</a:t>
            </a:r>
          </a:p>
        </p:txBody>
      </p:sp>
      <p:sp>
        <p:nvSpPr>
          <p:cNvPr id="5" name="Заглавие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bg-BG" noProof="1"/>
              <a:t>Вмъкване на долен колонтитул</a:t>
            </a:r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bg-BG" noProof="1" dirty="0" smtClean="0"/>
              <a:pPr rtl="0"/>
              <a:t>‹#›</a:t>
            </a:fld>
            <a:endParaRPr lang="bg-BG" noProof="1"/>
          </a:p>
        </p:txBody>
      </p:sp>
      <p:sp>
        <p:nvSpPr>
          <p:cNvPr id="14" name="Подзаглавие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bg-BG" noProof="1"/>
              <a:t>Подзаглавие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оляма сним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онтейнер за картина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bg-BG" noProof="1"/>
              <a:t>Вмъкнете или плъзнете и пуснете вашето изображение</a:t>
            </a:r>
          </a:p>
        </p:txBody>
      </p:sp>
      <p:sp>
        <p:nvSpPr>
          <p:cNvPr id="10" name="Надпис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bg-BG" noProof="1"/>
              <a:t>Тук поставете надписа на изображението си</a:t>
            </a:r>
          </a:p>
        </p:txBody>
      </p:sp>
      <p:sp>
        <p:nvSpPr>
          <p:cNvPr id="2" name="Контейнер за долен колонтитул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bg-BG" noProof="1"/>
              <a:t>Вмъкване на долен колонтитул</a:t>
            </a:r>
          </a:p>
        </p:txBody>
      </p:sp>
      <p:sp>
        <p:nvSpPr>
          <p:cNvPr id="3" name="Контейнер за номер на слайд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bg-BG" noProof="1" dirty="0" smtClean="0"/>
              <a:pPr rtl="0"/>
              <a:t>‹#›</a:t>
            </a:fld>
            <a:endParaRPr lang="bg-BG" noProof="1"/>
          </a:p>
        </p:txBody>
      </p:sp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Медия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bg-BG" noProof="1"/>
              <a:t>Вмъкване на видео</a:t>
            </a:r>
          </a:p>
        </p:txBody>
      </p:sp>
      <p:sp>
        <p:nvSpPr>
          <p:cNvPr id="5" name="Надпис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bg-BG" noProof="1"/>
              <a:t>Тук поставете надписа на изображението си</a:t>
            </a:r>
          </a:p>
        </p:txBody>
      </p:sp>
      <p:sp>
        <p:nvSpPr>
          <p:cNvPr id="2" name="Контейнер за долен колонтитул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bg-BG" noProof="1"/>
              <a:t>Вмъкване на долен колонтитул</a:t>
            </a:r>
          </a:p>
        </p:txBody>
      </p:sp>
      <p:sp>
        <p:nvSpPr>
          <p:cNvPr id="4" name="Контейнер за номер на слайд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bg-BG" noProof="1" dirty="0" smtClean="0"/>
              <a:pPr rtl="0"/>
              <a:t>‹#›</a:t>
            </a:fld>
            <a:endParaRPr lang="bg-BG" noProof="1"/>
          </a:p>
        </p:txBody>
      </p:sp>
      <p:sp>
        <p:nvSpPr>
          <p:cNvPr id="6" name="Заглавие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лагодаря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Контейнер за картина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bg-BG" noProof="1"/>
              <a:t>Вмъкнете или плъзнете и пуснете вашето изображение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bg-BG" noProof="1"/>
              <a:t>Име</a:t>
            </a:r>
          </a:p>
        </p:txBody>
      </p:sp>
      <p:sp>
        <p:nvSpPr>
          <p:cNvPr id="6" name="Свободна линия: Фигура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/>
          </a:p>
        </p:txBody>
      </p:sp>
      <p:sp>
        <p:nvSpPr>
          <p:cNvPr id="7" name="Свободна линия: Фигура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/>
          </a:p>
        </p:txBody>
      </p:sp>
      <p:sp>
        <p:nvSpPr>
          <p:cNvPr id="8" name="Свободна линия: Фигура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/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bg-BG" noProof="1"/>
              <a:t>Номер на контакт или имейл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bg-BG" noProof="1"/>
              <a:t>Благодаря!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линия: Фигура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/>
          </a:p>
        </p:txBody>
      </p:sp>
      <p:sp>
        <p:nvSpPr>
          <p:cNvPr id="8" name="Свободна линия: Фигура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bg-BG" noProof="1"/>
              <a:t>Щракнете, за да редактирате субтитрите</a:t>
            </a:r>
          </a:p>
        </p:txBody>
      </p:sp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grpSp>
        <p:nvGrpSpPr>
          <p:cNvPr id="28" name="Група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Свободна линия: Фигура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1"/>
            </a:p>
          </p:txBody>
        </p:sp>
        <p:sp>
          <p:nvSpPr>
            <p:cNvPr id="30" name="Свободна линия: Фигура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1"/>
            </a:p>
          </p:txBody>
        </p:sp>
        <p:sp>
          <p:nvSpPr>
            <p:cNvPr id="31" name="Свободна линия: Фигура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1"/>
            </a:p>
          </p:txBody>
        </p:sp>
      </p:grpSp>
      <p:grpSp>
        <p:nvGrpSpPr>
          <p:cNvPr id="32" name="Група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Свободна линия: Фигура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1"/>
            </a:p>
          </p:txBody>
        </p:sp>
        <p:sp>
          <p:nvSpPr>
            <p:cNvPr id="34" name="Свободна линия: Фигура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1"/>
            </a:p>
          </p:txBody>
        </p:sp>
        <p:sp>
          <p:nvSpPr>
            <p:cNvPr id="35" name="Свободна линия: Фигура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1"/>
            </a:p>
          </p:txBody>
        </p:sp>
      </p:grpSp>
      <p:grpSp>
        <p:nvGrpSpPr>
          <p:cNvPr id="36" name="Група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Звезда: 4 точки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Елипса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Звезда: 4 точки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Елипса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Елипса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Елипса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Елипса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Звезда: 4 точки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Елипса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: Заоблени ъгли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bg-BG" sz="1200" b="1" noProof="1">
              <a:solidFill>
                <a:srgbClr val="093C71"/>
              </a:solidFill>
            </a:endParaRPr>
          </a:p>
        </p:txBody>
      </p:sp>
      <p:sp>
        <p:nvSpPr>
          <p:cNvPr id="9" name="Правоъгълник: Заоблени ъгли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bg-BG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Група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Свободна линия: Фигура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1"/>
            </a:p>
          </p:txBody>
        </p:sp>
        <p:sp>
          <p:nvSpPr>
            <p:cNvPr id="16" name="Свободна линия: Фигура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1"/>
            </a:p>
          </p:txBody>
        </p:sp>
        <p:sp>
          <p:nvSpPr>
            <p:cNvPr id="17" name="Свободна линия: Фигура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1"/>
            </a:p>
          </p:txBody>
        </p:sp>
      </p:grpSp>
      <p:grpSp>
        <p:nvGrpSpPr>
          <p:cNvPr id="4" name="Група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Свободна линия: Фигура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1"/>
            </a:p>
          </p:txBody>
        </p:sp>
        <p:sp>
          <p:nvSpPr>
            <p:cNvPr id="20" name="Свободна линия: Фигура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1"/>
            </a:p>
          </p:txBody>
        </p:sp>
        <p:sp>
          <p:nvSpPr>
            <p:cNvPr id="21" name="Свободна линия: Фигура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1"/>
            </a:p>
          </p:txBody>
        </p:sp>
      </p:grpSp>
      <p:sp>
        <p:nvSpPr>
          <p:cNvPr id="12" name="Свободна линия: Фигура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/>
          </a:p>
        </p:txBody>
      </p:sp>
      <p:sp>
        <p:nvSpPr>
          <p:cNvPr id="22" name="Свободна линия: Фигура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/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bg-BG" noProof="1" dirty="0" smtClean="0"/>
              <a:pPr algn="ctr" rtl="0"/>
              <a:t>‹#›</a:t>
            </a:fld>
            <a:endParaRPr lang="bg-BG" noProof="1"/>
          </a:p>
        </p:txBody>
      </p:sp>
      <p:sp>
        <p:nvSpPr>
          <p:cNvPr id="11" name="Свободна линия: Фигура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/>
          </a:p>
        </p:txBody>
      </p:sp>
      <p:grpSp>
        <p:nvGrpSpPr>
          <p:cNvPr id="23" name="Група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Звезда: 4 точки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Елипса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Звезда: 4 Точки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Елипса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Елипса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Елипса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Елипса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Звезда: 4 точки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Елипса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bg-BG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Текстово поле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bg-BG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Йенс Мартенсон</a:t>
            </a:r>
          </a:p>
        </p:txBody>
      </p:sp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bg-BG" noProof="1"/>
              <a:t>Редактиране на стиловете на текста на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bg-BG" noProof="1"/>
              <a:t>Вмъкване на долен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Заглавие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31642"/>
            <a:ext cx="4290383" cy="2381981"/>
          </a:xfrm>
        </p:spPr>
        <p:txBody>
          <a:bodyPr rtlCol="0"/>
          <a:lstStyle/>
          <a:p>
            <a:pPr rtl="0"/>
            <a:r>
              <a:rPr lang="bg-BG" sz="4100" noProof="1"/>
              <a:t>Средновековие</a:t>
            </a:r>
          </a:p>
        </p:txBody>
      </p:sp>
      <p:grpSp>
        <p:nvGrpSpPr>
          <p:cNvPr id="72" name="Група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5906241" y="5006487"/>
            <a:ext cx="1012825" cy="1012825"/>
            <a:chOff x="7950627" y="2930800"/>
            <a:chExt cx="1012825" cy="1012825"/>
          </a:xfrm>
        </p:grpSpPr>
        <p:sp>
          <p:nvSpPr>
            <p:cNvPr id="73" name="Свободна линия: Фигура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bg-BG" noProof="1"/>
            </a:p>
          </p:txBody>
        </p:sp>
        <p:sp>
          <p:nvSpPr>
            <p:cNvPr id="74" name="Свободна линия: Фигура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bg-BG" noProof="1"/>
            </a:p>
          </p:txBody>
        </p:sp>
        <p:sp>
          <p:nvSpPr>
            <p:cNvPr id="75" name="Свободна линия: Фигура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bg-BG" noProof="1"/>
            </a:p>
          </p:txBody>
        </p:sp>
        <p:sp>
          <p:nvSpPr>
            <p:cNvPr id="76" name="Свободна линия: Фигура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bg-BG" noProof="1"/>
            </a:p>
          </p:txBody>
        </p:sp>
      </p:grpSp>
      <p:grpSp>
        <p:nvGrpSpPr>
          <p:cNvPr id="82" name="Група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Свободна линия: Фигура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1"/>
            </a:p>
          </p:txBody>
        </p:sp>
        <p:sp>
          <p:nvSpPr>
            <p:cNvPr id="84" name="Свободна линия: Фигура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1"/>
            </a:p>
          </p:txBody>
        </p:sp>
        <p:sp>
          <p:nvSpPr>
            <p:cNvPr id="85" name="Свободна линия: Фигура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1"/>
            </a:p>
          </p:txBody>
        </p:sp>
      </p:grpSp>
      <p:grpSp>
        <p:nvGrpSpPr>
          <p:cNvPr id="78" name="Група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Свободна линия: Фигура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1"/>
            </a:p>
          </p:txBody>
        </p:sp>
        <p:sp>
          <p:nvSpPr>
            <p:cNvPr id="80" name="Свободна линия: Фигура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1"/>
            </a:p>
          </p:txBody>
        </p:sp>
        <p:sp>
          <p:nvSpPr>
            <p:cNvPr id="81" name="Свободна линия: Фигура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noProof="1"/>
            </a:p>
          </p:txBody>
        </p:sp>
      </p:grpSp>
      <p:sp>
        <p:nvSpPr>
          <p:cNvPr id="97" name="Свободна линия: Фигура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5C9AD1E1-E0EC-4783-A931-0EEC1D58B2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68177" y="3610967"/>
            <a:ext cx="1066892" cy="1792378"/>
          </a:xfrm>
          <a:prstGeom prst="rect">
            <a:avLst/>
          </a:prstGeom>
        </p:spPr>
      </p:pic>
      <p:sp>
        <p:nvSpPr>
          <p:cNvPr id="4" name="Подзаглавие 3">
            <a:extLst>
              <a:ext uri="{FF2B5EF4-FFF2-40B4-BE49-F238E27FC236}">
                <a16:creationId xmlns:a16="http://schemas.microsoft.com/office/drawing/2014/main" id="{940847F9-961D-4BD3-A758-01C92D2ED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641" y="4362862"/>
            <a:ext cx="3224169" cy="1249159"/>
          </a:xfrm>
        </p:spPr>
        <p:txBody>
          <a:bodyPr/>
          <a:lstStyle/>
          <a:p>
            <a:r>
              <a:rPr lang="bg-BG" dirty="0"/>
              <a:t>Обобщение</a:t>
            </a: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8528C8A8-55BC-4E59-A561-0882572A3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792" y="363635"/>
            <a:ext cx="7024181" cy="57261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номер на слайд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bg-BG" noProof="1" smtClean="0"/>
              <a:pPr/>
              <a:t>2</a:t>
            </a:fld>
            <a:endParaRPr lang="bg-BG" noProof="1"/>
          </a:p>
        </p:txBody>
      </p:sp>
      <p:pic>
        <p:nvPicPr>
          <p:cNvPr id="51" name="Контейнер за картина 50">
            <a:extLst>
              <a:ext uri="{FF2B5EF4-FFF2-40B4-BE49-F238E27FC236}">
                <a16:creationId xmlns:a16="http://schemas.microsoft.com/office/drawing/2014/main" id="{8CD5A421-8386-489B-8C4E-C8DBA90969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8664" r="18664"/>
          <a:stretch>
            <a:fillRect/>
          </a:stretch>
        </p:blipFill>
        <p:spPr>
          <a:xfrm>
            <a:off x="7432472" y="821843"/>
            <a:ext cx="4607127" cy="4820364"/>
          </a:xfrm>
          <a:prstGeom prst="rect">
            <a:avLst/>
          </a:prstGeom>
        </p:spPr>
      </p:pic>
      <p:graphicFrame>
        <p:nvGraphicFramePr>
          <p:cNvPr id="49" name="Таблица 49">
            <a:extLst>
              <a:ext uri="{FF2B5EF4-FFF2-40B4-BE49-F238E27FC236}">
                <a16:creationId xmlns:a16="http://schemas.microsoft.com/office/drawing/2014/main" id="{61BE75BA-9C5E-4182-9595-AE763B703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25352"/>
              </p:ext>
            </p:extLst>
          </p:nvPr>
        </p:nvGraphicFramePr>
        <p:xfrm>
          <a:off x="152401" y="172307"/>
          <a:ext cx="7226300" cy="5729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760">
                  <a:extLst>
                    <a:ext uri="{9D8B030D-6E8A-4147-A177-3AD203B41FA5}">
                      <a16:colId xmlns:a16="http://schemas.microsoft.com/office/drawing/2014/main" val="2699260240"/>
                    </a:ext>
                  </a:extLst>
                </a:gridCol>
                <a:gridCol w="4855540">
                  <a:extLst>
                    <a:ext uri="{9D8B030D-6E8A-4147-A177-3AD203B41FA5}">
                      <a16:colId xmlns:a16="http://schemas.microsoft.com/office/drawing/2014/main" val="3919780722"/>
                    </a:ext>
                  </a:extLst>
                </a:gridCol>
              </a:tblGrid>
              <a:tr h="310578">
                <a:tc gridSpan="2">
                  <a:txBody>
                    <a:bodyPr/>
                    <a:lstStyle/>
                    <a:p>
                      <a:r>
                        <a:rPr lang="bg-BG" dirty="0"/>
                        <a:t>СРЕДНОВЕКОВИЕТО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073444"/>
                  </a:ext>
                </a:extLst>
              </a:tr>
              <a:tr h="568901">
                <a:tc>
                  <a:txBody>
                    <a:bodyPr/>
                    <a:lstStyle/>
                    <a:p>
                      <a:r>
                        <a:rPr lang="bg-BG" sz="1400" dirty="0"/>
                        <a:t>Времева рамка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</a:t>
                      </a:r>
                      <a:r>
                        <a:rPr lang="bg-BG" sz="1400" dirty="0"/>
                        <a:t>в.-</a:t>
                      </a:r>
                      <a:r>
                        <a:rPr lang="en-GB" sz="1400" dirty="0"/>
                        <a:t> XV</a:t>
                      </a:r>
                      <a:r>
                        <a:rPr lang="bg-BG" sz="1400" dirty="0"/>
                        <a:t>в. – за Западна Европа</a:t>
                      </a:r>
                      <a:endParaRPr lang="en-GB" sz="1400" dirty="0"/>
                    </a:p>
                    <a:p>
                      <a:r>
                        <a:rPr lang="en-GB" sz="1400" dirty="0"/>
                        <a:t>VIII</a:t>
                      </a:r>
                      <a:r>
                        <a:rPr lang="bg-BG" sz="1400" dirty="0"/>
                        <a:t>,</a:t>
                      </a:r>
                      <a:r>
                        <a:rPr lang="en-GB" sz="1400" dirty="0"/>
                        <a:t> IX</a:t>
                      </a:r>
                      <a:r>
                        <a:rPr lang="bg-BG" sz="1400" dirty="0"/>
                        <a:t>в.-</a:t>
                      </a:r>
                      <a:r>
                        <a:rPr lang="en-GB" sz="1400" dirty="0"/>
                        <a:t> XVIII</a:t>
                      </a:r>
                      <a:r>
                        <a:rPr lang="bg-BG" sz="1400" dirty="0"/>
                        <a:t>в. – за България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59731"/>
                  </a:ext>
                </a:extLst>
              </a:tr>
              <a:tr h="325086">
                <a:tc>
                  <a:txBody>
                    <a:bodyPr/>
                    <a:lstStyle/>
                    <a:p>
                      <a:r>
                        <a:rPr lang="bg-BG" sz="1400" dirty="0"/>
                        <a:t>Социална основа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/>
                        <a:t>Феодалното общество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902413"/>
                  </a:ext>
                </a:extLst>
              </a:tr>
              <a:tr h="325086">
                <a:tc>
                  <a:txBody>
                    <a:bodyPr/>
                    <a:lstStyle/>
                    <a:p>
                      <a:r>
                        <a:rPr lang="bg-BG" sz="1400" dirty="0"/>
                        <a:t>Идеологическа основа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/>
                        <a:t>християнството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335862"/>
                  </a:ext>
                </a:extLst>
              </a:tr>
              <a:tr h="325086">
                <a:tc>
                  <a:txBody>
                    <a:bodyPr/>
                    <a:lstStyle/>
                    <a:p>
                      <a:r>
                        <a:rPr lang="bg-BG" sz="1400" dirty="0"/>
                        <a:t>Светоглед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 err="1"/>
                        <a:t>теоцентризъм</a:t>
                      </a:r>
                      <a:endParaRPr lang="bg-BG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801369"/>
                  </a:ext>
                </a:extLst>
              </a:tr>
              <a:tr h="325086">
                <a:tc>
                  <a:txBody>
                    <a:bodyPr/>
                    <a:lstStyle/>
                    <a:p>
                      <a:r>
                        <a:rPr lang="bg-BG" sz="1400" dirty="0"/>
                        <a:t>Авторитети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/>
                        <a:t>Бог, църквата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056087"/>
                  </a:ext>
                </a:extLst>
              </a:tr>
              <a:tr h="325086">
                <a:tc>
                  <a:txBody>
                    <a:bodyPr/>
                    <a:lstStyle/>
                    <a:p>
                      <a:r>
                        <a:rPr lang="bg-BG" sz="1400" dirty="0"/>
                        <a:t>Върховна цел на човека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/>
                        <a:t>Спасението на душата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808764"/>
                  </a:ext>
                </a:extLst>
              </a:tr>
              <a:tr h="568901">
                <a:tc>
                  <a:txBody>
                    <a:bodyPr/>
                    <a:lstStyle/>
                    <a:p>
                      <a:r>
                        <a:rPr lang="bg-BG" sz="1400" dirty="0"/>
                        <a:t>Нравствени ценности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/>
                        <a:t>Стремежът към духовното, нетленното, божественото доминира над земното, материалното, телесното.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1834"/>
                  </a:ext>
                </a:extLst>
              </a:tr>
              <a:tr h="325086">
                <a:tc>
                  <a:txBody>
                    <a:bodyPr/>
                    <a:lstStyle/>
                    <a:p>
                      <a:r>
                        <a:rPr lang="bg-BG" sz="1400" dirty="0"/>
                        <a:t>Същност на изкуството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/>
                        <a:t>нормативност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043487"/>
                  </a:ext>
                </a:extLst>
              </a:tr>
              <a:tr h="325086">
                <a:tc>
                  <a:txBody>
                    <a:bodyPr/>
                    <a:lstStyle/>
                    <a:p>
                      <a:r>
                        <a:rPr lang="bg-BG" sz="1400" dirty="0"/>
                        <a:t>Творец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/>
                        <a:t>Авторът е посредник на Божието слово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958036"/>
                  </a:ext>
                </a:extLst>
              </a:tr>
              <a:tr h="568901">
                <a:tc>
                  <a:txBody>
                    <a:bodyPr/>
                    <a:lstStyle/>
                    <a:p>
                      <a:r>
                        <a:rPr lang="bg-BG" sz="1400" dirty="0"/>
                        <a:t>Преобладаващ начин на творчество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/>
                        <a:t>Компилация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90912"/>
                  </a:ext>
                </a:extLst>
              </a:tr>
              <a:tr h="812716">
                <a:tc>
                  <a:txBody>
                    <a:bodyPr/>
                    <a:lstStyle/>
                    <a:p>
                      <a:r>
                        <a:rPr lang="bg-BG" sz="1400" dirty="0"/>
                        <a:t>Литература на Западноевропейското средновековие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/>
                        <a:t>Религиозна</a:t>
                      </a:r>
                    </a:p>
                    <a:p>
                      <a:r>
                        <a:rPr lang="bg-BG" sz="1400" dirty="0"/>
                        <a:t>Светска (рицарски роман)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961523"/>
                  </a:ext>
                </a:extLst>
              </a:tr>
              <a:tr h="568901">
                <a:tc>
                  <a:txBody>
                    <a:bodyPr/>
                    <a:lstStyle/>
                    <a:p>
                      <a:r>
                        <a:rPr lang="bg-BG" sz="1400" dirty="0"/>
                        <a:t>Старобългарска 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400" dirty="0"/>
                        <a:t>Възниква на основата на византийската, подчинена на християнските идеи, разнообразни жанрови форми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175" y="294501"/>
            <a:ext cx="10862677" cy="368300"/>
          </a:xfrm>
        </p:spPr>
        <p:txBody>
          <a:bodyPr rtlCol="0"/>
          <a:lstStyle/>
          <a:p>
            <a:pPr algn="ctr"/>
            <a:r>
              <a:rPr lang="ru-RU" noProof="1"/>
              <a:t>Литературни жанрове през Българското средновековие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bg-BG" noProof="1" smtClean="0"/>
              <a:pPr/>
              <a:t>3</a:t>
            </a:fld>
            <a:endParaRPr lang="bg-BG" noProof="1"/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84144B82-E74B-43E5-9535-E431140634A8}"/>
              </a:ext>
            </a:extLst>
          </p:cNvPr>
          <p:cNvSpPr txBox="1"/>
          <p:nvPr/>
        </p:nvSpPr>
        <p:spPr>
          <a:xfrm>
            <a:off x="2057400" y="1359932"/>
            <a:ext cx="82931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g-BG" dirty="0"/>
              <a:t>Поетически                            Ораторски                               Прозаически</a:t>
            </a:r>
          </a:p>
        </p:txBody>
      </p:sp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AA954275-48C8-44FA-8F19-7730AEBF9D8E}"/>
              </a:ext>
            </a:extLst>
          </p:cNvPr>
          <p:cNvSpPr txBox="1"/>
          <p:nvPr/>
        </p:nvSpPr>
        <p:spPr>
          <a:xfrm>
            <a:off x="659175" y="1981200"/>
            <a:ext cx="181732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g-BG" dirty="0"/>
              <a:t>Богослужебна поезия (химнография)</a:t>
            </a:r>
          </a:p>
        </p:txBody>
      </p:sp>
      <p:sp>
        <p:nvSpPr>
          <p:cNvPr id="14" name="Текстово поле 13">
            <a:extLst>
              <a:ext uri="{FF2B5EF4-FFF2-40B4-BE49-F238E27FC236}">
                <a16:creationId xmlns:a16="http://schemas.microsoft.com/office/drawing/2014/main" id="{CF81EE65-61D1-4D1A-9977-37800727B654}"/>
              </a:ext>
            </a:extLst>
          </p:cNvPr>
          <p:cNvSpPr txBox="1"/>
          <p:nvPr/>
        </p:nvSpPr>
        <p:spPr>
          <a:xfrm>
            <a:off x="2793999" y="2091372"/>
            <a:ext cx="208280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g-BG" dirty="0"/>
              <a:t>Небогослужебна поезия</a:t>
            </a:r>
          </a:p>
        </p:txBody>
      </p: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69DD3FA2-37D3-4EAC-B12A-F531461066FE}"/>
              </a:ext>
            </a:extLst>
          </p:cNvPr>
          <p:cNvSpPr txBox="1"/>
          <p:nvPr/>
        </p:nvSpPr>
        <p:spPr>
          <a:xfrm>
            <a:off x="6838950" y="2173932"/>
            <a:ext cx="22098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/>
              <a:t>Кратки поучителни разкази и басни</a:t>
            </a:r>
          </a:p>
        </p:txBody>
      </p:sp>
      <p:sp>
        <p:nvSpPr>
          <p:cNvPr id="16" name="Текстово поле 15">
            <a:extLst>
              <a:ext uri="{FF2B5EF4-FFF2-40B4-BE49-F238E27FC236}">
                <a16:creationId xmlns:a16="http://schemas.microsoft.com/office/drawing/2014/main" id="{DBBC6DBC-C324-4C42-B567-4845931C3232}"/>
              </a:ext>
            </a:extLst>
          </p:cNvPr>
          <p:cNvSpPr txBox="1"/>
          <p:nvPr/>
        </p:nvSpPr>
        <p:spPr>
          <a:xfrm>
            <a:off x="9826402" y="2203798"/>
            <a:ext cx="15113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/>
              <a:t>Документи</a:t>
            </a:r>
          </a:p>
        </p:txBody>
      </p:sp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839B90E4-3DD0-475A-AFF8-8C68CCC306F5}"/>
              </a:ext>
            </a:extLst>
          </p:cNvPr>
          <p:cNvSpPr txBox="1"/>
          <p:nvPr/>
        </p:nvSpPr>
        <p:spPr>
          <a:xfrm>
            <a:off x="8820150" y="3144440"/>
            <a:ext cx="15113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 err="1"/>
              <a:t>Агиография</a:t>
            </a:r>
            <a:endParaRPr lang="bg-BG" dirty="0"/>
          </a:p>
        </p:txBody>
      </p:sp>
      <p:sp>
        <p:nvSpPr>
          <p:cNvPr id="18" name="Текстово поле 17">
            <a:extLst>
              <a:ext uri="{FF2B5EF4-FFF2-40B4-BE49-F238E27FC236}">
                <a16:creationId xmlns:a16="http://schemas.microsoft.com/office/drawing/2014/main" id="{7AC916D8-3B40-4CD4-B3D3-06D3D75C8787}"/>
              </a:ext>
            </a:extLst>
          </p:cNvPr>
          <p:cNvSpPr txBox="1"/>
          <p:nvPr/>
        </p:nvSpPr>
        <p:spPr>
          <a:xfrm>
            <a:off x="1714500" y="3355201"/>
            <a:ext cx="2463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/>
              <a:t>Поучително слово (проповед)</a:t>
            </a:r>
          </a:p>
        </p:txBody>
      </p:sp>
      <p:sp>
        <p:nvSpPr>
          <p:cNvPr id="19" name="Текстово поле 18">
            <a:extLst>
              <a:ext uri="{FF2B5EF4-FFF2-40B4-BE49-F238E27FC236}">
                <a16:creationId xmlns:a16="http://schemas.microsoft.com/office/drawing/2014/main" id="{585F59D7-4030-4982-B5CA-E91BB1F94585}"/>
              </a:ext>
            </a:extLst>
          </p:cNvPr>
          <p:cNvSpPr txBox="1"/>
          <p:nvPr/>
        </p:nvSpPr>
        <p:spPr>
          <a:xfrm>
            <a:off x="4673600" y="3416996"/>
            <a:ext cx="1422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/>
              <a:t>Полемично слово</a:t>
            </a:r>
          </a:p>
        </p:txBody>
      </p:sp>
      <p:sp>
        <p:nvSpPr>
          <p:cNvPr id="20" name="Текстово поле 19">
            <a:extLst>
              <a:ext uri="{FF2B5EF4-FFF2-40B4-BE49-F238E27FC236}">
                <a16:creationId xmlns:a16="http://schemas.microsoft.com/office/drawing/2014/main" id="{00ED0858-DE1A-4F45-989C-C89574DD2051}"/>
              </a:ext>
            </a:extLst>
          </p:cNvPr>
          <p:cNvSpPr txBox="1"/>
          <p:nvPr/>
        </p:nvSpPr>
        <p:spPr>
          <a:xfrm>
            <a:off x="5842000" y="4129037"/>
            <a:ext cx="16383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/>
              <a:t>Похвално слово</a:t>
            </a:r>
          </a:p>
        </p:txBody>
      </p:sp>
      <p:sp>
        <p:nvSpPr>
          <p:cNvPr id="21" name="Текстово поле 20">
            <a:extLst>
              <a:ext uri="{FF2B5EF4-FFF2-40B4-BE49-F238E27FC236}">
                <a16:creationId xmlns:a16="http://schemas.microsoft.com/office/drawing/2014/main" id="{B16813F8-F5BF-4461-95EF-1E1F4B42A68A}"/>
              </a:ext>
            </a:extLst>
          </p:cNvPr>
          <p:cNvSpPr txBox="1"/>
          <p:nvPr/>
        </p:nvSpPr>
        <p:spPr>
          <a:xfrm>
            <a:off x="3035300" y="4452203"/>
            <a:ext cx="12700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/>
              <a:t>Апология</a:t>
            </a:r>
          </a:p>
        </p:txBody>
      </p:sp>
      <p:sp>
        <p:nvSpPr>
          <p:cNvPr id="22" name="Текстово поле 21">
            <a:extLst>
              <a:ext uri="{FF2B5EF4-FFF2-40B4-BE49-F238E27FC236}">
                <a16:creationId xmlns:a16="http://schemas.microsoft.com/office/drawing/2014/main" id="{1D175898-EB63-485B-B3B6-DE3D56A62AC7}"/>
              </a:ext>
            </a:extLst>
          </p:cNvPr>
          <p:cNvSpPr txBox="1"/>
          <p:nvPr/>
        </p:nvSpPr>
        <p:spPr>
          <a:xfrm>
            <a:off x="3667348" y="4978737"/>
            <a:ext cx="188255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/>
              <a:t>Изобличително слово</a:t>
            </a:r>
          </a:p>
        </p:txBody>
      </p:sp>
      <p:sp>
        <p:nvSpPr>
          <p:cNvPr id="23" name="Текстово поле 22">
            <a:extLst>
              <a:ext uri="{FF2B5EF4-FFF2-40B4-BE49-F238E27FC236}">
                <a16:creationId xmlns:a16="http://schemas.microsoft.com/office/drawing/2014/main" id="{21D0591B-458A-4851-BF59-2BDDEE6A98CB}"/>
              </a:ext>
            </a:extLst>
          </p:cNvPr>
          <p:cNvSpPr txBox="1"/>
          <p:nvPr/>
        </p:nvSpPr>
        <p:spPr>
          <a:xfrm>
            <a:off x="8315102" y="3961368"/>
            <a:ext cx="15113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g-BG" dirty="0"/>
              <a:t>Житие</a:t>
            </a:r>
          </a:p>
        </p:txBody>
      </p:sp>
      <p:sp>
        <p:nvSpPr>
          <p:cNvPr id="24" name="Текстово поле 23">
            <a:extLst>
              <a:ext uri="{FF2B5EF4-FFF2-40B4-BE49-F238E27FC236}">
                <a16:creationId xmlns:a16="http://schemas.microsoft.com/office/drawing/2014/main" id="{BC6359C5-A9AB-4A01-BCCF-66815E433EC3}"/>
              </a:ext>
            </a:extLst>
          </p:cNvPr>
          <p:cNvSpPr txBox="1"/>
          <p:nvPr/>
        </p:nvSpPr>
        <p:spPr>
          <a:xfrm>
            <a:off x="10108419" y="4150478"/>
            <a:ext cx="194605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/>
              <a:t>Разказ за мощи</a:t>
            </a:r>
          </a:p>
        </p:txBody>
      </p:sp>
      <p:sp>
        <p:nvSpPr>
          <p:cNvPr id="25" name="Текстово поле 24">
            <a:extLst>
              <a:ext uri="{FF2B5EF4-FFF2-40B4-BE49-F238E27FC236}">
                <a16:creationId xmlns:a16="http://schemas.microsoft.com/office/drawing/2014/main" id="{29C9F08D-515A-42C2-8505-DE3BEAC5E064}"/>
              </a:ext>
            </a:extLst>
          </p:cNvPr>
          <p:cNvSpPr txBox="1"/>
          <p:nvPr/>
        </p:nvSpPr>
        <p:spPr>
          <a:xfrm>
            <a:off x="7816849" y="5301902"/>
            <a:ext cx="16383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g-BG" dirty="0"/>
              <a:t>Кратко</a:t>
            </a:r>
          </a:p>
        </p:txBody>
      </p:sp>
      <p:sp>
        <p:nvSpPr>
          <p:cNvPr id="26" name="Текстово поле 25">
            <a:extLst>
              <a:ext uri="{FF2B5EF4-FFF2-40B4-BE49-F238E27FC236}">
                <a16:creationId xmlns:a16="http://schemas.microsoft.com/office/drawing/2014/main" id="{8DEEE115-E8AD-4A7F-B4C3-C3AC4F7E8438}"/>
              </a:ext>
            </a:extLst>
          </p:cNvPr>
          <p:cNvSpPr txBox="1"/>
          <p:nvPr/>
        </p:nvSpPr>
        <p:spPr>
          <a:xfrm>
            <a:off x="9575800" y="5287139"/>
            <a:ext cx="194605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g-BG" dirty="0"/>
              <a:t>Пространно</a:t>
            </a:r>
          </a:p>
        </p:txBody>
      </p:sp>
      <p:sp>
        <p:nvSpPr>
          <p:cNvPr id="30" name="Стрелка надолу 29">
            <a:extLst>
              <a:ext uri="{FF2B5EF4-FFF2-40B4-BE49-F238E27FC236}">
                <a16:creationId xmlns:a16="http://schemas.microsoft.com/office/drawing/2014/main" id="{555E8D8B-FC7D-4032-B329-2A9E9D7B3612}"/>
              </a:ext>
            </a:extLst>
          </p:cNvPr>
          <p:cNvSpPr/>
          <p:nvPr/>
        </p:nvSpPr>
        <p:spPr>
          <a:xfrm>
            <a:off x="5232400" y="736600"/>
            <a:ext cx="299719" cy="433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1" name="Стрелка надолу 30">
            <a:extLst>
              <a:ext uri="{FF2B5EF4-FFF2-40B4-BE49-F238E27FC236}">
                <a16:creationId xmlns:a16="http://schemas.microsoft.com/office/drawing/2014/main" id="{76E47F5C-05D7-4780-A6FE-55020AB045E1}"/>
              </a:ext>
            </a:extLst>
          </p:cNvPr>
          <p:cNvSpPr/>
          <p:nvPr/>
        </p:nvSpPr>
        <p:spPr>
          <a:xfrm flipH="1">
            <a:off x="8635999" y="736600"/>
            <a:ext cx="381000" cy="433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2" name="Стрелка надолу 91">
            <a:extLst>
              <a:ext uri="{FF2B5EF4-FFF2-40B4-BE49-F238E27FC236}">
                <a16:creationId xmlns:a16="http://schemas.microsoft.com/office/drawing/2014/main" id="{EC188B7F-8C34-4BB3-A550-59FD83C690CC}"/>
              </a:ext>
            </a:extLst>
          </p:cNvPr>
          <p:cNvSpPr/>
          <p:nvPr/>
        </p:nvSpPr>
        <p:spPr>
          <a:xfrm>
            <a:off x="2793999" y="736600"/>
            <a:ext cx="299719" cy="433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34" name="Съединител &quot;права стрелка&quot; 33">
            <a:extLst>
              <a:ext uri="{FF2B5EF4-FFF2-40B4-BE49-F238E27FC236}">
                <a16:creationId xmlns:a16="http://schemas.microsoft.com/office/drawing/2014/main" id="{ADBC211E-8CD4-4919-B077-298E29B34C52}"/>
              </a:ext>
            </a:extLst>
          </p:cNvPr>
          <p:cNvCxnSpPr/>
          <p:nvPr/>
        </p:nvCxnSpPr>
        <p:spPr>
          <a:xfrm>
            <a:off x="5549900" y="1729264"/>
            <a:ext cx="0" cy="16877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Съединител &quot;права стрелка&quot; 35">
            <a:extLst>
              <a:ext uri="{FF2B5EF4-FFF2-40B4-BE49-F238E27FC236}">
                <a16:creationId xmlns:a16="http://schemas.microsoft.com/office/drawing/2014/main" id="{C07FE0DC-E4DF-40F6-BC42-CED1F4EBCFA9}"/>
              </a:ext>
            </a:extLst>
          </p:cNvPr>
          <p:cNvCxnSpPr/>
          <p:nvPr/>
        </p:nvCxnSpPr>
        <p:spPr>
          <a:xfrm flipH="1">
            <a:off x="3835399" y="1729264"/>
            <a:ext cx="1397001" cy="19491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Съединител &quot;права стрелка&quot; 42">
            <a:extLst>
              <a:ext uri="{FF2B5EF4-FFF2-40B4-BE49-F238E27FC236}">
                <a16:creationId xmlns:a16="http://schemas.microsoft.com/office/drawing/2014/main" id="{F30673F8-10BB-44E4-8966-41A7A8652B4E}"/>
              </a:ext>
            </a:extLst>
          </p:cNvPr>
          <p:cNvCxnSpPr>
            <a:stCxn id="11" idx="2"/>
          </p:cNvCxnSpPr>
          <p:nvPr/>
        </p:nvCxnSpPr>
        <p:spPr>
          <a:xfrm>
            <a:off x="6203950" y="1729264"/>
            <a:ext cx="222249" cy="23738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Съединител &quot;права стрелка&quot; 44">
            <a:extLst>
              <a:ext uri="{FF2B5EF4-FFF2-40B4-BE49-F238E27FC236}">
                <a16:creationId xmlns:a16="http://schemas.microsoft.com/office/drawing/2014/main" id="{B72F1584-B3C6-42A7-B2C1-30C77BBF3C0E}"/>
              </a:ext>
            </a:extLst>
          </p:cNvPr>
          <p:cNvCxnSpPr/>
          <p:nvPr/>
        </p:nvCxnSpPr>
        <p:spPr>
          <a:xfrm flipH="1">
            <a:off x="4089400" y="3918466"/>
            <a:ext cx="584200" cy="412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ъединител &quot;права стрелка&quot; 46">
            <a:extLst>
              <a:ext uri="{FF2B5EF4-FFF2-40B4-BE49-F238E27FC236}">
                <a16:creationId xmlns:a16="http://schemas.microsoft.com/office/drawing/2014/main" id="{A8E5F57E-62AA-407E-B7A4-7DDED37C0663}"/>
              </a:ext>
            </a:extLst>
          </p:cNvPr>
          <p:cNvCxnSpPr/>
          <p:nvPr/>
        </p:nvCxnSpPr>
        <p:spPr>
          <a:xfrm flipH="1">
            <a:off x="4692649" y="4103132"/>
            <a:ext cx="184151" cy="813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ъединител &quot;права стрелка&quot; 48">
            <a:extLst>
              <a:ext uri="{FF2B5EF4-FFF2-40B4-BE49-F238E27FC236}">
                <a16:creationId xmlns:a16="http://schemas.microsoft.com/office/drawing/2014/main" id="{51B0D179-D6B7-4494-96CB-D7B9C889B8C5}"/>
              </a:ext>
            </a:extLst>
          </p:cNvPr>
          <p:cNvCxnSpPr/>
          <p:nvPr/>
        </p:nvCxnSpPr>
        <p:spPr>
          <a:xfrm flipH="1">
            <a:off x="7943850" y="1751999"/>
            <a:ext cx="273050" cy="299040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ъединител &quot;права стрелка&quot; 50">
            <a:extLst>
              <a:ext uri="{FF2B5EF4-FFF2-40B4-BE49-F238E27FC236}">
                <a16:creationId xmlns:a16="http://schemas.microsoft.com/office/drawing/2014/main" id="{4BDBC5E8-EC13-4FE1-998E-29CB268F727C}"/>
              </a:ext>
            </a:extLst>
          </p:cNvPr>
          <p:cNvCxnSpPr/>
          <p:nvPr/>
        </p:nvCxnSpPr>
        <p:spPr>
          <a:xfrm>
            <a:off x="9309100" y="1760798"/>
            <a:ext cx="266700" cy="1005880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ъединител &quot;права стрелка&quot; 52">
            <a:extLst>
              <a:ext uri="{FF2B5EF4-FFF2-40B4-BE49-F238E27FC236}">
                <a16:creationId xmlns:a16="http://schemas.microsoft.com/office/drawing/2014/main" id="{8C023EC7-158B-45CF-891C-5988256F147E}"/>
              </a:ext>
            </a:extLst>
          </p:cNvPr>
          <p:cNvCxnSpPr/>
          <p:nvPr/>
        </p:nvCxnSpPr>
        <p:spPr>
          <a:xfrm>
            <a:off x="9982200" y="1751999"/>
            <a:ext cx="566626" cy="346597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ъединител &quot;права стрелка&quot; 54">
            <a:extLst>
              <a:ext uri="{FF2B5EF4-FFF2-40B4-BE49-F238E27FC236}">
                <a16:creationId xmlns:a16="http://schemas.microsoft.com/office/drawing/2014/main" id="{98C3ADCC-587B-46F7-951F-FB5DA49B660E}"/>
              </a:ext>
            </a:extLst>
          </p:cNvPr>
          <p:cNvCxnSpPr>
            <a:cxnSpLocks/>
          </p:cNvCxnSpPr>
          <p:nvPr/>
        </p:nvCxnSpPr>
        <p:spPr>
          <a:xfrm flipH="1">
            <a:off x="8216900" y="4330700"/>
            <a:ext cx="603250" cy="838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ъединител &quot;права стрелка&quot; 57">
            <a:extLst>
              <a:ext uri="{FF2B5EF4-FFF2-40B4-BE49-F238E27FC236}">
                <a16:creationId xmlns:a16="http://schemas.microsoft.com/office/drawing/2014/main" id="{9A2348B4-24D4-46A1-8780-C6A3F920799B}"/>
              </a:ext>
            </a:extLst>
          </p:cNvPr>
          <p:cNvCxnSpPr/>
          <p:nvPr/>
        </p:nvCxnSpPr>
        <p:spPr>
          <a:xfrm>
            <a:off x="8820150" y="4330700"/>
            <a:ext cx="1761902" cy="838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ъединител &quot;права стрелка&quot; 59">
            <a:extLst>
              <a:ext uri="{FF2B5EF4-FFF2-40B4-BE49-F238E27FC236}">
                <a16:creationId xmlns:a16="http://schemas.microsoft.com/office/drawing/2014/main" id="{A3F81373-FA92-4BA0-B2CC-E15AA289217A}"/>
              </a:ext>
            </a:extLst>
          </p:cNvPr>
          <p:cNvCxnSpPr>
            <a:stCxn id="11" idx="1"/>
          </p:cNvCxnSpPr>
          <p:nvPr/>
        </p:nvCxnSpPr>
        <p:spPr>
          <a:xfrm flipH="1">
            <a:off x="1116347" y="1544598"/>
            <a:ext cx="941053" cy="37482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ъединител &quot;права стрелка&quot; 61">
            <a:extLst>
              <a:ext uri="{FF2B5EF4-FFF2-40B4-BE49-F238E27FC236}">
                <a16:creationId xmlns:a16="http://schemas.microsoft.com/office/drawing/2014/main" id="{EDB8C362-1389-4229-BA97-9779AA139104}"/>
              </a:ext>
            </a:extLst>
          </p:cNvPr>
          <p:cNvCxnSpPr>
            <a:endCxn id="14" idx="0"/>
          </p:cNvCxnSpPr>
          <p:nvPr/>
        </p:nvCxnSpPr>
        <p:spPr>
          <a:xfrm>
            <a:off x="2818773" y="1751999"/>
            <a:ext cx="1016627" cy="33937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Съединител &quot;права стрелка&quot; 92">
            <a:extLst>
              <a:ext uri="{FF2B5EF4-FFF2-40B4-BE49-F238E27FC236}">
                <a16:creationId xmlns:a16="http://schemas.microsoft.com/office/drawing/2014/main" id="{DD37CA1B-DED4-47E8-9774-4D5AA42D98CE}"/>
              </a:ext>
            </a:extLst>
          </p:cNvPr>
          <p:cNvCxnSpPr/>
          <p:nvPr/>
        </p:nvCxnSpPr>
        <p:spPr>
          <a:xfrm flipH="1">
            <a:off x="9309100" y="3518501"/>
            <a:ext cx="133350" cy="367267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ъединител &quot;права стрелка&quot; 94">
            <a:extLst>
              <a:ext uri="{FF2B5EF4-FFF2-40B4-BE49-F238E27FC236}">
                <a16:creationId xmlns:a16="http://schemas.microsoft.com/office/drawing/2014/main" id="{9E27073B-5099-48D1-85A7-544FD6F5DB06}"/>
              </a:ext>
            </a:extLst>
          </p:cNvPr>
          <p:cNvCxnSpPr/>
          <p:nvPr/>
        </p:nvCxnSpPr>
        <p:spPr>
          <a:xfrm>
            <a:off x="9455149" y="3513772"/>
            <a:ext cx="1626296" cy="543184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1"/>
              <a:t>Периодизация на старобългарската литература</a:t>
            </a:r>
          </a:p>
        </p:txBody>
      </p:sp>
      <p:sp>
        <p:nvSpPr>
          <p:cNvPr id="4" name="Контейнер на съдържание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440362"/>
            <a:ext cx="5148000" cy="4535638"/>
          </a:xfrm>
        </p:spPr>
        <p:txBody>
          <a:bodyPr rtlCol="0"/>
          <a:lstStyle/>
          <a:p>
            <a:pPr marL="0" indent="0">
              <a:buNone/>
            </a:pPr>
            <a:endParaRPr lang="ru-RU" noProof="1"/>
          </a:p>
          <a:p>
            <a:r>
              <a:rPr lang="ru-RU" noProof="1"/>
              <a:t>Долитературен етап – каменни надписи от прабългари и славяни, написани на гръцки или с руни;</a:t>
            </a:r>
          </a:p>
          <a:p>
            <a:r>
              <a:rPr lang="ru-RU" noProof="1"/>
              <a:t>Първи етап на старобългарската литература – от епохата на Първата българска държава – 886-1018г.;</a:t>
            </a:r>
          </a:p>
          <a:p>
            <a:r>
              <a:rPr lang="ru-RU" noProof="1"/>
              <a:t>Втори етап – литература от епохата на византийското владичество, апокрифи . 1018-1187г.;</a:t>
            </a:r>
          </a:p>
          <a:p>
            <a:r>
              <a:rPr lang="ru-RU" noProof="1"/>
              <a:t>Трети етап – литература на Второто българско царство и начало на османското владичество – 1187-нач. На XVв.;</a:t>
            </a:r>
          </a:p>
          <a:p>
            <a:r>
              <a:rPr lang="ru-RU" noProof="1"/>
              <a:t>Четвърти етап – литература от епохата на османското владичество – XV-</a:t>
            </a:r>
            <a:r>
              <a:rPr lang="en-GB" noProof="1"/>
              <a:t>XVIII </a:t>
            </a:r>
            <a:r>
              <a:rPr lang="ru-RU" noProof="1"/>
              <a:t>век (1762г.)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bg-BG" noProof="1" smtClean="0"/>
              <a:pPr/>
              <a:t>4</a:t>
            </a:fld>
            <a:endParaRPr lang="bg-BG" noProof="1"/>
          </a:p>
        </p:txBody>
      </p:sp>
      <p:pic>
        <p:nvPicPr>
          <p:cNvPr id="13" name="Контейнер за картина 12">
            <a:extLst>
              <a:ext uri="{FF2B5EF4-FFF2-40B4-BE49-F238E27FC236}">
                <a16:creationId xmlns:a16="http://schemas.microsoft.com/office/drawing/2014/main" id="{E25BE436-AFEF-49BE-9FCA-072CBC997F0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6698" r="16698"/>
          <a:stretch>
            <a:fillRect/>
          </a:stretch>
        </p:blipFill>
        <p:spPr>
          <a:xfrm>
            <a:off x="614735" y="1612515"/>
            <a:ext cx="5072790" cy="3922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279401"/>
            <a:ext cx="10862677" cy="431799"/>
          </a:xfrm>
        </p:spPr>
        <p:txBody>
          <a:bodyPr rtlCol="0"/>
          <a:lstStyle/>
          <a:p>
            <a:pPr rtl="0"/>
            <a:r>
              <a:rPr lang="bg-BG" noProof="1"/>
              <a:t>Старобългарските творби</a:t>
            </a:r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bg-BG" noProof="1" smtClean="0"/>
              <a:pPr/>
              <a:t>5</a:t>
            </a:fld>
            <a:endParaRPr lang="bg-BG" noProof="1"/>
          </a:p>
        </p:txBody>
      </p:sp>
      <p:graphicFrame>
        <p:nvGraphicFramePr>
          <p:cNvPr id="19" name="Таблица 19">
            <a:extLst>
              <a:ext uri="{FF2B5EF4-FFF2-40B4-BE49-F238E27FC236}">
                <a16:creationId xmlns:a16="http://schemas.microsoft.com/office/drawing/2014/main" id="{0D7732F1-F5CA-4E2A-82F7-D352F53296E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7077031"/>
              </p:ext>
            </p:extLst>
          </p:nvPr>
        </p:nvGraphicFramePr>
        <p:xfrm>
          <a:off x="203200" y="711200"/>
          <a:ext cx="11988801" cy="5894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102">
                  <a:extLst>
                    <a:ext uri="{9D8B030D-6E8A-4147-A177-3AD203B41FA5}">
                      <a16:colId xmlns:a16="http://schemas.microsoft.com/office/drawing/2014/main" val="1487917944"/>
                    </a:ext>
                  </a:extLst>
                </a:gridCol>
                <a:gridCol w="2443175">
                  <a:extLst>
                    <a:ext uri="{9D8B030D-6E8A-4147-A177-3AD203B41FA5}">
                      <a16:colId xmlns:a16="http://schemas.microsoft.com/office/drawing/2014/main" val="94470545"/>
                    </a:ext>
                  </a:extLst>
                </a:gridCol>
                <a:gridCol w="2330035">
                  <a:extLst>
                    <a:ext uri="{9D8B030D-6E8A-4147-A177-3AD203B41FA5}">
                      <a16:colId xmlns:a16="http://schemas.microsoft.com/office/drawing/2014/main" val="3013586998"/>
                    </a:ext>
                  </a:extLst>
                </a:gridCol>
                <a:gridCol w="2267673">
                  <a:extLst>
                    <a:ext uri="{9D8B030D-6E8A-4147-A177-3AD203B41FA5}">
                      <a16:colId xmlns:a16="http://schemas.microsoft.com/office/drawing/2014/main" val="187126907"/>
                    </a:ext>
                  </a:extLst>
                </a:gridCol>
                <a:gridCol w="2731816">
                  <a:extLst>
                    <a:ext uri="{9D8B030D-6E8A-4147-A177-3AD203B41FA5}">
                      <a16:colId xmlns:a16="http://schemas.microsoft.com/office/drawing/2014/main" val="2462572174"/>
                    </a:ext>
                  </a:extLst>
                </a:gridCol>
              </a:tblGrid>
              <a:tr h="613012">
                <a:tc>
                  <a:txBody>
                    <a:bodyPr/>
                    <a:lstStyle/>
                    <a:p>
                      <a:r>
                        <a:rPr lang="bg-BG" dirty="0"/>
                        <a:t>Произведение, автор, жанр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Проблеми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Конфликти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Герои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Ценности, които утвърждава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108952"/>
                  </a:ext>
                </a:extLst>
              </a:tr>
              <a:tr h="1926609">
                <a:tc>
                  <a:txBody>
                    <a:bodyPr/>
                    <a:lstStyle/>
                    <a:p>
                      <a:r>
                        <a:rPr lang="bg-BG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Пространно житие на св. Кирил</a:t>
                      </a:r>
                      <a:r>
                        <a:rPr lang="bg-BG" sz="1600" dirty="0"/>
                        <a:t>, неизвестен автор (вероятно Кл. Охридски), житие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Животът и деянията на апостола, силата на словото, отстояването на вярата и славянската азбука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Земно-небесно, християнин-неверници, равноправието на езиците-триезичната догма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Св. Константин-Кирил Философ, родителите му, логотетът, </a:t>
                      </a:r>
                      <a:r>
                        <a:rPr lang="bg-BG" sz="1600" dirty="0" err="1"/>
                        <a:t>триезичниците</a:t>
                      </a:r>
                      <a:r>
                        <a:rPr lang="bg-BG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Любов към Бога, праведен живот, разпространението на християнството чрез словото, правото на славяните на език и богослужение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677191"/>
                  </a:ext>
                </a:extLst>
              </a:tr>
              <a:tr h="1663889">
                <a:tc>
                  <a:txBody>
                    <a:bodyPr/>
                    <a:lstStyle/>
                    <a:p>
                      <a:r>
                        <a:rPr lang="bg-BG" sz="1600" dirty="0"/>
                        <a:t>„</a:t>
                      </a:r>
                      <a:r>
                        <a:rPr lang="bg-BG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Азбучна молитва“, </a:t>
                      </a:r>
                      <a:r>
                        <a:rPr lang="bg-BG" sz="1600" dirty="0"/>
                        <a:t>Константин Преславски, небогослужебна поезия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Молитвата към Бог, покръстването на бълг. народ, силата на словото, което приобщава към вярата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err="1"/>
                        <a:t>Триезичниците</a:t>
                      </a:r>
                      <a:r>
                        <a:rPr lang="bg-BG" sz="1600" dirty="0"/>
                        <a:t> и защитниците на славянската писменост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err="1"/>
                        <a:t>Лир</a:t>
                      </a:r>
                      <a:r>
                        <a:rPr lang="bg-BG" sz="1600" dirty="0"/>
                        <a:t>. говорител – вярващ християнин и предан на делото на първоучителите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Универсални християнски ценности, самостойна култура на славянски език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530945"/>
                  </a:ext>
                </a:extLst>
              </a:tr>
              <a:tr h="1663889">
                <a:tc>
                  <a:txBody>
                    <a:bodyPr/>
                    <a:lstStyle/>
                    <a:p>
                      <a:r>
                        <a:rPr lang="bg-BG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„За буквите“, </a:t>
                      </a:r>
                      <a:r>
                        <a:rPr lang="bg-BG" sz="1600" dirty="0"/>
                        <a:t>Черноризец Храбър, полемично слово (апология)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Правото на съществуване на славянската азбука и несъстоятелността на триезичната догма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Старобългарският автор и опонентите му, между ерудицията и невежеството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Не се изграждат художествени образи, а идеи – гръцките обвинители и ораторът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/>
                        <a:t>Правото на славяните на богослужение и култура на свой език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745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онтейнер за съдържание 8">
            <a:extLst>
              <a:ext uri="{FF2B5EF4-FFF2-40B4-BE49-F238E27FC236}">
                <a16:creationId xmlns:a16="http://schemas.microsoft.com/office/drawing/2014/main" id="{F3FA84AE-6B54-4047-85F3-FF327BD77A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0903" y="900113"/>
            <a:ext cx="3221305" cy="3995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Контейнер за съдържание 9">
            <a:extLst>
              <a:ext uri="{FF2B5EF4-FFF2-40B4-BE49-F238E27FC236}">
                <a16:creationId xmlns:a16="http://schemas.microsoft.com/office/drawing/2014/main" id="{C442AF34-3FA2-4A1B-8DA0-EA1BB9ADC2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511776" y="976983"/>
            <a:ext cx="2999321" cy="3841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9294765F-DD16-44CA-9830-E39AFEF77D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058DB212-BFA2-403F-85EF-DFD3FF6D973A}" type="slidenum">
              <a:rPr lang="bg-BG" noProof="1" smtClean="0"/>
              <a:pPr rtl="0"/>
              <a:t>6</a:t>
            </a:fld>
            <a:endParaRPr lang="bg-BG" noProof="1"/>
          </a:p>
        </p:txBody>
      </p: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FE2CBBB0-A215-476D-998B-5C3A224B1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400" y="1816857"/>
            <a:ext cx="4013200" cy="2586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Правоъгълник 11">
            <a:extLst>
              <a:ext uri="{FF2B5EF4-FFF2-40B4-BE49-F238E27FC236}">
                <a16:creationId xmlns:a16="http://schemas.microsoft.com/office/drawing/2014/main" id="{91F6F283-EE10-46A7-9045-4E65F6E97539}"/>
              </a:ext>
            </a:extLst>
          </p:cNvPr>
          <p:cNvSpPr/>
          <p:nvPr/>
        </p:nvSpPr>
        <p:spPr>
          <a:xfrm>
            <a:off x="3915436" y="440368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Кой сюжет НЕ е от </a:t>
            </a:r>
            <a:r>
              <a:rPr lang="ru-RU" dirty="0" err="1"/>
              <a:t>Стария</a:t>
            </a:r>
            <a:r>
              <a:rPr lang="ru-RU" dirty="0"/>
              <a:t> завет?      </a:t>
            </a:r>
          </a:p>
          <a:p>
            <a:r>
              <a:rPr lang="ru-RU" dirty="0"/>
              <a:t>      A) </a:t>
            </a:r>
            <a:r>
              <a:rPr lang="ru-RU" dirty="0" err="1"/>
              <a:t>Тайната</a:t>
            </a:r>
            <a:r>
              <a:rPr lang="ru-RU" dirty="0"/>
              <a:t> вечеря</a:t>
            </a:r>
          </a:p>
          <a:p>
            <a:r>
              <a:rPr lang="ru-RU" dirty="0"/>
              <a:t>      Б) </a:t>
            </a:r>
            <a:r>
              <a:rPr lang="ru-RU" dirty="0" err="1"/>
              <a:t>Сътворението</a:t>
            </a:r>
            <a:r>
              <a:rPr lang="ru-RU" dirty="0"/>
              <a:t> на света и </a:t>
            </a:r>
            <a:r>
              <a:rPr lang="ru-RU" dirty="0" err="1"/>
              <a:t>човека</a:t>
            </a:r>
            <a:endParaRPr lang="ru-RU" dirty="0"/>
          </a:p>
          <a:p>
            <a:r>
              <a:rPr lang="ru-RU" dirty="0"/>
              <a:t>      B) </a:t>
            </a:r>
            <a:r>
              <a:rPr lang="ru-RU" dirty="0" err="1"/>
              <a:t>Грехопадението</a:t>
            </a:r>
            <a:r>
              <a:rPr lang="ru-RU" dirty="0"/>
              <a:t> на Адам и Ева</a:t>
            </a:r>
          </a:p>
          <a:p>
            <a:r>
              <a:rPr lang="ru-RU" dirty="0"/>
              <a:t>      Г) </a:t>
            </a:r>
            <a:r>
              <a:rPr lang="ru-RU" dirty="0" err="1"/>
              <a:t>Братоубийството</a:t>
            </a:r>
            <a:r>
              <a:rPr lang="ru-RU" dirty="0"/>
              <a:t> на </a:t>
            </a:r>
            <a:r>
              <a:rPr lang="ru-RU" dirty="0" err="1"/>
              <a:t>Авел</a:t>
            </a:r>
            <a:r>
              <a:rPr lang="ru-RU" dirty="0"/>
              <a:t> от Каин</a:t>
            </a:r>
          </a:p>
        </p:txBody>
      </p:sp>
      <p:sp>
        <p:nvSpPr>
          <p:cNvPr id="13" name="Правоъгълник 12">
            <a:extLst>
              <a:ext uri="{FF2B5EF4-FFF2-40B4-BE49-F238E27FC236}">
                <a16:creationId xmlns:a16="http://schemas.microsoft.com/office/drawing/2014/main" id="{B86192B6-7399-4D2C-87AB-57E4C64CBC62}"/>
              </a:ext>
            </a:extLst>
          </p:cNvPr>
          <p:cNvSpPr/>
          <p:nvPr/>
        </p:nvSpPr>
        <p:spPr>
          <a:xfrm>
            <a:off x="4546600" y="33952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„За </a:t>
            </a:r>
            <a:r>
              <a:rPr lang="ru-RU" dirty="0" err="1"/>
              <a:t>буквите</a:t>
            </a:r>
            <a:r>
              <a:rPr lang="ru-RU" dirty="0"/>
              <a:t>" е:</a:t>
            </a:r>
          </a:p>
          <a:p>
            <a:r>
              <a:rPr lang="ru-RU" dirty="0"/>
              <a:t>      A) </a:t>
            </a:r>
            <a:r>
              <a:rPr lang="ru-RU" dirty="0" err="1"/>
              <a:t>похвално</a:t>
            </a:r>
            <a:r>
              <a:rPr lang="ru-RU" dirty="0"/>
              <a:t> слово </a:t>
            </a:r>
          </a:p>
          <a:p>
            <a:r>
              <a:rPr lang="ru-RU" dirty="0"/>
              <a:t>      Б) житие</a:t>
            </a:r>
          </a:p>
          <a:p>
            <a:r>
              <a:rPr lang="ru-RU" dirty="0"/>
              <a:t>      B) полемично слово </a:t>
            </a:r>
          </a:p>
          <a:p>
            <a:r>
              <a:rPr lang="ru-RU" dirty="0"/>
              <a:t>      Г) </a:t>
            </a:r>
            <a:r>
              <a:rPr lang="ru-RU" dirty="0" err="1"/>
              <a:t>поучително</a:t>
            </a:r>
            <a:r>
              <a:rPr lang="ru-RU" dirty="0"/>
              <a:t> слово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3790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номер на слайд 2">
            <a:extLst>
              <a:ext uri="{FF2B5EF4-FFF2-40B4-BE49-F238E27FC236}">
                <a16:creationId xmlns:a16="http://schemas.microsoft.com/office/drawing/2014/main" id="{D9CBB752-D2AB-49BF-A7EC-FB5FD5CC21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bg-BG" noProof="1" smtClean="0"/>
              <a:pPr rtl="0"/>
              <a:t>7</a:t>
            </a:fld>
            <a:endParaRPr lang="bg-BG" noProof="1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F7FA30A3-F905-43FB-A5D9-A2372A217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746" y="573087"/>
            <a:ext cx="2600325" cy="1571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8169BAAF-E0D1-4B6B-AA9A-DD7F042D9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068" y="521493"/>
            <a:ext cx="4324064" cy="3246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2F3015CE-763E-4A1F-9541-36D752C5C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982" y="2692399"/>
            <a:ext cx="3918089" cy="2941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авоъгълник 10">
            <a:extLst>
              <a:ext uri="{FF2B5EF4-FFF2-40B4-BE49-F238E27FC236}">
                <a16:creationId xmlns:a16="http://schemas.microsoft.com/office/drawing/2014/main" id="{A17FEE06-E884-4176-A5F5-8A8E83DA0BA6}"/>
              </a:ext>
            </a:extLst>
          </p:cNvPr>
          <p:cNvSpPr/>
          <p:nvPr/>
        </p:nvSpPr>
        <p:spPr>
          <a:xfrm>
            <a:off x="4520018" y="3911600"/>
            <a:ext cx="30479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Българската</a:t>
            </a:r>
            <a:r>
              <a:rPr lang="ru-RU" dirty="0"/>
              <a:t> </a:t>
            </a:r>
            <a:r>
              <a:rPr lang="ru-RU" dirty="0" err="1"/>
              <a:t>средновековна</a:t>
            </a:r>
            <a:r>
              <a:rPr lang="ru-RU" dirty="0"/>
              <a:t> литература НЕ е: </a:t>
            </a:r>
          </a:p>
          <a:p>
            <a:r>
              <a:rPr lang="ru-RU" dirty="0"/>
              <a:t>      A) нормативна </a:t>
            </a:r>
          </a:p>
          <a:p>
            <a:r>
              <a:rPr lang="ru-RU" dirty="0"/>
              <a:t>      Б) религиозна</a:t>
            </a:r>
          </a:p>
          <a:p>
            <a:r>
              <a:rPr lang="ru-RU" dirty="0"/>
              <a:t>      B) модерна</a:t>
            </a:r>
          </a:p>
          <a:p>
            <a:r>
              <a:rPr lang="ru-RU" dirty="0"/>
              <a:t>      Г) </a:t>
            </a:r>
            <a:r>
              <a:rPr lang="ru-RU" dirty="0" err="1"/>
              <a:t>хилядолетна</a:t>
            </a:r>
            <a:endParaRPr lang="ru-RU" dirty="0"/>
          </a:p>
        </p:txBody>
      </p:sp>
      <p:sp>
        <p:nvSpPr>
          <p:cNvPr id="12" name="Правоъгълник 11">
            <a:extLst>
              <a:ext uri="{FF2B5EF4-FFF2-40B4-BE49-F238E27FC236}">
                <a16:creationId xmlns:a16="http://schemas.microsoft.com/office/drawing/2014/main" id="{82CF2423-B841-4D45-82F3-D3787DA276E9}"/>
              </a:ext>
            </a:extLst>
          </p:cNvPr>
          <p:cNvSpPr/>
          <p:nvPr/>
        </p:nvSpPr>
        <p:spPr>
          <a:xfrm>
            <a:off x="276225" y="289679"/>
            <a:ext cx="37623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основните</a:t>
            </a:r>
            <a:r>
              <a:rPr lang="ru-RU" dirty="0"/>
              <a:t> ценности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Средновековието</a:t>
            </a:r>
            <a:r>
              <a:rPr lang="ru-RU" dirty="0"/>
              <a:t>?    </a:t>
            </a:r>
          </a:p>
          <a:p>
            <a:r>
              <a:rPr lang="ru-RU" dirty="0"/>
              <a:t>    </a:t>
            </a:r>
          </a:p>
          <a:p>
            <a:r>
              <a:rPr lang="ru-RU" dirty="0"/>
              <a:t>      A) </a:t>
            </a:r>
            <a:r>
              <a:rPr lang="ru-RU" dirty="0" err="1"/>
              <a:t>Умереност</a:t>
            </a:r>
            <a:r>
              <a:rPr lang="ru-RU" dirty="0"/>
              <a:t>, </a:t>
            </a:r>
            <a:r>
              <a:rPr lang="ru-RU" dirty="0" err="1"/>
              <a:t>която</a:t>
            </a:r>
            <a:r>
              <a:rPr lang="ru-RU" dirty="0"/>
              <a:t> се </a:t>
            </a:r>
            <a:r>
              <a:rPr lang="ru-RU" dirty="0" err="1"/>
              <a:t>изразява</a:t>
            </a:r>
            <a:r>
              <a:rPr lang="ru-RU" dirty="0"/>
              <a:t> в </a:t>
            </a:r>
            <a:r>
              <a:rPr lang="ru-RU" dirty="0" err="1"/>
              <a:t>грижата</a:t>
            </a:r>
            <a:r>
              <a:rPr lang="ru-RU" dirty="0"/>
              <a:t> на </a:t>
            </a:r>
            <a:r>
              <a:rPr lang="ru-RU" dirty="0" err="1"/>
              <a:t>човека</a:t>
            </a:r>
            <a:r>
              <a:rPr lang="ru-RU" dirty="0"/>
              <a:t> за </a:t>
            </a:r>
            <a:r>
              <a:rPr lang="ru-RU" dirty="0" err="1"/>
              <a:t>радостите</a:t>
            </a:r>
            <a:r>
              <a:rPr lang="ru-RU" dirty="0"/>
              <a:t> на </a:t>
            </a:r>
            <a:r>
              <a:rPr lang="ru-RU" dirty="0" err="1"/>
              <a:t>тялото</a:t>
            </a:r>
            <a:r>
              <a:rPr lang="ru-RU" dirty="0"/>
              <a:t> и </a:t>
            </a:r>
            <a:r>
              <a:rPr lang="ru-RU" dirty="0" err="1"/>
              <a:t>душата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.</a:t>
            </a:r>
          </a:p>
          <a:p>
            <a:r>
              <a:rPr lang="ru-RU" dirty="0"/>
              <a:t>      Б) </a:t>
            </a:r>
            <a:r>
              <a:rPr lang="ru-RU" dirty="0" err="1"/>
              <a:t>Вяра</a:t>
            </a:r>
            <a:r>
              <a:rPr lang="ru-RU" dirty="0"/>
              <a:t> в Бога и </a:t>
            </a:r>
            <a:r>
              <a:rPr lang="ru-RU" dirty="0" err="1"/>
              <a:t>стремеж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спасението</a:t>
            </a:r>
            <a:r>
              <a:rPr lang="ru-RU" dirty="0"/>
              <a:t> на </a:t>
            </a:r>
            <a:r>
              <a:rPr lang="ru-RU" dirty="0" err="1"/>
              <a:t>душата</a:t>
            </a:r>
            <a:r>
              <a:rPr lang="ru-RU" dirty="0"/>
              <a:t>.</a:t>
            </a:r>
          </a:p>
          <a:p>
            <a:r>
              <a:rPr lang="ru-RU" dirty="0"/>
              <a:t>      B) </a:t>
            </a:r>
            <a:r>
              <a:rPr lang="ru-RU" dirty="0" err="1"/>
              <a:t>Стремеж</a:t>
            </a:r>
            <a:r>
              <a:rPr lang="ru-RU" dirty="0"/>
              <a:t> на </a:t>
            </a:r>
            <a:r>
              <a:rPr lang="ru-RU" dirty="0" err="1"/>
              <a:t>човека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героични</a:t>
            </a:r>
            <a:r>
              <a:rPr lang="ru-RU" dirty="0"/>
              <a:t> дела и </a:t>
            </a:r>
            <a:r>
              <a:rPr lang="ru-RU" dirty="0" err="1"/>
              <a:t>подвизи</a:t>
            </a:r>
            <a:r>
              <a:rPr lang="ru-RU" dirty="0"/>
              <a:t>, чрез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се </a:t>
            </a:r>
            <a:r>
              <a:rPr lang="ru-RU" dirty="0" err="1"/>
              <a:t>превърне</a:t>
            </a:r>
            <a:r>
              <a:rPr lang="ru-RU" dirty="0"/>
              <a:t> в пример и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остане</a:t>
            </a:r>
            <a:r>
              <a:rPr lang="ru-RU" dirty="0"/>
              <a:t> в </a:t>
            </a:r>
            <a:r>
              <a:rPr lang="ru-RU" dirty="0" err="1"/>
              <a:t>паметта</a:t>
            </a:r>
            <a:r>
              <a:rPr lang="ru-RU" dirty="0"/>
              <a:t> на </a:t>
            </a:r>
            <a:r>
              <a:rPr lang="ru-RU" dirty="0" err="1"/>
              <a:t>поколенията</a:t>
            </a:r>
            <a:r>
              <a:rPr lang="ru-RU" dirty="0"/>
              <a:t>. </a:t>
            </a:r>
          </a:p>
          <a:p>
            <a:r>
              <a:rPr lang="ru-RU" dirty="0"/>
              <a:t>      Г) Активно участие на </a:t>
            </a:r>
            <a:r>
              <a:rPr lang="ru-RU" dirty="0" err="1"/>
              <a:t>човека</a:t>
            </a:r>
            <a:r>
              <a:rPr lang="ru-RU" dirty="0"/>
              <a:t> в </a:t>
            </a:r>
            <a:r>
              <a:rPr lang="ru-RU" dirty="0" err="1"/>
              <a:t>устройството</a:t>
            </a:r>
            <a:r>
              <a:rPr lang="ru-RU" dirty="0"/>
              <a:t> и в живота на </a:t>
            </a:r>
            <a:r>
              <a:rPr lang="ru-RU" dirty="0" err="1"/>
              <a:t>държавата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479_TF78725693" id="{3302F141-565E-4F26-A7CE-BC4B9898F31B}" vid="{21733584-9424-45E5-9BB9-AE79C520288D}"/>
    </a:ext>
  </a:extLst>
</a:theme>
</file>

<file path=ppt/theme/theme2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за гимназията</Template>
  <TotalTime>281</TotalTime>
  <Words>607</Words>
  <Application>Microsoft Office PowerPoint</Application>
  <PresentationFormat>Widescreen</PresentationFormat>
  <Paragraphs>106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Тема на Office</vt:lpstr>
      <vt:lpstr>Средновековие</vt:lpstr>
      <vt:lpstr>PowerPoint Presentation</vt:lpstr>
      <vt:lpstr>PowerPoint Presentation</vt:lpstr>
      <vt:lpstr>Периодизация на старобългарската литература</vt:lpstr>
      <vt:lpstr>Старобългарските творби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Средновековие</dc:title>
  <dc:creator>Лиляна Джолева</dc:creator>
  <cp:lastModifiedBy>Заприна Г. Глушкова</cp:lastModifiedBy>
  <cp:revision>15</cp:revision>
  <dcterms:created xsi:type="dcterms:W3CDTF">2021-03-24T10:58:31Z</dcterms:created>
  <dcterms:modified xsi:type="dcterms:W3CDTF">2021-10-27T17:56:21Z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