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72" r:id="rId1"/>
  </p:sldMasterIdLst>
  <p:notesMasterIdLst>
    <p:notesMasterId r:id="rId21"/>
  </p:notesMasterIdLst>
  <p:sldIdLst>
    <p:sldId id="273" r:id="rId2"/>
    <p:sldId id="276" r:id="rId3"/>
    <p:sldId id="277" r:id="rId4"/>
    <p:sldId id="275" r:id="rId5"/>
    <p:sldId id="274" r:id="rId6"/>
    <p:sldId id="265" r:id="rId7"/>
    <p:sldId id="279" r:id="rId8"/>
    <p:sldId id="278" r:id="rId9"/>
    <p:sldId id="267" r:id="rId10"/>
    <p:sldId id="281" r:id="rId11"/>
    <p:sldId id="282" r:id="rId12"/>
    <p:sldId id="283" r:id="rId13"/>
    <p:sldId id="280" r:id="rId14"/>
    <p:sldId id="287" r:id="rId15"/>
    <p:sldId id="288" r:id="rId16"/>
    <p:sldId id="289" r:id="rId17"/>
    <p:sldId id="285" r:id="rId18"/>
    <p:sldId id="271" r:id="rId19"/>
    <p:sldId id="270" r:id="rId2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3907" autoAdjust="0"/>
  </p:normalViewPr>
  <p:slideViewPr>
    <p:cSldViewPr snapToGrid="0">
      <p:cViewPr varScale="1">
        <p:scale>
          <a:sx n="68" d="100"/>
          <a:sy n="68" d="100"/>
        </p:scale>
        <p:origin x="616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BA39013-D838-429A-8743-CC7CA87CD154}" type="doc">
      <dgm:prSet loTypeId="urn:microsoft.com/office/officeart/2005/8/layout/orgChart1" loCatId="hierarchy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bg-BG"/>
        </a:p>
      </dgm:t>
    </dgm:pt>
    <dgm:pt modelId="{3309CF09-E366-4DDE-8C1E-FDF13E1CD18C}">
      <dgm:prSet phldrT="[Text]" custT="1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bg-BG" sz="2800" b="0" dirty="0"/>
            <a:t>5 СТРОФИ Х 4 СТИХА</a:t>
          </a:r>
        </a:p>
      </dgm:t>
    </dgm:pt>
    <dgm:pt modelId="{A301E80D-FD0D-4498-8434-D5ED81C7CE4B}" type="parTrans" cxnId="{5897952E-D300-4F6E-9C68-14C02BB35C66}">
      <dgm:prSet/>
      <dgm:spPr/>
      <dgm:t>
        <a:bodyPr/>
        <a:lstStyle/>
        <a:p>
          <a:endParaRPr lang="bg-BG"/>
        </a:p>
      </dgm:t>
    </dgm:pt>
    <dgm:pt modelId="{37C4CC65-79F9-4356-9C63-21A4571B105A}" type="sibTrans" cxnId="{5897952E-D300-4F6E-9C68-14C02BB35C66}">
      <dgm:prSet/>
      <dgm:spPr/>
      <dgm:t>
        <a:bodyPr/>
        <a:lstStyle/>
        <a:p>
          <a:endParaRPr lang="bg-BG"/>
        </a:p>
      </dgm:t>
    </dgm:pt>
    <dgm:pt modelId="{4E4CFE38-2328-43D4-9FD2-46CF2963DB25}">
      <dgm:prSet phldrT="[Text]" custT="1"/>
      <dgm:spPr>
        <a:solidFill>
          <a:schemeClr val="accent1">
            <a:lumMod val="75000"/>
          </a:schemeClr>
        </a:solidFill>
      </dgm:spPr>
      <dgm:t>
        <a:bodyPr/>
        <a:lstStyle/>
        <a:p>
          <a:pPr>
            <a:spcAft>
              <a:spcPts val="0"/>
            </a:spcAft>
          </a:pPr>
          <a:r>
            <a:rPr lang="bg-BG" sz="2800" dirty="0"/>
            <a:t>1 – 2 СТРОФА</a:t>
          </a:r>
        </a:p>
      </dgm:t>
    </dgm:pt>
    <dgm:pt modelId="{9945ED7E-23E5-4BF9-9A7F-6351BE4223C9}" type="parTrans" cxnId="{0C91F82C-EC58-4F9C-ACEC-340249326A32}">
      <dgm:prSet/>
      <dgm:spPr/>
      <dgm:t>
        <a:bodyPr/>
        <a:lstStyle/>
        <a:p>
          <a:endParaRPr lang="bg-BG"/>
        </a:p>
      </dgm:t>
    </dgm:pt>
    <dgm:pt modelId="{CF1CB2EA-4A18-480F-8DF9-53D5F4E85FE9}" type="sibTrans" cxnId="{0C91F82C-EC58-4F9C-ACEC-340249326A32}">
      <dgm:prSet/>
      <dgm:spPr/>
      <dgm:t>
        <a:bodyPr/>
        <a:lstStyle/>
        <a:p>
          <a:endParaRPr lang="bg-BG"/>
        </a:p>
      </dgm:t>
    </dgm:pt>
    <dgm:pt modelId="{2691BB47-4C66-45C7-A98D-890E0410678B}">
      <dgm:prSet phldrT="[Text]" custT="1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bg-BG" sz="2800" dirty="0"/>
            <a:t>3 СТРОФА</a:t>
          </a:r>
        </a:p>
      </dgm:t>
    </dgm:pt>
    <dgm:pt modelId="{2DFF1030-BA8E-4285-8B5A-C346C6B4BB45}" type="parTrans" cxnId="{C4937CD8-3BD0-4F6F-B71A-46A09144190A}">
      <dgm:prSet/>
      <dgm:spPr/>
      <dgm:t>
        <a:bodyPr/>
        <a:lstStyle/>
        <a:p>
          <a:endParaRPr lang="bg-BG"/>
        </a:p>
      </dgm:t>
    </dgm:pt>
    <dgm:pt modelId="{0AD91828-AE44-4A49-ABD7-5345F3645D29}" type="sibTrans" cxnId="{C4937CD8-3BD0-4F6F-B71A-46A09144190A}">
      <dgm:prSet/>
      <dgm:spPr/>
      <dgm:t>
        <a:bodyPr/>
        <a:lstStyle/>
        <a:p>
          <a:endParaRPr lang="bg-BG"/>
        </a:p>
      </dgm:t>
    </dgm:pt>
    <dgm:pt modelId="{D3EF183A-D2CE-4BC1-AE84-494D2BC40DAD}">
      <dgm:prSet phldrT="[Text]" custT="1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bg-BG" sz="2800" dirty="0"/>
            <a:t>4 – 5 СТРОФА</a:t>
          </a:r>
        </a:p>
      </dgm:t>
    </dgm:pt>
    <dgm:pt modelId="{25DFB8CB-CAEE-4833-B721-E651FB6B845C}" type="parTrans" cxnId="{65C3E462-5266-4A1D-A5E6-B1DF75EC0E95}">
      <dgm:prSet/>
      <dgm:spPr/>
      <dgm:t>
        <a:bodyPr/>
        <a:lstStyle/>
        <a:p>
          <a:endParaRPr lang="bg-BG"/>
        </a:p>
      </dgm:t>
    </dgm:pt>
    <dgm:pt modelId="{799CDFA6-F9B4-4EBB-9203-5BE4D7ACF28C}" type="sibTrans" cxnId="{65C3E462-5266-4A1D-A5E6-B1DF75EC0E95}">
      <dgm:prSet/>
      <dgm:spPr/>
      <dgm:t>
        <a:bodyPr/>
        <a:lstStyle/>
        <a:p>
          <a:endParaRPr lang="bg-BG"/>
        </a:p>
      </dgm:t>
    </dgm:pt>
    <dgm:pt modelId="{122155CA-673B-40ED-BBB1-B88F6258DC6C}">
      <dgm:prSet phldrT="[Text]" custT="1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bg-BG" sz="2200" dirty="0"/>
            <a:t>ГЕРОЯТ</a:t>
          </a:r>
        </a:p>
      </dgm:t>
    </dgm:pt>
    <dgm:pt modelId="{BE5514DE-3A90-4FF2-B1F3-B8E80F027CE9}" type="parTrans" cxnId="{B6ADFD5D-C7B9-439E-B65B-ADDB3DE22B06}">
      <dgm:prSet/>
      <dgm:spPr/>
      <dgm:t>
        <a:bodyPr/>
        <a:lstStyle/>
        <a:p>
          <a:endParaRPr lang="bg-BG"/>
        </a:p>
      </dgm:t>
    </dgm:pt>
    <dgm:pt modelId="{B6DC58B2-979D-4A73-A14E-CF8083805307}" type="sibTrans" cxnId="{B6ADFD5D-C7B9-439E-B65B-ADDB3DE22B06}">
      <dgm:prSet/>
      <dgm:spPr/>
      <dgm:t>
        <a:bodyPr/>
        <a:lstStyle/>
        <a:p>
          <a:endParaRPr lang="bg-BG"/>
        </a:p>
      </dgm:t>
    </dgm:pt>
    <dgm:pt modelId="{71584794-CDB7-4E77-A37E-CC74B8D8BD49}" type="pres">
      <dgm:prSet presAssocID="{5BA39013-D838-429A-8743-CC7CA87CD154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EDABA458-BF8E-46AB-A810-0235FA37B73C}" type="pres">
      <dgm:prSet presAssocID="{3309CF09-E366-4DDE-8C1E-FDF13E1CD18C}" presName="hierRoot1" presStyleCnt="0">
        <dgm:presLayoutVars>
          <dgm:hierBranch val="init"/>
        </dgm:presLayoutVars>
      </dgm:prSet>
      <dgm:spPr/>
    </dgm:pt>
    <dgm:pt modelId="{AB4EBB1E-09AA-4899-8F4F-469B832D230F}" type="pres">
      <dgm:prSet presAssocID="{3309CF09-E366-4DDE-8C1E-FDF13E1CD18C}" presName="rootComposite1" presStyleCnt="0"/>
      <dgm:spPr/>
    </dgm:pt>
    <dgm:pt modelId="{BFC67C95-7822-4CE4-B82C-9015658B2836}" type="pres">
      <dgm:prSet presAssocID="{3309CF09-E366-4DDE-8C1E-FDF13E1CD18C}" presName="rootText1" presStyleLbl="node0" presStyleIdx="0" presStyleCnt="2" custScaleX="77479" custScaleY="37727" custLinFactNeighborX="-45" custLinFactNeighborY="-47772">
        <dgm:presLayoutVars>
          <dgm:chPref val="3"/>
        </dgm:presLayoutVars>
      </dgm:prSet>
      <dgm:spPr/>
    </dgm:pt>
    <dgm:pt modelId="{665A6EDD-B587-4783-8C95-98ADDEF24317}" type="pres">
      <dgm:prSet presAssocID="{3309CF09-E366-4DDE-8C1E-FDF13E1CD18C}" presName="rootConnector1" presStyleLbl="node1" presStyleIdx="0" presStyleCnt="0"/>
      <dgm:spPr/>
    </dgm:pt>
    <dgm:pt modelId="{855DCE4F-D317-406E-9C59-5C52CBD8EF1D}" type="pres">
      <dgm:prSet presAssocID="{3309CF09-E366-4DDE-8C1E-FDF13E1CD18C}" presName="hierChild2" presStyleCnt="0"/>
      <dgm:spPr/>
    </dgm:pt>
    <dgm:pt modelId="{70A2499D-A415-4062-B118-5F11EC8B123D}" type="pres">
      <dgm:prSet presAssocID="{9945ED7E-23E5-4BF9-9A7F-6351BE4223C9}" presName="Name37" presStyleLbl="parChTrans1D2" presStyleIdx="0" presStyleCnt="3"/>
      <dgm:spPr/>
    </dgm:pt>
    <dgm:pt modelId="{AF68697E-A0CF-4CC1-A537-FA28089DB051}" type="pres">
      <dgm:prSet presAssocID="{4E4CFE38-2328-43D4-9FD2-46CF2963DB25}" presName="hierRoot2" presStyleCnt="0">
        <dgm:presLayoutVars>
          <dgm:hierBranch val="init"/>
        </dgm:presLayoutVars>
      </dgm:prSet>
      <dgm:spPr/>
    </dgm:pt>
    <dgm:pt modelId="{4C30924B-231F-44DE-9CB3-122838754A0F}" type="pres">
      <dgm:prSet presAssocID="{4E4CFE38-2328-43D4-9FD2-46CF2963DB25}" presName="rootComposite" presStyleCnt="0"/>
      <dgm:spPr/>
    </dgm:pt>
    <dgm:pt modelId="{3DE86B19-17E3-4B03-A680-994F4E9096F3}" type="pres">
      <dgm:prSet presAssocID="{4E4CFE38-2328-43D4-9FD2-46CF2963DB25}" presName="rootText" presStyleLbl="node2" presStyleIdx="0" presStyleCnt="3" custScaleX="47999" custScaleY="43197" custLinFactNeighborX="15563" custLinFactNeighborY="-41107">
        <dgm:presLayoutVars>
          <dgm:chPref val="3"/>
        </dgm:presLayoutVars>
      </dgm:prSet>
      <dgm:spPr/>
    </dgm:pt>
    <dgm:pt modelId="{6E85DAD5-3F5E-4A0D-A82E-208CF0147622}" type="pres">
      <dgm:prSet presAssocID="{4E4CFE38-2328-43D4-9FD2-46CF2963DB25}" presName="rootConnector" presStyleLbl="node2" presStyleIdx="0" presStyleCnt="3"/>
      <dgm:spPr/>
    </dgm:pt>
    <dgm:pt modelId="{0E02E75C-FF5E-4111-8941-07B446C82E35}" type="pres">
      <dgm:prSet presAssocID="{4E4CFE38-2328-43D4-9FD2-46CF2963DB25}" presName="hierChild4" presStyleCnt="0"/>
      <dgm:spPr/>
    </dgm:pt>
    <dgm:pt modelId="{9CF55D25-06B6-41CB-953E-A0DE8FC8727A}" type="pres">
      <dgm:prSet presAssocID="{4E4CFE38-2328-43D4-9FD2-46CF2963DB25}" presName="hierChild5" presStyleCnt="0"/>
      <dgm:spPr/>
    </dgm:pt>
    <dgm:pt modelId="{8963684A-578D-4E5F-BB66-6B0BD6E7A226}" type="pres">
      <dgm:prSet presAssocID="{2DFF1030-BA8E-4285-8B5A-C346C6B4BB45}" presName="Name37" presStyleLbl="parChTrans1D2" presStyleIdx="1" presStyleCnt="3"/>
      <dgm:spPr/>
    </dgm:pt>
    <dgm:pt modelId="{64B837F3-12D2-4AA7-9839-4BB68E3E21F9}" type="pres">
      <dgm:prSet presAssocID="{2691BB47-4C66-45C7-A98D-890E0410678B}" presName="hierRoot2" presStyleCnt="0">
        <dgm:presLayoutVars>
          <dgm:hierBranch val="init"/>
        </dgm:presLayoutVars>
      </dgm:prSet>
      <dgm:spPr/>
    </dgm:pt>
    <dgm:pt modelId="{04CEDE5A-4EDD-40F7-88BD-45AE7B30FCD9}" type="pres">
      <dgm:prSet presAssocID="{2691BB47-4C66-45C7-A98D-890E0410678B}" presName="rootComposite" presStyleCnt="0"/>
      <dgm:spPr/>
    </dgm:pt>
    <dgm:pt modelId="{8854E9DF-03FF-46F5-A6F9-5CF546753961}" type="pres">
      <dgm:prSet presAssocID="{2691BB47-4C66-45C7-A98D-890E0410678B}" presName="rootText" presStyleLbl="node2" presStyleIdx="1" presStyleCnt="3" custScaleX="41700" custScaleY="41122" custLinFactNeighborX="-491" custLinFactNeighborY="-40784">
        <dgm:presLayoutVars>
          <dgm:chPref val="3"/>
        </dgm:presLayoutVars>
      </dgm:prSet>
      <dgm:spPr/>
    </dgm:pt>
    <dgm:pt modelId="{B4501511-B600-4ED8-8DDC-6375CC2C9F24}" type="pres">
      <dgm:prSet presAssocID="{2691BB47-4C66-45C7-A98D-890E0410678B}" presName="rootConnector" presStyleLbl="node2" presStyleIdx="1" presStyleCnt="3"/>
      <dgm:spPr/>
    </dgm:pt>
    <dgm:pt modelId="{D67BAE02-52A5-4FC0-8D99-949FED9E09D6}" type="pres">
      <dgm:prSet presAssocID="{2691BB47-4C66-45C7-A98D-890E0410678B}" presName="hierChild4" presStyleCnt="0"/>
      <dgm:spPr/>
    </dgm:pt>
    <dgm:pt modelId="{7F4C2DD5-55B4-4DC6-883B-B131BCB98D3C}" type="pres">
      <dgm:prSet presAssocID="{2691BB47-4C66-45C7-A98D-890E0410678B}" presName="hierChild5" presStyleCnt="0"/>
      <dgm:spPr/>
    </dgm:pt>
    <dgm:pt modelId="{91CC3595-C574-4C02-BA9A-DEA834F2F729}" type="pres">
      <dgm:prSet presAssocID="{25DFB8CB-CAEE-4833-B721-E651FB6B845C}" presName="Name37" presStyleLbl="parChTrans1D2" presStyleIdx="2" presStyleCnt="3"/>
      <dgm:spPr/>
    </dgm:pt>
    <dgm:pt modelId="{BB3A03AE-C2F6-463A-A6E1-F4F9020D4C00}" type="pres">
      <dgm:prSet presAssocID="{D3EF183A-D2CE-4BC1-AE84-494D2BC40DAD}" presName="hierRoot2" presStyleCnt="0">
        <dgm:presLayoutVars>
          <dgm:hierBranch val="init"/>
        </dgm:presLayoutVars>
      </dgm:prSet>
      <dgm:spPr/>
    </dgm:pt>
    <dgm:pt modelId="{C464A092-1313-483B-98D4-73BBB797FAA7}" type="pres">
      <dgm:prSet presAssocID="{D3EF183A-D2CE-4BC1-AE84-494D2BC40DAD}" presName="rootComposite" presStyleCnt="0"/>
      <dgm:spPr/>
    </dgm:pt>
    <dgm:pt modelId="{0A9FD035-9B10-487B-9482-220D6A75AE81}" type="pres">
      <dgm:prSet presAssocID="{D3EF183A-D2CE-4BC1-AE84-494D2BC40DAD}" presName="rootText" presStyleLbl="node2" presStyleIdx="2" presStyleCnt="3" custScaleX="47477" custScaleY="42237" custLinFactNeighborX="-17375" custLinFactNeighborY="-40734">
        <dgm:presLayoutVars>
          <dgm:chPref val="3"/>
        </dgm:presLayoutVars>
      </dgm:prSet>
      <dgm:spPr/>
    </dgm:pt>
    <dgm:pt modelId="{F78AA572-BD39-41BE-8CF8-BC120823424B}" type="pres">
      <dgm:prSet presAssocID="{D3EF183A-D2CE-4BC1-AE84-494D2BC40DAD}" presName="rootConnector" presStyleLbl="node2" presStyleIdx="2" presStyleCnt="3"/>
      <dgm:spPr/>
    </dgm:pt>
    <dgm:pt modelId="{C34DC5D1-40EE-4EDC-8185-A553438775C1}" type="pres">
      <dgm:prSet presAssocID="{D3EF183A-D2CE-4BC1-AE84-494D2BC40DAD}" presName="hierChild4" presStyleCnt="0"/>
      <dgm:spPr/>
    </dgm:pt>
    <dgm:pt modelId="{8F3CCDAA-20D6-4F55-ABA9-7F5BB0F79E6A}" type="pres">
      <dgm:prSet presAssocID="{D3EF183A-D2CE-4BC1-AE84-494D2BC40DAD}" presName="hierChild5" presStyleCnt="0"/>
      <dgm:spPr/>
    </dgm:pt>
    <dgm:pt modelId="{C27A9298-BA1D-4AAA-95D2-92C0328DAC10}" type="pres">
      <dgm:prSet presAssocID="{3309CF09-E366-4DDE-8C1E-FDF13E1CD18C}" presName="hierChild3" presStyleCnt="0"/>
      <dgm:spPr/>
    </dgm:pt>
    <dgm:pt modelId="{34E2E924-46D0-4ADF-A260-1D42DEEE20B0}" type="pres">
      <dgm:prSet presAssocID="{122155CA-673B-40ED-BBB1-B88F6258DC6C}" presName="hierRoot1" presStyleCnt="0">
        <dgm:presLayoutVars>
          <dgm:hierBranch val="init"/>
        </dgm:presLayoutVars>
      </dgm:prSet>
      <dgm:spPr/>
    </dgm:pt>
    <dgm:pt modelId="{B5DE305E-8B06-45B0-871F-EC3721C61A85}" type="pres">
      <dgm:prSet presAssocID="{122155CA-673B-40ED-BBB1-B88F6258DC6C}" presName="rootComposite1" presStyleCnt="0"/>
      <dgm:spPr/>
    </dgm:pt>
    <dgm:pt modelId="{4A25E92B-B6B0-434D-89E9-0612A2D1510C}" type="pres">
      <dgm:prSet presAssocID="{122155CA-673B-40ED-BBB1-B88F6258DC6C}" presName="rootText1" presStyleLbl="node0" presStyleIdx="1" presStyleCnt="2" custScaleX="41700" custScaleY="37367" custLinFactY="1274" custLinFactNeighborX="-80104" custLinFactNeighborY="100000">
        <dgm:presLayoutVars>
          <dgm:chPref val="3"/>
        </dgm:presLayoutVars>
      </dgm:prSet>
      <dgm:spPr/>
    </dgm:pt>
    <dgm:pt modelId="{C157D077-9F3B-4FA8-89AC-3F0BA753E8AF}" type="pres">
      <dgm:prSet presAssocID="{122155CA-673B-40ED-BBB1-B88F6258DC6C}" presName="rootConnector1" presStyleLbl="node1" presStyleIdx="0" presStyleCnt="0"/>
      <dgm:spPr/>
    </dgm:pt>
    <dgm:pt modelId="{7FFEC922-5B8E-4331-B382-6A8AF0EFDB6B}" type="pres">
      <dgm:prSet presAssocID="{122155CA-673B-40ED-BBB1-B88F6258DC6C}" presName="hierChild2" presStyleCnt="0"/>
      <dgm:spPr/>
    </dgm:pt>
    <dgm:pt modelId="{B04814B2-E112-4F5F-871B-E853774A737E}" type="pres">
      <dgm:prSet presAssocID="{122155CA-673B-40ED-BBB1-B88F6258DC6C}" presName="hierChild3" presStyleCnt="0"/>
      <dgm:spPr/>
    </dgm:pt>
  </dgm:ptLst>
  <dgm:cxnLst>
    <dgm:cxn modelId="{F4EDE90F-0C2A-40DA-B3C6-DEC1BBA4040D}" type="presOf" srcId="{3309CF09-E366-4DDE-8C1E-FDF13E1CD18C}" destId="{665A6EDD-B587-4783-8C95-98ADDEF24317}" srcOrd="1" destOrd="0" presId="urn:microsoft.com/office/officeart/2005/8/layout/orgChart1"/>
    <dgm:cxn modelId="{77B52713-EFD7-491B-B648-E682E8401E35}" type="presOf" srcId="{2691BB47-4C66-45C7-A98D-890E0410678B}" destId="{B4501511-B600-4ED8-8DDC-6375CC2C9F24}" srcOrd="1" destOrd="0" presId="urn:microsoft.com/office/officeart/2005/8/layout/orgChart1"/>
    <dgm:cxn modelId="{5DAB6117-ED35-4E4C-9A34-AB47AB0C13DB}" type="presOf" srcId="{3309CF09-E366-4DDE-8C1E-FDF13E1CD18C}" destId="{BFC67C95-7822-4CE4-B82C-9015658B2836}" srcOrd="0" destOrd="0" presId="urn:microsoft.com/office/officeart/2005/8/layout/orgChart1"/>
    <dgm:cxn modelId="{0C91F82C-EC58-4F9C-ACEC-340249326A32}" srcId="{3309CF09-E366-4DDE-8C1E-FDF13E1CD18C}" destId="{4E4CFE38-2328-43D4-9FD2-46CF2963DB25}" srcOrd="0" destOrd="0" parTransId="{9945ED7E-23E5-4BF9-9A7F-6351BE4223C9}" sibTransId="{CF1CB2EA-4A18-480F-8DF9-53D5F4E85FE9}"/>
    <dgm:cxn modelId="{5897952E-D300-4F6E-9C68-14C02BB35C66}" srcId="{5BA39013-D838-429A-8743-CC7CA87CD154}" destId="{3309CF09-E366-4DDE-8C1E-FDF13E1CD18C}" srcOrd="0" destOrd="0" parTransId="{A301E80D-FD0D-4498-8434-D5ED81C7CE4B}" sibTransId="{37C4CC65-79F9-4356-9C63-21A4571B105A}"/>
    <dgm:cxn modelId="{2390D82F-0B2A-42CC-A97A-AB530F440429}" type="presOf" srcId="{4E4CFE38-2328-43D4-9FD2-46CF2963DB25}" destId="{3DE86B19-17E3-4B03-A680-994F4E9096F3}" srcOrd="0" destOrd="0" presId="urn:microsoft.com/office/officeart/2005/8/layout/orgChart1"/>
    <dgm:cxn modelId="{B6ADFD5D-C7B9-439E-B65B-ADDB3DE22B06}" srcId="{5BA39013-D838-429A-8743-CC7CA87CD154}" destId="{122155CA-673B-40ED-BBB1-B88F6258DC6C}" srcOrd="1" destOrd="0" parTransId="{BE5514DE-3A90-4FF2-B1F3-B8E80F027CE9}" sibTransId="{B6DC58B2-979D-4A73-A14E-CF8083805307}"/>
    <dgm:cxn modelId="{65C3E462-5266-4A1D-A5E6-B1DF75EC0E95}" srcId="{3309CF09-E366-4DDE-8C1E-FDF13E1CD18C}" destId="{D3EF183A-D2CE-4BC1-AE84-494D2BC40DAD}" srcOrd="2" destOrd="0" parTransId="{25DFB8CB-CAEE-4833-B721-E651FB6B845C}" sibTransId="{799CDFA6-F9B4-4EBB-9203-5BE4D7ACF28C}"/>
    <dgm:cxn modelId="{FFB18E6B-80A9-471F-81C9-BC3498A31781}" type="presOf" srcId="{122155CA-673B-40ED-BBB1-B88F6258DC6C}" destId="{C157D077-9F3B-4FA8-89AC-3F0BA753E8AF}" srcOrd="1" destOrd="0" presId="urn:microsoft.com/office/officeart/2005/8/layout/orgChart1"/>
    <dgm:cxn modelId="{C240CC57-1479-40EC-9D98-486B89F53F6A}" type="presOf" srcId="{5BA39013-D838-429A-8743-CC7CA87CD154}" destId="{71584794-CDB7-4E77-A37E-CC74B8D8BD49}" srcOrd="0" destOrd="0" presId="urn:microsoft.com/office/officeart/2005/8/layout/orgChart1"/>
    <dgm:cxn modelId="{18949D7E-BC1A-4780-8EAB-44605B89875C}" type="presOf" srcId="{2691BB47-4C66-45C7-A98D-890E0410678B}" destId="{8854E9DF-03FF-46F5-A6F9-5CF546753961}" srcOrd="0" destOrd="0" presId="urn:microsoft.com/office/officeart/2005/8/layout/orgChart1"/>
    <dgm:cxn modelId="{6C683F82-962A-42EB-8738-11077E199B07}" type="presOf" srcId="{9945ED7E-23E5-4BF9-9A7F-6351BE4223C9}" destId="{70A2499D-A415-4062-B118-5F11EC8B123D}" srcOrd="0" destOrd="0" presId="urn:microsoft.com/office/officeart/2005/8/layout/orgChart1"/>
    <dgm:cxn modelId="{5FBEB6A9-24DD-4371-923C-E96D49DD27BA}" type="presOf" srcId="{122155CA-673B-40ED-BBB1-B88F6258DC6C}" destId="{4A25E92B-B6B0-434D-89E9-0612A2D1510C}" srcOrd="0" destOrd="0" presId="urn:microsoft.com/office/officeart/2005/8/layout/orgChart1"/>
    <dgm:cxn modelId="{066A2AB0-6752-4340-9851-897E265D4C8A}" type="presOf" srcId="{25DFB8CB-CAEE-4833-B721-E651FB6B845C}" destId="{91CC3595-C574-4C02-BA9A-DEA834F2F729}" srcOrd="0" destOrd="0" presId="urn:microsoft.com/office/officeart/2005/8/layout/orgChart1"/>
    <dgm:cxn modelId="{6D967FB2-FD11-470C-B262-46AC54E0FE07}" type="presOf" srcId="{D3EF183A-D2CE-4BC1-AE84-494D2BC40DAD}" destId="{0A9FD035-9B10-487B-9482-220D6A75AE81}" srcOrd="0" destOrd="0" presId="urn:microsoft.com/office/officeart/2005/8/layout/orgChart1"/>
    <dgm:cxn modelId="{841A25C5-F2C6-4F32-8740-31F4F8610F52}" type="presOf" srcId="{2DFF1030-BA8E-4285-8B5A-C346C6B4BB45}" destId="{8963684A-578D-4E5F-BB66-6B0BD6E7A226}" srcOrd="0" destOrd="0" presId="urn:microsoft.com/office/officeart/2005/8/layout/orgChart1"/>
    <dgm:cxn modelId="{C4937CD8-3BD0-4F6F-B71A-46A09144190A}" srcId="{3309CF09-E366-4DDE-8C1E-FDF13E1CD18C}" destId="{2691BB47-4C66-45C7-A98D-890E0410678B}" srcOrd="1" destOrd="0" parTransId="{2DFF1030-BA8E-4285-8B5A-C346C6B4BB45}" sibTransId="{0AD91828-AE44-4A49-ABD7-5345F3645D29}"/>
    <dgm:cxn modelId="{EDD5B3E5-7418-47C4-BA6D-E9F7B71D2EB7}" type="presOf" srcId="{D3EF183A-D2CE-4BC1-AE84-494D2BC40DAD}" destId="{F78AA572-BD39-41BE-8CF8-BC120823424B}" srcOrd="1" destOrd="0" presId="urn:microsoft.com/office/officeart/2005/8/layout/orgChart1"/>
    <dgm:cxn modelId="{3F5496EB-5EB4-4620-B64E-906B7BDB49D0}" type="presOf" srcId="{4E4CFE38-2328-43D4-9FD2-46CF2963DB25}" destId="{6E85DAD5-3F5E-4A0D-A82E-208CF0147622}" srcOrd="1" destOrd="0" presId="urn:microsoft.com/office/officeart/2005/8/layout/orgChart1"/>
    <dgm:cxn modelId="{007372CB-868E-4C0C-826F-32F2E3B1D7F7}" type="presParOf" srcId="{71584794-CDB7-4E77-A37E-CC74B8D8BD49}" destId="{EDABA458-BF8E-46AB-A810-0235FA37B73C}" srcOrd="0" destOrd="0" presId="urn:microsoft.com/office/officeart/2005/8/layout/orgChart1"/>
    <dgm:cxn modelId="{C7BB5375-055E-437A-B034-6586E062A77A}" type="presParOf" srcId="{EDABA458-BF8E-46AB-A810-0235FA37B73C}" destId="{AB4EBB1E-09AA-4899-8F4F-469B832D230F}" srcOrd="0" destOrd="0" presId="urn:microsoft.com/office/officeart/2005/8/layout/orgChart1"/>
    <dgm:cxn modelId="{E372CF89-A6C5-42CC-BF28-9E5FF00969F5}" type="presParOf" srcId="{AB4EBB1E-09AA-4899-8F4F-469B832D230F}" destId="{BFC67C95-7822-4CE4-B82C-9015658B2836}" srcOrd="0" destOrd="0" presId="urn:microsoft.com/office/officeart/2005/8/layout/orgChart1"/>
    <dgm:cxn modelId="{66AD7B38-87BC-43E4-A267-4B4CE3B61B25}" type="presParOf" srcId="{AB4EBB1E-09AA-4899-8F4F-469B832D230F}" destId="{665A6EDD-B587-4783-8C95-98ADDEF24317}" srcOrd="1" destOrd="0" presId="urn:microsoft.com/office/officeart/2005/8/layout/orgChart1"/>
    <dgm:cxn modelId="{D3526DF9-4BEE-48E7-91AE-62D5087033D8}" type="presParOf" srcId="{EDABA458-BF8E-46AB-A810-0235FA37B73C}" destId="{855DCE4F-D317-406E-9C59-5C52CBD8EF1D}" srcOrd="1" destOrd="0" presId="urn:microsoft.com/office/officeart/2005/8/layout/orgChart1"/>
    <dgm:cxn modelId="{C21EEFCB-4616-4912-B8FF-1CC05A194766}" type="presParOf" srcId="{855DCE4F-D317-406E-9C59-5C52CBD8EF1D}" destId="{70A2499D-A415-4062-B118-5F11EC8B123D}" srcOrd="0" destOrd="0" presId="urn:microsoft.com/office/officeart/2005/8/layout/orgChart1"/>
    <dgm:cxn modelId="{95510AAB-45F4-413F-9104-37C08043188C}" type="presParOf" srcId="{855DCE4F-D317-406E-9C59-5C52CBD8EF1D}" destId="{AF68697E-A0CF-4CC1-A537-FA28089DB051}" srcOrd="1" destOrd="0" presId="urn:microsoft.com/office/officeart/2005/8/layout/orgChart1"/>
    <dgm:cxn modelId="{F35ACB7F-6F7A-4F2A-AE2F-2F0F86C1A503}" type="presParOf" srcId="{AF68697E-A0CF-4CC1-A537-FA28089DB051}" destId="{4C30924B-231F-44DE-9CB3-122838754A0F}" srcOrd="0" destOrd="0" presId="urn:microsoft.com/office/officeart/2005/8/layout/orgChart1"/>
    <dgm:cxn modelId="{AFB51595-AD0D-46A4-AC79-95CE4B1977F6}" type="presParOf" srcId="{4C30924B-231F-44DE-9CB3-122838754A0F}" destId="{3DE86B19-17E3-4B03-A680-994F4E9096F3}" srcOrd="0" destOrd="0" presId="urn:microsoft.com/office/officeart/2005/8/layout/orgChart1"/>
    <dgm:cxn modelId="{280BA215-99E9-46E9-90A8-4B72D38A9460}" type="presParOf" srcId="{4C30924B-231F-44DE-9CB3-122838754A0F}" destId="{6E85DAD5-3F5E-4A0D-A82E-208CF0147622}" srcOrd="1" destOrd="0" presId="urn:microsoft.com/office/officeart/2005/8/layout/orgChart1"/>
    <dgm:cxn modelId="{9165836E-A795-4BC8-BAF1-3B89F8C662AE}" type="presParOf" srcId="{AF68697E-A0CF-4CC1-A537-FA28089DB051}" destId="{0E02E75C-FF5E-4111-8941-07B446C82E35}" srcOrd="1" destOrd="0" presId="urn:microsoft.com/office/officeart/2005/8/layout/orgChart1"/>
    <dgm:cxn modelId="{07A2EA77-0F28-4045-AF3F-6F4214D4023B}" type="presParOf" srcId="{AF68697E-A0CF-4CC1-A537-FA28089DB051}" destId="{9CF55D25-06B6-41CB-953E-A0DE8FC8727A}" srcOrd="2" destOrd="0" presId="urn:microsoft.com/office/officeart/2005/8/layout/orgChart1"/>
    <dgm:cxn modelId="{E58FA814-1E94-4FEB-BDC4-3E6FFD92662E}" type="presParOf" srcId="{855DCE4F-D317-406E-9C59-5C52CBD8EF1D}" destId="{8963684A-578D-4E5F-BB66-6B0BD6E7A226}" srcOrd="2" destOrd="0" presId="urn:microsoft.com/office/officeart/2005/8/layout/orgChart1"/>
    <dgm:cxn modelId="{6B288F68-31E9-4D3F-8408-4FB66B56CA10}" type="presParOf" srcId="{855DCE4F-D317-406E-9C59-5C52CBD8EF1D}" destId="{64B837F3-12D2-4AA7-9839-4BB68E3E21F9}" srcOrd="3" destOrd="0" presId="urn:microsoft.com/office/officeart/2005/8/layout/orgChart1"/>
    <dgm:cxn modelId="{075AA6C6-1D43-4064-8CC2-82DDECF926C4}" type="presParOf" srcId="{64B837F3-12D2-4AA7-9839-4BB68E3E21F9}" destId="{04CEDE5A-4EDD-40F7-88BD-45AE7B30FCD9}" srcOrd="0" destOrd="0" presId="urn:microsoft.com/office/officeart/2005/8/layout/orgChart1"/>
    <dgm:cxn modelId="{ECB075FF-EF55-4D67-BA27-ED914D603492}" type="presParOf" srcId="{04CEDE5A-4EDD-40F7-88BD-45AE7B30FCD9}" destId="{8854E9DF-03FF-46F5-A6F9-5CF546753961}" srcOrd="0" destOrd="0" presId="urn:microsoft.com/office/officeart/2005/8/layout/orgChart1"/>
    <dgm:cxn modelId="{4211F90E-9DFB-4475-B9D3-55250074E72D}" type="presParOf" srcId="{04CEDE5A-4EDD-40F7-88BD-45AE7B30FCD9}" destId="{B4501511-B600-4ED8-8DDC-6375CC2C9F24}" srcOrd="1" destOrd="0" presId="urn:microsoft.com/office/officeart/2005/8/layout/orgChart1"/>
    <dgm:cxn modelId="{91F7DFDD-3CDF-4239-B73E-03C30B4D011B}" type="presParOf" srcId="{64B837F3-12D2-4AA7-9839-4BB68E3E21F9}" destId="{D67BAE02-52A5-4FC0-8D99-949FED9E09D6}" srcOrd="1" destOrd="0" presId="urn:microsoft.com/office/officeart/2005/8/layout/orgChart1"/>
    <dgm:cxn modelId="{4789C6D7-6E86-443E-9686-2EA55F97546F}" type="presParOf" srcId="{64B837F3-12D2-4AA7-9839-4BB68E3E21F9}" destId="{7F4C2DD5-55B4-4DC6-883B-B131BCB98D3C}" srcOrd="2" destOrd="0" presId="urn:microsoft.com/office/officeart/2005/8/layout/orgChart1"/>
    <dgm:cxn modelId="{68A289F2-A313-4BEE-92EC-1DED6BB8CD0D}" type="presParOf" srcId="{855DCE4F-D317-406E-9C59-5C52CBD8EF1D}" destId="{91CC3595-C574-4C02-BA9A-DEA834F2F729}" srcOrd="4" destOrd="0" presId="urn:microsoft.com/office/officeart/2005/8/layout/orgChart1"/>
    <dgm:cxn modelId="{D89D1D38-16C5-4A03-BD20-1152FD48A954}" type="presParOf" srcId="{855DCE4F-D317-406E-9C59-5C52CBD8EF1D}" destId="{BB3A03AE-C2F6-463A-A6E1-F4F9020D4C00}" srcOrd="5" destOrd="0" presId="urn:microsoft.com/office/officeart/2005/8/layout/orgChart1"/>
    <dgm:cxn modelId="{3CD59CCE-43F8-4BBC-B321-555DA73B3A4B}" type="presParOf" srcId="{BB3A03AE-C2F6-463A-A6E1-F4F9020D4C00}" destId="{C464A092-1313-483B-98D4-73BBB797FAA7}" srcOrd="0" destOrd="0" presId="urn:microsoft.com/office/officeart/2005/8/layout/orgChart1"/>
    <dgm:cxn modelId="{C85F31ED-5825-4218-A2FF-EC376BF2562D}" type="presParOf" srcId="{C464A092-1313-483B-98D4-73BBB797FAA7}" destId="{0A9FD035-9B10-487B-9482-220D6A75AE81}" srcOrd="0" destOrd="0" presId="urn:microsoft.com/office/officeart/2005/8/layout/orgChart1"/>
    <dgm:cxn modelId="{A60A1E70-088B-49AB-AF80-A143AAE16430}" type="presParOf" srcId="{C464A092-1313-483B-98D4-73BBB797FAA7}" destId="{F78AA572-BD39-41BE-8CF8-BC120823424B}" srcOrd="1" destOrd="0" presId="urn:microsoft.com/office/officeart/2005/8/layout/orgChart1"/>
    <dgm:cxn modelId="{35A93348-BB73-4338-A73F-0CF8CF9B8CD5}" type="presParOf" srcId="{BB3A03AE-C2F6-463A-A6E1-F4F9020D4C00}" destId="{C34DC5D1-40EE-4EDC-8185-A553438775C1}" srcOrd="1" destOrd="0" presId="urn:microsoft.com/office/officeart/2005/8/layout/orgChart1"/>
    <dgm:cxn modelId="{658A054A-1B2D-4A8E-81FE-2438C5003FBE}" type="presParOf" srcId="{BB3A03AE-C2F6-463A-A6E1-F4F9020D4C00}" destId="{8F3CCDAA-20D6-4F55-ABA9-7F5BB0F79E6A}" srcOrd="2" destOrd="0" presId="urn:microsoft.com/office/officeart/2005/8/layout/orgChart1"/>
    <dgm:cxn modelId="{9167A913-3FAE-418E-968B-802EF0027E8B}" type="presParOf" srcId="{EDABA458-BF8E-46AB-A810-0235FA37B73C}" destId="{C27A9298-BA1D-4AAA-95D2-92C0328DAC10}" srcOrd="2" destOrd="0" presId="urn:microsoft.com/office/officeart/2005/8/layout/orgChart1"/>
    <dgm:cxn modelId="{E6EA8FB7-371C-4EAE-AE9E-46B0E89790FF}" type="presParOf" srcId="{71584794-CDB7-4E77-A37E-CC74B8D8BD49}" destId="{34E2E924-46D0-4ADF-A260-1D42DEEE20B0}" srcOrd="1" destOrd="0" presId="urn:microsoft.com/office/officeart/2005/8/layout/orgChart1"/>
    <dgm:cxn modelId="{BED13A7D-6D4E-406A-8C34-5A943CEDEC5E}" type="presParOf" srcId="{34E2E924-46D0-4ADF-A260-1D42DEEE20B0}" destId="{B5DE305E-8B06-45B0-871F-EC3721C61A85}" srcOrd="0" destOrd="0" presId="urn:microsoft.com/office/officeart/2005/8/layout/orgChart1"/>
    <dgm:cxn modelId="{3FC78B41-65E4-41E4-B463-73CECD7A3AB8}" type="presParOf" srcId="{B5DE305E-8B06-45B0-871F-EC3721C61A85}" destId="{4A25E92B-B6B0-434D-89E9-0612A2D1510C}" srcOrd="0" destOrd="0" presId="urn:microsoft.com/office/officeart/2005/8/layout/orgChart1"/>
    <dgm:cxn modelId="{5B25A38E-E25B-43F0-BBD3-CAC084F7001F}" type="presParOf" srcId="{B5DE305E-8B06-45B0-871F-EC3721C61A85}" destId="{C157D077-9F3B-4FA8-89AC-3F0BA753E8AF}" srcOrd="1" destOrd="0" presId="urn:microsoft.com/office/officeart/2005/8/layout/orgChart1"/>
    <dgm:cxn modelId="{CDE8A073-B329-48C2-A4EB-38E885076B38}" type="presParOf" srcId="{34E2E924-46D0-4ADF-A260-1D42DEEE20B0}" destId="{7FFEC922-5B8E-4331-B382-6A8AF0EFDB6B}" srcOrd="1" destOrd="0" presId="urn:microsoft.com/office/officeart/2005/8/layout/orgChart1"/>
    <dgm:cxn modelId="{C2C28DFE-7072-4CBB-91ED-B44D56CB46A4}" type="presParOf" srcId="{34E2E924-46D0-4ADF-A260-1D42DEEE20B0}" destId="{B04814B2-E112-4F5F-871B-E853774A737E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1CC3595-C574-4C02-BA9A-DEA834F2F729}">
      <dsp:nvSpPr>
        <dsp:cNvPr id="0" name=""/>
        <dsp:cNvSpPr/>
      </dsp:nvSpPr>
      <dsp:spPr>
        <a:xfrm>
          <a:off x="3527790" y="1301913"/>
          <a:ext cx="1909947" cy="96517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51851"/>
              </a:lnTo>
              <a:lnTo>
                <a:pt x="1909947" y="551851"/>
              </a:lnTo>
              <a:lnTo>
                <a:pt x="1909947" y="965178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963684A-578D-4E5F-BB66-6B0BD6E7A226}">
      <dsp:nvSpPr>
        <dsp:cNvPr id="0" name=""/>
        <dsp:cNvSpPr/>
      </dsp:nvSpPr>
      <dsp:spPr>
        <a:xfrm>
          <a:off x="3474787" y="1301913"/>
          <a:ext cx="91440" cy="964194"/>
        </a:xfrm>
        <a:custGeom>
          <a:avLst/>
          <a:gdLst/>
          <a:ahLst/>
          <a:cxnLst/>
          <a:rect l="0" t="0" r="0" b="0"/>
          <a:pathLst>
            <a:path>
              <a:moveTo>
                <a:pt x="53002" y="0"/>
              </a:moveTo>
              <a:lnTo>
                <a:pt x="53002" y="550867"/>
              </a:lnTo>
              <a:lnTo>
                <a:pt x="45720" y="550867"/>
              </a:lnTo>
              <a:lnTo>
                <a:pt x="45720" y="964194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0A2499D-A415-4062-B118-5F11EC8B123D}">
      <dsp:nvSpPr>
        <dsp:cNvPr id="0" name=""/>
        <dsp:cNvSpPr/>
      </dsp:nvSpPr>
      <dsp:spPr>
        <a:xfrm>
          <a:off x="1560331" y="1301913"/>
          <a:ext cx="1967458" cy="957837"/>
        </a:xfrm>
        <a:custGeom>
          <a:avLst/>
          <a:gdLst/>
          <a:ahLst/>
          <a:cxnLst/>
          <a:rect l="0" t="0" r="0" b="0"/>
          <a:pathLst>
            <a:path>
              <a:moveTo>
                <a:pt x="1967458" y="0"/>
              </a:moveTo>
              <a:lnTo>
                <a:pt x="1967458" y="544509"/>
              </a:lnTo>
              <a:lnTo>
                <a:pt x="0" y="544509"/>
              </a:lnTo>
              <a:lnTo>
                <a:pt x="0" y="957837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FC67C95-7822-4CE4-B82C-9015658B2836}">
      <dsp:nvSpPr>
        <dsp:cNvPr id="0" name=""/>
        <dsp:cNvSpPr/>
      </dsp:nvSpPr>
      <dsp:spPr>
        <a:xfrm>
          <a:off x="2002828" y="559361"/>
          <a:ext cx="3049924" cy="742552"/>
        </a:xfrm>
        <a:prstGeom prst="rect">
          <a:avLst/>
        </a:prstGeom>
        <a:solidFill>
          <a:schemeClr val="accent1">
            <a:lumMod val="75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g-BG" sz="2800" b="0" kern="1200" dirty="0"/>
            <a:t>5 СТРОФИ Х 4 СТИХА</a:t>
          </a:r>
        </a:p>
      </dsp:txBody>
      <dsp:txXfrm>
        <a:off x="2002828" y="559361"/>
        <a:ext cx="3049924" cy="742552"/>
      </dsp:txXfrm>
    </dsp:sp>
    <dsp:sp modelId="{3DE86B19-17E3-4B03-A680-994F4E9096F3}">
      <dsp:nvSpPr>
        <dsp:cNvPr id="0" name=""/>
        <dsp:cNvSpPr/>
      </dsp:nvSpPr>
      <dsp:spPr>
        <a:xfrm>
          <a:off x="615602" y="2259751"/>
          <a:ext cx="1889457" cy="850214"/>
        </a:xfrm>
        <a:prstGeom prst="rect">
          <a:avLst/>
        </a:prstGeom>
        <a:solidFill>
          <a:schemeClr val="accent1">
            <a:lumMod val="75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bg-BG" sz="2800" kern="1200" dirty="0"/>
            <a:t>1 – 2 СТРОФА</a:t>
          </a:r>
        </a:p>
      </dsp:txBody>
      <dsp:txXfrm>
        <a:off x="615602" y="2259751"/>
        <a:ext cx="1889457" cy="850214"/>
      </dsp:txXfrm>
    </dsp:sp>
    <dsp:sp modelId="{8854E9DF-03FF-46F5-A6F9-5CF546753961}">
      <dsp:nvSpPr>
        <dsp:cNvPr id="0" name=""/>
        <dsp:cNvSpPr/>
      </dsp:nvSpPr>
      <dsp:spPr>
        <a:xfrm>
          <a:off x="2699757" y="2266108"/>
          <a:ext cx="1641500" cy="809373"/>
        </a:xfrm>
        <a:prstGeom prst="rect">
          <a:avLst/>
        </a:prstGeom>
        <a:solidFill>
          <a:schemeClr val="accent1">
            <a:lumMod val="75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g-BG" sz="2800" kern="1200" dirty="0"/>
            <a:t>3 СТРОФА</a:t>
          </a:r>
        </a:p>
      </dsp:txBody>
      <dsp:txXfrm>
        <a:off x="2699757" y="2266108"/>
        <a:ext cx="1641500" cy="809373"/>
      </dsp:txXfrm>
    </dsp:sp>
    <dsp:sp modelId="{0A9FD035-9B10-487B-9482-220D6A75AE81}">
      <dsp:nvSpPr>
        <dsp:cNvPr id="0" name=""/>
        <dsp:cNvSpPr/>
      </dsp:nvSpPr>
      <dsp:spPr>
        <a:xfrm>
          <a:off x="4503282" y="2267092"/>
          <a:ext cx="1868909" cy="831319"/>
        </a:xfrm>
        <a:prstGeom prst="rect">
          <a:avLst/>
        </a:prstGeom>
        <a:solidFill>
          <a:schemeClr val="accent1">
            <a:lumMod val="75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g-BG" sz="2800" kern="1200" dirty="0"/>
            <a:t>4 – 5 СТРОФА</a:t>
          </a:r>
        </a:p>
      </dsp:txBody>
      <dsp:txXfrm>
        <a:off x="4503282" y="2267092"/>
        <a:ext cx="1868909" cy="831319"/>
      </dsp:txXfrm>
    </dsp:sp>
    <dsp:sp modelId="{4A25E92B-B6B0-434D-89E9-0612A2D1510C}">
      <dsp:nvSpPr>
        <dsp:cNvPr id="0" name=""/>
        <dsp:cNvSpPr/>
      </dsp:nvSpPr>
      <dsp:spPr>
        <a:xfrm>
          <a:off x="2727922" y="3492923"/>
          <a:ext cx="1641500" cy="735467"/>
        </a:xfrm>
        <a:prstGeom prst="rect">
          <a:avLst/>
        </a:prstGeom>
        <a:solidFill>
          <a:schemeClr val="accent1">
            <a:lumMod val="75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g-BG" sz="2200" kern="1200" dirty="0"/>
            <a:t>ГЕРОЯТ</a:t>
          </a:r>
        </a:p>
      </dsp:txBody>
      <dsp:txXfrm>
        <a:off x="2727922" y="3492923"/>
        <a:ext cx="1641500" cy="73546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bg-BG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E4EEB4-59C8-4E8E-8EC7-42C004D13DCF}" type="datetimeFigureOut">
              <a:rPr lang="bg-BG" smtClean="0"/>
              <a:t>5.4.2020 г.</a:t>
            </a:fld>
            <a:endParaRPr lang="bg-BG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bg-BG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bg-B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bg-B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6826E4-0296-4B69-8EDE-B57BF94B63F7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3601688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6826E4-0296-4B69-8EDE-B57BF94B63F7}" type="slidenum">
              <a:rPr lang="bg-BG" smtClean="0"/>
              <a:t>1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6851460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„</a:t>
            </a:r>
            <a:r>
              <a:rPr lang="ru-RU" sz="1200" b="1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Обесването</a:t>
            </a:r>
            <a:r>
              <a:rPr lang="ru-RU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на </a:t>
            </a:r>
            <a:r>
              <a:rPr lang="ru-RU" sz="1200" b="1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Васил</a:t>
            </a:r>
            <a:r>
              <a:rPr lang="ru-RU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1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Левски</a:t>
            </a:r>
            <a:r>
              <a:rPr lang="ru-RU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 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е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елегия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Водещите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чувства в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стихотворението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са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скръбта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по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обесения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герой и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страданието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на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родната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земя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В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композицията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ясно се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откроява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смислов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център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–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това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е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третата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строфа.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Единствено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в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нея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присъства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образът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на героя.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Първата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и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втората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както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и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четвъртата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и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петата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строфа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развиват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мотивите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за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смъртта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и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страданието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r>
              <a:rPr lang="ru-RU" dirty="0"/>
              <a:t> </a:t>
            </a:r>
            <a:br>
              <a:rPr lang="ru-RU" dirty="0"/>
            </a:br>
            <a:br>
              <a:rPr lang="ru-RU" dirty="0"/>
            </a:br>
            <a:endParaRPr lang="bg-B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6826E4-0296-4B69-8EDE-B57BF94B63F7}" type="slidenum">
              <a:rPr lang="bg-BG" smtClean="0"/>
              <a:t>6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8666385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6826E4-0296-4B69-8EDE-B57BF94B63F7}" type="slidenum">
              <a:rPr lang="bg-BG" smtClean="0"/>
              <a:t>7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40757461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Творбата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започва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с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обръщение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към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майката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родина.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Реторичният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въпрос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я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представя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като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жално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и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милно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плачеща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Изразът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„</a:t>
            </a:r>
            <a:r>
              <a:rPr lang="ru-RU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жално-милно</a:t>
            </a:r>
            <a:r>
              <a:rPr lang="ru-RU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 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е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често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срещан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в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българската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народна песен,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затова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той се е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превърнал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в устойчив знак за страдание.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Образът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на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страдащата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майка е характерен за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поезията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на Ботев. Тук обаче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епитетите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внушават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усещане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за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безнадеждност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Следващият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реторичен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въпрос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въвежда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образа на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гарвана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подчертан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чрез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алитерацията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на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звуковете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„</a:t>
            </a:r>
            <a:r>
              <a:rPr lang="ru-RU" sz="1200" b="1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гр</a:t>
            </a:r>
            <a:r>
              <a:rPr lang="ru-RU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Гарванът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е птица,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символизираща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смъртта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Тя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е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агресивна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в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очакване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на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своята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плячка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По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този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начин се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получава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ярък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контраст с образа на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майката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който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изразява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безпомощност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пред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лицето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на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смъртта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Този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мотив е развит в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следващата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строфа.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Внушението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е</a:t>
            </a:r>
            <a:b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особено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трагично,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защото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свещеният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майчин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глас (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гласът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на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кръвта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на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родовите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връзки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е обречен да не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бъде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чут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Той е </a:t>
            </a:r>
            <a:r>
              <a:rPr lang="ru-RU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„глас в </a:t>
            </a:r>
            <a:r>
              <a:rPr lang="ru-RU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пустиня</a:t>
            </a:r>
            <a:r>
              <a:rPr lang="ru-RU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r>
              <a:rPr lang="ru-RU" dirty="0"/>
              <a:t> </a:t>
            </a:r>
            <a:br>
              <a:rPr lang="ru-RU" dirty="0"/>
            </a:br>
            <a:br>
              <a:rPr lang="ru-RU" dirty="0"/>
            </a:br>
            <a:br>
              <a:rPr lang="ru-RU" dirty="0"/>
            </a:br>
            <a:endParaRPr lang="bg-B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6826E4-0296-4B69-8EDE-B57BF94B63F7}" type="slidenum">
              <a:rPr lang="bg-BG" smtClean="0"/>
              <a:t>8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0417038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Четвъртата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и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петата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строфа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градят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образа на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страдащото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родно пространство.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Майката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родина е загубила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своята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сила.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Свещеният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й глас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остава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нечут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Родното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е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останало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без своя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син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Населяват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го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само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старци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жени и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деца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обхванати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от ужаса от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приближаващата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смърт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Родната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земя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е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превзета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от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силите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на хаоса,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представени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чрез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образите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на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гарвана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псетата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вълците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вихрите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Гласът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на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майката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тук е заменен от гласа на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зимата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който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създава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усещане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за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смърт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На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нейната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сила не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може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да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противостои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нищо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Към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внушенията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постигнати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на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звуково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равнище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чрез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алитерацията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на </a:t>
            </a:r>
            <a:r>
              <a:rPr lang="ru-RU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„</a:t>
            </a:r>
            <a:r>
              <a:rPr lang="ru-RU" sz="1200" b="1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гр</a:t>
            </a:r>
            <a:r>
              <a:rPr lang="ru-RU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се прибавят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внушенията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постигнати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чрез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алитерацията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на </a:t>
            </a:r>
            <a:r>
              <a:rPr lang="ru-RU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„з“ 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 </a:t>
            </a:r>
            <a:r>
              <a:rPr lang="ru-RU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„с“ 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последната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строфа.</a:t>
            </a:r>
            <a:br>
              <a:rPr lang="ru-RU" dirty="0"/>
            </a:br>
            <a:endParaRPr lang="bg-B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6826E4-0296-4B69-8EDE-B57BF94B63F7}" type="slidenum">
              <a:rPr lang="bg-BG" smtClean="0"/>
              <a:t>9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4119689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2" name="Freeform 11"/>
          <p:cNvSpPr/>
          <p:nvPr/>
        </p:nvSpPr>
        <p:spPr>
          <a:xfrm>
            <a:off x="-15875" y="0"/>
            <a:ext cx="11683810" cy="6588125"/>
          </a:xfrm>
          <a:custGeom>
            <a:avLst/>
            <a:gdLst/>
            <a:ahLst/>
            <a:cxnLst/>
            <a:rect l="l" t="t" r="r" b="b"/>
            <a:pathLst>
              <a:path w="11683810" h="6588125">
                <a:moveTo>
                  <a:pt x="0" y="0"/>
                </a:moveTo>
                <a:lnTo>
                  <a:pt x="11318691" y="0"/>
                </a:lnTo>
                <a:lnTo>
                  <a:pt x="11683810" y="5976938"/>
                </a:lnTo>
                <a:lnTo>
                  <a:pt x="15875" y="6588125"/>
                </a:lnTo>
                <a:cubicBezTo>
                  <a:pt x="10583" y="4386792"/>
                  <a:pt x="5292" y="2185458"/>
                  <a:pt x="0" y="0"/>
                </a:cubicBezTo>
                <a:close/>
              </a:path>
            </a:pathLst>
          </a:custGeom>
          <a:ln>
            <a:noFill/>
          </a:ln>
          <a:effectLst>
            <a:outerShdw blurRad="101600" dist="152400" dir="438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Freeform 13"/>
          <p:cNvSpPr/>
          <p:nvPr/>
        </p:nvSpPr>
        <p:spPr>
          <a:xfrm>
            <a:off x="0" y="4282257"/>
            <a:ext cx="11329257" cy="2028845"/>
          </a:xfrm>
          <a:custGeom>
            <a:avLst/>
            <a:gdLst/>
            <a:ahLst/>
            <a:cxnLst/>
            <a:rect l="l" t="t" r="r" b="b"/>
            <a:pathLst>
              <a:path w="11329257" h="2028845">
                <a:moveTo>
                  <a:pt x="0" y="588520"/>
                </a:moveTo>
                <a:lnTo>
                  <a:pt x="11244075" y="0"/>
                </a:lnTo>
                <a:lnTo>
                  <a:pt x="11329257" y="1424838"/>
                </a:lnTo>
                <a:lnTo>
                  <a:pt x="0" y="2028845"/>
                </a:lnTo>
                <a:lnTo>
                  <a:pt x="0" y="58852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Freeform 25"/>
          <p:cNvSpPr/>
          <p:nvPr/>
        </p:nvSpPr>
        <p:spPr>
          <a:xfrm>
            <a:off x="0" y="0"/>
            <a:ext cx="8719579" cy="456877"/>
          </a:xfrm>
          <a:custGeom>
            <a:avLst/>
            <a:gdLst/>
            <a:ahLst/>
            <a:cxn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Freeform 14"/>
          <p:cNvSpPr/>
          <p:nvPr/>
        </p:nvSpPr>
        <p:spPr>
          <a:xfrm rot="21420000">
            <a:off x="-161800" y="293317"/>
            <a:ext cx="11367116" cy="5751804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420000">
            <a:off x="891201" y="662656"/>
            <a:ext cx="9755187" cy="2766528"/>
          </a:xfrm>
        </p:spPr>
        <p:txBody>
          <a:bodyPr anchor="b">
            <a:normAutofit/>
          </a:bodyPr>
          <a:lstStyle>
            <a:lvl1pPr algn="r">
              <a:defRPr sz="8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21420000">
            <a:off x="983062" y="3505209"/>
            <a:ext cx="9755187" cy="550333"/>
          </a:xfrm>
        </p:spPr>
        <p:txBody>
          <a:bodyPr anchor="t">
            <a:noAutofit/>
          </a:bodyPr>
          <a:lstStyle>
            <a:lvl1pPr marL="0" indent="0" algn="r">
              <a:buNone/>
              <a:defRPr sz="28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21420000">
            <a:off x="4948541" y="4578463"/>
            <a:ext cx="6143653" cy="1163112"/>
          </a:xfrm>
        </p:spPr>
        <p:txBody>
          <a:bodyPr/>
          <a:lstStyle>
            <a:lvl1pPr algn="ctr">
              <a:defRPr sz="54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87DE6118-2437-4B30-8E3C-4D2BE6020583}" type="datetimeFigureOut">
              <a:rPr lang="en-US" smtClean="0"/>
              <a:pPr/>
              <a:t>4/5/2020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21420000">
            <a:off x="-5560" y="4883024"/>
            <a:ext cx="4047239" cy="1195538"/>
          </a:xfrm>
        </p:spPr>
        <p:txBody>
          <a:bodyPr vert="horz" lIns="91440" tIns="45720" rIns="91440" bIns="45720" rtlCol="0" anchor="ctr"/>
          <a:lstStyle>
            <a:lvl1pPr algn="r">
              <a:defRPr lang="en-US" sz="5400" dirty="0"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21420000">
            <a:off x="9851758" y="3832648"/>
            <a:ext cx="907186" cy="498470"/>
          </a:xfrm>
        </p:spPr>
        <p:txBody>
          <a:bodyPr/>
          <a:lstStyle>
            <a:lvl1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5" name="5-Point Star 24"/>
          <p:cNvSpPr/>
          <p:nvPr/>
        </p:nvSpPr>
        <p:spPr>
          <a:xfrm rot="21420000">
            <a:off x="4221385" y="5111356"/>
            <a:ext cx="515386" cy="515386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9052371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106333"/>
            <a:ext cx="10394708" cy="58884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5801" y="685799"/>
            <a:ext cx="10392513" cy="319490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80" y="4702923"/>
            <a:ext cx="10394728" cy="682472"/>
          </a:xfrm>
        </p:spPr>
        <p:txBody>
          <a:bodyPr anchor="t"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pPr/>
              <a:t>4/5/2020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69288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902" cy="3194903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79" y="4106333"/>
            <a:ext cx="10394729" cy="127360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pPr/>
              <a:t>4/5/2020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62308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732" y="685800"/>
            <a:ext cx="9525020" cy="2916704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550264" y="3610032"/>
            <a:ext cx="8667956" cy="377768"/>
          </a:xfrm>
        </p:spPr>
        <p:txBody>
          <a:bodyPr anchor="t">
            <a:normAutofit/>
          </a:bodyPr>
          <a:lstStyle>
            <a:lvl1pPr marL="0" indent="0" algn="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4106334"/>
            <a:ext cx="10396882" cy="126825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pPr/>
              <a:t>4/5/2020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85801" y="89262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473083" y="292282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5152497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723854"/>
            <a:ext cx="10394707" cy="2511835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4247468"/>
            <a:ext cx="10394707" cy="114064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pPr/>
              <a:t>4/5/2020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74574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802" y="685800"/>
            <a:ext cx="10394706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802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462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234621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70380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770380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pPr/>
              <a:t>4/5/2020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80756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9184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780" y="2063395"/>
            <a:ext cx="3310128" cy="1536725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91840" y="4389287"/>
            <a:ext cx="3310128" cy="98529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741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235999" y="2063395"/>
            <a:ext cx="3310128" cy="1535237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235999" y="4389286"/>
            <a:ext cx="3310128" cy="98530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68944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768819" y="2063394"/>
            <a:ext cx="3310128" cy="1537196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768819" y="4389284"/>
            <a:ext cx="3310128" cy="985302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pPr/>
              <a:t>4/5/2020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94991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2063396"/>
            <a:ext cx="10394707" cy="331119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pPr/>
              <a:t>4/5/2020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84946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15862" y="685800"/>
            <a:ext cx="2264646" cy="4688785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685800"/>
            <a:ext cx="7904431" cy="4688785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pPr/>
              <a:t>4/5/2020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57907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4/5/2020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289376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10394707" cy="331118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pPr/>
              <a:t>4/5/2020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92341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3193487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3742267"/>
            <a:ext cx="10394707" cy="1639614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pPr/>
              <a:t>4/5/2020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73223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814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5088714" cy="3311189"/>
          </a:xfrm>
        </p:spPr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5993971" y="2063396"/>
            <a:ext cx="5086538" cy="3311189"/>
          </a:xfrm>
        </p:spPr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pPr/>
              <a:t>4/5/2020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60166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115814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8356" y="2063396"/>
            <a:ext cx="4856158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802" y="2861733"/>
            <a:ext cx="5088712" cy="2512852"/>
          </a:xfrm>
        </p:spPr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8191" y="2063396"/>
            <a:ext cx="4864491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5993969" y="2861733"/>
            <a:ext cx="5088713" cy="2512852"/>
          </a:xfrm>
        </p:spPr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pPr/>
              <a:t>4/5/2020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30261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4/5/2020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68474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4/5/2020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07582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643" y="685800"/>
            <a:ext cx="4126860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46132" y="685800"/>
            <a:ext cx="6034375" cy="468878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3642" y="2709052"/>
            <a:ext cx="4126861" cy="2665533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pPr/>
              <a:t>4/5/2020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50531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6345302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82362" y="0"/>
            <a:ext cx="3598146" cy="507153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2709052"/>
            <a:ext cx="6345301" cy="2362481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pPr/>
              <a:t>4/5/2020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11549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-25397" y="0"/>
            <a:ext cx="12005350" cy="6644081"/>
            <a:chOff x="-25397" y="0"/>
            <a:chExt cx="12005350" cy="6644081"/>
          </a:xfrm>
        </p:grpSpPr>
        <p:sp useBgFill="1">
          <p:nvSpPr>
            <p:cNvPr id="11" name="Rectangle 10"/>
            <p:cNvSpPr/>
            <p:nvPr/>
          </p:nvSpPr>
          <p:spPr>
            <a:xfrm>
              <a:off x="1" y="0"/>
              <a:ext cx="11979952" cy="6644081"/>
            </a:xfrm>
            <a:prstGeom prst="rect">
              <a:avLst/>
            </a:prstGeom>
            <a:ln>
              <a:noFill/>
            </a:ln>
            <a:effectLst>
              <a:outerShdw blurRad="98425" dist="76200" dir="4380000" algn="tl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-25397" y="0"/>
              <a:ext cx="11773291" cy="6419514"/>
            </a:xfrm>
            <a:custGeom>
              <a:avLst/>
              <a:gdLst/>
              <a:ahLst/>
              <a:cxn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ln w="8255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1" y="5600215"/>
              <a:ext cx="11706512" cy="780581"/>
            </a:xfrm>
            <a:prstGeom prst="rect">
              <a:avLst/>
            </a:prstGeom>
            <a:gradFill flip="none" rotWithShape="1">
              <a:gsLst>
                <a:gs pos="34000">
                  <a:schemeClr val="accent1"/>
                </a:gs>
                <a:gs pos="100000">
                  <a:schemeClr val="accent1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063396"/>
            <a:ext cx="10396883" cy="33111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87DE6118-2437-4B30-8E3C-4D2BE6020583}" type="datetimeFigureOut">
              <a:rPr lang="en-US" smtClean="0"/>
              <a:pPr/>
              <a:t>4/5/2020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25340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  <p:sldLayoutId id="2147483690" r:id="rId18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solidFill>
            <a:schemeClr val="accent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g"/><Relationship Id="rId5" Type="http://schemas.openxmlformats.org/officeDocument/2006/relationships/hyperlink" Target="https://www.youtube.com/watch?v=CUce_NDmjxQ" TargetMode="Externa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1.jp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3.jpg"/><Relationship Id="rId4" Type="http://schemas.openxmlformats.org/officeDocument/2006/relationships/image" Target="../media/image10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g"/><Relationship Id="rId3" Type="http://schemas.openxmlformats.org/officeDocument/2006/relationships/image" Target="../media/image2.jpeg"/><Relationship Id="rId7" Type="http://schemas.openxmlformats.org/officeDocument/2006/relationships/image" Target="../media/image1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jpg"/><Relationship Id="rId5" Type="http://schemas.openxmlformats.org/officeDocument/2006/relationships/image" Target="../media/image14.jpg"/><Relationship Id="rId4" Type="http://schemas.openxmlformats.org/officeDocument/2006/relationships/image" Target="../media/image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2C53C8BF-9653-4474-9153-4FE835420D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7C08F021-28CE-479A-B96B-5252A9DDF6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2467" y="0"/>
            <a:ext cx="7107594" cy="6858000"/>
          </a:xfrm>
          <a:prstGeom prst="rect">
            <a:avLst/>
          </a:prstGeom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 5">
            <a:extLst>
              <a:ext uri="{FF2B5EF4-FFF2-40B4-BE49-F238E27FC236}">
                <a16:creationId xmlns:a16="http://schemas.microsoft.com/office/drawing/2014/main" id="{09507514-A010-4863-8E99-AB3983760B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8361" y="0"/>
            <a:ext cx="6756015" cy="6576643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B0CF29-9214-4CCE-9CA9-799B6B0FF5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0304" y="782425"/>
            <a:ext cx="5778684" cy="2998508"/>
          </a:xfrm>
        </p:spPr>
        <p:txBody>
          <a:bodyPr>
            <a:normAutofit fontScale="90000"/>
          </a:bodyPr>
          <a:lstStyle/>
          <a:p>
            <a:pPr algn="ctr"/>
            <a:r>
              <a:rPr lang="bg-BG" sz="4400" dirty="0"/>
              <a:t>Смърт и безсмъртие в елегията „обесването на </a:t>
            </a:r>
            <a:r>
              <a:rPr lang="bg-BG" sz="4400" dirty="0" err="1"/>
              <a:t>васил</a:t>
            </a:r>
            <a:r>
              <a:rPr lang="bg-BG" sz="4400" dirty="0"/>
              <a:t> левски“</a:t>
            </a:r>
            <a:br>
              <a:rPr lang="bg-BG" sz="4400" dirty="0"/>
            </a:br>
            <a:br>
              <a:rPr lang="bg-BG" sz="4400" dirty="0"/>
            </a:br>
            <a:r>
              <a:rPr lang="bg-BG" sz="4400" dirty="0"/>
              <a:t>9. клас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EA47B29-BC6D-4BD5-9F5D-8160BCBB8A7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9934" y="4206239"/>
            <a:ext cx="5778683" cy="1066971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bg-BG" sz="1300" dirty="0">
                <a:solidFill>
                  <a:schemeClr val="tx1"/>
                </a:solidFill>
                <a:latin typeface="+mj-lt"/>
              </a:rPr>
              <a:t>Изготвила: </a:t>
            </a:r>
            <a:r>
              <a:rPr lang="bg-BG" sz="1300" dirty="0" err="1">
                <a:solidFill>
                  <a:schemeClr val="tx1"/>
                </a:solidFill>
                <a:latin typeface="+mj-lt"/>
              </a:rPr>
              <a:t>заприна</a:t>
            </a:r>
            <a:r>
              <a:rPr lang="bg-BG" sz="1300" dirty="0">
                <a:solidFill>
                  <a:schemeClr val="tx1"/>
                </a:solidFill>
                <a:latin typeface="+mj-lt"/>
              </a:rPr>
              <a:t> </a:t>
            </a:r>
            <a:r>
              <a:rPr lang="bg-BG" sz="1300" dirty="0" err="1">
                <a:solidFill>
                  <a:schemeClr val="tx1"/>
                </a:solidFill>
                <a:latin typeface="+mj-lt"/>
              </a:rPr>
              <a:t>глушкова</a:t>
            </a:r>
            <a:r>
              <a:rPr lang="bg-BG" sz="1300" dirty="0">
                <a:solidFill>
                  <a:schemeClr val="tx1"/>
                </a:solidFill>
                <a:latin typeface="+mj-lt"/>
              </a:rPr>
              <a:t> – старши учител по бел</a:t>
            </a:r>
          </a:p>
          <a:p>
            <a:pPr>
              <a:lnSpc>
                <a:spcPct val="110000"/>
              </a:lnSpc>
            </a:pPr>
            <a:r>
              <a:rPr lang="bg-BG" sz="1300" dirty="0">
                <a:solidFill>
                  <a:schemeClr val="tx1"/>
                </a:solidFill>
                <a:latin typeface="+mj-lt"/>
              </a:rPr>
              <a:t>СУ „Никола Вапцаров“ – Хаджидимово,</a:t>
            </a:r>
          </a:p>
          <a:p>
            <a:pPr>
              <a:lnSpc>
                <a:spcPct val="110000"/>
              </a:lnSpc>
            </a:pPr>
            <a:r>
              <a:rPr lang="bg-BG" sz="1300" dirty="0">
                <a:solidFill>
                  <a:schemeClr val="tx1"/>
                </a:solidFill>
                <a:latin typeface="+mj-lt"/>
              </a:rPr>
              <a:t>обл. Благоевград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015C3BB-3CA4-4964-8FB4-7DA3FBB637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2468" y="0"/>
            <a:ext cx="6720840" cy="226225"/>
          </a:xfrm>
          <a:prstGeom prst="rect">
            <a:avLst/>
          </a:pr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941F53E-EAF1-4AF0-9386-A74DFBA204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4108" y="5762147"/>
            <a:ext cx="6720840" cy="780581"/>
          </a:xfrm>
          <a:prstGeom prst="rect">
            <a:avLst/>
          </a:pr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7210737-D731-4ED9-8D08-A238C71DD3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57188" y="450792"/>
            <a:ext cx="4171517" cy="5950008"/>
          </a:xfrm>
          <a:prstGeom prst="rect">
            <a:avLst/>
          </a:prstGeom>
          <a:solidFill>
            <a:schemeClr val="bg1"/>
          </a:solidFill>
          <a:ln w="57150" cmpd="thinThick">
            <a:noFill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erson wearing a suit and tie&#10;&#10;Description automatically generated">
            <a:hlinkClick r:id="rId5"/>
            <a:extLst>
              <a:ext uri="{FF2B5EF4-FFF2-40B4-BE49-F238E27FC236}">
                <a16:creationId xmlns:a16="http://schemas.microsoft.com/office/drawing/2014/main" id="{4302B146-E611-4DF2-81A8-287A011DA91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7759" r="10488" b="3"/>
          <a:stretch/>
        </p:blipFill>
        <p:spPr>
          <a:xfrm rot="21600000">
            <a:off x="7798182" y="684680"/>
            <a:ext cx="3697956" cy="5482657"/>
          </a:xfrm>
          <a:prstGeom prst="rect">
            <a:avLst/>
          </a:prstGeom>
        </p:spPr>
      </p:pic>
      <p:sp>
        <p:nvSpPr>
          <p:cNvPr id="7" name="Action Button: Video 6">
            <a:hlinkClick r:id="rId5" highlightClick="1"/>
            <a:extLst>
              <a:ext uri="{FF2B5EF4-FFF2-40B4-BE49-F238E27FC236}">
                <a16:creationId xmlns:a16="http://schemas.microsoft.com/office/drawing/2014/main" id="{3B2FA7F3-B6C5-40D2-AA29-D3CC7F520D81}"/>
              </a:ext>
            </a:extLst>
          </p:cNvPr>
          <p:cNvSpPr/>
          <p:nvPr/>
        </p:nvSpPr>
        <p:spPr>
          <a:xfrm>
            <a:off x="11746508" y="6398100"/>
            <a:ext cx="293511" cy="357086"/>
          </a:xfrm>
          <a:prstGeom prst="actionButtonMovi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7516076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8">
            <a:extLst>
              <a:ext uri="{FF2B5EF4-FFF2-40B4-BE49-F238E27FC236}">
                <a16:creationId xmlns:a16="http://schemas.microsoft.com/office/drawing/2014/main" id="{4C886762-16F0-4868-B83A-261746214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24" name="Freeform 11">
            <a:extLst>
              <a:ext uri="{FF2B5EF4-FFF2-40B4-BE49-F238E27FC236}">
                <a16:creationId xmlns:a16="http://schemas.microsoft.com/office/drawing/2014/main" id="{D2B54B4E-3454-4B76-B85A-8512B77298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5875" y="0"/>
            <a:ext cx="11683810" cy="6588125"/>
          </a:xfrm>
          <a:custGeom>
            <a:avLst/>
            <a:gdLst/>
            <a:ahLst/>
            <a:cxnLst/>
            <a:rect l="l" t="t" r="r" b="b"/>
            <a:pathLst>
              <a:path w="11683810" h="6588125">
                <a:moveTo>
                  <a:pt x="0" y="0"/>
                </a:moveTo>
                <a:lnTo>
                  <a:pt x="11318691" y="0"/>
                </a:lnTo>
                <a:lnTo>
                  <a:pt x="11683810" y="5976938"/>
                </a:lnTo>
                <a:lnTo>
                  <a:pt x="15875" y="6588125"/>
                </a:lnTo>
                <a:cubicBezTo>
                  <a:pt x="10583" y="4386792"/>
                  <a:pt x="5292" y="2185458"/>
                  <a:pt x="0" y="0"/>
                </a:cubicBezTo>
                <a:close/>
              </a:path>
            </a:pathLst>
          </a:custGeom>
          <a:ln>
            <a:noFill/>
          </a:ln>
          <a:effectLst>
            <a:outerShdw blurRad="101600" dist="152400" dir="438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5" name="Freeform 13">
            <a:extLst>
              <a:ext uri="{FF2B5EF4-FFF2-40B4-BE49-F238E27FC236}">
                <a16:creationId xmlns:a16="http://schemas.microsoft.com/office/drawing/2014/main" id="{7EFFE965-5586-4889-A74D-3A6080D04B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82257"/>
            <a:ext cx="11329257" cy="2028845"/>
          </a:xfrm>
          <a:custGeom>
            <a:avLst/>
            <a:gdLst/>
            <a:ahLst/>
            <a:cxnLst/>
            <a:rect l="l" t="t" r="r" b="b"/>
            <a:pathLst>
              <a:path w="11329257" h="2028845">
                <a:moveTo>
                  <a:pt x="0" y="588520"/>
                </a:moveTo>
                <a:lnTo>
                  <a:pt x="11244075" y="0"/>
                </a:lnTo>
                <a:lnTo>
                  <a:pt x="11329257" y="1424838"/>
                </a:lnTo>
                <a:lnTo>
                  <a:pt x="0" y="2028845"/>
                </a:lnTo>
                <a:lnTo>
                  <a:pt x="0" y="58852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Freeform 25">
            <a:extLst>
              <a:ext uri="{FF2B5EF4-FFF2-40B4-BE49-F238E27FC236}">
                <a16:creationId xmlns:a16="http://schemas.microsoft.com/office/drawing/2014/main" id="{5BC4125D-18D9-4A65-82B6-C24FE9434F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8719579" cy="456877"/>
          </a:xfrm>
          <a:custGeom>
            <a:avLst/>
            <a:gdLst/>
            <a:ahLst/>
            <a:cxn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7" name="Freeform 14">
            <a:extLst>
              <a:ext uri="{FF2B5EF4-FFF2-40B4-BE49-F238E27FC236}">
                <a16:creationId xmlns:a16="http://schemas.microsoft.com/office/drawing/2014/main" id="{A86DE327-0F45-4F54-BB6C-68A093CE55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20000">
            <a:off x="-161800" y="293317"/>
            <a:ext cx="11367116" cy="5751804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28" name="5-Point Star 24">
            <a:extLst>
              <a:ext uri="{FF2B5EF4-FFF2-40B4-BE49-F238E27FC236}">
                <a16:creationId xmlns:a16="http://schemas.microsoft.com/office/drawing/2014/main" id="{795857C2-E6E7-405A-B5A3-4DE3B50A7B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20000">
            <a:off x="4221385" y="5111356"/>
            <a:ext cx="515386" cy="515386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EBED079-8477-497F-AC01-EC716A17FA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420000">
            <a:off x="562263" y="655592"/>
            <a:ext cx="5428489" cy="327868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8000"/>
              <a:t>Героят</a:t>
            </a:r>
          </a:p>
        </p:txBody>
      </p:sp>
      <p:pic>
        <p:nvPicPr>
          <p:cNvPr id="4" name="Picture 3" descr="A person looking at the camera&#10;&#10;Description automatically generated">
            <a:extLst>
              <a:ext uri="{FF2B5EF4-FFF2-40B4-BE49-F238E27FC236}">
                <a16:creationId xmlns:a16="http://schemas.microsoft.com/office/drawing/2014/main" id="{3D0DAEEB-26D1-424B-A6B9-2BCF27C0357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134" r="9381" b="-2"/>
          <a:stretch/>
        </p:blipFill>
        <p:spPr>
          <a:xfrm rot="21420000">
            <a:off x="6434380" y="-4410"/>
            <a:ext cx="4672896" cy="4425352"/>
          </a:xfrm>
          <a:custGeom>
            <a:avLst/>
            <a:gdLst/>
            <a:ahLst/>
            <a:cxnLst/>
            <a:rect l="l" t="t" r="r" b="b"/>
            <a:pathLst>
              <a:path w="4672896" h="4425352">
                <a:moveTo>
                  <a:pt x="2262547" y="0"/>
                </a:moveTo>
                <a:lnTo>
                  <a:pt x="4672895" y="126321"/>
                </a:lnTo>
                <a:lnTo>
                  <a:pt x="4672896" y="4425352"/>
                </a:lnTo>
                <a:lnTo>
                  <a:pt x="0" y="4425352"/>
                </a:lnTo>
                <a:lnTo>
                  <a:pt x="0" y="0"/>
                </a:lnTo>
                <a:close/>
              </a:path>
            </a:pathLst>
          </a:cu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26956808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12">
            <a:extLst>
              <a:ext uri="{FF2B5EF4-FFF2-40B4-BE49-F238E27FC236}">
                <a16:creationId xmlns:a16="http://schemas.microsoft.com/office/drawing/2014/main" id="{4C886762-16F0-4868-B83A-261746214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36" name="Freeform 11">
            <a:extLst>
              <a:ext uri="{FF2B5EF4-FFF2-40B4-BE49-F238E27FC236}">
                <a16:creationId xmlns:a16="http://schemas.microsoft.com/office/drawing/2014/main" id="{D2B54B4E-3454-4B76-B85A-8512B77298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5875" y="0"/>
            <a:ext cx="11683810" cy="6588125"/>
          </a:xfrm>
          <a:custGeom>
            <a:avLst/>
            <a:gdLst/>
            <a:ahLst/>
            <a:cxnLst/>
            <a:rect l="l" t="t" r="r" b="b"/>
            <a:pathLst>
              <a:path w="11683810" h="6588125">
                <a:moveTo>
                  <a:pt x="0" y="0"/>
                </a:moveTo>
                <a:lnTo>
                  <a:pt x="11318691" y="0"/>
                </a:lnTo>
                <a:lnTo>
                  <a:pt x="11683810" y="5976938"/>
                </a:lnTo>
                <a:lnTo>
                  <a:pt x="15875" y="6588125"/>
                </a:lnTo>
                <a:cubicBezTo>
                  <a:pt x="10583" y="4386792"/>
                  <a:pt x="5292" y="2185458"/>
                  <a:pt x="0" y="0"/>
                </a:cubicBezTo>
                <a:close/>
              </a:path>
            </a:pathLst>
          </a:custGeom>
          <a:ln>
            <a:noFill/>
          </a:ln>
          <a:effectLst>
            <a:outerShdw blurRad="101600" dist="152400" dir="438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7" name="Freeform 13">
            <a:extLst>
              <a:ext uri="{FF2B5EF4-FFF2-40B4-BE49-F238E27FC236}">
                <a16:creationId xmlns:a16="http://schemas.microsoft.com/office/drawing/2014/main" id="{7EFFE965-5586-4889-A74D-3A6080D04B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82257"/>
            <a:ext cx="11329257" cy="2028845"/>
          </a:xfrm>
          <a:custGeom>
            <a:avLst/>
            <a:gdLst/>
            <a:ahLst/>
            <a:cxnLst/>
            <a:rect l="l" t="t" r="r" b="b"/>
            <a:pathLst>
              <a:path w="11329257" h="2028845">
                <a:moveTo>
                  <a:pt x="0" y="588520"/>
                </a:moveTo>
                <a:lnTo>
                  <a:pt x="11244075" y="0"/>
                </a:lnTo>
                <a:lnTo>
                  <a:pt x="11329257" y="1424838"/>
                </a:lnTo>
                <a:lnTo>
                  <a:pt x="0" y="2028845"/>
                </a:lnTo>
                <a:lnTo>
                  <a:pt x="0" y="58852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8" name="Freeform 25">
            <a:extLst>
              <a:ext uri="{FF2B5EF4-FFF2-40B4-BE49-F238E27FC236}">
                <a16:creationId xmlns:a16="http://schemas.microsoft.com/office/drawing/2014/main" id="{5BC4125D-18D9-4A65-82B6-C24FE9434F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8719579" cy="456877"/>
          </a:xfrm>
          <a:custGeom>
            <a:avLst/>
            <a:gdLst/>
            <a:ahLst/>
            <a:cxn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9" name="Freeform 14">
            <a:extLst>
              <a:ext uri="{FF2B5EF4-FFF2-40B4-BE49-F238E27FC236}">
                <a16:creationId xmlns:a16="http://schemas.microsoft.com/office/drawing/2014/main" id="{A86DE327-0F45-4F54-BB6C-68A093CE55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20000">
            <a:off x="-161800" y="293317"/>
            <a:ext cx="11367116" cy="5751804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40" name="5-Point Star 24">
            <a:extLst>
              <a:ext uri="{FF2B5EF4-FFF2-40B4-BE49-F238E27FC236}">
                <a16:creationId xmlns:a16="http://schemas.microsoft.com/office/drawing/2014/main" id="{795857C2-E6E7-405A-B5A3-4DE3B50A7B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20000">
            <a:off x="4221385" y="5111356"/>
            <a:ext cx="515386" cy="515386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6F79199-FF19-4B47-9558-0BF72DA350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420000">
            <a:off x="562263" y="655592"/>
            <a:ext cx="5428489" cy="327868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8000"/>
              <a:t>светът</a:t>
            </a:r>
          </a:p>
        </p:txBody>
      </p:sp>
      <p:pic>
        <p:nvPicPr>
          <p:cNvPr id="8" name="Picture 7" descr="A group of people walking in the snow&#10;&#10;Description automatically generated">
            <a:extLst>
              <a:ext uri="{FF2B5EF4-FFF2-40B4-BE49-F238E27FC236}">
                <a16:creationId xmlns:a16="http://schemas.microsoft.com/office/drawing/2014/main" id="{0B30CE87-9BFF-4080-AE4E-3141412945A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240" r="20363" b="-1"/>
          <a:stretch/>
        </p:blipFill>
        <p:spPr>
          <a:xfrm rot="21420000">
            <a:off x="6434380" y="-4410"/>
            <a:ext cx="4672896" cy="4425352"/>
          </a:xfrm>
          <a:custGeom>
            <a:avLst/>
            <a:gdLst/>
            <a:ahLst/>
            <a:cxnLst/>
            <a:rect l="l" t="t" r="r" b="b"/>
            <a:pathLst>
              <a:path w="4672896" h="4425352">
                <a:moveTo>
                  <a:pt x="2262547" y="0"/>
                </a:moveTo>
                <a:lnTo>
                  <a:pt x="4672895" y="126321"/>
                </a:lnTo>
                <a:lnTo>
                  <a:pt x="4672896" y="4425352"/>
                </a:lnTo>
                <a:lnTo>
                  <a:pt x="0" y="4425352"/>
                </a:lnTo>
                <a:lnTo>
                  <a:pt x="0" y="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4781601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10">
            <a:extLst>
              <a:ext uri="{FF2B5EF4-FFF2-40B4-BE49-F238E27FC236}">
                <a16:creationId xmlns:a16="http://schemas.microsoft.com/office/drawing/2014/main" id="{4412F17E-378A-48DF-A7D0-616F75D5C4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34" name="Freeform 11">
            <a:extLst>
              <a:ext uri="{FF2B5EF4-FFF2-40B4-BE49-F238E27FC236}">
                <a16:creationId xmlns:a16="http://schemas.microsoft.com/office/drawing/2014/main" id="{908915DF-1091-4602-9B1A-C06774398E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5875" y="0"/>
            <a:ext cx="11683810" cy="6588125"/>
          </a:xfrm>
          <a:custGeom>
            <a:avLst/>
            <a:gdLst/>
            <a:ahLst/>
            <a:cxnLst/>
            <a:rect l="l" t="t" r="r" b="b"/>
            <a:pathLst>
              <a:path w="11683810" h="6588125">
                <a:moveTo>
                  <a:pt x="0" y="0"/>
                </a:moveTo>
                <a:lnTo>
                  <a:pt x="11318691" y="0"/>
                </a:lnTo>
                <a:lnTo>
                  <a:pt x="11683810" y="5976938"/>
                </a:lnTo>
                <a:lnTo>
                  <a:pt x="15875" y="6588125"/>
                </a:lnTo>
                <a:cubicBezTo>
                  <a:pt x="10583" y="4386792"/>
                  <a:pt x="5292" y="2185458"/>
                  <a:pt x="0" y="0"/>
                </a:cubicBezTo>
                <a:close/>
              </a:path>
            </a:pathLst>
          </a:custGeom>
          <a:ln>
            <a:noFill/>
          </a:ln>
          <a:effectLst>
            <a:outerShdw blurRad="101600" dist="152400" dir="438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5" name="Freeform 13">
            <a:extLst>
              <a:ext uri="{FF2B5EF4-FFF2-40B4-BE49-F238E27FC236}">
                <a16:creationId xmlns:a16="http://schemas.microsoft.com/office/drawing/2014/main" id="{6CFA88D5-4955-401D-884D-20970DD4EA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82257"/>
            <a:ext cx="11329257" cy="2028845"/>
          </a:xfrm>
          <a:custGeom>
            <a:avLst/>
            <a:gdLst/>
            <a:ahLst/>
            <a:cxnLst/>
            <a:rect l="l" t="t" r="r" b="b"/>
            <a:pathLst>
              <a:path w="11329257" h="2028845">
                <a:moveTo>
                  <a:pt x="0" y="588520"/>
                </a:moveTo>
                <a:lnTo>
                  <a:pt x="11244075" y="0"/>
                </a:lnTo>
                <a:lnTo>
                  <a:pt x="11329257" y="1424838"/>
                </a:lnTo>
                <a:lnTo>
                  <a:pt x="0" y="2028845"/>
                </a:lnTo>
                <a:lnTo>
                  <a:pt x="0" y="58852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6" name="Freeform 25">
            <a:extLst>
              <a:ext uri="{FF2B5EF4-FFF2-40B4-BE49-F238E27FC236}">
                <a16:creationId xmlns:a16="http://schemas.microsoft.com/office/drawing/2014/main" id="{164D267B-C17A-4774-88F8-99CC562E3A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8719579" cy="456877"/>
          </a:xfrm>
          <a:custGeom>
            <a:avLst/>
            <a:gdLst/>
            <a:ahLst/>
            <a:cxn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7" name="Freeform 14">
            <a:extLst>
              <a:ext uri="{FF2B5EF4-FFF2-40B4-BE49-F238E27FC236}">
                <a16:creationId xmlns:a16="http://schemas.microsoft.com/office/drawing/2014/main" id="{C1C5AED6-50C3-434F-B16D-A7A833763D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20000">
            <a:off x="-161800" y="293317"/>
            <a:ext cx="11367116" cy="5751804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38" name="5-Point Star 24">
            <a:extLst>
              <a:ext uri="{FF2B5EF4-FFF2-40B4-BE49-F238E27FC236}">
                <a16:creationId xmlns:a16="http://schemas.microsoft.com/office/drawing/2014/main" id="{AFF213A5-1AFF-47E9-83C0-F71BD73881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20000">
            <a:off x="4221385" y="5111356"/>
            <a:ext cx="515386" cy="515386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9" name="Freeform 6">
            <a:extLst>
              <a:ext uri="{FF2B5EF4-FFF2-40B4-BE49-F238E27FC236}">
                <a16:creationId xmlns:a16="http://schemas.microsoft.com/office/drawing/2014/main" id="{E5A19EF2-D2E4-4E97-8DE3-5B7FCBB346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8841" y="2698990"/>
            <a:ext cx="11338098" cy="3612111"/>
          </a:xfrm>
          <a:custGeom>
            <a:avLst/>
            <a:gdLst>
              <a:gd name="connsiteX0" fmla="*/ 0 w 11329257"/>
              <a:gd name="connsiteY0" fmla="*/ 1672253 h 3112578"/>
              <a:gd name="connsiteX1" fmla="*/ 11201741 w 11329257"/>
              <a:gd name="connsiteY1" fmla="*/ 0 h 3112578"/>
              <a:gd name="connsiteX2" fmla="*/ 11329257 w 11329257"/>
              <a:gd name="connsiteY2" fmla="*/ 2508571 h 3112578"/>
              <a:gd name="connsiteX3" fmla="*/ 0 w 11329257"/>
              <a:gd name="connsiteY3" fmla="*/ 3112578 h 3112578"/>
              <a:gd name="connsiteX4" fmla="*/ 0 w 11329257"/>
              <a:gd name="connsiteY4" fmla="*/ 1672253 h 3112578"/>
              <a:gd name="connsiteX0" fmla="*/ 8467 w 11329257"/>
              <a:gd name="connsiteY0" fmla="*/ 994919 h 3112578"/>
              <a:gd name="connsiteX1" fmla="*/ 11201741 w 11329257"/>
              <a:gd name="connsiteY1" fmla="*/ 0 h 3112578"/>
              <a:gd name="connsiteX2" fmla="*/ 11329257 w 11329257"/>
              <a:gd name="connsiteY2" fmla="*/ 2508571 h 3112578"/>
              <a:gd name="connsiteX3" fmla="*/ 0 w 11329257"/>
              <a:gd name="connsiteY3" fmla="*/ 3112578 h 3112578"/>
              <a:gd name="connsiteX4" fmla="*/ 8467 w 11329257"/>
              <a:gd name="connsiteY4" fmla="*/ 994919 h 3112578"/>
              <a:gd name="connsiteX0" fmla="*/ 814 w 11330070"/>
              <a:gd name="connsiteY0" fmla="*/ 732453 h 3112578"/>
              <a:gd name="connsiteX1" fmla="*/ 11202554 w 11330070"/>
              <a:gd name="connsiteY1" fmla="*/ 0 h 3112578"/>
              <a:gd name="connsiteX2" fmla="*/ 11330070 w 11330070"/>
              <a:gd name="connsiteY2" fmla="*/ 2508571 h 3112578"/>
              <a:gd name="connsiteX3" fmla="*/ 813 w 11330070"/>
              <a:gd name="connsiteY3" fmla="*/ 3112578 h 3112578"/>
              <a:gd name="connsiteX4" fmla="*/ 814 w 11330070"/>
              <a:gd name="connsiteY4" fmla="*/ 732453 h 3112578"/>
              <a:gd name="connsiteX0" fmla="*/ 375 w 11338098"/>
              <a:gd name="connsiteY0" fmla="*/ 622387 h 3112578"/>
              <a:gd name="connsiteX1" fmla="*/ 11210582 w 11338098"/>
              <a:gd name="connsiteY1" fmla="*/ 0 h 3112578"/>
              <a:gd name="connsiteX2" fmla="*/ 11338098 w 11338098"/>
              <a:gd name="connsiteY2" fmla="*/ 2508571 h 3112578"/>
              <a:gd name="connsiteX3" fmla="*/ 8841 w 11338098"/>
              <a:gd name="connsiteY3" fmla="*/ 3112578 h 3112578"/>
              <a:gd name="connsiteX4" fmla="*/ 375 w 11338098"/>
              <a:gd name="connsiteY4" fmla="*/ 622387 h 3112578"/>
              <a:gd name="connsiteX0" fmla="*/ 375 w 11338098"/>
              <a:gd name="connsiteY0" fmla="*/ 1020320 h 3510511"/>
              <a:gd name="connsiteX1" fmla="*/ 11176715 w 11338098"/>
              <a:gd name="connsiteY1" fmla="*/ 0 h 3510511"/>
              <a:gd name="connsiteX2" fmla="*/ 11338098 w 11338098"/>
              <a:gd name="connsiteY2" fmla="*/ 2906504 h 3510511"/>
              <a:gd name="connsiteX3" fmla="*/ 8841 w 11338098"/>
              <a:gd name="connsiteY3" fmla="*/ 3510511 h 3510511"/>
              <a:gd name="connsiteX4" fmla="*/ 375 w 11338098"/>
              <a:gd name="connsiteY4" fmla="*/ 1020320 h 3510511"/>
              <a:gd name="connsiteX0" fmla="*/ 375 w 11338098"/>
              <a:gd name="connsiteY0" fmla="*/ 664720 h 3510511"/>
              <a:gd name="connsiteX1" fmla="*/ 11176715 w 11338098"/>
              <a:gd name="connsiteY1" fmla="*/ 0 h 3510511"/>
              <a:gd name="connsiteX2" fmla="*/ 11338098 w 11338098"/>
              <a:gd name="connsiteY2" fmla="*/ 2906504 h 3510511"/>
              <a:gd name="connsiteX3" fmla="*/ 8841 w 11338098"/>
              <a:gd name="connsiteY3" fmla="*/ 3510511 h 3510511"/>
              <a:gd name="connsiteX4" fmla="*/ 375 w 11338098"/>
              <a:gd name="connsiteY4" fmla="*/ 664720 h 3510511"/>
              <a:gd name="connsiteX0" fmla="*/ 375 w 11338098"/>
              <a:gd name="connsiteY0" fmla="*/ 605454 h 3510511"/>
              <a:gd name="connsiteX1" fmla="*/ 11176715 w 11338098"/>
              <a:gd name="connsiteY1" fmla="*/ 0 h 3510511"/>
              <a:gd name="connsiteX2" fmla="*/ 11338098 w 11338098"/>
              <a:gd name="connsiteY2" fmla="*/ 2906504 h 3510511"/>
              <a:gd name="connsiteX3" fmla="*/ 8841 w 11338098"/>
              <a:gd name="connsiteY3" fmla="*/ 3510511 h 3510511"/>
              <a:gd name="connsiteX4" fmla="*/ 375 w 11338098"/>
              <a:gd name="connsiteY4" fmla="*/ 605454 h 3510511"/>
              <a:gd name="connsiteX0" fmla="*/ 375 w 11338098"/>
              <a:gd name="connsiteY0" fmla="*/ 707054 h 3612111"/>
              <a:gd name="connsiteX1" fmla="*/ 11176715 w 11338098"/>
              <a:gd name="connsiteY1" fmla="*/ 0 h 3612111"/>
              <a:gd name="connsiteX2" fmla="*/ 11338098 w 11338098"/>
              <a:gd name="connsiteY2" fmla="*/ 3008104 h 3612111"/>
              <a:gd name="connsiteX3" fmla="*/ 8841 w 11338098"/>
              <a:gd name="connsiteY3" fmla="*/ 3612111 h 3612111"/>
              <a:gd name="connsiteX4" fmla="*/ 375 w 11338098"/>
              <a:gd name="connsiteY4" fmla="*/ 707054 h 3612111"/>
              <a:gd name="connsiteX0" fmla="*/ 375 w 11338098"/>
              <a:gd name="connsiteY0" fmla="*/ 571588 h 3612111"/>
              <a:gd name="connsiteX1" fmla="*/ 11176715 w 11338098"/>
              <a:gd name="connsiteY1" fmla="*/ 0 h 3612111"/>
              <a:gd name="connsiteX2" fmla="*/ 11338098 w 11338098"/>
              <a:gd name="connsiteY2" fmla="*/ 3008104 h 3612111"/>
              <a:gd name="connsiteX3" fmla="*/ 8841 w 11338098"/>
              <a:gd name="connsiteY3" fmla="*/ 3612111 h 3612111"/>
              <a:gd name="connsiteX4" fmla="*/ 375 w 11338098"/>
              <a:gd name="connsiteY4" fmla="*/ 571588 h 3612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38098" h="3612111">
                <a:moveTo>
                  <a:pt x="375" y="571588"/>
                </a:moveTo>
                <a:lnTo>
                  <a:pt x="11176715" y="0"/>
                </a:lnTo>
                <a:lnTo>
                  <a:pt x="11338098" y="3008104"/>
                </a:lnTo>
                <a:lnTo>
                  <a:pt x="8841" y="3612111"/>
                </a:lnTo>
                <a:cubicBezTo>
                  <a:pt x="11663" y="2906225"/>
                  <a:pt x="-2447" y="1277474"/>
                  <a:pt x="375" y="571588"/>
                </a:cubicBez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6F6409D-F6ED-461D-830E-CD994980F1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420000">
            <a:off x="510575" y="3233195"/>
            <a:ext cx="10178799" cy="134699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8000">
                <a:solidFill>
                  <a:schemeClr val="bg1"/>
                </a:solidFill>
              </a:rPr>
              <a:t>адресатът</a:t>
            </a:r>
          </a:p>
        </p:txBody>
      </p:sp>
      <p:pic>
        <p:nvPicPr>
          <p:cNvPr id="4" name="Picture 3" descr="A close up of a sign&#10;&#10;Description automatically generated">
            <a:extLst>
              <a:ext uri="{FF2B5EF4-FFF2-40B4-BE49-F238E27FC236}">
                <a16:creationId xmlns:a16="http://schemas.microsoft.com/office/drawing/2014/main" id="{3B46E521-DB2F-475A-A14F-C07112792A0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81" r="1" b="36358"/>
          <a:stretch/>
        </p:blipFill>
        <p:spPr>
          <a:xfrm rot="21420000">
            <a:off x="5571079" y="252394"/>
            <a:ext cx="5071168" cy="2406798"/>
          </a:xfrm>
          <a:prstGeom prst="rect">
            <a:avLst/>
          </a:prstGeom>
        </p:spPr>
      </p:pic>
      <p:pic>
        <p:nvPicPr>
          <p:cNvPr id="6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87BB10E0-0237-4D78-A521-CEAEEF49560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7088" r="3" b="29757"/>
          <a:stretch/>
        </p:blipFill>
        <p:spPr>
          <a:xfrm rot="21420000">
            <a:off x="383132" y="524097"/>
            <a:ext cx="5081054" cy="2406798"/>
          </a:xfrm>
          <a:prstGeom prst="rect">
            <a:avLst/>
          </a:prstGeom>
        </p:spPr>
      </p:pic>
      <p:sp>
        <p:nvSpPr>
          <p:cNvPr id="40" name="5-Point Star 18">
            <a:extLst>
              <a:ext uri="{FF2B5EF4-FFF2-40B4-BE49-F238E27FC236}">
                <a16:creationId xmlns:a16="http://schemas.microsoft.com/office/drawing/2014/main" id="{6A2331CC-64CF-40CC-B414-15418F9DD7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20000">
            <a:off x="4221385" y="5111356"/>
            <a:ext cx="515386" cy="515386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8557323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92AA95-38FF-4B6E-95EE-46A41E15E7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5680" y="308113"/>
            <a:ext cx="10396882" cy="1151965"/>
          </a:xfrm>
        </p:spPr>
        <p:txBody>
          <a:bodyPr/>
          <a:lstStyle/>
          <a:p>
            <a:r>
              <a:rPr lang="bg-BG"/>
              <a:t>Художествени изразни средства</a:t>
            </a:r>
            <a:endParaRPr lang="bg-BG" dirty="0"/>
          </a:p>
        </p:txBody>
      </p:sp>
      <p:pic>
        <p:nvPicPr>
          <p:cNvPr id="4" name="Picture 3" descr="A sign on a cloudy day&#10;&#10;Description automatically generated">
            <a:extLst>
              <a:ext uri="{FF2B5EF4-FFF2-40B4-BE49-F238E27FC236}">
                <a16:creationId xmlns:a16="http://schemas.microsoft.com/office/drawing/2014/main" id="{3F38E05D-FBEF-4DA3-AC99-C4113B7CE8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600" y="1629000"/>
            <a:ext cx="3200000" cy="1800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Picture 5" descr="A black bird flying in the sky&#10;&#10;Description automatically generated">
            <a:extLst>
              <a:ext uri="{FF2B5EF4-FFF2-40B4-BE49-F238E27FC236}">
                <a16:creationId xmlns:a16="http://schemas.microsoft.com/office/drawing/2014/main" id="{93D07DA4-C697-4F2B-8A67-CACAF95F43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4640" y="2630600"/>
            <a:ext cx="3042254" cy="1800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8" name="Picture 7" descr="Animal on the snow&#10;&#10;Description automatically generated">
            <a:extLst>
              <a:ext uri="{FF2B5EF4-FFF2-40B4-BE49-F238E27FC236}">
                <a16:creationId xmlns:a16="http://schemas.microsoft.com/office/drawing/2014/main" id="{B2611F33-637E-439B-94FC-27788928A79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4693" b="14693"/>
          <a:stretch/>
        </p:blipFill>
        <p:spPr>
          <a:xfrm>
            <a:off x="8813534" y="1361440"/>
            <a:ext cx="2549094" cy="1800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0" name="Picture 9" descr="A close up of a snow covered slope&#10;&#10;Description automatically generated">
            <a:extLst>
              <a:ext uri="{FF2B5EF4-FFF2-40B4-BE49-F238E27FC236}">
                <a16:creationId xmlns:a16="http://schemas.microsoft.com/office/drawing/2014/main" id="{29A47C24-4705-41A8-949F-1AADAFA1FA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01470" y="4088560"/>
            <a:ext cx="3201452" cy="1800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2640470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hought Bubble: Cloud 2">
            <a:extLst>
              <a:ext uri="{FF2B5EF4-FFF2-40B4-BE49-F238E27FC236}">
                <a16:creationId xmlns:a16="http://schemas.microsoft.com/office/drawing/2014/main" id="{B746A365-B1EC-483B-9D59-F515C5822333}"/>
              </a:ext>
            </a:extLst>
          </p:cNvPr>
          <p:cNvSpPr/>
          <p:nvPr/>
        </p:nvSpPr>
        <p:spPr>
          <a:xfrm>
            <a:off x="5713843" y="3236535"/>
            <a:ext cx="3960000" cy="2243579"/>
          </a:xfrm>
          <a:prstGeom prst="cloudCallou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 algn="ctr">
              <a:buFont typeface="Wingdings" panose="05000000000000000000" pitchFamily="2" charset="2"/>
              <a:buChar char="v"/>
            </a:pPr>
            <a:r>
              <a:rPr lang="bg-BG" dirty="0">
                <a:solidFill>
                  <a:srgbClr val="C00000"/>
                </a:solidFill>
              </a:rPr>
              <a:t>Хипербола</a:t>
            </a:r>
          </a:p>
          <a:p>
            <a:pPr marL="285750" indent="-285750" algn="ctr">
              <a:buFont typeface="Wingdings" panose="05000000000000000000" pitchFamily="2" charset="2"/>
              <a:buChar char="v"/>
            </a:pPr>
            <a:endParaRPr lang="bg-BG" dirty="0">
              <a:solidFill>
                <a:srgbClr val="C00000"/>
              </a:solidFill>
            </a:endParaRPr>
          </a:p>
          <a:p>
            <a:pPr algn="ctr"/>
            <a:r>
              <a:rPr lang="bg-BG" dirty="0">
                <a:solidFill>
                  <a:srgbClr val="C00000"/>
                </a:solidFill>
              </a:rPr>
              <a:t>„Виси на него със страшна сила…“</a:t>
            </a:r>
          </a:p>
        </p:txBody>
      </p:sp>
      <p:sp>
        <p:nvSpPr>
          <p:cNvPr id="4" name="Thought Bubble: Cloud 3">
            <a:extLst>
              <a:ext uri="{FF2B5EF4-FFF2-40B4-BE49-F238E27FC236}">
                <a16:creationId xmlns:a16="http://schemas.microsoft.com/office/drawing/2014/main" id="{48065BD1-14B9-41DE-8DF7-F2243290539D}"/>
              </a:ext>
            </a:extLst>
          </p:cNvPr>
          <p:cNvSpPr/>
          <p:nvPr/>
        </p:nvSpPr>
        <p:spPr>
          <a:xfrm>
            <a:off x="7693843" y="135117"/>
            <a:ext cx="3960000" cy="2243579"/>
          </a:xfrm>
          <a:prstGeom prst="cloudCallou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 algn="ctr">
              <a:buFont typeface="Wingdings" panose="05000000000000000000" pitchFamily="2" charset="2"/>
              <a:buChar char="v"/>
            </a:pPr>
            <a:r>
              <a:rPr lang="bg-BG" dirty="0">
                <a:solidFill>
                  <a:srgbClr val="C00000"/>
                </a:solidFill>
              </a:rPr>
              <a:t>Епитет</a:t>
            </a:r>
          </a:p>
          <a:p>
            <a:pPr marL="285750" indent="-285750" algn="ctr">
              <a:buFont typeface="Wingdings" panose="05000000000000000000" pitchFamily="2" charset="2"/>
              <a:buChar char="v"/>
            </a:pPr>
            <a:endParaRPr lang="bg-BG" dirty="0">
              <a:solidFill>
                <a:srgbClr val="C00000"/>
              </a:solidFill>
            </a:endParaRPr>
          </a:p>
          <a:p>
            <a:pPr algn="ctr"/>
            <a:r>
              <a:rPr lang="bg-BG" dirty="0">
                <a:solidFill>
                  <a:srgbClr val="C00000"/>
                </a:solidFill>
              </a:rPr>
              <a:t>„свещен глас”; </a:t>
            </a:r>
          </a:p>
          <a:p>
            <a:pPr algn="ctr"/>
            <a:r>
              <a:rPr lang="bg-BG" dirty="0">
                <a:solidFill>
                  <a:srgbClr val="C00000"/>
                </a:solidFill>
              </a:rPr>
              <a:t>„черна робиня“</a:t>
            </a:r>
          </a:p>
        </p:txBody>
      </p:sp>
      <p:sp>
        <p:nvSpPr>
          <p:cNvPr id="6" name="Thought Bubble: Cloud 5">
            <a:extLst>
              <a:ext uri="{FF2B5EF4-FFF2-40B4-BE49-F238E27FC236}">
                <a16:creationId xmlns:a16="http://schemas.microsoft.com/office/drawing/2014/main" id="{2FDEE8ED-0E2A-4BB2-A1C2-327FAC98B060}"/>
              </a:ext>
            </a:extLst>
          </p:cNvPr>
          <p:cNvSpPr/>
          <p:nvPr/>
        </p:nvSpPr>
        <p:spPr>
          <a:xfrm>
            <a:off x="4082635" y="992956"/>
            <a:ext cx="3544478" cy="2243579"/>
          </a:xfrm>
          <a:prstGeom prst="cloudCallou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 algn="ctr">
              <a:buFont typeface="Wingdings" panose="05000000000000000000" pitchFamily="2" charset="2"/>
              <a:buChar char="v"/>
            </a:pPr>
            <a:r>
              <a:rPr lang="bg-BG" dirty="0">
                <a:solidFill>
                  <a:srgbClr val="C00000"/>
                </a:solidFill>
              </a:rPr>
              <a:t>Метафора </a:t>
            </a:r>
          </a:p>
          <a:p>
            <a:pPr marL="285750" indent="-285750" algn="ctr">
              <a:buFont typeface="Wingdings" panose="05000000000000000000" pitchFamily="2" charset="2"/>
              <a:buChar char="v"/>
            </a:pPr>
            <a:endParaRPr lang="bg-BG" dirty="0">
              <a:solidFill>
                <a:srgbClr val="C00000"/>
              </a:solidFill>
            </a:endParaRPr>
          </a:p>
          <a:p>
            <a:pPr algn="ctr"/>
            <a:r>
              <a:rPr lang="bg-BG" dirty="0">
                <a:solidFill>
                  <a:srgbClr val="C00000"/>
                </a:solidFill>
              </a:rPr>
              <a:t>„черно бесило“</a:t>
            </a:r>
          </a:p>
        </p:txBody>
      </p:sp>
      <p:sp>
        <p:nvSpPr>
          <p:cNvPr id="7" name="Thought Bubble: Cloud 6">
            <a:extLst>
              <a:ext uri="{FF2B5EF4-FFF2-40B4-BE49-F238E27FC236}">
                <a16:creationId xmlns:a16="http://schemas.microsoft.com/office/drawing/2014/main" id="{4E7AC2C5-780B-4770-B7F4-E41955E29467}"/>
              </a:ext>
            </a:extLst>
          </p:cNvPr>
          <p:cNvSpPr/>
          <p:nvPr/>
        </p:nvSpPr>
        <p:spPr>
          <a:xfrm>
            <a:off x="537742" y="3236535"/>
            <a:ext cx="3960830" cy="2243579"/>
          </a:xfrm>
          <a:prstGeom prst="cloudCallou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 algn="ctr">
              <a:buFont typeface="Wingdings" panose="05000000000000000000" pitchFamily="2" charset="2"/>
              <a:buChar char="v"/>
            </a:pPr>
            <a:r>
              <a:rPr lang="bg-BG" dirty="0">
                <a:solidFill>
                  <a:srgbClr val="C00000"/>
                </a:solidFill>
              </a:rPr>
              <a:t>Олицетворение</a:t>
            </a:r>
          </a:p>
          <a:p>
            <a:pPr algn="ctr"/>
            <a:endParaRPr lang="bg-BG" dirty="0">
              <a:solidFill>
                <a:srgbClr val="C00000"/>
              </a:solidFill>
            </a:endParaRPr>
          </a:p>
          <a:p>
            <a:pPr algn="ctr"/>
            <a:r>
              <a:rPr lang="bg-BG" i="1" dirty="0">
                <a:solidFill>
                  <a:srgbClr val="C00000"/>
                </a:solidFill>
                <a:latin typeface="+mj-lt"/>
              </a:rPr>
              <a:t>„Зимата пее </a:t>
            </a:r>
            <a:r>
              <a:rPr lang="bg-BG" i="1" dirty="0" err="1">
                <a:solidFill>
                  <a:srgbClr val="C00000"/>
                </a:solidFill>
                <a:latin typeface="+mj-lt"/>
              </a:rPr>
              <a:t>свойта</a:t>
            </a:r>
            <a:r>
              <a:rPr lang="bg-BG" i="1" dirty="0">
                <a:solidFill>
                  <a:srgbClr val="C00000"/>
                </a:solidFill>
                <a:latin typeface="+mj-lt"/>
              </a:rPr>
              <a:t> зла песен…“</a:t>
            </a:r>
            <a:endParaRPr lang="bg-BG" dirty="0">
              <a:solidFill>
                <a:srgbClr val="C00000"/>
              </a:solidFill>
              <a:latin typeface="+mj-lt"/>
            </a:endParaRPr>
          </a:p>
          <a:p>
            <a:pPr algn="ctr"/>
            <a:endParaRPr lang="bg-BG" dirty="0"/>
          </a:p>
        </p:txBody>
      </p:sp>
      <p:sp>
        <p:nvSpPr>
          <p:cNvPr id="9" name="Thought Bubble: Cloud 8">
            <a:extLst>
              <a:ext uri="{FF2B5EF4-FFF2-40B4-BE49-F238E27FC236}">
                <a16:creationId xmlns:a16="http://schemas.microsoft.com/office/drawing/2014/main" id="{E7E7EB6E-8074-4875-AB60-FFC0AB04AEE7}"/>
              </a:ext>
            </a:extLst>
          </p:cNvPr>
          <p:cNvSpPr/>
          <p:nvPr/>
        </p:nvSpPr>
        <p:spPr>
          <a:xfrm>
            <a:off x="263666" y="306371"/>
            <a:ext cx="3544478" cy="2243579"/>
          </a:xfrm>
          <a:prstGeom prst="cloudCallou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 algn="ctr">
              <a:buFont typeface="Wingdings" panose="05000000000000000000" pitchFamily="2" charset="2"/>
              <a:buChar char="v"/>
            </a:pPr>
            <a:r>
              <a:rPr lang="bg-BG" dirty="0">
                <a:solidFill>
                  <a:srgbClr val="C00000"/>
                </a:solidFill>
              </a:rPr>
              <a:t>Алитерация</a:t>
            </a:r>
          </a:p>
          <a:p>
            <a:pPr marL="285750" indent="-285750" algn="ctr">
              <a:buFont typeface="Wingdings" panose="05000000000000000000" pitchFamily="2" charset="2"/>
              <a:buChar char="v"/>
            </a:pPr>
            <a:endParaRPr lang="bg-BG" dirty="0">
              <a:solidFill>
                <a:srgbClr val="C00000"/>
              </a:solidFill>
            </a:endParaRPr>
          </a:p>
          <a:p>
            <a:pPr algn="ctr"/>
            <a:r>
              <a:rPr lang="bg-BG" dirty="0">
                <a:solidFill>
                  <a:srgbClr val="C00000"/>
                </a:solidFill>
              </a:rPr>
              <a:t>„Гарванът грачи грозно, зловещо …“</a:t>
            </a:r>
          </a:p>
        </p:txBody>
      </p:sp>
    </p:spTree>
    <p:extLst>
      <p:ext uri="{BB962C8B-B14F-4D97-AF65-F5344CB8AC3E}">
        <p14:creationId xmlns:p14="http://schemas.microsoft.com/office/powerpoint/2010/main" val="1929686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hought Bubble: Cloud 2">
            <a:extLst>
              <a:ext uri="{FF2B5EF4-FFF2-40B4-BE49-F238E27FC236}">
                <a16:creationId xmlns:a16="http://schemas.microsoft.com/office/drawing/2014/main" id="{B746A365-B1EC-483B-9D59-F515C5822333}"/>
              </a:ext>
            </a:extLst>
          </p:cNvPr>
          <p:cNvSpPr/>
          <p:nvPr/>
        </p:nvSpPr>
        <p:spPr>
          <a:xfrm>
            <a:off x="538158" y="6284"/>
            <a:ext cx="4553889" cy="2501244"/>
          </a:xfrm>
          <a:prstGeom prst="cloudCallou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 algn="ctr">
              <a:buFont typeface="Wingdings" panose="05000000000000000000" pitchFamily="2" charset="2"/>
              <a:buChar char="v"/>
            </a:pPr>
            <a:r>
              <a:rPr lang="bg-BG" dirty="0">
                <a:solidFill>
                  <a:srgbClr val="C00000"/>
                </a:solidFill>
              </a:rPr>
              <a:t>Обръщение с инверсия на определеното</a:t>
            </a:r>
          </a:p>
          <a:p>
            <a:pPr algn="ctr"/>
            <a:endParaRPr lang="bg-BG" dirty="0">
              <a:solidFill>
                <a:srgbClr val="C00000"/>
              </a:solidFill>
            </a:endParaRPr>
          </a:p>
          <a:p>
            <a:pPr algn="ctr"/>
            <a:r>
              <a:rPr lang="bg-BG" dirty="0">
                <a:solidFill>
                  <a:srgbClr val="C00000"/>
                </a:solidFill>
              </a:rPr>
              <a:t> “О, майко моя, родино мила…“</a:t>
            </a:r>
          </a:p>
        </p:txBody>
      </p:sp>
      <p:sp>
        <p:nvSpPr>
          <p:cNvPr id="4" name="Thought Bubble: Cloud 3">
            <a:extLst>
              <a:ext uri="{FF2B5EF4-FFF2-40B4-BE49-F238E27FC236}">
                <a16:creationId xmlns:a16="http://schemas.microsoft.com/office/drawing/2014/main" id="{48065BD1-14B9-41DE-8DF7-F2243290539D}"/>
              </a:ext>
            </a:extLst>
          </p:cNvPr>
          <p:cNvSpPr/>
          <p:nvPr/>
        </p:nvSpPr>
        <p:spPr>
          <a:xfrm>
            <a:off x="7099954" y="135117"/>
            <a:ext cx="3960000" cy="2243579"/>
          </a:xfrm>
          <a:prstGeom prst="cloudCallou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 algn="ctr">
              <a:buFont typeface="Wingdings" panose="05000000000000000000" pitchFamily="2" charset="2"/>
              <a:buChar char="v"/>
            </a:pPr>
            <a:r>
              <a:rPr lang="bg-BG" dirty="0">
                <a:solidFill>
                  <a:srgbClr val="C00000"/>
                </a:solidFill>
              </a:rPr>
              <a:t>Алегория </a:t>
            </a:r>
          </a:p>
          <a:p>
            <a:pPr algn="ctr"/>
            <a:endParaRPr lang="bg-BG" dirty="0">
              <a:solidFill>
                <a:srgbClr val="C00000"/>
              </a:solidFill>
            </a:endParaRPr>
          </a:p>
          <a:p>
            <a:r>
              <a:rPr lang="bg-BG" dirty="0">
                <a:solidFill>
                  <a:srgbClr val="C00000"/>
                </a:solidFill>
                <a:latin typeface="+mj-lt"/>
              </a:rPr>
              <a:t>„Зимата пее </a:t>
            </a:r>
            <a:r>
              <a:rPr lang="bg-BG" dirty="0" err="1">
                <a:solidFill>
                  <a:srgbClr val="C00000"/>
                </a:solidFill>
                <a:latin typeface="+mj-lt"/>
              </a:rPr>
              <a:t>свойта</a:t>
            </a:r>
            <a:r>
              <a:rPr lang="bg-BG" dirty="0">
                <a:solidFill>
                  <a:srgbClr val="C00000"/>
                </a:solidFill>
                <a:latin typeface="+mj-lt"/>
              </a:rPr>
              <a:t> зла песен“ </a:t>
            </a:r>
          </a:p>
        </p:txBody>
      </p:sp>
      <p:sp>
        <p:nvSpPr>
          <p:cNvPr id="5" name="Thought Bubble: Cloud 4">
            <a:extLst>
              <a:ext uri="{FF2B5EF4-FFF2-40B4-BE49-F238E27FC236}">
                <a16:creationId xmlns:a16="http://schemas.microsoft.com/office/drawing/2014/main" id="{083FCAB4-52AE-4E86-B3AB-DF4E8501CA26}"/>
              </a:ext>
            </a:extLst>
          </p:cNvPr>
          <p:cNvSpPr/>
          <p:nvPr/>
        </p:nvSpPr>
        <p:spPr>
          <a:xfrm>
            <a:off x="3960830" y="1915997"/>
            <a:ext cx="3544478" cy="2243579"/>
          </a:xfrm>
          <a:prstGeom prst="cloudCallou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 algn="ctr">
              <a:buFont typeface="Wingdings" panose="05000000000000000000" pitchFamily="2" charset="2"/>
              <a:buChar char="v"/>
            </a:pPr>
            <a:r>
              <a:rPr lang="bg-BG" dirty="0">
                <a:solidFill>
                  <a:srgbClr val="C00000"/>
                </a:solidFill>
              </a:rPr>
              <a:t>Перифраза</a:t>
            </a:r>
          </a:p>
          <a:p>
            <a:pPr marL="285750" indent="-285750" algn="ctr">
              <a:buFont typeface="Wingdings" panose="05000000000000000000" pitchFamily="2" charset="2"/>
              <a:buChar char="v"/>
            </a:pPr>
            <a:endParaRPr lang="bg-BG" dirty="0">
              <a:solidFill>
                <a:srgbClr val="C00000"/>
              </a:solidFill>
            </a:endParaRPr>
          </a:p>
          <a:p>
            <a:pPr algn="ctr"/>
            <a:r>
              <a:rPr lang="bg-BG" dirty="0">
                <a:solidFill>
                  <a:srgbClr val="C00000"/>
                </a:solidFill>
              </a:rPr>
              <a:t>„твой един син Българийо”</a:t>
            </a:r>
          </a:p>
          <a:p>
            <a:pPr algn="ctr"/>
            <a:endParaRPr lang="bg-BG" dirty="0"/>
          </a:p>
        </p:txBody>
      </p:sp>
      <p:sp>
        <p:nvSpPr>
          <p:cNvPr id="6" name="Thought Bubble: Cloud 5">
            <a:extLst>
              <a:ext uri="{FF2B5EF4-FFF2-40B4-BE49-F238E27FC236}">
                <a16:creationId xmlns:a16="http://schemas.microsoft.com/office/drawing/2014/main" id="{2FDEE8ED-0E2A-4BB2-A1C2-327FAC98B060}"/>
              </a:ext>
            </a:extLst>
          </p:cNvPr>
          <p:cNvSpPr/>
          <p:nvPr/>
        </p:nvSpPr>
        <p:spPr>
          <a:xfrm>
            <a:off x="416352" y="3568045"/>
            <a:ext cx="3544478" cy="2243579"/>
          </a:xfrm>
          <a:prstGeom prst="cloudCallou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lvl="0" indent="-285750" fontAlgn="auto">
              <a:buFont typeface="Wingdings" panose="05000000000000000000" pitchFamily="2" charset="2"/>
              <a:buChar char="v"/>
            </a:pPr>
            <a:r>
              <a:rPr lang="bg-BG" dirty="0">
                <a:solidFill>
                  <a:srgbClr val="C00000"/>
                </a:solidFill>
                <a:latin typeface="+mj-lt"/>
              </a:rPr>
              <a:t>Цветова символика: “черна робиня”;</a:t>
            </a:r>
          </a:p>
        </p:txBody>
      </p:sp>
      <p:sp>
        <p:nvSpPr>
          <p:cNvPr id="7" name="Thought Bubble: Cloud 6">
            <a:extLst>
              <a:ext uri="{FF2B5EF4-FFF2-40B4-BE49-F238E27FC236}">
                <a16:creationId xmlns:a16="http://schemas.microsoft.com/office/drawing/2014/main" id="{2FB75D38-24A6-4EB9-9F55-DCF7EDDDCCB3}"/>
              </a:ext>
            </a:extLst>
          </p:cNvPr>
          <p:cNvSpPr/>
          <p:nvPr/>
        </p:nvSpPr>
        <p:spPr>
          <a:xfrm>
            <a:off x="6803009" y="3228683"/>
            <a:ext cx="4735399" cy="2501244"/>
          </a:xfrm>
          <a:prstGeom prst="cloudCallou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lvl="0" indent="-285750" fontAlgn="auto">
              <a:buFont typeface="Wingdings" panose="05000000000000000000" pitchFamily="2" charset="2"/>
              <a:buChar char="v"/>
            </a:pPr>
            <a:r>
              <a:rPr lang="bg-BG" dirty="0">
                <a:solidFill>
                  <a:srgbClr val="C00000"/>
                </a:solidFill>
              </a:rPr>
              <a:t>Контраст, експресивна лексика:</a:t>
            </a:r>
          </a:p>
          <a:p>
            <a:pPr lvl="0" fontAlgn="auto"/>
            <a:r>
              <a:rPr lang="bg-BG" dirty="0">
                <a:solidFill>
                  <a:srgbClr val="C00000"/>
                </a:solidFill>
              </a:rPr>
              <a:t>“милно плачеш” – “грозно </a:t>
            </a:r>
            <a:r>
              <a:rPr lang="bg-BG" dirty="0" err="1">
                <a:solidFill>
                  <a:srgbClr val="C00000"/>
                </a:solidFill>
              </a:rPr>
              <a:t>грачеш</a:t>
            </a:r>
            <a:r>
              <a:rPr lang="bg-BG" dirty="0">
                <a:solidFill>
                  <a:srgbClr val="C00000"/>
                </a:solidFill>
              </a:rPr>
              <a:t>”</a:t>
            </a:r>
          </a:p>
          <a:p>
            <a:r>
              <a:rPr lang="bg-BG" dirty="0">
                <a:solidFill>
                  <a:srgbClr val="C00000"/>
                </a:solidFill>
              </a:rPr>
              <a:t>“родино мила” – “</a:t>
            </a:r>
            <a:r>
              <a:rPr lang="bg-BG" dirty="0" err="1">
                <a:solidFill>
                  <a:srgbClr val="C00000"/>
                </a:solidFill>
              </a:rPr>
              <a:t>птицо</a:t>
            </a:r>
            <a:r>
              <a:rPr lang="bg-BG" dirty="0">
                <a:solidFill>
                  <a:srgbClr val="C00000"/>
                </a:solidFill>
              </a:rPr>
              <a:t> проклета”</a:t>
            </a:r>
          </a:p>
        </p:txBody>
      </p:sp>
    </p:spTree>
    <p:extLst>
      <p:ext uri="{BB962C8B-B14F-4D97-AF65-F5344CB8AC3E}">
        <p14:creationId xmlns:p14="http://schemas.microsoft.com/office/powerpoint/2010/main" val="2490318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hought Bubble: Cloud 2">
            <a:extLst>
              <a:ext uri="{FF2B5EF4-FFF2-40B4-BE49-F238E27FC236}">
                <a16:creationId xmlns:a16="http://schemas.microsoft.com/office/drawing/2014/main" id="{B746A365-B1EC-483B-9D59-F515C5822333}"/>
              </a:ext>
            </a:extLst>
          </p:cNvPr>
          <p:cNvSpPr/>
          <p:nvPr/>
        </p:nvSpPr>
        <p:spPr>
          <a:xfrm>
            <a:off x="1890903" y="317369"/>
            <a:ext cx="4553889" cy="2501244"/>
          </a:xfrm>
          <a:prstGeom prst="cloudCallou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lvl="0" indent="-285750" fontAlgn="auto">
              <a:buFont typeface="Wingdings" panose="05000000000000000000" pitchFamily="2" charset="2"/>
              <a:buChar char="v"/>
            </a:pPr>
            <a:r>
              <a:rPr lang="bg-BG" dirty="0">
                <a:solidFill>
                  <a:srgbClr val="C00000"/>
                </a:solidFill>
                <a:latin typeface="+mj-lt"/>
              </a:rPr>
              <a:t> Повторения</a:t>
            </a:r>
            <a:r>
              <a:rPr lang="bg-BG" dirty="0">
                <a:solidFill>
                  <a:srgbClr val="C00000"/>
                </a:solidFill>
              </a:rPr>
              <a:t>, възходяща градация:</a:t>
            </a:r>
          </a:p>
          <a:p>
            <a:r>
              <a:rPr lang="bg-BG" dirty="0">
                <a:solidFill>
                  <a:srgbClr val="C00000"/>
                </a:solidFill>
              </a:rPr>
              <a:t>„Ох, зная, зная, ти плачеш, майко (…)“</a:t>
            </a:r>
          </a:p>
          <a:p>
            <a:r>
              <a:rPr lang="bg-BG" dirty="0">
                <a:solidFill>
                  <a:srgbClr val="C00000"/>
                </a:solidFill>
              </a:rPr>
              <a:t>„Глас без помощ, глас във пустиня (…)“</a:t>
            </a:r>
          </a:p>
        </p:txBody>
      </p:sp>
      <p:sp>
        <p:nvSpPr>
          <p:cNvPr id="4" name="Thought Bubble: Cloud 3">
            <a:extLst>
              <a:ext uri="{FF2B5EF4-FFF2-40B4-BE49-F238E27FC236}">
                <a16:creationId xmlns:a16="http://schemas.microsoft.com/office/drawing/2014/main" id="{48065BD1-14B9-41DE-8DF7-F2243290539D}"/>
              </a:ext>
            </a:extLst>
          </p:cNvPr>
          <p:cNvSpPr/>
          <p:nvPr/>
        </p:nvSpPr>
        <p:spPr>
          <a:xfrm>
            <a:off x="7505308" y="125690"/>
            <a:ext cx="3599469" cy="2278145"/>
          </a:xfrm>
          <a:prstGeom prst="cloudCallou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lvl="0" indent="-285750" fontAlgn="auto">
              <a:buFont typeface="Wingdings" panose="05000000000000000000" pitchFamily="2" charset="2"/>
              <a:buChar char="v"/>
            </a:pPr>
            <a:r>
              <a:rPr lang="bg-BG" dirty="0">
                <a:solidFill>
                  <a:srgbClr val="C00000"/>
                </a:solidFill>
                <a:latin typeface="+mj-lt"/>
              </a:rPr>
              <a:t>Символни образи: “черно бесило”, “псета и вълци”, “гарванът”</a:t>
            </a:r>
          </a:p>
        </p:txBody>
      </p:sp>
      <p:sp>
        <p:nvSpPr>
          <p:cNvPr id="5" name="Thought Bubble: Cloud 4">
            <a:extLst>
              <a:ext uri="{FF2B5EF4-FFF2-40B4-BE49-F238E27FC236}">
                <a16:creationId xmlns:a16="http://schemas.microsoft.com/office/drawing/2014/main" id="{083FCAB4-52AE-4E86-B3AB-DF4E8501CA26}"/>
              </a:ext>
            </a:extLst>
          </p:cNvPr>
          <p:cNvSpPr/>
          <p:nvPr/>
        </p:nvSpPr>
        <p:spPr>
          <a:xfrm>
            <a:off x="934826" y="3486348"/>
            <a:ext cx="3544478" cy="2243579"/>
          </a:xfrm>
          <a:prstGeom prst="cloudCallou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lvl="0" indent="-285750" fontAlgn="auto">
              <a:buFont typeface="Wingdings" panose="05000000000000000000" pitchFamily="2" charset="2"/>
              <a:buChar char="v"/>
            </a:pPr>
            <a:r>
              <a:rPr lang="bg-BG" dirty="0" err="1">
                <a:solidFill>
                  <a:srgbClr val="C00000"/>
                </a:solidFill>
                <a:latin typeface="+mj-lt"/>
              </a:rPr>
              <a:t>Звукопис</a:t>
            </a:r>
            <a:r>
              <a:rPr lang="bg-BG" dirty="0">
                <a:solidFill>
                  <a:srgbClr val="C00000"/>
                </a:solidFill>
                <a:latin typeface="+mj-lt"/>
              </a:rPr>
              <a:t>:</a:t>
            </a:r>
          </a:p>
          <a:p>
            <a:r>
              <a:rPr lang="bg-BG" dirty="0">
                <a:solidFill>
                  <a:srgbClr val="C00000"/>
                </a:solidFill>
                <a:latin typeface="+mj-lt"/>
              </a:rPr>
              <a:t>„Гарванът грачи грозно, зловещо (...)“</a:t>
            </a:r>
          </a:p>
          <a:p>
            <a:pPr algn="ctr"/>
            <a:endParaRPr lang="bg-BG" dirty="0"/>
          </a:p>
        </p:txBody>
      </p:sp>
      <p:sp>
        <p:nvSpPr>
          <p:cNvPr id="7" name="Thought Bubble: Cloud 6">
            <a:extLst>
              <a:ext uri="{FF2B5EF4-FFF2-40B4-BE49-F238E27FC236}">
                <a16:creationId xmlns:a16="http://schemas.microsoft.com/office/drawing/2014/main" id="{2FB75D38-24A6-4EB9-9F55-DCF7EDDDCCB3}"/>
              </a:ext>
            </a:extLst>
          </p:cNvPr>
          <p:cNvSpPr/>
          <p:nvPr/>
        </p:nvSpPr>
        <p:spPr>
          <a:xfrm>
            <a:off x="5137608" y="3204328"/>
            <a:ext cx="4735399" cy="2807618"/>
          </a:xfrm>
          <a:prstGeom prst="cloudCallou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lvl="0" indent="-285750" fontAlgn="auto">
              <a:buFont typeface="Wingdings" panose="05000000000000000000" pitchFamily="2" charset="2"/>
              <a:buChar char="v"/>
            </a:pPr>
            <a:r>
              <a:rPr lang="bg-BG" dirty="0">
                <a:solidFill>
                  <a:srgbClr val="C00000"/>
                </a:solidFill>
                <a:latin typeface="+mj-lt"/>
              </a:rPr>
              <a:t>Олицетворение: </a:t>
            </a:r>
          </a:p>
          <a:p>
            <a:r>
              <a:rPr lang="bg-BG" dirty="0">
                <a:solidFill>
                  <a:srgbClr val="C00000"/>
                </a:solidFill>
                <a:latin typeface="+mj-lt"/>
              </a:rPr>
              <a:t>„Твой един син, Българийо (…)“</a:t>
            </a:r>
          </a:p>
          <a:p>
            <a:r>
              <a:rPr lang="bg-BG" dirty="0">
                <a:solidFill>
                  <a:srgbClr val="C00000"/>
                </a:solidFill>
                <a:latin typeface="+mj-lt"/>
              </a:rPr>
              <a:t>„Зимата пее </a:t>
            </a:r>
            <a:r>
              <a:rPr lang="bg-BG" dirty="0" err="1">
                <a:solidFill>
                  <a:srgbClr val="C00000"/>
                </a:solidFill>
                <a:latin typeface="+mj-lt"/>
              </a:rPr>
              <a:t>свойта</a:t>
            </a:r>
            <a:r>
              <a:rPr lang="bg-BG" dirty="0">
                <a:solidFill>
                  <a:srgbClr val="C00000"/>
                </a:solidFill>
                <a:latin typeface="+mj-lt"/>
              </a:rPr>
              <a:t> зла песен (…)“</a:t>
            </a:r>
          </a:p>
          <a:p>
            <a:r>
              <a:rPr lang="bg-BG" dirty="0">
                <a:solidFill>
                  <a:srgbClr val="C00000"/>
                </a:solidFill>
                <a:latin typeface="+mj-lt"/>
              </a:rPr>
              <a:t>„…</a:t>
            </a:r>
            <a:r>
              <a:rPr lang="bg-BG" dirty="0" err="1">
                <a:solidFill>
                  <a:srgbClr val="C00000"/>
                </a:solidFill>
                <a:latin typeface="+mj-lt"/>
              </a:rPr>
              <a:t>вихрове</a:t>
            </a:r>
            <a:r>
              <a:rPr lang="bg-BG" dirty="0">
                <a:solidFill>
                  <a:srgbClr val="C00000"/>
                </a:solidFill>
                <a:latin typeface="+mj-lt"/>
              </a:rPr>
              <a:t> гонят тръни в полето (…)“</a:t>
            </a:r>
          </a:p>
        </p:txBody>
      </p:sp>
    </p:spTree>
    <p:extLst>
      <p:ext uri="{BB962C8B-B14F-4D97-AF65-F5344CB8AC3E}">
        <p14:creationId xmlns:p14="http://schemas.microsoft.com/office/powerpoint/2010/main" val="8994784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BE25D6-74B4-4D14-B7B3-B545A3EBC8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0480" y="236961"/>
            <a:ext cx="9603275" cy="593357"/>
          </a:xfrm>
        </p:spPr>
        <p:txBody>
          <a:bodyPr>
            <a:normAutofit/>
          </a:bodyPr>
          <a:lstStyle/>
          <a:p>
            <a:pPr algn="ctr"/>
            <a:r>
              <a:rPr lang="bg-BG" sz="3600" dirty="0">
                <a:solidFill>
                  <a:srgbClr val="C00000"/>
                </a:solidFill>
              </a:rPr>
              <a:t>Резюме на „обесването на </a:t>
            </a:r>
            <a:r>
              <a:rPr lang="bg-BG" sz="3600" dirty="0" err="1">
                <a:solidFill>
                  <a:srgbClr val="C00000"/>
                </a:solidFill>
              </a:rPr>
              <a:t>васил</a:t>
            </a:r>
            <a:r>
              <a:rPr lang="bg-BG" sz="3600" dirty="0">
                <a:solidFill>
                  <a:srgbClr val="C00000"/>
                </a:solidFill>
              </a:rPr>
              <a:t> лески“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C675150E-3F8D-430A-9FD8-A4BEAA34590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80996464"/>
              </p:ext>
            </p:extLst>
          </p:nvPr>
        </p:nvGraphicFramePr>
        <p:xfrm>
          <a:off x="89452" y="1319908"/>
          <a:ext cx="11824138" cy="553028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24939">
                  <a:extLst>
                    <a:ext uri="{9D8B030D-6E8A-4147-A177-3AD203B41FA5}">
                      <a16:colId xmlns:a16="http://schemas.microsoft.com/office/drawing/2014/main" val="3036834568"/>
                    </a:ext>
                  </a:extLst>
                </a:gridCol>
                <a:gridCol w="6099199">
                  <a:extLst>
                    <a:ext uri="{9D8B030D-6E8A-4147-A177-3AD203B41FA5}">
                      <a16:colId xmlns:a16="http://schemas.microsoft.com/office/drawing/2014/main" val="2385087506"/>
                    </a:ext>
                  </a:extLst>
                </a:gridCol>
              </a:tblGrid>
              <a:tr h="404048">
                <a:tc>
                  <a:txBody>
                    <a:bodyPr/>
                    <a:lstStyle/>
                    <a:p>
                      <a:pPr algn="ctr"/>
                      <a:r>
                        <a:rPr lang="bg-BG" b="0" dirty="0">
                          <a:latin typeface="+mj-lt"/>
                        </a:rPr>
                        <a:t>„ХАДЖИ ДИМИТЪР“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bg-BG" b="0" dirty="0">
                          <a:latin typeface="+mj-lt"/>
                        </a:rPr>
                        <a:t>„ОБЕСВАНЕТО НА ВАСИЛ ЛЕВСКИ“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5460714"/>
                  </a:ext>
                </a:extLst>
              </a:tr>
              <a:tr h="4582902">
                <a:tc>
                  <a:txBody>
                    <a:bodyPr/>
                    <a:lstStyle/>
                    <a:p>
                      <a:pPr marL="285750" indent="-285750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Wingdings" panose="05000000000000000000" pitchFamily="2" charset="2"/>
                        <a:buChar char="v"/>
                      </a:pPr>
                      <a:r>
                        <a:rPr lang="bg-BG" b="0" dirty="0">
                          <a:solidFill>
                            <a:srgbClr val="C00000"/>
                          </a:solidFill>
                          <a:latin typeface="+mj-lt"/>
                        </a:rPr>
                        <a:t> митологически преобразени животни - сокол, орлица, вълк</a:t>
                      </a:r>
                    </a:p>
                    <a:p>
                      <a:pPr marL="285750" indent="-285750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Wingdings" panose="05000000000000000000" pitchFamily="2" charset="2"/>
                        <a:buChar char="v"/>
                      </a:pPr>
                      <a:r>
                        <a:rPr lang="bg-BG" b="0" dirty="0">
                          <a:solidFill>
                            <a:srgbClr val="C00000"/>
                          </a:solidFill>
                          <a:latin typeface="+mj-lt"/>
                        </a:rPr>
                        <a:t>наречието „там на Балкана“; „юнакът в сила мъжка“</a:t>
                      </a:r>
                    </a:p>
                    <a:p>
                      <a:pPr marL="285750" indent="-285750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Wingdings" panose="05000000000000000000" pitchFamily="2" charset="2"/>
                        <a:buChar char="v"/>
                      </a:pPr>
                      <a:r>
                        <a:rPr lang="bg-BG" b="0" dirty="0">
                          <a:solidFill>
                            <a:srgbClr val="C00000"/>
                          </a:solidFill>
                          <a:latin typeface="+mj-lt"/>
                        </a:rPr>
                        <a:t> повелителни глаголни форми – „пейте“</a:t>
                      </a:r>
                    </a:p>
                    <a:p>
                      <a:pPr marL="285750" indent="-285750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Wingdings" panose="05000000000000000000" pitchFamily="2" charset="2"/>
                        <a:buChar char="v"/>
                      </a:pPr>
                      <a:r>
                        <a:rPr lang="bg-BG" b="0" dirty="0">
                          <a:solidFill>
                            <a:srgbClr val="C00000"/>
                          </a:solidFill>
                          <a:latin typeface="+mj-lt"/>
                        </a:rPr>
                        <a:t> две обръщения:</a:t>
                      </a:r>
                    </a:p>
                    <a:p>
                      <a:pPr marL="0" indent="0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Wingdings" panose="05000000000000000000" pitchFamily="2" charset="2"/>
                        <a:buNone/>
                      </a:pPr>
                      <a:r>
                        <a:rPr lang="bg-BG" b="0" dirty="0">
                          <a:solidFill>
                            <a:srgbClr val="C00000"/>
                          </a:solidFill>
                          <a:latin typeface="+mj-lt"/>
                        </a:rPr>
                        <a:t>     1. към персонажа – робините</a:t>
                      </a:r>
                    </a:p>
                    <a:p>
                      <a:pPr marL="0" indent="0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Wingdings" panose="05000000000000000000" pitchFamily="2" charset="2"/>
                        <a:buNone/>
                      </a:pPr>
                      <a:r>
                        <a:rPr lang="bg-BG" b="0" dirty="0">
                          <a:solidFill>
                            <a:srgbClr val="C00000"/>
                          </a:solidFill>
                          <a:latin typeface="+mj-lt"/>
                        </a:rPr>
                        <a:t>     2. „И ти“ – „грей и ти, слънце“</a:t>
                      </a:r>
                    </a:p>
                    <a:p>
                      <a:pPr marL="285750" indent="-285750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Wingdings" panose="05000000000000000000" pitchFamily="2" charset="2"/>
                        <a:buChar char="v"/>
                      </a:pPr>
                      <a:r>
                        <a:rPr lang="bg-BG" b="0" dirty="0">
                          <a:solidFill>
                            <a:srgbClr val="C00000"/>
                          </a:solidFill>
                          <a:latin typeface="+mj-lt"/>
                        </a:rPr>
                        <a:t> подчертан сезон</a:t>
                      </a:r>
                    </a:p>
                    <a:p>
                      <a:pPr marL="0" indent="0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Wingdings" panose="05000000000000000000" pitchFamily="2" charset="2"/>
                        <a:buNone/>
                      </a:pPr>
                      <a:r>
                        <a:rPr lang="bg-BG" b="0" dirty="0">
                          <a:solidFill>
                            <a:srgbClr val="C00000"/>
                          </a:solidFill>
                          <a:latin typeface="+mj-lt"/>
                        </a:rPr>
                        <a:t>     „горещо лято“</a:t>
                      </a:r>
                    </a:p>
                    <a:p>
                      <a:pPr marL="285750" indent="-285750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Wingdings" panose="05000000000000000000" pitchFamily="2" charset="2"/>
                        <a:buChar char="v"/>
                      </a:pPr>
                      <a:r>
                        <a:rPr lang="bg-BG" b="0" dirty="0">
                          <a:solidFill>
                            <a:srgbClr val="C00000"/>
                          </a:solidFill>
                          <a:latin typeface="+mj-lt"/>
                        </a:rPr>
                        <a:t> сезонът като емблема на основното  </a:t>
                      </a:r>
                    </a:p>
                    <a:p>
                      <a:pPr marL="0" indent="0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Wingdings" panose="05000000000000000000" pitchFamily="2" charset="2"/>
                        <a:buNone/>
                      </a:pPr>
                      <a:r>
                        <a:rPr lang="bg-BG" b="0" dirty="0">
                          <a:solidFill>
                            <a:srgbClr val="C00000"/>
                          </a:solidFill>
                          <a:latin typeface="+mj-lt"/>
                        </a:rPr>
                        <a:t>     емоционално състояние – пулсът на творбата</a:t>
                      </a:r>
                    </a:p>
                    <a:p>
                      <a:pPr marL="285750" indent="-285750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Wingdings" panose="05000000000000000000" pitchFamily="2" charset="2"/>
                        <a:buChar char="v"/>
                      </a:pPr>
                      <a:r>
                        <a:rPr lang="bg-BG" b="0" dirty="0">
                          <a:solidFill>
                            <a:srgbClr val="C00000"/>
                          </a:solidFill>
                          <a:latin typeface="+mj-lt"/>
                        </a:rPr>
                        <a:t> рязко очертани противоположности – поетика на обезсмъртяване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Wingdings" panose="05000000000000000000" pitchFamily="2" charset="2"/>
                        <a:buChar char="v"/>
                      </a:pPr>
                      <a:r>
                        <a:rPr lang="bg-BG" dirty="0">
                          <a:solidFill>
                            <a:srgbClr val="C00000"/>
                          </a:solidFill>
                          <a:latin typeface="+mj-lt"/>
                        </a:rPr>
                        <a:t> митологически преобразени животни - гарван, псета, вълци</a:t>
                      </a:r>
                    </a:p>
                    <a:p>
                      <a:pPr marL="285750" indent="-285750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Wingdings" panose="05000000000000000000" pitchFamily="2" charset="2"/>
                        <a:buChar char="v"/>
                      </a:pPr>
                      <a:r>
                        <a:rPr lang="bg-BG" dirty="0">
                          <a:solidFill>
                            <a:srgbClr val="C00000"/>
                          </a:solidFill>
                          <a:latin typeface="+mj-lt"/>
                        </a:rPr>
                        <a:t> наречието „там“ „близо край град София“; страшна сила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Tx/>
                        <a:buFont typeface="Wingdings" panose="05000000000000000000" pitchFamily="2" charset="2"/>
                        <a:buChar char="v"/>
                        <a:tabLst/>
                        <a:defRPr/>
                      </a:pPr>
                      <a:r>
                        <a:rPr lang="bg-BG" dirty="0">
                          <a:solidFill>
                            <a:srgbClr val="C00000"/>
                          </a:solidFill>
                          <a:latin typeface="+mj-lt"/>
                        </a:rPr>
                        <a:t>повелителни глаголни форми – „плачи“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Tx/>
                        <a:buFont typeface="Wingdings" panose="05000000000000000000" pitchFamily="2" charset="2"/>
                        <a:buChar char="v"/>
                        <a:tabLst/>
                        <a:defRPr/>
                      </a:pPr>
                      <a:r>
                        <a:rPr lang="bg-BG" dirty="0">
                          <a:solidFill>
                            <a:srgbClr val="C00000"/>
                          </a:solidFill>
                          <a:latin typeface="+mj-lt"/>
                        </a:rPr>
                        <a:t>две обръщения:</a:t>
                      </a:r>
                    </a:p>
                    <a:p>
                      <a:pPr marL="0" indent="0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Wingdings" panose="05000000000000000000" pitchFamily="2" charset="2"/>
                        <a:buNone/>
                      </a:pPr>
                      <a:r>
                        <a:rPr lang="bg-BG" dirty="0">
                          <a:solidFill>
                            <a:srgbClr val="C00000"/>
                          </a:solidFill>
                          <a:latin typeface="+mj-lt"/>
                        </a:rPr>
                        <a:t>       1. майката Родина (черна робиня)</a:t>
                      </a:r>
                    </a:p>
                    <a:p>
                      <a:pPr marL="0" indent="0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Wingdings" panose="05000000000000000000" pitchFamily="2" charset="2"/>
                        <a:buNone/>
                      </a:pPr>
                      <a:r>
                        <a:rPr lang="bg-BG" dirty="0">
                          <a:solidFill>
                            <a:srgbClr val="C00000"/>
                          </a:solidFill>
                          <a:latin typeface="+mj-lt"/>
                        </a:rPr>
                        <a:t>       2. „И ти, </a:t>
                      </a:r>
                      <a:r>
                        <a:rPr lang="bg-BG" dirty="0" err="1">
                          <a:solidFill>
                            <a:srgbClr val="C00000"/>
                          </a:solidFill>
                          <a:latin typeface="+mj-lt"/>
                        </a:rPr>
                        <a:t>птицо</a:t>
                      </a:r>
                      <a:r>
                        <a:rPr lang="bg-BG" dirty="0">
                          <a:solidFill>
                            <a:srgbClr val="C00000"/>
                          </a:solidFill>
                          <a:latin typeface="+mj-lt"/>
                        </a:rPr>
                        <a:t> проклета“</a:t>
                      </a:r>
                    </a:p>
                    <a:p>
                      <a:pPr marL="285750" indent="-285750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Wingdings" panose="05000000000000000000" pitchFamily="2" charset="2"/>
                        <a:buChar char="v"/>
                      </a:pPr>
                      <a:r>
                        <a:rPr lang="bg-BG" dirty="0">
                          <a:solidFill>
                            <a:srgbClr val="C00000"/>
                          </a:solidFill>
                          <a:latin typeface="+mj-lt"/>
                        </a:rPr>
                        <a:t> подчертан сезон</a:t>
                      </a:r>
                    </a:p>
                    <a:p>
                      <a:pPr marL="0" indent="0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Wingdings" panose="05000000000000000000" pitchFamily="2" charset="2"/>
                        <a:buNone/>
                      </a:pPr>
                      <a:r>
                        <a:rPr lang="bg-BG" dirty="0">
                          <a:solidFill>
                            <a:srgbClr val="C00000"/>
                          </a:solidFill>
                          <a:latin typeface="+mj-lt"/>
                        </a:rPr>
                        <a:t>     „свирепа зима“</a:t>
                      </a:r>
                    </a:p>
                    <a:p>
                      <a:pPr marL="285750" indent="-285750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Wingdings" panose="05000000000000000000" pitchFamily="2" charset="2"/>
                        <a:buChar char="v"/>
                      </a:pPr>
                      <a:r>
                        <a:rPr lang="bg-BG" dirty="0">
                          <a:solidFill>
                            <a:srgbClr val="C00000"/>
                          </a:solidFill>
                          <a:latin typeface="+mj-lt"/>
                        </a:rPr>
                        <a:t> сезонът като емблема на основното  </a:t>
                      </a:r>
                    </a:p>
                    <a:p>
                      <a:pPr marL="0" indent="0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Wingdings" panose="05000000000000000000" pitchFamily="2" charset="2"/>
                        <a:buNone/>
                      </a:pPr>
                      <a:r>
                        <a:rPr lang="bg-BG" dirty="0">
                          <a:solidFill>
                            <a:srgbClr val="C00000"/>
                          </a:solidFill>
                          <a:latin typeface="+mj-lt"/>
                        </a:rPr>
                        <a:t>        емоционално състояние – реален свят на гибелта</a:t>
                      </a:r>
                    </a:p>
                    <a:p>
                      <a:pPr marL="285750" indent="-285750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Wingdings" panose="05000000000000000000" pitchFamily="2" charset="2"/>
                        <a:buChar char="v"/>
                      </a:pPr>
                      <a:r>
                        <a:rPr lang="bg-BG" dirty="0">
                          <a:solidFill>
                            <a:srgbClr val="C00000"/>
                          </a:solidFill>
                          <a:latin typeface="+mj-lt"/>
                        </a:rPr>
                        <a:t> рязко очертани противоположности – преобръщане на библейския мит за спасителя – „един син на България“ – жертва, непокрита с цената на изкуплението.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14875277"/>
                  </a:ext>
                </a:extLst>
              </a:tr>
              <a:tr h="411993">
                <a:tc>
                  <a:txBody>
                    <a:bodyPr/>
                    <a:lstStyle/>
                    <a:p>
                      <a:pPr marL="0" indent="0" algn="ctr">
                        <a:buFont typeface="Wingdings" panose="05000000000000000000" pitchFamily="2" charset="2"/>
                        <a:buNone/>
                      </a:pPr>
                      <a:r>
                        <a:rPr lang="bg-BG" dirty="0">
                          <a:solidFill>
                            <a:schemeClr val="bg1"/>
                          </a:solidFill>
                          <a:latin typeface="+mj-lt"/>
                        </a:rPr>
                        <a:t>Продължете сами със съпоставките!!!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Wingdings" panose="05000000000000000000" pitchFamily="2" charset="2"/>
                        <a:buNone/>
                      </a:pPr>
                      <a:endParaRPr lang="bg-BG" i="1" dirty="0">
                        <a:solidFill>
                          <a:schemeClr val="bg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11761705"/>
                  </a:ext>
                </a:extLst>
              </a:tr>
            </a:tbl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C5F49267-A89E-4A06-AC8C-5E54377BFAD7}"/>
              </a:ext>
            </a:extLst>
          </p:cNvPr>
          <p:cNvSpPr/>
          <p:nvPr/>
        </p:nvSpPr>
        <p:spPr>
          <a:xfrm>
            <a:off x="3240090" y="830318"/>
            <a:ext cx="571182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g-BG" sz="2000" dirty="0">
                <a:solidFill>
                  <a:srgbClr val="C00000"/>
                </a:solidFill>
                <a:latin typeface="+mj-lt"/>
              </a:rPr>
              <a:t>Съпоставка с образа на света в „Хаджи Димитър“</a:t>
            </a:r>
          </a:p>
        </p:txBody>
      </p:sp>
    </p:spTree>
    <p:extLst>
      <p:ext uri="{BB962C8B-B14F-4D97-AF65-F5344CB8AC3E}">
        <p14:creationId xmlns:p14="http://schemas.microsoft.com/office/powerpoint/2010/main" val="27476070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14FEA5-636E-49B6-BDD8-89F34DB2D0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452" y="1077735"/>
            <a:ext cx="6518442" cy="1436865"/>
          </a:xfrm>
        </p:spPr>
        <p:txBody>
          <a:bodyPr vert="horz" lIns="91440" tIns="45720" rIns="91440" bIns="0" rtlCol="0" anchor="b">
            <a:normAutofit fontScale="90000"/>
          </a:bodyPr>
          <a:lstStyle/>
          <a:p>
            <a:pPr algn="ctr"/>
            <a:r>
              <a:rPr lang="bg-BG" sz="3600" dirty="0"/>
              <a:t>Домашна работа</a:t>
            </a:r>
            <a:br>
              <a:rPr lang="bg-BG" sz="3600" dirty="0"/>
            </a:br>
            <a:br>
              <a:rPr lang="bg-BG" sz="3600" dirty="0"/>
            </a:br>
            <a:r>
              <a:rPr lang="bg-BG" sz="3600" dirty="0"/>
              <a:t>Изследователска задача:</a:t>
            </a:r>
            <a:endParaRPr lang="en-US" sz="3600" dirty="0"/>
          </a:p>
        </p:txBody>
      </p:sp>
      <p:pic>
        <p:nvPicPr>
          <p:cNvPr id="4" name="Picture 3" descr="A person wearing a suit and tie&#10;&#10;Description automatically generated">
            <a:extLst>
              <a:ext uri="{FF2B5EF4-FFF2-40B4-BE49-F238E27FC236}">
                <a16:creationId xmlns:a16="http://schemas.microsoft.com/office/drawing/2014/main" id="{417CBFA7-7B7F-4C6D-A131-2C9F4753C5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64790" y="815522"/>
            <a:ext cx="3833476" cy="46607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F8EC968-E681-4522-8C95-F78C38490801}"/>
              </a:ext>
            </a:extLst>
          </p:cNvPr>
          <p:cNvSpPr/>
          <p:nvPr/>
        </p:nvSpPr>
        <p:spPr>
          <a:xfrm>
            <a:off x="241845" y="3240977"/>
            <a:ext cx="6134449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Tx/>
              <a:buChar char="-"/>
            </a:pPr>
            <a:r>
              <a:rPr lang="bg-BG" sz="2200" dirty="0"/>
              <a:t>Проучете и направете наблюдения върху взаимовръзката между образа на бесилото и образа на кръста в стихотворението</a:t>
            </a:r>
          </a:p>
          <a:p>
            <a:pPr marL="285750" indent="-285750" algn="just">
              <a:buFontTx/>
              <a:buChar char="-"/>
            </a:pPr>
            <a:r>
              <a:rPr lang="bg-BG" sz="2200" dirty="0"/>
              <a:t>Как битува библейският израз „глас в </a:t>
            </a:r>
            <a:r>
              <a:rPr lang="bg-BG" sz="2200" dirty="0" err="1"/>
              <a:t>пустина</a:t>
            </a:r>
            <a:r>
              <a:rPr lang="bg-BG" sz="2200" dirty="0"/>
              <a:t>“ в текста на стихотворението?</a:t>
            </a:r>
          </a:p>
        </p:txBody>
      </p:sp>
    </p:spTree>
    <p:extLst>
      <p:ext uri="{BB962C8B-B14F-4D97-AF65-F5344CB8AC3E}">
        <p14:creationId xmlns:p14="http://schemas.microsoft.com/office/powerpoint/2010/main" val="10823182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14FEA5-636E-49B6-BDD8-89F34DB2D0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2616" y="962902"/>
            <a:ext cx="4176384" cy="2380828"/>
          </a:xfrm>
        </p:spPr>
        <p:txBody>
          <a:bodyPr vert="horz" lIns="91440" tIns="45720" rIns="91440" bIns="0" rtlCol="0" anchor="b">
            <a:normAutofit/>
          </a:bodyPr>
          <a:lstStyle/>
          <a:p>
            <a:r>
              <a:rPr lang="en-US" sz="4400"/>
              <a:t>Благодаря ви за вниманието!!!</a:t>
            </a:r>
          </a:p>
        </p:txBody>
      </p:sp>
      <p:pic>
        <p:nvPicPr>
          <p:cNvPr id="4" name="Picture 3" descr="A person wearing a suit and tie&#10;&#10;Description automatically generated">
            <a:extLst>
              <a:ext uri="{FF2B5EF4-FFF2-40B4-BE49-F238E27FC236}">
                <a16:creationId xmlns:a16="http://schemas.microsoft.com/office/drawing/2014/main" id="{417CBFA7-7B7F-4C6D-A131-2C9F4753C5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7894" y="805583"/>
            <a:ext cx="3833476" cy="46607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741495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D5994742-12FD-4105-A8DF-143012BDAE1D}"/>
              </a:ext>
            </a:extLst>
          </p:cNvPr>
          <p:cNvSpPr txBox="1"/>
          <p:nvPr/>
        </p:nvSpPr>
        <p:spPr>
          <a:xfrm>
            <a:off x="4126109" y="1353092"/>
            <a:ext cx="7498331" cy="25293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bg-BG" dirty="0">
                <a:solidFill>
                  <a:srgbClr val="C00000"/>
                </a:solidFill>
              </a:rPr>
              <a:t>Какво е значението на мотива „изповед“ при майката в творчеството на Христо Ботев?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bg-BG" dirty="0">
                <a:solidFill>
                  <a:srgbClr val="C00000"/>
                </a:solidFill>
              </a:rPr>
              <a:t> Как са изградени образите на смъртта и безсмъртието в „Хаджи Димитър“?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bg-BG" dirty="0">
                <a:solidFill>
                  <a:srgbClr val="C00000"/>
                </a:solidFill>
              </a:rPr>
              <a:t>Какви са отношенията между </a:t>
            </a:r>
            <a:r>
              <a:rPr lang="bg-BG" dirty="0" err="1">
                <a:solidFill>
                  <a:srgbClr val="C00000"/>
                </a:solidFill>
              </a:rPr>
              <a:t>одаичното</a:t>
            </a:r>
            <a:r>
              <a:rPr lang="bg-BG" dirty="0">
                <a:solidFill>
                  <a:srgbClr val="C00000"/>
                </a:solidFill>
              </a:rPr>
              <a:t> и баладичното в „Хаджи Димитър“?</a:t>
            </a:r>
          </a:p>
        </p:txBody>
      </p:sp>
      <p:pic>
        <p:nvPicPr>
          <p:cNvPr id="8" name="Picture 7" descr="A person wearing a suit and tie&#10;&#10;Description automatically generated">
            <a:extLst>
              <a:ext uri="{FF2B5EF4-FFF2-40B4-BE49-F238E27FC236}">
                <a16:creationId xmlns:a16="http://schemas.microsoft.com/office/drawing/2014/main" id="{AB9E5BE6-EE30-4FAE-A7EB-DA4FFB9A66D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067" t="2606" r="11584" b="4521"/>
          <a:stretch/>
        </p:blipFill>
        <p:spPr>
          <a:xfrm>
            <a:off x="283780" y="126125"/>
            <a:ext cx="3591089" cy="54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44144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Picture 70">
            <a:extLst>
              <a:ext uri="{FF2B5EF4-FFF2-40B4-BE49-F238E27FC236}">
                <a16:creationId xmlns:a16="http://schemas.microsoft.com/office/drawing/2014/main" id="{E0CC70BA-3B27-4D37-9E55-9F566B3FB4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73" name="Freeform 11">
            <a:extLst>
              <a:ext uri="{FF2B5EF4-FFF2-40B4-BE49-F238E27FC236}">
                <a16:creationId xmlns:a16="http://schemas.microsoft.com/office/drawing/2014/main" id="{8E54E5FE-6A50-43B2-979B-BE2474F45D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5875" y="0"/>
            <a:ext cx="11683810" cy="6588125"/>
          </a:xfrm>
          <a:custGeom>
            <a:avLst/>
            <a:gdLst/>
            <a:ahLst/>
            <a:cxnLst/>
            <a:rect l="l" t="t" r="r" b="b"/>
            <a:pathLst>
              <a:path w="11683810" h="6588125">
                <a:moveTo>
                  <a:pt x="0" y="0"/>
                </a:moveTo>
                <a:lnTo>
                  <a:pt x="11318691" y="0"/>
                </a:lnTo>
                <a:lnTo>
                  <a:pt x="11683810" y="5976938"/>
                </a:lnTo>
                <a:lnTo>
                  <a:pt x="15875" y="6588125"/>
                </a:lnTo>
                <a:cubicBezTo>
                  <a:pt x="10583" y="4386792"/>
                  <a:pt x="5292" y="2185458"/>
                  <a:pt x="0" y="0"/>
                </a:cubicBezTo>
                <a:close/>
              </a:path>
            </a:pathLst>
          </a:custGeom>
          <a:ln>
            <a:noFill/>
          </a:ln>
          <a:effectLst>
            <a:outerShdw blurRad="101600" dist="152400" dir="438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5" name="Freeform 13">
            <a:extLst>
              <a:ext uri="{FF2B5EF4-FFF2-40B4-BE49-F238E27FC236}">
                <a16:creationId xmlns:a16="http://schemas.microsoft.com/office/drawing/2014/main" id="{1732545C-0790-47A1-B809-8A25315860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82257"/>
            <a:ext cx="11329257" cy="2028845"/>
          </a:xfrm>
          <a:custGeom>
            <a:avLst/>
            <a:gdLst/>
            <a:ahLst/>
            <a:cxnLst/>
            <a:rect l="l" t="t" r="r" b="b"/>
            <a:pathLst>
              <a:path w="11329257" h="2028845">
                <a:moveTo>
                  <a:pt x="0" y="588520"/>
                </a:moveTo>
                <a:lnTo>
                  <a:pt x="11244075" y="0"/>
                </a:lnTo>
                <a:lnTo>
                  <a:pt x="11329257" y="1424838"/>
                </a:lnTo>
                <a:lnTo>
                  <a:pt x="0" y="2028845"/>
                </a:lnTo>
                <a:lnTo>
                  <a:pt x="0" y="58852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7" name="Freeform 25">
            <a:extLst>
              <a:ext uri="{FF2B5EF4-FFF2-40B4-BE49-F238E27FC236}">
                <a16:creationId xmlns:a16="http://schemas.microsoft.com/office/drawing/2014/main" id="{22C9706F-5320-4C8E-91AE-1A9025E9CA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8719579" cy="456877"/>
          </a:xfrm>
          <a:custGeom>
            <a:avLst/>
            <a:gdLst/>
            <a:ahLst/>
            <a:cxn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9" name="Freeform 14">
            <a:extLst>
              <a:ext uri="{FF2B5EF4-FFF2-40B4-BE49-F238E27FC236}">
                <a16:creationId xmlns:a16="http://schemas.microsoft.com/office/drawing/2014/main" id="{307E1BB0-6022-40FB-8C25-E20C51DC54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20000">
            <a:off x="-161800" y="293317"/>
            <a:ext cx="11367116" cy="5751804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81" name="5-Point Star 24">
            <a:extLst>
              <a:ext uri="{FF2B5EF4-FFF2-40B4-BE49-F238E27FC236}">
                <a16:creationId xmlns:a16="http://schemas.microsoft.com/office/drawing/2014/main" id="{0FA51A0F-B103-49AB-BD7A-A4545B98AC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20000">
            <a:off x="4221385" y="5111356"/>
            <a:ext cx="515386" cy="515386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2452A3A0-7DED-4C14-8E20-1C1A3E3936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20000">
            <a:off x="316292" y="334573"/>
            <a:ext cx="10393145" cy="2520901"/>
          </a:xfrm>
          <a:prstGeom prst="rect">
            <a:avLst/>
          </a:prstGeom>
          <a:solidFill>
            <a:schemeClr val="bg1"/>
          </a:solidFill>
          <a:ln w="952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Freeform 6">
            <a:extLst>
              <a:ext uri="{FF2B5EF4-FFF2-40B4-BE49-F238E27FC236}">
                <a16:creationId xmlns:a16="http://schemas.microsoft.com/office/drawing/2014/main" id="{5E9E8B32-F81F-4314-9826-E767B4F974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8841" y="2698990"/>
            <a:ext cx="11338098" cy="3612111"/>
          </a:xfrm>
          <a:custGeom>
            <a:avLst/>
            <a:gdLst>
              <a:gd name="connsiteX0" fmla="*/ 0 w 11329257"/>
              <a:gd name="connsiteY0" fmla="*/ 1672253 h 3112578"/>
              <a:gd name="connsiteX1" fmla="*/ 11201741 w 11329257"/>
              <a:gd name="connsiteY1" fmla="*/ 0 h 3112578"/>
              <a:gd name="connsiteX2" fmla="*/ 11329257 w 11329257"/>
              <a:gd name="connsiteY2" fmla="*/ 2508571 h 3112578"/>
              <a:gd name="connsiteX3" fmla="*/ 0 w 11329257"/>
              <a:gd name="connsiteY3" fmla="*/ 3112578 h 3112578"/>
              <a:gd name="connsiteX4" fmla="*/ 0 w 11329257"/>
              <a:gd name="connsiteY4" fmla="*/ 1672253 h 3112578"/>
              <a:gd name="connsiteX0" fmla="*/ 8467 w 11329257"/>
              <a:gd name="connsiteY0" fmla="*/ 994919 h 3112578"/>
              <a:gd name="connsiteX1" fmla="*/ 11201741 w 11329257"/>
              <a:gd name="connsiteY1" fmla="*/ 0 h 3112578"/>
              <a:gd name="connsiteX2" fmla="*/ 11329257 w 11329257"/>
              <a:gd name="connsiteY2" fmla="*/ 2508571 h 3112578"/>
              <a:gd name="connsiteX3" fmla="*/ 0 w 11329257"/>
              <a:gd name="connsiteY3" fmla="*/ 3112578 h 3112578"/>
              <a:gd name="connsiteX4" fmla="*/ 8467 w 11329257"/>
              <a:gd name="connsiteY4" fmla="*/ 994919 h 3112578"/>
              <a:gd name="connsiteX0" fmla="*/ 814 w 11330070"/>
              <a:gd name="connsiteY0" fmla="*/ 732453 h 3112578"/>
              <a:gd name="connsiteX1" fmla="*/ 11202554 w 11330070"/>
              <a:gd name="connsiteY1" fmla="*/ 0 h 3112578"/>
              <a:gd name="connsiteX2" fmla="*/ 11330070 w 11330070"/>
              <a:gd name="connsiteY2" fmla="*/ 2508571 h 3112578"/>
              <a:gd name="connsiteX3" fmla="*/ 813 w 11330070"/>
              <a:gd name="connsiteY3" fmla="*/ 3112578 h 3112578"/>
              <a:gd name="connsiteX4" fmla="*/ 814 w 11330070"/>
              <a:gd name="connsiteY4" fmla="*/ 732453 h 3112578"/>
              <a:gd name="connsiteX0" fmla="*/ 375 w 11338098"/>
              <a:gd name="connsiteY0" fmla="*/ 622387 h 3112578"/>
              <a:gd name="connsiteX1" fmla="*/ 11210582 w 11338098"/>
              <a:gd name="connsiteY1" fmla="*/ 0 h 3112578"/>
              <a:gd name="connsiteX2" fmla="*/ 11338098 w 11338098"/>
              <a:gd name="connsiteY2" fmla="*/ 2508571 h 3112578"/>
              <a:gd name="connsiteX3" fmla="*/ 8841 w 11338098"/>
              <a:gd name="connsiteY3" fmla="*/ 3112578 h 3112578"/>
              <a:gd name="connsiteX4" fmla="*/ 375 w 11338098"/>
              <a:gd name="connsiteY4" fmla="*/ 622387 h 3112578"/>
              <a:gd name="connsiteX0" fmla="*/ 375 w 11338098"/>
              <a:gd name="connsiteY0" fmla="*/ 1020320 h 3510511"/>
              <a:gd name="connsiteX1" fmla="*/ 11176715 w 11338098"/>
              <a:gd name="connsiteY1" fmla="*/ 0 h 3510511"/>
              <a:gd name="connsiteX2" fmla="*/ 11338098 w 11338098"/>
              <a:gd name="connsiteY2" fmla="*/ 2906504 h 3510511"/>
              <a:gd name="connsiteX3" fmla="*/ 8841 w 11338098"/>
              <a:gd name="connsiteY3" fmla="*/ 3510511 h 3510511"/>
              <a:gd name="connsiteX4" fmla="*/ 375 w 11338098"/>
              <a:gd name="connsiteY4" fmla="*/ 1020320 h 3510511"/>
              <a:gd name="connsiteX0" fmla="*/ 375 w 11338098"/>
              <a:gd name="connsiteY0" fmla="*/ 664720 h 3510511"/>
              <a:gd name="connsiteX1" fmla="*/ 11176715 w 11338098"/>
              <a:gd name="connsiteY1" fmla="*/ 0 h 3510511"/>
              <a:gd name="connsiteX2" fmla="*/ 11338098 w 11338098"/>
              <a:gd name="connsiteY2" fmla="*/ 2906504 h 3510511"/>
              <a:gd name="connsiteX3" fmla="*/ 8841 w 11338098"/>
              <a:gd name="connsiteY3" fmla="*/ 3510511 h 3510511"/>
              <a:gd name="connsiteX4" fmla="*/ 375 w 11338098"/>
              <a:gd name="connsiteY4" fmla="*/ 664720 h 3510511"/>
              <a:gd name="connsiteX0" fmla="*/ 375 w 11338098"/>
              <a:gd name="connsiteY0" fmla="*/ 605454 h 3510511"/>
              <a:gd name="connsiteX1" fmla="*/ 11176715 w 11338098"/>
              <a:gd name="connsiteY1" fmla="*/ 0 h 3510511"/>
              <a:gd name="connsiteX2" fmla="*/ 11338098 w 11338098"/>
              <a:gd name="connsiteY2" fmla="*/ 2906504 h 3510511"/>
              <a:gd name="connsiteX3" fmla="*/ 8841 w 11338098"/>
              <a:gd name="connsiteY3" fmla="*/ 3510511 h 3510511"/>
              <a:gd name="connsiteX4" fmla="*/ 375 w 11338098"/>
              <a:gd name="connsiteY4" fmla="*/ 605454 h 3510511"/>
              <a:gd name="connsiteX0" fmla="*/ 375 w 11338098"/>
              <a:gd name="connsiteY0" fmla="*/ 707054 h 3612111"/>
              <a:gd name="connsiteX1" fmla="*/ 11176715 w 11338098"/>
              <a:gd name="connsiteY1" fmla="*/ 0 h 3612111"/>
              <a:gd name="connsiteX2" fmla="*/ 11338098 w 11338098"/>
              <a:gd name="connsiteY2" fmla="*/ 3008104 h 3612111"/>
              <a:gd name="connsiteX3" fmla="*/ 8841 w 11338098"/>
              <a:gd name="connsiteY3" fmla="*/ 3612111 h 3612111"/>
              <a:gd name="connsiteX4" fmla="*/ 375 w 11338098"/>
              <a:gd name="connsiteY4" fmla="*/ 707054 h 3612111"/>
              <a:gd name="connsiteX0" fmla="*/ 375 w 11338098"/>
              <a:gd name="connsiteY0" fmla="*/ 571588 h 3612111"/>
              <a:gd name="connsiteX1" fmla="*/ 11176715 w 11338098"/>
              <a:gd name="connsiteY1" fmla="*/ 0 h 3612111"/>
              <a:gd name="connsiteX2" fmla="*/ 11338098 w 11338098"/>
              <a:gd name="connsiteY2" fmla="*/ 3008104 h 3612111"/>
              <a:gd name="connsiteX3" fmla="*/ 8841 w 11338098"/>
              <a:gd name="connsiteY3" fmla="*/ 3612111 h 3612111"/>
              <a:gd name="connsiteX4" fmla="*/ 375 w 11338098"/>
              <a:gd name="connsiteY4" fmla="*/ 571588 h 3612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38098" h="3612111">
                <a:moveTo>
                  <a:pt x="375" y="571588"/>
                </a:moveTo>
                <a:lnTo>
                  <a:pt x="11176715" y="0"/>
                </a:lnTo>
                <a:lnTo>
                  <a:pt x="11338098" y="3008104"/>
                </a:lnTo>
                <a:lnTo>
                  <a:pt x="8841" y="3612111"/>
                </a:lnTo>
                <a:cubicBezTo>
                  <a:pt x="11663" y="2906225"/>
                  <a:pt x="-2447" y="1277474"/>
                  <a:pt x="375" y="571588"/>
                </a:cubicBez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6C17C28-ECB4-48A0-ABCE-ACEDBFD64D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420000">
            <a:off x="510575" y="3233195"/>
            <a:ext cx="10178799" cy="134699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8000">
                <a:solidFill>
                  <a:schemeClr val="bg1"/>
                </a:solidFill>
              </a:rPr>
              <a:t>Творческа история</a:t>
            </a:r>
          </a:p>
        </p:txBody>
      </p:sp>
      <p:pic>
        <p:nvPicPr>
          <p:cNvPr id="1026" name="Picture 2" descr="Отново в клас - ХРИСТО БОТЕВ за ВАСИЛ ЛЕВСКИ „Приятелят... | Facebook">
            <a:extLst>
              <a:ext uri="{FF2B5EF4-FFF2-40B4-BE49-F238E27FC236}">
                <a16:creationId xmlns:a16="http://schemas.microsoft.com/office/drawing/2014/main" id="{A309B72B-7BBB-4072-8D70-2961D996FA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420000">
            <a:off x="563750" y="569721"/>
            <a:ext cx="2978710" cy="2406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8CC54FD-C26F-47B1-AADF-7C720371AA4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6251" t="31111" r="57583" b="25334"/>
          <a:stretch/>
        </p:blipFill>
        <p:spPr>
          <a:xfrm rot="21420000">
            <a:off x="4717994" y="386053"/>
            <a:ext cx="1588115" cy="2406798"/>
          </a:xfrm>
          <a:prstGeom prst="rect">
            <a:avLst/>
          </a:prstGeom>
        </p:spPr>
      </p:pic>
      <p:pic>
        <p:nvPicPr>
          <p:cNvPr id="15" name="Picture 14" descr="A screenshot of a computer&#10;&#10;Description automatically generated">
            <a:extLst>
              <a:ext uri="{FF2B5EF4-FFF2-40B4-BE49-F238E27FC236}">
                <a16:creationId xmlns:a16="http://schemas.microsoft.com/office/drawing/2014/main" id="{5B9C3B3B-BC98-4984-9AE4-1991331A73C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4833" t="43111" r="40917" b="32741"/>
          <a:stretch/>
        </p:blipFill>
        <p:spPr>
          <a:xfrm rot="21420000">
            <a:off x="7709808" y="204393"/>
            <a:ext cx="2524939" cy="2406798"/>
          </a:xfrm>
          <a:prstGeom prst="rect">
            <a:avLst/>
          </a:prstGeom>
          <a:solidFill>
            <a:srgbClr val="FFFFFF">
              <a:shade val="85000"/>
            </a:srgbClr>
          </a:solidFill>
        </p:spPr>
      </p:pic>
      <p:sp>
        <p:nvSpPr>
          <p:cNvPr id="87" name="5-Point Star 18">
            <a:extLst>
              <a:ext uri="{FF2B5EF4-FFF2-40B4-BE49-F238E27FC236}">
                <a16:creationId xmlns:a16="http://schemas.microsoft.com/office/drawing/2014/main" id="{F87D91A8-5DA6-4E78-93A5-CE49F48498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20000">
            <a:off x="4221385" y="5111356"/>
            <a:ext cx="515386" cy="515386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8163616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C17C28-ECB4-48A0-ABCE-ACEDBFD64D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196925"/>
            <a:ext cx="10396882" cy="1529080"/>
          </a:xfrm>
        </p:spPr>
        <p:txBody>
          <a:bodyPr>
            <a:normAutofit/>
          </a:bodyPr>
          <a:lstStyle/>
          <a:p>
            <a:pPr algn="ctr"/>
            <a:r>
              <a:rPr lang="bg-BG" dirty="0"/>
              <a:t>Тълкуване на заглавието</a:t>
            </a:r>
            <a:br>
              <a:rPr lang="en-US" dirty="0"/>
            </a:br>
            <a:r>
              <a:rPr lang="bg-BG" sz="3300" dirty="0"/>
              <a:t>редакции</a:t>
            </a:r>
            <a:endParaRPr lang="bg-BG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8E36E54-42D5-421C-974A-57D486EEC5A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916" t="42370" r="38750" b="28741"/>
          <a:stretch/>
        </p:blipFill>
        <p:spPr>
          <a:xfrm>
            <a:off x="2275840" y="1837765"/>
            <a:ext cx="6498462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2454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FF5DE6-7A2C-4872-A660-DD46D8E117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625" y="259837"/>
            <a:ext cx="10396882" cy="1151965"/>
          </a:xfrm>
        </p:spPr>
        <p:txBody>
          <a:bodyPr/>
          <a:lstStyle/>
          <a:p>
            <a:r>
              <a:rPr lang="bg-BG" dirty="0"/>
              <a:t>Жанрови особености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7AA726-284C-43B3-9106-A4FEED746232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bg-BG" b="1" dirty="0">
                <a:latin typeface="+mj-lt"/>
              </a:rPr>
              <a:t> </a:t>
            </a:r>
            <a:r>
              <a:rPr lang="bg-BG" dirty="0">
                <a:solidFill>
                  <a:srgbClr val="C00000"/>
                </a:solidFill>
                <a:latin typeface="+mj-lt"/>
              </a:rPr>
              <a:t>елегия - Доминиращо чувство е скръбта </a:t>
            </a:r>
          </a:p>
          <a:p>
            <a:pPr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bg-BG" dirty="0">
                <a:solidFill>
                  <a:srgbClr val="C00000"/>
                </a:solidFill>
                <a:latin typeface="+mj-lt"/>
              </a:rPr>
              <a:t> Граничен – между елегия и ода.</a:t>
            </a:r>
          </a:p>
          <a:p>
            <a:endParaRPr lang="bg-BG" dirty="0"/>
          </a:p>
        </p:txBody>
      </p:sp>
      <p:pic>
        <p:nvPicPr>
          <p:cNvPr id="4" name="Picture 3" descr="A picture containing man&#10;&#10;Description automatically generated">
            <a:extLst>
              <a:ext uri="{FF2B5EF4-FFF2-40B4-BE49-F238E27FC236}">
                <a16:creationId xmlns:a16="http://schemas.microsoft.com/office/drawing/2014/main" id="{C2DFF8FB-13C1-41F8-8C87-60C414D4E8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57632" y="1629000"/>
            <a:ext cx="4781539" cy="360000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7793841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F7C766-203F-482B-BCEC-0F822F2868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448878" y="159013"/>
            <a:ext cx="5337314" cy="664930"/>
          </a:xfrm>
        </p:spPr>
        <p:txBody>
          <a:bodyPr>
            <a:noAutofit/>
          </a:bodyPr>
          <a:lstStyle/>
          <a:p>
            <a:pPr algn="ctr"/>
            <a:r>
              <a:rPr lang="bg-BG" sz="3600" dirty="0">
                <a:solidFill>
                  <a:srgbClr val="C00000"/>
                </a:solidFill>
              </a:rPr>
              <a:t>композиция на творбата</a:t>
            </a:r>
          </a:p>
        </p:txBody>
      </p:sp>
      <p:pic>
        <p:nvPicPr>
          <p:cNvPr id="11" name="Picture 10" descr="A picture containing tree, bird&#10;&#10;Description automatically generated">
            <a:extLst>
              <a:ext uri="{FF2B5EF4-FFF2-40B4-BE49-F238E27FC236}">
                <a16:creationId xmlns:a16="http://schemas.microsoft.com/office/drawing/2014/main" id="{EB187BF2-C8ED-44D1-B193-84C8B64FDD7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4000" r="28333"/>
          <a:stretch/>
        </p:blipFill>
        <p:spPr>
          <a:xfrm>
            <a:off x="203200" y="875030"/>
            <a:ext cx="3889992" cy="5400000"/>
          </a:xfrm>
          <a:prstGeom prst="rect">
            <a:avLst/>
          </a:prstGeom>
        </p:spPr>
      </p:pic>
      <p:graphicFrame>
        <p:nvGraphicFramePr>
          <p:cNvPr id="12" name="Diagram 11">
            <a:extLst>
              <a:ext uri="{FF2B5EF4-FFF2-40B4-BE49-F238E27FC236}">
                <a16:creationId xmlns:a16="http://schemas.microsoft.com/office/drawing/2014/main" id="{B874439D-ADB5-48E8-B375-26425830AF5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80433165"/>
              </p:ext>
            </p:extLst>
          </p:nvPr>
        </p:nvGraphicFramePr>
        <p:xfrm>
          <a:off x="4093191" y="947855"/>
          <a:ext cx="7525652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3" name="Rectangle 12">
            <a:extLst>
              <a:ext uri="{FF2B5EF4-FFF2-40B4-BE49-F238E27FC236}">
                <a16:creationId xmlns:a16="http://schemas.microsoft.com/office/drawing/2014/main" id="{A29FAAB7-C8AC-4266-872C-1AC2BD906362}"/>
              </a:ext>
            </a:extLst>
          </p:cNvPr>
          <p:cNvSpPr/>
          <p:nvPr/>
        </p:nvSpPr>
        <p:spPr>
          <a:xfrm>
            <a:off x="66784" y="1425474"/>
            <a:ext cx="2728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bg-BG" dirty="0">
                <a:solidFill>
                  <a:srgbClr val="C00000"/>
                </a:solidFill>
              </a:rPr>
              <a:t>1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1E84021-542A-40EF-BFB2-3C0AA88DE9F0}"/>
              </a:ext>
            </a:extLst>
          </p:cNvPr>
          <p:cNvSpPr/>
          <p:nvPr/>
        </p:nvSpPr>
        <p:spPr>
          <a:xfrm>
            <a:off x="70097" y="2345250"/>
            <a:ext cx="300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bg-BG" dirty="0">
                <a:solidFill>
                  <a:srgbClr val="C00000"/>
                </a:solidFill>
              </a:rPr>
              <a:t>2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0BDFEFD-9D52-4FE7-9A27-367B256255A8}"/>
              </a:ext>
            </a:extLst>
          </p:cNvPr>
          <p:cNvSpPr/>
          <p:nvPr/>
        </p:nvSpPr>
        <p:spPr>
          <a:xfrm>
            <a:off x="120538" y="3205698"/>
            <a:ext cx="3064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g-BG" dirty="0">
                <a:solidFill>
                  <a:srgbClr val="C00000"/>
                </a:solidFill>
              </a:rPr>
              <a:t>3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4C5D578-3284-48B2-B893-9C431FFB56AF}"/>
              </a:ext>
            </a:extLst>
          </p:cNvPr>
          <p:cNvSpPr/>
          <p:nvPr/>
        </p:nvSpPr>
        <p:spPr>
          <a:xfrm>
            <a:off x="83722" y="4100955"/>
            <a:ext cx="300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bg-BG" dirty="0">
                <a:solidFill>
                  <a:srgbClr val="C00000"/>
                </a:solidFill>
              </a:rPr>
              <a:t>4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A677FC7-3F27-40E9-BE33-A0B3364F580C}"/>
              </a:ext>
            </a:extLst>
          </p:cNvPr>
          <p:cNvSpPr/>
          <p:nvPr/>
        </p:nvSpPr>
        <p:spPr>
          <a:xfrm>
            <a:off x="120538" y="4991571"/>
            <a:ext cx="3080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bg-BG" dirty="0">
                <a:solidFill>
                  <a:srgbClr val="C00000"/>
                </a:solidFill>
              </a:rPr>
              <a:t>5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EE1DC5B-9F3E-4EB7-9160-DF9A7C7B9DFC}"/>
              </a:ext>
            </a:extLst>
          </p:cNvPr>
          <p:cNvSpPr/>
          <p:nvPr/>
        </p:nvSpPr>
        <p:spPr>
          <a:xfrm>
            <a:off x="4691270" y="4468238"/>
            <a:ext cx="1908312" cy="739866"/>
          </a:xfrm>
          <a:prstGeom prst="rect">
            <a:avLst/>
          </a:prstGeom>
          <a:solidFill>
            <a:schemeClr val="accent1">
              <a:lumMod val="75000"/>
            </a:schemeClr>
          </a:solidFill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102CEB1-60F3-4017-A6A0-E62787CA268F}"/>
              </a:ext>
            </a:extLst>
          </p:cNvPr>
          <p:cNvSpPr/>
          <p:nvPr/>
        </p:nvSpPr>
        <p:spPr>
          <a:xfrm>
            <a:off x="8637104" y="4434751"/>
            <a:ext cx="1808922" cy="739866"/>
          </a:xfrm>
          <a:prstGeom prst="rect">
            <a:avLst/>
          </a:prstGeom>
          <a:solidFill>
            <a:schemeClr val="accent1">
              <a:lumMod val="75000"/>
            </a:schemeClr>
          </a:solidFill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bg-BG" sz="2200" dirty="0"/>
              <a:t>СМЪРТТА И СТРАДАНИЕТО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4C7A7B9-A887-4160-8344-9F00A7486AB0}"/>
              </a:ext>
            </a:extLst>
          </p:cNvPr>
          <p:cNvSpPr txBox="1"/>
          <p:nvPr/>
        </p:nvSpPr>
        <p:spPr>
          <a:xfrm>
            <a:off x="4691270" y="4468237"/>
            <a:ext cx="1908312" cy="737755"/>
          </a:xfrm>
          <a:prstGeom prst="rect">
            <a:avLst/>
          </a:prstGeom>
          <a:scene3d>
            <a:camera prst="orthographicFront"/>
            <a:lightRig rig="flat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3335" tIns="13335" rIns="13335" bIns="13335" numCol="1" spcCol="1270" anchor="ctr" anchorCtr="0">
            <a:noAutofit/>
          </a:bodyPr>
          <a:lstStyle/>
          <a:p>
            <a:pPr marL="0" lvl="0" indent="0" algn="ctr" defTabSz="9334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bg-BG" sz="2200" kern="1200" dirty="0"/>
              <a:t>СМЪРТТА И СТРАДАНИЕТО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4E440ACE-6B82-4BF9-BD58-4A6E046B0A24}"/>
              </a:ext>
            </a:extLst>
          </p:cNvPr>
          <p:cNvCxnSpPr>
            <a:cxnSpLocks/>
          </p:cNvCxnSpPr>
          <p:nvPr/>
        </p:nvCxnSpPr>
        <p:spPr>
          <a:xfrm>
            <a:off x="5675243" y="3975652"/>
            <a:ext cx="0" cy="492585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D58F0BCB-1FE8-425B-B69E-8E13CAA04B73}"/>
              </a:ext>
            </a:extLst>
          </p:cNvPr>
          <p:cNvCxnSpPr>
            <a:cxnSpLocks/>
          </p:cNvCxnSpPr>
          <p:nvPr/>
        </p:nvCxnSpPr>
        <p:spPr>
          <a:xfrm>
            <a:off x="7616686" y="3975652"/>
            <a:ext cx="0" cy="459099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0D9226F6-BD37-47C0-8806-E9D95AA9BD75}"/>
              </a:ext>
            </a:extLst>
          </p:cNvPr>
          <p:cNvCxnSpPr>
            <a:cxnSpLocks/>
          </p:cNvCxnSpPr>
          <p:nvPr/>
        </p:nvCxnSpPr>
        <p:spPr>
          <a:xfrm>
            <a:off x="9554817" y="3975652"/>
            <a:ext cx="0" cy="459099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68179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B51048-C082-4E7D-BE19-CCDF9A3BEB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7144" y="306400"/>
            <a:ext cx="8643154" cy="1124836"/>
          </a:xfrm>
        </p:spPr>
        <p:txBody>
          <a:bodyPr>
            <a:normAutofit/>
          </a:bodyPr>
          <a:lstStyle/>
          <a:p>
            <a:pPr algn="ctr"/>
            <a:r>
              <a:rPr lang="ru-RU" sz="3600" i="1" dirty="0" err="1"/>
              <a:t>Страданието</a:t>
            </a:r>
            <a:r>
              <a:rPr lang="ru-RU" sz="3600" i="1" dirty="0"/>
              <a:t> в </a:t>
            </a:r>
            <a:br>
              <a:rPr lang="ru-RU" sz="3600" i="1" dirty="0"/>
            </a:br>
            <a:r>
              <a:rPr lang="ru-RU" sz="3600" i="1" dirty="0"/>
              <a:t>„</a:t>
            </a:r>
            <a:r>
              <a:rPr lang="ru-RU" sz="3600" i="1" dirty="0" err="1"/>
              <a:t>Обесването</a:t>
            </a:r>
            <a:r>
              <a:rPr lang="ru-RU" sz="3600" i="1" dirty="0"/>
              <a:t> на </a:t>
            </a:r>
            <a:r>
              <a:rPr lang="ru-RU" sz="3600" i="1" dirty="0" err="1"/>
              <a:t>Васил</a:t>
            </a:r>
            <a:r>
              <a:rPr lang="ru-RU" sz="3600" i="1" dirty="0"/>
              <a:t> </a:t>
            </a:r>
            <a:r>
              <a:rPr lang="ru-RU" sz="3600" i="1" dirty="0" err="1"/>
              <a:t>Левски</a:t>
            </a:r>
            <a:r>
              <a:rPr lang="ru-RU" sz="3600" i="1" dirty="0"/>
              <a:t>“</a:t>
            </a:r>
            <a:r>
              <a:rPr lang="ru-RU" sz="3600" dirty="0"/>
              <a:t> </a:t>
            </a:r>
            <a:endParaRPr lang="bg-BG" sz="3600" dirty="0"/>
          </a:p>
        </p:txBody>
      </p:sp>
      <p:pic>
        <p:nvPicPr>
          <p:cNvPr id="5" name="Picture 4" descr="A group of people walking in the snow&#10;&#10;Description automatically generated">
            <a:extLst>
              <a:ext uri="{FF2B5EF4-FFF2-40B4-BE49-F238E27FC236}">
                <a16:creationId xmlns:a16="http://schemas.microsoft.com/office/drawing/2014/main" id="{C994AFF3-7D7B-4CE3-9A80-9A646520E1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451" y="4144326"/>
            <a:ext cx="3560000" cy="2520000"/>
          </a:xfrm>
          <a:prstGeom prst="rect">
            <a:avLst/>
          </a:prstGeom>
        </p:spPr>
      </p:pic>
      <p:pic>
        <p:nvPicPr>
          <p:cNvPr id="7" name="Picture 6" descr="A picture containing man&#10;&#10;Description automatically generated">
            <a:extLst>
              <a:ext uri="{FF2B5EF4-FFF2-40B4-BE49-F238E27FC236}">
                <a16:creationId xmlns:a16="http://schemas.microsoft.com/office/drawing/2014/main" id="{939994E4-030B-45F6-BC44-5919C81644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96592" y="3429000"/>
            <a:ext cx="3347077" cy="252000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Picture 5" descr="A group of people standing in a room&#10;&#10;Description automatically generated">
            <a:extLst>
              <a:ext uri="{FF2B5EF4-FFF2-40B4-BE49-F238E27FC236}">
                <a16:creationId xmlns:a16="http://schemas.microsoft.com/office/drawing/2014/main" id="{4D2C47CB-920A-49AD-9FC6-0DAE1E0E1B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22829" y="1658448"/>
            <a:ext cx="3746342" cy="288000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CD12A316-E9A2-415D-A9B2-CC7A6EAB6D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48331" y="1877974"/>
            <a:ext cx="5464843" cy="2266352"/>
          </a:xfrm>
        </p:spPr>
        <p:txBody>
          <a:bodyPr>
            <a:normAutofit fontScale="85000" lnSpcReduction="20000"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bg-BG" i="1" dirty="0">
                <a:solidFill>
                  <a:srgbClr val="C00000"/>
                </a:solidFill>
                <a:latin typeface="+mj-lt"/>
              </a:rPr>
              <a:t>Страдащата майка родина</a:t>
            </a:r>
            <a:r>
              <a:rPr lang="bg-BG" dirty="0">
                <a:solidFill>
                  <a:srgbClr val="C00000"/>
                </a:solidFill>
                <a:latin typeface="+mj-lt"/>
              </a:rPr>
              <a:t> 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endParaRPr lang="bg-BG" i="1" dirty="0">
              <a:solidFill>
                <a:srgbClr val="C00000"/>
              </a:solidFill>
              <a:latin typeface="+mj-lt"/>
            </a:endParaRP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bg-BG" i="1" dirty="0">
                <a:solidFill>
                  <a:srgbClr val="C00000"/>
                </a:solidFill>
                <a:latin typeface="+mj-lt"/>
              </a:rPr>
              <a:t>Страдащата родна земя</a:t>
            </a:r>
            <a:r>
              <a:rPr lang="bg-BG" dirty="0">
                <a:solidFill>
                  <a:srgbClr val="C00000"/>
                </a:solidFill>
                <a:latin typeface="+mj-lt"/>
              </a:rPr>
              <a:t> 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endParaRPr lang="bg-BG" dirty="0"/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bg-BG" dirty="0">
                <a:solidFill>
                  <a:srgbClr val="C00000"/>
                </a:solidFill>
              </a:rPr>
              <a:t> ОБРАЗЪТ НА СИНА ГЕРОЙ</a:t>
            </a:r>
            <a:br>
              <a:rPr lang="bg-BG" dirty="0"/>
            </a:br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17940117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B51048-C082-4E7D-BE19-CCDF9A3BEB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5384" y="335270"/>
            <a:ext cx="8643154" cy="1155600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bg-BG" sz="3600"/>
              <a:t>ЛИРИЧЕСКИ ГОВОРИТЕЛ</a:t>
            </a:r>
            <a:br>
              <a:rPr lang="bg-BG" sz="3600"/>
            </a:br>
            <a:r>
              <a:rPr lang="bg-BG" sz="3600"/>
              <a:t>ЛИРИЧЕСКИ ГЕРОЙ</a:t>
            </a:r>
            <a:endParaRPr lang="bg-BG" sz="3600" dirty="0"/>
          </a:p>
        </p:txBody>
      </p:sp>
      <p:pic>
        <p:nvPicPr>
          <p:cNvPr id="8" name="Picture 7" descr="A picture containing tree, bird&#10;&#10;Description automatically generated">
            <a:extLst>
              <a:ext uri="{FF2B5EF4-FFF2-40B4-BE49-F238E27FC236}">
                <a16:creationId xmlns:a16="http://schemas.microsoft.com/office/drawing/2014/main" id="{AC09836F-9141-4BBD-8F68-B4DDD4535E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43990"/>
            <a:ext cx="12192000" cy="4682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73716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515DA87D-133C-4F77-8863-8B66D40F99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5C436ED1-B374-4FA9-AC69-CA9B086E4F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5397" y="0"/>
            <a:ext cx="12005350" cy="6644081"/>
            <a:chOff x="-25397" y="0"/>
            <a:chExt cx="12005350" cy="6644081"/>
          </a:xfrm>
        </p:grpSpPr>
        <p:sp useBgFill="1">
          <p:nvSpPr>
            <p:cNvPr id="15" name="Rectangle 14">
              <a:extLst>
                <a:ext uri="{FF2B5EF4-FFF2-40B4-BE49-F238E27FC236}">
                  <a16:creationId xmlns:a16="http://schemas.microsoft.com/office/drawing/2014/main" id="{0BF795C8-C503-458A-B6C7-5C3B78FA66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0"/>
              <a:ext cx="11979952" cy="6644081"/>
            </a:xfrm>
            <a:prstGeom prst="rect">
              <a:avLst/>
            </a:prstGeom>
            <a:ln>
              <a:noFill/>
            </a:ln>
            <a:effectLst>
              <a:outerShdw blurRad="98425" dist="76200" dir="4380000" algn="tl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1">
              <a:extLst>
                <a:ext uri="{FF2B5EF4-FFF2-40B4-BE49-F238E27FC236}">
                  <a16:creationId xmlns:a16="http://schemas.microsoft.com/office/drawing/2014/main" id="{29605B65-A1AD-48AA-9FA4-0239C3E346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25397" y="0"/>
              <a:ext cx="11773291" cy="6419514"/>
            </a:xfrm>
            <a:custGeom>
              <a:avLst/>
              <a:gdLst/>
              <a:ahLst/>
              <a:cxn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ln w="8255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C158A24C-9ADB-45F1-90ED-8B0C00DF8C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5600215"/>
              <a:ext cx="11706512" cy="780581"/>
            </a:xfrm>
            <a:prstGeom prst="rect">
              <a:avLst/>
            </a:prstGeom>
            <a:gradFill flip="none" rotWithShape="1">
              <a:gsLst>
                <a:gs pos="34000">
                  <a:schemeClr val="accent1"/>
                </a:gs>
                <a:gs pos="100000">
                  <a:schemeClr val="accent1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pic>
        <p:nvPicPr>
          <p:cNvPr id="7" name="Picture 6" descr="A picture containing framework, photo, object, man&#10;&#10;Description automatically generated">
            <a:extLst>
              <a:ext uri="{FF2B5EF4-FFF2-40B4-BE49-F238E27FC236}">
                <a16:creationId xmlns:a16="http://schemas.microsoft.com/office/drawing/2014/main" id="{A3B1FCE2-D428-4053-8E56-8846FF022AD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 amt="20000"/>
          </a:blip>
          <a:srcRect t="22227" r="-1" b="28976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9" name="Picture 8" descr="A person wearing a suit and tie&#10;&#10;Description automatically generated">
            <a:extLst>
              <a:ext uri="{FF2B5EF4-FFF2-40B4-BE49-F238E27FC236}">
                <a16:creationId xmlns:a16="http://schemas.microsoft.com/office/drawing/2014/main" id="{3A2BBAE3-2A9E-40F7-A7E9-2155DA0363D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085" y="591472"/>
            <a:ext cx="2533650" cy="3810000"/>
          </a:xfrm>
          <a:prstGeom prst="rect">
            <a:avLst/>
          </a:prstGeom>
        </p:spPr>
      </p:pic>
      <p:sp>
        <p:nvSpPr>
          <p:cNvPr id="10" name="Half Frame 9">
            <a:extLst>
              <a:ext uri="{FF2B5EF4-FFF2-40B4-BE49-F238E27FC236}">
                <a16:creationId xmlns:a16="http://schemas.microsoft.com/office/drawing/2014/main" id="{AFBB43B4-40BD-4B04-BDBF-FDCFD90BD108}"/>
              </a:ext>
            </a:extLst>
          </p:cNvPr>
          <p:cNvSpPr/>
          <p:nvPr/>
        </p:nvSpPr>
        <p:spPr>
          <a:xfrm>
            <a:off x="5946565" y="1313844"/>
            <a:ext cx="3332927" cy="308114"/>
          </a:xfrm>
          <a:prstGeom prst="half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>
              <a:solidFill>
                <a:schemeClr val="tx1"/>
              </a:solidFill>
            </a:endParaRPr>
          </a:p>
        </p:txBody>
      </p:sp>
      <p:sp>
        <p:nvSpPr>
          <p:cNvPr id="11" name="Half Frame 10">
            <a:extLst>
              <a:ext uri="{FF2B5EF4-FFF2-40B4-BE49-F238E27FC236}">
                <a16:creationId xmlns:a16="http://schemas.microsoft.com/office/drawing/2014/main" id="{FF6864BD-714D-4117-BD66-4D3FACB61267}"/>
              </a:ext>
            </a:extLst>
          </p:cNvPr>
          <p:cNvSpPr/>
          <p:nvPr/>
        </p:nvSpPr>
        <p:spPr>
          <a:xfrm rot="10800000">
            <a:off x="6096000" y="5198765"/>
            <a:ext cx="3333600" cy="309600"/>
          </a:xfrm>
          <a:prstGeom prst="half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>
              <a:solidFill>
                <a:schemeClr val="tx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2E4C74C-F20B-4472-9F0A-7EA2CFC2C4F4}"/>
              </a:ext>
            </a:extLst>
          </p:cNvPr>
          <p:cNvSpPr txBox="1"/>
          <p:nvPr/>
        </p:nvSpPr>
        <p:spPr>
          <a:xfrm>
            <a:off x="5946565" y="1780794"/>
            <a:ext cx="27655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g-BG" dirty="0"/>
              <a:t>Основни образи и мотиви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1188442-1358-45E1-B1EA-7AE303D118CF}"/>
              </a:ext>
            </a:extLst>
          </p:cNvPr>
          <p:cNvSpPr txBox="1"/>
          <p:nvPr/>
        </p:nvSpPr>
        <p:spPr>
          <a:xfrm>
            <a:off x="5916137" y="2566460"/>
            <a:ext cx="26837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g-BG" dirty="0"/>
              <a:t>Преобладаващи чувства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3B325E8-868C-4D7D-B952-11F6158AE35B}"/>
              </a:ext>
            </a:extLst>
          </p:cNvPr>
          <p:cNvSpPr txBox="1"/>
          <p:nvPr/>
        </p:nvSpPr>
        <p:spPr>
          <a:xfrm>
            <a:off x="7532926" y="4485931"/>
            <a:ext cx="18966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g-BG" dirty="0"/>
              <a:t>Послания и идеи</a:t>
            </a:r>
          </a:p>
        </p:txBody>
      </p:sp>
      <p:pic>
        <p:nvPicPr>
          <p:cNvPr id="21" name="Picture 20" descr="A group of people walking in the snow&#10;&#10;Description automatically generated">
            <a:extLst>
              <a:ext uri="{FF2B5EF4-FFF2-40B4-BE49-F238E27FC236}">
                <a16:creationId xmlns:a16="http://schemas.microsoft.com/office/drawing/2014/main" id="{2B8822B3-392F-421F-A78C-BE2AFEBFEF6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2678" r="12458" b="3451"/>
          <a:stretch/>
        </p:blipFill>
        <p:spPr>
          <a:xfrm>
            <a:off x="4714746" y="3209757"/>
            <a:ext cx="2483954" cy="1800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3" name="Picture 22" descr="A picture containing indoor, table, weapon, scissors&#10;&#10;Description automatically generated">
            <a:extLst>
              <a:ext uri="{FF2B5EF4-FFF2-40B4-BE49-F238E27FC236}">
                <a16:creationId xmlns:a16="http://schemas.microsoft.com/office/drawing/2014/main" id="{3BE54EA5-EBDE-44E8-8B5A-927F0F3BC59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04001" y="2327014"/>
            <a:ext cx="2392000" cy="1800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40386813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ain Event">
  <a:themeElements>
    <a:clrScheme name="Main Event">
      <a:dk1>
        <a:sysClr val="windowText" lastClr="000000"/>
      </a:dk1>
      <a:lt1>
        <a:sysClr val="window" lastClr="FFFFFF"/>
      </a:lt1>
      <a:dk2>
        <a:srgbClr val="424242"/>
      </a:dk2>
      <a:lt2>
        <a:srgbClr val="C8C8C8"/>
      </a:lt2>
      <a:accent1>
        <a:srgbClr val="B80E0F"/>
      </a:accent1>
      <a:accent2>
        <a:srgbClr val="A6987D"/>
      </a:accent2>
      <a:accent3>
        <a:srgbClr val="7F9A71"/>
      </a:accent3>
      <a:accent4>
        <a:srgbClr val="64969F"/>
      </a:accent4>
      <a:accent5>
        <a:srgbClr val="9B75B2"/>
      </a:accent5>
      <a:accent6>
        <a:srgbClr val="80737A"/>
      </a:accent6>
      <a:hlink>
        <a:srgbClr val="F21213"/>
      </a:hlink>
      <a:folHlink>
        <a:srgbClr val="B6A394"/>
      </a:folHlink>
    </a:clrScheme>
    <a:fontScheme name="Main Event">
      <a:maj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ain Even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blipFill>
          <a:blip xmlns:r="http://schemas.openxmlformats.org/officeDocument/2006/relationships" r:embed="rId1">
            <a:duotone>
              <a:schemeClr val="phClr">
                <a:shade val="88000"/>
                <a:lumMod val="88000"/>
              </a:schemeClr>
              <a:schemeClr val="phClr"/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25400" dist="127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0"/>
        </a:gradFill>
        <a:blipFill>
          <a:blip xmlns:r="http://schemas.openxmlformats.org/officeDocument/2006/relationships" r:embed="rId2">
            <a:duotone>
              <a:schemeClr val="phClr">
                <a:shade val="48000"/>
                <a:satMod val="110000"/>
                <a:lumMod val="40000"/>
              </a:schemeClr>
              <a:schemeClr val="phClr">
                <a:tint val="90000"/>
                <a:lumMod val="10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in Event" id="{AC372BB4-D83D-411E-B849-B641926BA760}" vid="{F1EFBDE3-1A95-4E3D-81AD-1F53D65BEA0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414</TotalTime>
  <Words>959</Words>
  <Application>Microsoft Office PowerPoint</Application>
  <PresentationFormat>Widescreen</PresentationFormat>
  <Paragraphs>117</Paragraphs>
  <Slides>19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5" baseType="lpstr">
      <vt:lpstr>Arial</vt:lpstr>
      <vt:lpstr>Calibri</vt:lpstr>
      <vt:lpstr>Comic Sans MS</vt:lpstr>
      <vt:lpstr>Impact</vt:lpstr>
      <vt:lpstr>Wingdings</vt:lpstr>
      <vt:lpstr>Main Event</vt:lpstr>
      <vt:lpstr>Смърт и безсмъртие в елегията „обесването на васил левски“  9. клас</vt:lpstr>
      <vt:lpstr>PowerPoint Presentation</vt:lpstr>
      <vt:lpstr>Творческа история</vt:lpstr>
      <vt:lpstr>Тълкуване на заглавието редакции</vt:lpstr>
      <vt:lpstr>Жанрови особености</vt:lpstr>
      <vt:lpstr>PowerPoint Presentation</vt:lpstr>
      <vt:lpstr>Страданието в  „Обесването на Васил Левски“ </vt:lpstr>
      <vt:lpstr>ЛИРИЧЕСКИ ГОВОРИТЕЛ ЛИРИЧЕСКИ ГЕРОЙ</vt:lpstr>
      <vt:lpstr>PowerPoint Presentation</vt:lpstr>
      <vt:lpstr>Героят</vt:lpstr>
      <vt:lpstr>светът</vt:lpstr>
      <vt:lpstr>адресатът</vt:lpstr>
      <vt:lpstr>Художествени изразни средства</vt:lpstr>
      <vt:lpstr>PowerPoint Presentation</vt:lpstr>
      <vt:lpstr>PowerPoint Presentation</vt:lpstr>
      <vt:lpstr>PowerPoint Presentation</vt:lpstr>
      <vt:lpstr>Резюме на „обесването на васил лески“</vt:lpstr>
      <vt:lpstr>Домашна работа  Изследователска задача:</vt:lpstr>
      <vt:lpstr>Благодаря ви за вниманието!!!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Смърт и безсмъртие в елегията „обесването на васил левски“</dc:title>
  <dc:creator>Заприна Глушкова</dc:creator>
  <cp:lastModifiedBy>Заприна Глушкова</cp:lastModifiedBy>
  <cp:revision>27</cp:revision>
  <dcterms:created xsi:type="dcterms:W3CDTF">2020-04-04T14:41:25Z</dcterms:created>
  <dcterms:modified xsi:type="dcterms:W3CDTF">2020-04-05T19:36:30Z</dcterms:modified>
</cp:coreProperties>
</file>