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8" r:id="rId9"/>
    <p:sldId id="262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68" d="100"/>
          <a:sy n="68" d="100"/>
        </p:scale>
        <p:origin x="42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12A245-E9DD-4477-A2D7-17DFB28D6784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18E4139E-54FF-433E-9864-BB14E9FC89FA}">
      <dgm:prSet/>
      <dgm:spPr/>
      <dgm:t>
        <a:bodyPr/>
        <a:lstStyle/>
        <a:p>
          <a:r>
            <a:rPr lang="bg-BG"/>
            <a:t>Думи, словосъчетания и подчинени изречения, които имат сходен смисъл и запълват мястото на обстоятелственото пояснение, са синтактични синоними:</a:t>
          </a:r>
          <a:endParaRPr lang="en-US"/>
        </a:p>
      </dgm:t>
    </dgm:pt>
    <dgm:pt modelId="{D5599E8B-60A4-4C7C-8141-D30ABB29680D}" type="parTrans" cxnId="{93DE1234-3897-4339-9DF9-C45F0F4CEC32}">
      <dgm:prSet/>
      <dgm:spPr/>
      <dgm:t>
        <a:bodyPr/>
        <a:lstStyle/>
        <a:p>
          <a:endParaRPr lang="en-US"/>
        </a:p>
      </dgm:t>
    </dgm:pt>
    <dgm:pt modelId="{1E77C61D-FA91-4E03-9585-EF61ED8F2098}" type="sibTrans" cxnId="{93DE1234-3897-4339-9DF9-C45F0F4CEC32}">
      <dgm:prSet/>
      <dgm:spPr/>
      <dgm:t>
        <a:bodyPr/>
        <a:lstStyle/>
        <a:p>
          <a:endParaRPr lang="en-US"/>
        </a:p>
      </dgm:t>
    </dgm:pt>
    <dgm:pt modelId="{A122D92E-62F2-4AC4-96E5-2DD4AFF3FD5A}">
      <dgm:prSet/>
      <dgm:spPr/>
      <dgm:t>
        <a:bodyPr/>
        <a:lstStyle/>
        <a:p>
          <a:r>
            <a:rPr lang="bg-BG"/>
            <a:t>На тръгване не се сбогувай с мен. – просто изречение</a:t>
          </a:r>
          <a:endParaRPr lang="en-US"/>
        </a:p>
      </dgm:t>
    </dgm:pt>
    <dgm:pt modelId="{9FC3028E-B031-4EBB-8661-91E31DEAC5A5}" type="parTrans" cxnId="{37956313-64A8-4534-93B8-B01B3BE1856F}">
      <dgm:prSet/>
      <dgm:spPr/>
      <dgm:t>
        <a:bodyPr/>
        <a:lstStyle/>
        <a:p>
          <a:endParaRPr lang="en-US"/>
        </a:p>
      </dgm:t>
    </dgm:pt>
    <dgm:pt modelId="{B9975EF7-6FA4-49B8-BA07-DDCC6B9019F0}" type="sibTrans" cxnId="{37956313-64A8-4534-93B8-B01B3BE1856F}">
      <dgm:prSet/>
      <dgm:spPr/>
      <dgm:t>
        <a:bodyPr/>
        <a:lstStyle/>
        <a:p>
          <a:endParaRPr lang="en-US"/>
        </a:p>
      </dgm:t>
    </dgm:pt>
    <dgm:pt modelId="{FD7E24C4-4064-46D2-92E7-A2E4D225E28E}">
      <dgm:prSet/>
      <dgm:spPr/>
      <dgm:t>
        <a:bodyPr/>
        <a:lstStyle/>
        <a:p>
          <a:r>
            <a:rPr lang="bg-BG"/>
            <a:t>Тръгвайки си, не се сбогувай с мен. – просто изречение</a:t>
          </a:r>
          <a:endParaRPr lang="en-US"/>
        </a:p>
      </dgm:t>
    </dgm:pt>
    <dgm:pt modelId="{4A1F4C76-4984-4C43-9EE2-99903C44CA64}" type="parTrans" cxnId="{303C9B6B-48CE-4AF4-A645-5230E33542EF}">
      <dgm:prSet/>
      <dgm:spPr/>
      <dgm:t>
        <a:bodyPr/>
        <a:lstStyle/>
        <a:p>
          <a:endParaRPr lang="en-US"/>
        </a:p>
      </dgm:t>
    </dgm:pt>
    <dgm:pt modelId="{E3ED01CF-B2ED-49EB-B063-570002C3A51C}" type="sibTrans" cxnId="{303C9B6B-48CE-4AF4-A645-5230E33542EF}">
      <dgm:prSet/>
      <dgm:spPr/>
      <dgm:t>
        <a:bodyPr/>
        <a:lstStyle/>
        <a:p>
          <a:endParaRPr lang="en-US"/>
        </a:p>
      </dgm:t>
    </dgm:pt>
    <dgm:pt modelId="{FF633A68-DE0F-4226-B1C9-B9B291E049ED}">
      <dgm:prSet/>
      <dgm:spPr/>
      <dgm:t>
        <a:bodyPr/>
        <a:lstStyle/>
        <a:p>
          <a:r>
            <a:rPr lang="bg-BG"/>
            <a:t>Когато ти решиш да си заминеш, недей си взема сбогом с мене. – сложно съставно изречение</a:t>
          </a:r>
          <a:endParaRPr lang="en-US"/>
        </a:p>
      </dgm:t>
    </dgm:pt>
    <dgm:pt modelId="{91D3F803-E5D4-4B76-B5B2-9B449CFD9F91}" type="parTrans" cxnId="{7E7A2A6D-4DE5-4585-93E7-1EC603827E88}">
      <dgm:prSet/>
      <dgm:spPr/>
      <dgm:t>
        <a:bodyPr/>
        <a:lstStyle/>
        <a:p>
          <a:endParaRPr lang="en-US"/>
        </a:p>
      </dgm:t>
    </dgm:pt>
    <dgm:pt modelId="{47A5A2B0-4549-459D-AF1B-7F02CE9EF122}" type="sibTrans" cxnId="{7E7A2A6D-4DE5-4585-93E7-1EC603827E88}">
      <dgm:prSet/>
      <dgm:spPr/>
      <dgm:t>
        <a:bodyPr/>
        <a:lstStyle/>
        <a:p>
          <a:endParaRPr lang="en-US"/>
        </a:p>
      </dgm:t>
    </dgm:pt>
    <dgm:pt modelId="{0CD404AF-5822-4929-8A41-644E887121B8}" type="pres">
      <dgm:prSet presAssocID="{1F12A245-E9DD-4477-A2D7-17DFB28D6784}" presName="linear" presStyleCnt="0">
        <dgm:presLayoutVars>
          <dgm:animLvl val="lvl"/>
          <dgm:resizeHandles val="exact"/>
        </dgm:presLayoutVars>
      </dgm:prSet>
      <dgm:spPr/>
    </dgm:pt>
    <dgm:pt modelId="{B7375204-158C-407C-8F46-8A11CC276E7C}" type="pres">
      <dgm:prSet presAssocID="{18E4139E-54FF-433E-9864-BB14E9FC89FA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EFD067C4-D852-47FC-B570-39AF65609792}" type="pres">
      <dgm:prSet presAssocID="{1E77C61D-FA91-4E03-9585-EF61ED8F2098}" presName="spacer" presStyleCnt="0"/>
      <dgm:spPr/>
    </dgm:pt>
    <dgm:pt modelId="{18236394-BA41-4DCF-B1A1-18B6A0957817}" type="pres">
      <dgm:prSet presAssocID="{A122D92E-62F2-4AC4-96E5-2DD4AFF3FD5A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032497C0-9CC6-40A4-8FF0-EEF23FAD4286}" type="pres">
      <dgm:prSet presAssocID="{B9975EF7-6FA4-49B8-BA07-DDCC6B9019F0}" presName="spacer" presStyleCnt="0"/>
      <dgm:spPr/>
    </dgm:pt>
    <dgm:pt modelId="{5665FF6D-7171-4309-A502-D91520DF4FC6}" type="pres">
      <dgm:prSet presAssocID="{FD7E24C4-4064-46D2-92E7-A2E4D225E28E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6EAAF4AF-CD1B-46A1-8ECA-E70CDD521D3A}" type="pres">
      <dgm:prSet presAssocID="{E3ED01CF-B2ED-49EB-B063-570002C3A51C}" presName="spacer" presStyleCnt="0"/>
      <dgm:spPr/>
    </dgm:pt>
    <dgm:pt modelId="{15F18E4D-CA6F-4BD5-80B8-168B643459A8}" type="pres">
      <dgm:prSet presAssocID="{FF633A68-DE0F-4226-B1C9-B9B291E049ED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37956313-64A8-4534-93B8-B01B3BE1856F}" srcId="{1F12A245-E9DD-4477-A2D7-17DFB28D6784}" destId="{A122D92E-62F2-4AC4-96E5-2DD4AFF3FD5A}" srcOrd="1" destOrd="0" parTransId="{9FC3028E-B031-4EBB-8661-91E31DEAC5A5}" sibTransId="{B9975EF7-6FA4-49B8-BA07-DDCC6B9019F0}"/>
    <dgm:cxn modelId="{D4A2A431-0584-4E93-8847-8F0C8391010E}" type="presOf" srcId="{FD7E24C4-4064-46D2-92E7-A2E4D225E28E}" destId="{5665FF6D-7171-4309-A502-D91520DF4FC6}" srcOrd="0" destOrd="0" presId="urn:microsoft.com/office/officeart/2005/8/layout/vList2"/>
    <dgm:cxn modelId="{93DE1234-3897-4339-9DF9-C45F0F4CEC32}" srcId="{1F12A245-E9DD-4477-A2D7-17DFB28D6784}" destId="{18E4139E-54FF-433E-9864-BB14E9FC89FA}" srcOrd="0" destOrd="0" parTransId="{D5599E8B-60A4-4C7C-8141-D30ABB29680D}" sibTransId="{1E77C61D-FA91-4E03-9585-EF61ED8F2098}"/>
    <dgm:cxn modelId="{303C9B6B-48CE-4AF4-A645-5230E33542EF}" srcId="{1F12A245-E9DD-4477-A2D7-17DFB28D6784}" destId="{FD7E24C4-4064-46D2-92E7-A2E4D225E28E}" srcOrd="2" destOrd="0" parTransId="{4A1F4C76-4984-4C43-9EE2-99903C44CA64}" sibTransId="{E3ED01CF-B2ED-49EB-B063-570002C3A51C}"/>
    <dgm:cxn modelId="{7E7A2A6D-4DE5-4585-93E7-1EC603827E88}" srcId="{1F12A245-E9DD-4477-A2D7-17DFB28D6784}" destId="{FF633A68-DE0F-4226-B1C9-B9B291E049ED}" srcOrd="3" destOrd="0" parTransId="{91D3F803-E5D4-4B76-B5B2-9B449CFD9F91}" sibTransId="{47A5A2B0-4549-459D-AF1B-7F02CE9EF122}"/>
    <dgm:cxn modelId="{66AD1D55-E8EA-4497-B207-00745E075047}" type="presOf" srcId="{18E4139E-54FF-433E-9864-BB14E9FC89FA}" destId="{B7375204-158C-407C-8F46-8A11CC276E7C}" srcOrd="0" destOrd="0" presId="urn:microsoft.com/office/officeart/2005/8/layout/vList2"/>
    <dgm:cxn modelId="{ECA2F291-A05D-493E-A79C-39CF970ECDAF}" type="presOf" srcId="{1F12A245-E9DD-4477-A2D7-17DFB28D6784}" destId="{0CD404AF-5822-4929-8A41-644E887121B8}" srcOrd="0" destOrd="0" presId="urn:microsoft.com/office/officeart/2005/8/layout/vList2"/>
    <dgm:cxn modelId="{825B309E-62B2-49DD-934E-8334DE27C681}" type="presOf" srcId="{A122D92E-62F2-4AC4-96E5-2DD4AFF3FD5A}" destId="{18236394-BA41-4DCF-B1A1-18B6A0957817}" srcOrd="0" destOrd="0" presId="urn:microsoft.com/office/officeart/2005/8/layout/vList2"/>
    <dgm:cxn modelId="{038C1FAF-2882-4B0B-AFC8-BB464C11C040}" type="presOf" srcId="{FF633A68-DE0F-4226-B1C9-B9B291E049ED}" destId="{15F18E4D-CA6F-4BD5-80B8-168B643459A8}" srcOrd="0" destOrd="0" presId="urn:microsoft.com/office/officeart/2005/8/layout/vList2"/>
    <dgm:cxn modelId="{89E70644-B2BC-4C5A-9768-B5AA9028561B}" type="presParOf" srcId="{0CD404AF-5822-4929-8A41-644E887121B8}" destId="{B7375204-158C-407C-8F46-8A11CC276E7C}" srcOrd="0" destOrd="0" presId="urn:microsoft.com/office/officeart/2005/8/layout/vList2"/>
    <dgm:cxn modelId="{B8F3C073-A53B-472F-B216-3F06A2902CA0}" type="presParOf" srcId="{0CD404AF-5822-4929-8A41-644E887121B8}" destId="{EFD067C4-D852-47FC-B570-39AF65609792}" srcOrd="1" destOrd="0" presId="urn:microsoft.com/office/officeart/2005/8/layout/vList2"/>
    <dgm:cxn modelId="{D686507A-854A-4777-B691-45BC49FE6259}" type="presParOf" srcId="{0CD404AF-5822-4929-8A41-644E887121B8}" destId="{18236394-BA41-4DCF-B1A1-18B6A0957817}" srcOrd="2" destOrd="0" presId="urn:microsoft.com/office/officeart/2005/8/layout/vList2"/>
    <dgm:cxn modelId="{DB3A4852-41F6-433F-9059-FED5A158C106}" type="presParOf" srcId="{0CD404AF-5822-4929-8A41-644E887121B8}" destId="{032497C0-9CC6-40A4-8FF0-EEF23FAD4286}" srcOrd="3" destOrd="0" presId="urn:microsoft.com/office/officeart/2005/8/layout/vList2"/>
    <dgm:cxn modelId="{8C74C1B5-2E9B-4FE4-B560-EFEAAD2BAB26}" type="presParOf" srcId="{0CD404AF-5822-4929-8A41-644E887121B8}" destId="{5665FF6D-7171-4309-A502-D91520DF4FC6}" srcOrd="4" destOrd="0" presId="urn:microsoft.com/office/officeart/2005/8/layout/vList2"/>
    <dgm:cxn modelId="{6DD79ABE-C4B3-478D-BEFA-72410779EC1C}" type="presParOf" srcId="{0CD404AF-5822-4929-8A41-644E887121B8}" destId="{6EAAF4AF-CD1B-46A1-8ECA-E70CDD521D3A}" srcOrd="5" destOrd="0" presId="urn:microsoft.com/office/officeart/2005/8/layout/vList2"/>
    <dgm:cxn modelId="{15AF3918-15C5-46EA-83CE-814EC2374DAA}" type="presParOf" srcId="{0CD404AF-5822-4929-8A41-644E887121B8}" destId="{15F18E4D-CA6F-4BD5-80B8-168B643459A8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D40F000-7DC0-4524-987B-14773627E7BD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5B33A261-65D8-46B0-929E-9EE55161CA81}">
      <dgm:prSet/>
      <dgm:spPr/>
      <dgm:t>
        <a:bodyPr/>
        <a:lstStyle/>
        <a:p>
          <a:r>
            <a:rPr lang="bg-BG"/>
            <a:t>Подчиненото обстоятелствено изречение се свързва с главното изречение чрез следните съюзи и съюзни думи и изрази:</a:t>
          </a:r>
          <a:endParaRPr lang="en-US"/>
        </a:p>
      </dgm:t>
    </dgm:pt>
    <dgm:pt modelId="{78B3CB1A-0DA6-473F-83CF-59B837765A28}" type="parTrans" cxnId="{C015D9B6-A901-42A8-8974-C233E6C7FB16}">
      <dgm:prSet/>
      <dgm:spPr/>
      <dgm:t>
        <a:bodyPr/>
        <a:lstStyle/>
        <a:p>
          <a:endParaRPr lang="en-US"/>
        </a:p>
      </dgm:t>
    </dgm:pt>
    <dgm:pt modelId="{C2F7017E-C391-4EC3-A72E-FEED5B5A1377}" type="sibTrans" cxnId="{C015D9B6-A901-42A8-8974-C233E6C7FB16}">
      <dgm:prSet/>
      <dgm:spPr/>
      <dgm:t>
        <a:bodyPr/>
        <a:lstStyle/>
        <a:p>
          <a:endParaRPr lang="en-US"/>
        </a:p>
      </dgm:t>
    </dgm:pt>
    <dgm:pt modelId="{87E8D5A3-4A6C-4D65-B700-74CDCC7DBF26}">
      <dgm:prSet/>
      <dgm:spPr/>
      <dgm:t>
        <a:bodyPr/>
        <a:lstStyle/>
        <a:p>
          <a:r>
            <a:rPr lang="ru-RU"/>
            <a:t>когато, като, докато, щом, преди да и др. (за време)</a:t>
          </a:r>
          <a:endParaRPr lang="en-US"/>
        </a:p>
      </dgm:t>
    </dgm:pt>
    <dgm:pt modelId="{B9EBD79C-93C8-41A8-8B53-A892819C8C6A}" type="parTrans" cxnId="{3AD6E623-8875-4F60-A0A6-B679EA9439A2}">
      <dgm:prSet/>
      <dgm:spPr/>
      <dgm:t>
        <a:bodyPr/>
        <a:lstStyle/>
        <a:p>
          <a:endParaRPr lang="en-US"/>
        </a:p>
      </dgm:t>
    </dgm:pt>
    <dgm:pt modelId="{DD297125-6DA4-436B-9EF2-7F21C0FB4788}" type="sibTrans" cxnId="{3AD6E623-8875-4F60-A0A6-B679EA9439A2}">
      <dgm:prSet/>
      <dgm:spPr/>
      <dgm:t>
        <a:bodyPr/>
        <a:lstStyle/>
        <a:p>
          <a:endParaRPr lang="en-US"/>
        </a:p>
      </dgm:t>
    </dgm:pt>
    <dgm:pt modelId="{122680F0-B8F8-4590-B39B-8BBE06344E35}">
      <dgm:prSet/>
      <dgm:spPr/>
      <dgm:t>
        <a:bodyPr/>
        <a:lstStyle/>
        <a:p>
          <a:r>
            <a:rPr lang="ru-RU"/>
            <a:t>където, гдето, дето, докъдето, накъдето, откъдето и др. (за място)</a:t>
          </a:r>
          <a:endParaRPr lang="en-US"/>
        </a:p>
      </dgm:t>
    </dgm:pt>
    <dgm:pt modelId="{31FD36E5-4D18-4544-9EF7-542FA58C0250}" type="parTrans" cxnId="{5D1C2A8A-38AB-49A6-8522-FDD5B69AB626}">
      <dgm:prSet/>
      <dgm:spPr/>
      <dgm:t>
        <a:bodyPr/>
        <a:lstStyle/>
        <a:p>
          <a:endParaRPr lang="en-US"/>
        </a:p>
      </dgm:t>
    </dgm:pt>
    <dgm:pt modelId="{BF474D24-E8D9-40C4-9936-25EF49AD8F23}" type="sibTrans" cxnId="{5D1C2A8A-38AB-49A6-8522-FDD5B69AB626}">
      <dgm:prSet/>
      <dgm:spPr/>
      <dgm:t>
        <a:bodyPr/>
        <a:lstStyle/>
        <a:p>
          <a:endParaRPr lang="en-US"/>
        </a:p>
      </dgm:t>
    </dgm:pt>
    <dgm:pt modelId="{AECF2797-540B-4090-8EDC-868BE5C84E16}">
      <dgm:prSet/>
      <dgm:spPr/>
      <dgm:t>
        <a:bodyPr/>
        <a:lstStyle/>
        <a:p>
          <a:r>
            <a:rPr lang="ru-RU"/>
            <a:t>като, без да, както, като че, сякаш и др. (за начин)</a:t>
          </a:r>
          <a:endParaRPr lang="en-US"/>
        </a:p>
      </dgm:t>
    </dgm:pt>
    <dgm:pt modelId="{19BE6C28-0550-4B91-B5DA-27C3E2E77B6A}" type="parTrans" cxnId="{76440EAB-7920-48F8-96F9-95999F194721}">
      <dgm:prSet/>
      <dgm:spPr/>
      <dgm:t>
        <a:bodyPr/>
        <a:lstStyle/>
        <a:p>
          <a:endParaRPr lang="en-US"/>
        </a:p>
      </dgm:t>
    </dgm:pt>
    <dgm:pt modelId="{258FCB2F-A2EC-4E19-B214-08355BDAE50B}" type="sibTrans" cxnId="{76440EAB-7920-48F8-96F9-95999F194721}">
      <dgm:prSet/>
      <dgm:spPr/>
      <dgm:t>
        <a:bodyPr/>
        <a:lstStyle/>
        <a:p>
          <a:endParaRPr lang="en-US"/>
        </a:p>
      </dgm:t>
    </dgm:pt>
    <dgm:pt modelId="{4A30E34A-38E5-4071-A284-9A7F2127BE1F}">
      <dgm:prSet/>
      <dgm:spPr/>
      <dgm:t>
        <a:bodyPr/>
        <a:lstStyle/>
        <a:p>
          <a:r>
            <a:rPr lang="ru-RU"/>
            <a:t>защото, понеже, тъй като и др. (за причина)</a:t>
          </a:r>
          <a:endParaRPr lang="en-US"/>
        </a:p>
      </dgm:t>
    </dgm:pt>
    <dgm:pt modelId="{3A24455A-1F85-47E2-BB45-DB599E7AF199}" type="parTrans" cxnId="{E372F252-7832-4EA6-A677-EC1FCBACB79A}">
      <dgm:prSet/>
      <dgm:spPr/>
      <dgm:t>
        <a:bodyPr/>
        <a:lstStyle/>
        <a:p>
          <a:endParaRPr lang="en-US"/>
        </a:p>
      </dgm:t>
    </dgm:pt>
    <dgm:pt modelId="{E890AD90-D66D-49FB-80F7-46B132AFFFDE}" type="sibTrans" cxnId="{E372F252-7832-4EA6-A677-EC1FCBACB79A}">
      <dgm:prSet/>
      <dgm:spPr/>
      <dgm:t>
        <a:bodyPr/>
        <a:lstStyle/>
        <a:p>
          <a:endParaRPr lang="en-US"/>
        </a:p>
      </dgm:t>
    </dgm:pt>
    <dgm:pt modelId="{505B65EE-8860-423E-B0BB-B2B10D59BC8E}">
      <dgm:prSet/>
      <dgm:spPr/>
      <dgm:t>
        <a:bodyPr/>
        <a:lstStyle/>
        <a:p>
          <a:r>
            <a:rPr lang="ru-RU"/>
            <a:t>за да, да, та да, и др. (за цел)</a:t>
          </a:r>
          <a:endParaRPr lang="en-US"/>
        </a:p>
      </dgm:t>
    </dgm:pt>
    <dgm:pt modelId="{43E4C103-679E-4FAF-BA76-2946EC7BDB57}" type="parTrans" cxnId="{064461AB-E116-4127-A77E-BB270073F8F9}">
      <dgm:prSet/>
      <dgm:spPr/>
      <dgm:t>
        <a:bodyPr/>
        <a:lstStyle/>
        <a:p>
          <a:endParaRPr lang="en-US"/>
        </a:p>
      </dgm:t>
    </dgm:pt>
    <dgm:pt modelId="{C16A8B42-552D-4196-89F8-DCD882F85CBB}" type="sibTrans" cxnId="{064461AB-E116-4127-A77E-BB270073F8F9}">
      <dgm:prSet/>
      <dgm:spPr/>
      <dgm:t>
        <a:bodyPr/>
        <a:lstStyle/>
        <a:p>
          <a:endParaRPr lang="en-US"/>
        </a:p>
      </dgm:t>
    </dgm:pt>
    <dgm:pt modelId="{9312676F-D734-4BAF-BE74-B7B8BBE2B577}">
      <dgm:prSet/>
      <dgm:spPr/>
      <dgm:t>
        <a:bodyPr/>
        <a:lstStyle/>
        <a:p>
          <a:r>
            <a:rPr lang="ru-RU"/>
            <a:t>ако, при условие че и др. (за условие)</a:t>
          </a:r>
          <a:endParaRPr lang="en-US"/>
        </a:p>
      </dgm:t>
    </dgm:pt>
    <dgm:pt modelId="{FA968AAF-D995-4A53-B7A1-632289C164E0}" type="parTrans" cxnId="{B0FE5A49-C74C-4BA6-A72A-1FF4895EBBD9}">
      <dgm:prSet/>
      <dgm:spPr/>
      <dgm:t>
        <a:bodyPr/>
        <a:lstStyle/>
        <a:p>
          <a:endParaRPr lang="en-US"/>
        </a:p>
      </dgm:t>
    </dgm:pt>
    <dgm:pt modelId="{9460E761-EFD5-460B-AB42-104549039A7D}" type="sibTrans" cxnId="{B0FE5A49-C74C-4BA6-A72A-1FF4895EBBD9}">
      <dgm:prSet/>
      <dgm:spPr/>
      <dgm:t>
        <a:bodyPr/>
        <a:lstStyle/>
        <a:p>
          <a:endParaRPr lang="en-US"/>
        </a:p>
      </dgm:t>
    </dgm:pt>
    <dgm:pt modelId="{D2B87E60-ABFC-4836-A8CC-7A9BF89CD5B9}">
      <dgm:prSet/>
      <dgm:spPr/>
      <dgm:t>
        <a:bodyPr/>
        <a:lstStyle/>
        <a:p>
          <a:r>
            <a:rPr lang="ru-RU"/>
            <a:t>колкото, доколкото и др. (за количество и степен)</a:t>
          </a:r>
          <a:endParaRPr lang="en-US"/>
        </a:p>
      </dgm:t>
    </dgm:pt>
    <dgm:pt modelId="{4F03B148-62E1-454A-908D-9622ACFC82B7}" type="parTrans" cxnId="{9D759061-B9CC-4B8D-AFB1-9963D22F0541}">
      <dgm:prSet/>
      <dgm:spPr/>
      <dgm:t>
        <a:bodyPr/>
        <a:lstStyle/>
        <a:p>
          <a:endParaRPr lang="en-US"/>
        </a:p>
      </dgm:t>
    </dgm:pt>
    <dgm:pt modelId="{AC1E3D66-9C5D-4BEB-892F-81DA62498490}" type="sibTrans" cxnId="{9D759061-B9CC-4B8D-AFB1-9963D22F0541}">
      <dgm:prSet/>
      <dgm:spPr/>
      <dgm:t>
        <a:bodyPr/>
        <a:lstStyle/>
        <a:p>
          <a:endParaRPr lang="en-US"/>
        </a:p>
      </dgm:t>
    </dgm:pt>
    <dgm:pt modelId="{9167A89B-2E96-4CBD-A3E7-C88310FEA5D7}" type="pres">
      <dgm:prSet presAssocID="{4D40F000-7DC0-4524-987B-14773627E7BD}" presName="linear" presStyleCnt="0">
        <dgm:presLayoutVars>
          <dgm:animLvl val="lvl"/>
          <dgm:resizeHandles val="exact"/>
        </dgm:presLayoutVars>
      </dgm:prSet>
      <dgm:spPr/>
    </dgm:pt>
    <dgm:pt modelId="{03BD2A07-BD0D-4CFA-B33F-87D51328E1D7}" type="pres">
      <dgm:prSet presAssocID="{5B33A261-65D8-46B0-929E-9EE55161CA81}" presName="parentText" presStyleLbl="node1" presStyleIdx="0" presStyleCnt="8">
        <dgm:presLayoutVars>
          <dgm:chMax val="0"/>
          <dgm:bulletEnabled val="1"/>
        </dgm:presLayoutVars>
      </dgm:prSet>
      <dgm:spPr/>
    </dgm:pt>
    <dgm:pt modelId="{14ECF781-A5E4-45CB-991D-90466F8D3503}" type="pres">
      <dgm:prSet presAssocID="{C2F7017E-C391-4EC3-A72E-FEED5B5A1377}" presName="spacer" presStyleCnt="0"/>
      <dgm:spPr/>
    </dgm:pt>
    <dgm:pt modelId="{EC6EDFCC-A4F1-498E-BB0E-97EE9E6C60ED}" type="pres">
      <dgm:prSet presAssocID="{87E8D5A3-4A6C-4D65-B700-74CDCC7DBF26}" presName="parentText" presStyleLbl="node1" presStyleIdx="1" presStyleCnt="8">
        <dgm:presLayoutVars>
          <dgm:chMax val="0"/>
          <dgm:bulletEnabled val="1"/>
        </dgm:presLayoutVars>
      </dgm:prSet>
      <dgm:spPr/>
    </dgm:pt>
    <dgm:pt modelId="{72647790-4CB1-4E89-9D52-2A720E7BACB6}" type="pres">
      <dgm:prSet presAssocID="{DD297125-6DA4-436B-9EF2-7F21C0FB4788}" presName="spacer" presStyleCnt="0"/>
      <dgm:spPr/>
    </dgm:pt>
    <dgm:pt modelId="{F080CF58-2FAF-45C8-87FF-55CAC48AB7F1}" type="pres">
      <dgm:prSet presAssocID="{122680F0-B8F8-4590-B39B-8BBE06344E35}" presName="parentText" presStyleLbl="node1" presStyleIdx="2" presStyleCnt="8">
        <dgm:presLayoutVars>
          <dgm:chMax val="0"/>
          <dgm:bulletEnabled val="1"/>
        </dgm:presLayoutVars>
      </dgm:prSet>
      <dgm:spPr/>
    </dgm:pt>
    <dgm:pt modelId="{BBD88FAC-7070-4116-BF97-6597916BBF44}" type="pres">
      <dgm:prSet presAssocID="{BF474D24-E8D9-40C4-9936-25EF49AD8F23}" presName="spacer" presStyleCnt="0"/>
      <dgm:spPr/>
    </dgm:pt>
    <dgm:pt modelId="{026A07AA-C16B-40E4-90E1-CC5F1330D784}" type="pres">
      <dgm:prSet presAssocID="{AECF2797-540B-4090-8EDC-868BE5C84E16}" presName="parentText" presStyleLbl="node1" presStyleIdx="3" presStyleCnt="8">
        <dgm:presLayoutVars>
          <dgm:chMax val="0"/>
          <dgm:bulletEnabled val="1"/>
        </dgm:presLayoutVars>
      </dgm:prSet>
      <dgm:spPr/>
    </dgm:pt>
    <dgm:pt modelId="{2615D3A7-9702-4EA2-8B68-F2E0EADE4774}" type="pres">
      <dgm:prSet presAssocID="{258FCB2F-A2EC-4E19-B214-08355BDAE50B}" presName="spacer" presStyleCnt="0"/>
      <dgm:spPr/>
    </dgm:pt>
    <dgm:pt modelId="{B02DD73A-2EF2-4E87-90B1-F3E89263D78A}" type="pres">
      <dgm:prSet presAssocID="{4A30E34A-38E5-4071-A284-9A7F2127BE1F}" presName="parentText" presStyleLbl="node1" presStyleIdx="4" presStyleCnt="8">
        <dgm:presLayoutVars>
          <dgm:chMax val="0"/>
          <dgm:bulletEnabled val="1"/>
        </dgm:presLayoutVars>
      </dgm:prSet>
      <dgm:spPr/>
    </dgm:pt>
    <dgm:pt modelId="{5E128D54-43F2-4BAA-A8BC-EA8749259D78}" type="pres">
      <dgm:prSet presAssocID="{E890AD90-D66D-49FB-80F7-46B132AFFFDE}" presName="spacer" presStyleCnt="0"/>
      <dgm:spPr/>
    </dgm:pt>
    <dgm:pt modelId="{3DB3801E-30C7-4490-88B4-02E4659F6685}" type="pres">
      <dgm:prSet presAssocID="{505B65EE-8860-423E-B0BB-B2B10D59BC8E}" presName="parentText" presStyleLbl="node1" presStyleIdx="5" presStyleCnt="8">
        <dgm:presLayoutVars>
          <dgm:chMax val="0"/>
          <dgm:bulletEnabled val="1"/>
        </dgm:presLayoutVars>
      </dgm:prSet>
      <dgm:spPr/>
    </dgm:pt>
    <dgm:pt modelId="{08986F82-6A3F-4459-A8E4-210723201264}" type="pres">
      <dgm:prSet presAssocID="{C16A8B42-552D-4196-89F8-DCD882F85CBB}" presName="spacer" presStyleCnt="0"/>
      <dgm:spPr/>
    </dgm:pt>
    <dgm:pt modelId="{B50DAB28-8EB5-43FE-9FF4-A757F5031B6C}" type="pres">
      <dgm:prSet presAssocID="{9312676F-D734-4BAF-BE74-B7B8BBE2B577}" presName="parentText" presStyleLbl="node1" presStyleIdx="6" presStyleCnt="8">
        <dgm:presLayoutVars>
          <dgm:chMax val="0"/>
          <dgm:bulletEnabled val="1"/>
        </dgm:presLayoutVars>
      </dgm:prSet>
      <dgm:spPr/>
    </dgm:pt>
    <dgm:pt modelId="{48437066-7E84-431E-868B-2F971BFE1527}" type="pres">
      <dgm:prSet presAssocID="{9460E761-EFD5-460B-AB42-104549039A7D}" presName="spacer" presStyleCnt="0"/>
      <dgm:spPr/>
    </dgm:pt>
    <dgm:pt modelId="{A76B4FE8-D72E-4C4D-8700-ABB70C7AD86F}" type="pres">
      <dgm:prSet presAssocID="{D2B87E60-ABFC-4836-A8CC-7A9BF89CD5B9}" presName="parentText" presStyleLbl="node1" presStyleIdx="7" presStyleCnt="8">
        <dgm:presLayoutVars>
          <dgm:chMax val="0"/>
          <dgm:bulletEnabled val="1"/>
        </dgm:presLayoutVars>
      </dgm:prSet>
      <dgm:spPr/>
    </dgm:pt>
  </dgm:ptLst>
  <dgm:cxnLst>
    <dgm:cxn modelId="{9E2DE601-F11A-4E38-8319-541AFACB6350}" type="presOf" srcId="{87E8D5A3-4A6C-4D65-B700-74CDCC7DBF26}" destId="{EC6EDFCC-A4F1-498E-BB0E-97EE9E6C60ED}" srcOrd="0" destOrd="0" presId="urn:microsoft.com/office/officeart/2005/8/layout/vList2"/>
    <dgm:cxn modelId="{AA836A19-5D47-4D5F-8860-400A32B8698D}" type="presOf" srcId="{9312676F-D734-4BAF-BE74-B7B8BBE2B577}" destId="{B50DAB28-8EB5-43FE-9FF4-A757F5031B6C}" srcOrd="0" destOrd="0" presId="urn:microsoft.com/office/officeart/2005/8/layout/vList2"/>
    <dgm:cxn modelId="{3AD6E623-8875-4F60-A0A6-B679EA9439A2}" srcId="{4D40F000-7DC0-4524-987B-14773627E7BD}" destId="{87E8D5A3-4A6C-4D65-B700-74CDCC7DBF26}" srcOrd="1" destOrd="0" parTransId="{B9EBD79C-93C8-41A8-8B53-A892819C8C6A}" sibTransId="{DD297125-6DA4-436B-9EF2-7F21C0FB4788}"/>
    <dgm:cxn modelId="{776A6F5D-9206-4DD0-BD30-42415CC10085}" type="presOf" srcId="{505B65EE-8860-423E-B0BB-B2B10D59BC8E}" destId="{3DB3801E-30C7-4490-88B4-02E4659F6685}" srcOrd="0" destOrd="0" presId="urn:microsoft.com/office/officeart/2005/8/layout/vList2"/>
    <dgm:cxn modelId="{9D759061-B9CC-4B8D-AFB1-9963D22F0541}" srcId="{4D40F000-7DC0-4524-987B-14773627E7BD}" destId="{D2B87E60-ABFC-4836-A8CC-7A9BF89CD5B9}" srcOrd="7" destOrd="0" parTransId="{4F03B148-62E1-454A-908D-9622ACFC82B7}" sibTransId="{AC1E3D66-9C5D-4BEB-892F-81DA62498490}"/>
    <dgm:cxn modelId="{B0FE5A49-C74C-4BA6-A72A-1FF4895EBBD9}" srcId="{4D40F000-7DC0-4524-987B-14773627E7BD}" destId="{9312676F-D734-4BAF-BE74-B7B8BBE2B577}" srcOrd="6" destOrd="0" parTransId="{FA968AAF-D995-4A53-B7A1-632289C164E0}" sibTransId="{9460E761-EFD5-460B-AB42-104549039A7D}"/>
    <dgm:cxn modelId="{2CA4E76A-8FA5-45B7-A06A-9B649E7E5AEA}" type="presOf" srcId="{AECF2797-540B-4090-8EDC-868BE5C84E16}" destId="{026A07AA-C16B-40E4-90E1-CC5F1330D784}" srcOrd="0" destOrd="0" presId="urn:microsoft.com/office/officeart/2005/8/layout/vList2"/>
    <dgm:cxn modelId="{7B795550-0023-45E8-9BDC-476FF91BBA9F}" type="presOf" srcId="{4D40F000-7DC0-4524-987B-14773627E7BD}" destId="{9167A89B-2E96-4CBD-A3E7-C88310FEA5D7}" srcOrd="0" destOrd="0" presId="urn:microsoft.com/office/officeart/2005/8/layout/vList2"/>
    <dgm:cxn modelId="{E372F252-7832-4EA6-A677-EC1FCBACB79A}" srcId="{4D40F000-7DC0-4524-987B-14773627E7BD}" destId="{4A30E34A-38E5-4071-A284-9A7F2127BE1F}" srcOrd="4" destOrd="0" parTransId="{3A24455A-1F85-47E2-BB45-DB599E7AF199}" sibTransId="{E890AD90-D66D-49FB-80F7-46B132AFFFDE}"/>
    <dgm:cxn modelId="{ED567476-9586-4D6B-8167-E4CFCC6300F8}" type="presOf" srcId="{5B33A261-65D8-46B0-929E-9EE55161CA81}" destId="{03BD2A07-BD0D-4CFA-B33F-87D51328E1D7}" srcOrd="0" destOrd="0" presId="urn:microsoft.com/office/officeart/2005/8/layout/vList2"/>
    <dgm:cxn modelId="{5D1C2A8A-38AB-49A6-8522-FDD5B69AB626}" srcId="{4D40F000-7DC0-4524-987B-14773627E7BD}" destId="{122680F0-B8F8-4590-B39B-8BBE06344E35}" srcOrd="2" destOrd="0" parTransId="{31FD36E5-4D18-4544-9EF7-542FA58C0250}" sibTransId="{BF474D24-E8D9-40C4-9936-25EF49AD8F23}"/>
    <dgm:cxn modelId="{76440EAB-7920-48F8-96F9-95999F194721}" srcId="{4D40F000-7DC0-4524-987B-14773627E7BD}" destId="{AECF2797-540B-4090-8EDC-868BE5C84E16}" srcOrd="3" destOrd="0" parTransId="{19BE6C28-0550-4B91-B5DA-27C3E2E77B6A}" sibTransId="{258FCB2F-A2EC-4E19-B214-08355BDAE50B}"/>
    <dgm:cxn modelId="{064461AB-E116-4127-A77E-BB270073F8F9}" srcId="{4D40F000-7DC0-4524-987B-14773627E7BD}" destId="{505B65EE-8860-423E-B0BB-B2B10D59BC8E}" srcOrd="5" destOrd="0" parTransId="{43E4C103-679E-4FAF-BA76-2946EC7BDB57}" sibTransId="{C16A8B42-552D-4196-89F8-DCD882F85CBB}"/>
    <dgm:cxn modelId="{9C8F21B3-4839-44F0-9D33-DC709720238D}" type="presOf" srcId="{122680F0-B8F8-4590-B39B-8BBE06344E35}" destId="{F080CF58-2FAF-45C8-87FF-55CAC48AB7F1}" srcOrd="0" destOrd="0" presId="urn:microsoft.com/office/officeart/2005/8/layout/vList2"/>
    <dgm:cxn modelId="{C015D9B6-A901-42A8-8974-C233E6C7FB16}" srcId="{4D40F000-7DC0-4524-987B-14773627E7BD}" destId="{5B33A261-65D8-46B0-929E-9EE55161CA81}" srcOrd="0" destOrd="0" parTransId="{78B3CB1A-0DA6-473F-83CF-59B837765A28}" sibTransId="{C2F7017E-C391-4EC3-A72E-FEED5B5A1377}"/>
    <dgm:cxn modelId="{E59FACD4-E703-4DF6-BA8F-E6DF7CCB75D9}" type="presOf" srcId="{4A30E34A-38E5-4071-A284-9A7F2127BE1F}" destId="{B02DD73A-2EF2-4E87-90B1-F3E89263D78A}" srcOrd="0" destOrd="0" presId="urn:microsoft.com/office/officeart/2005/8/layout/vList2"/>
    <dgm:cxn modelId="{6DAA85F1-A897-48E2-90E8-009569EF0548}" type="presOf" srcId="{D2B87E60-ABFC-4836-A8CC-7A9BF89CD5B9}" destId="{A76B4FE8-D72E-4C4D-8700-ABB70C7AD86F}" srcOrd="0" destOrd="0" presId="urn:microsoft.com/office/officeart/2005/8/layout/vList2"/>
    <dgm:cxn modelId="{148AD584-8C9E-4A0A-8A5A-EDE04912B38F}" type="presParOf" srcId="{9167A89B-2E96-4CBD-A3E7-C88310FEA5D7}" destId="{03BD2A07-BD0D-4CFA-B33F-87D51328E1D7}" srcOrd="0" destOrd="0" presId="urn:microsoft.com/office/officeart/2005/8/layout/vList2"/>
    <dgm:cxn modelId="{6C359211-3759-43FB-BB6E-E2C80AAE387B}" type="presParOf" srcId="{9167A89B-2E96-4CBD-A3E7-C88310FEA5D7}" destId="{14ECF781-A5E4-45CB-991D-90466F8D3503}" srcOrd="1" destOrd="0" presId="urn:microsoft.com/office/officeart/2005/8/layout/vList2"/>
    <dgm:cxn modelId="{FD8725C9-7FF4-421E-AD02-6BFBD39DA5D3}" type="presParOf" srcId="{9167A89B-2E96-4CBD-A3E7-C88310FEA5D7}" destId="{EC6EDFCC-A4F1-498E-BB0E-97EE9E6C60ED}" srcOrd="2" destOrd="0" presId="urn:microsoft.com/office/officeart/2005/8/layout/vList2"/>
    <dgm:cxn modelId="{EC06E02E-2B5C-4893-8231-1ABE77265D8E}" type="presParOf" srcId="{9167A89B-2E96-4CBD-A3E7-C88310FEA5D7}" destId="{72647790-4CB1-4E89-9D52-2A720E7BACB6}" srcOrd="3" destOrd="0" presId="urn:microsoft.com/office/officeart/2005/8/layout/vList2"/>
    <dgm:cxn modelId="{347A7641-18BE-4808-931C-73F82ED604C2}" type="presParOf" srcId="{9167A89B-2E96-4CBD-A3E7-C88310FEA5D7}" destId="{F080CF58-2FAF-45C8-87FF-55CAC48AB7F1}" srcOrd="4" destOrd="0" presId="urn:microsoft.com/office/officeart/2005/8/layout/vList2"/>
    <dgm:cxn modelId="{32196FAB-3FDA-4980-8F91-5E63B1A4DFC8}" type="presParOf" srcId="{9167A89B-2E96-4CBD-A3E7-C88310FEA5D7}" destId="{BBD88FAC-7070-4116-BF97-6597916BBF44}" srcOrd="5" destOrd="0" presId="urn:microsoft.com/office/officeart/2005/8/layout/vList2"/>
    <dgm:cxn modelId="{00CE1EFD-C325-4C87-A1D0-57677D06D26E}" type="presParOf" srcId="{9167A89B-2E96-4CBD-A3E7-C88310FEA5D7}" destId="{026A07AA-C16B-40E4-90E1-CC5F1330D784}" srcOrd="6" destOrd="0" presId="urn:microsoft.com/office/officeart/2005/8/layout/vList2"/>
    <dgm:cxn modelId="{5E0FB2ED-4F4B-4D47-B71B-C5A0E841E728}" type="presParOf" srcId="{9167A89B-2E96-4CBD-A3E7-C88310FEA5D7}" destId="{2615D3A7-9702-4EA2-8B68-F2E0EADE4774}" srcOrd="7" destOrd="0" presId="urn:microsoft.com/office/officeart/2005/8/layout/vList2"/>
    <dgm:cxn modelId="{4ECB8726-C7AE-48C9-B978-5380A7E294C2}" type="presParOf" srcId="{9167A89B-2E96-4CBD-A3E7-C88310FEA5D7}" destId="{B02DD73A-2EF2-4E87-90B1-F3E89263D78A}" srcOrd="8" destOrd="0" presId="urn:microsoft.com/office/officeart/2005/8/layout/vList2"/>
    <dgm:cxn modelId="{636EC021-5C3D-44D1-ACD2-93310B4C7B53}" type="presParOf" srcId="{9167A89B-2E96-4CBD-A3E7-C88310FEA5D7}" destId="{5E128D54-43F2-4BAA-A8BC-EA8749259D78}" srcOrd="9" destOrd="0" presId="urn:microsoft.com/office/officeart/2005/8/layout/vList2"/>
    <dgm:cxn modelId="{22326C64-1105-4C70-9DDD-F5E333882B97}" type="presParOf" srcId="{9167A89B-2E96-4CBD-A3E7-C88310FEA5D7}" destId="{3DB3801E-30C7-4490-88B4-02E4659F6685}" srcOrd="10" destOrd="0" presId="urn:microsoft.com/office/officeart/2005/8/layout/vList2"/>
    <dgm:cxn modelId="{55BA0E46-89FD-49EF-B0EC-1385708D0771}" type="presParOf" srcId="{9167A89B-2E96-4CBD-A3E7-C88310FEA5D7}" destId="{08986F82-6A3F-4459-A8E4-210723201264}" srcOrd="11" destOrd="0" presId="urn:microsoft.com/office/officeart/2005/8/layout/vList2"/>
    <dgm:cxn modelId="{196079DD-DF9E-4F74-BFD1-E44293DBB47E}" type="presParOf" srcId="{9167A89B-2E96-4CBD-A3E7-C88310FEA5D7}" destId="{B50DAB28-8EB5-43FE-9FF4-A757F5031B6C}" srcOrd="12" destOrd="0" presId="urn:microsoft.com/office/officeart/2005/8/layout/vList2"/>
    <dgm:cxn modelId="{01520546-DCE7-4249-9266-0B17D7A43EDD}" type="presParOf" srcId="{9167A89B-2E96-4CBD-A3E7-C88310FEA5D7}" destId="{48437066-7E84-431E-868B-2F971BFE1527}" srcOrd="13" destOrd="0" presId="urn:microsoft.com/office/officeart/2005/8/layout/vList2"/>
    <dgm:cxn modelId="{64F0449F-299C-402D-8CBB-382FBAC767E3}" type="presParOf" srcId="{9167A89B-2E96-4CBD-A3E7-C88310FEA5D7}" destId="{A76B4FE8-D72E-4C4D-8700-ABB70C7AD86F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759F7D7-5065-45DD-832C-5B9E4B0FCFC4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85A3894-ED78-48E7-8D36-F8860E311730}">
      <dgm:prSet/>
      <dgm:spPr/>
      <dgm:t>
        <a:bodyPr/>
        <a:lstStyle/>
        <a:p>
          <a:r>
            <a:rPr lang="ru-RU"/>
            <a:t>Засмя се, </a:t>
          </a:r>
          <a:r>
            <a:rPr lang="ru-RU" b="1"/>
            <a:t>щом получи парите</a:t>
          </a:r>
          <a:r>
            <a:rPr lang="ru-RU"/>
            <a:t>. Кога се засмя?</a:t>
          </a:r>
          <a:endParaRPr lang="en-US"/>
        </a:p>
      </dgm:t>
    </dgm:pt>
    <dgm:pt modelId="{A3EFA82E-8AD6-49B2-A8EB-88DC21D5ACC6}" type="parTrans" cxnId="{48F811D5-DE95-4FD0-8061-3064C36D961D}">
      <dgm:prSet/>
      <dgm:spPr/>
      <dgm:t>
        <a:bodyPr/>
        <a:lstStyle/>
        <a:p>
          <a:endParaRPr lang="en-US"/>
        </a:p>
      </dgm:t>
    </dgm:pt>
    <dgm:pt modelId="{103BAB54-EC0A-48DF-B2E2-D0080D16CFCA}" type="sibTrans" cxnId="{48F811D5-DE95-4FD0-8061-3064C36D961D}">
      <dgm:prSet/>
      <dgm:spPr/>
      <dgm:t>
        <a:bodyPr/>
        <a:lstStyle/>
        <a:p>
          <a:endParaRPr lang="en-US"/>
        </a:p>
      </dgm:t>
    </dgm:pt>
    <dgm:pt modelId="{85C18F4B-BAF1-4173-9398-6BEAE1C2F1EA}">
      <dgm:prSet/>
      <dgm:spPr/>
      <dgm:t>
        <a:bodyPr/>
        <a:lstStyle/>
        <a:p>
          <a:r>
            <a:rPr lang="ru-RU"/>
            <a:t>Отивам </a:t>
          </a:r>
          <a:r>
            <a:rPr lang="ru-RU" b="1"/>
            <a:t>да взема продуктите за вечерята</a:t>
          </a:r>
          <a:r>
            <a:rPr lang="ru-RU"/>
            <a:t>. Къде отивам?</a:t>
          </a:r>
          <a:endParaRPr lang="en-US"/>
        </a:p>
      </dgm:t>
    </dgm:pt>
    <dgm:pt modelId="{085638E5-7402-4E90-B68C-65E16322AAAD}" type="parTrans" cxnId="{5AC7287B-77DD-482A-9E62-88C430C1B90F}">
      <dgm:prSet/>
      <dgm:spPr/>
      <dgm:t>
        <a:bodyPr/>
        <a:lstStyle/>
        <a:p>
          <a:endParaRPr lang="en-US"/>
        </a:p>
      </dgm:t>
    </dgm:pt>
    <dgm:pt modelId="{78E67D60-0A68-4055-B8BC-587B59703BD6}" type="sibTrans" cxnId="{5AC7287B-77DD-482A-9E62-88C430C1B90F}">
      <dgm:prSet/>
      <dgm:spPr/>
      <dgm:t>
        <a:bodyPr/>
        <a:lstStyle/>
        <a:p>
          <a:endParaRPr lang="en-US"/>
        </a:p>
      </dgm:t>
    </dgm:pt>
    <dgm:pt modelId="{4C0140EF-844B-41E8-8400-D3E4FC6A4E95}">
      <dgm:prSet/>
      <dgm:spPr/>
      <dgm:t>
        <a:bodyPr/>
        <a:lstStyle/>
        <a:p>
          <a:r>
            <a:rPr lang="ru-RU"/>
            <a:t>Поиска си допълнително десерт, </a:t>
          </a:r>
          <a:r>
            <a:rPr lang="ru-RU" b="1"/>
            <a:t>като се усмихваше плахо</a:t>
          </a:r>
          <a:r>
            <a:rPr lang="ru-RU"/>
            <a:t>. Как си поиска?</a:t>
          </a:r>
          <a:endParaRPr lang="en-US"/>
        </a:p>
      </dgm:t>
    </dgm:pt>
    <dgm:pt modelId="{B2B7067F-F76C-44CC-8D86-4B6E199AD788}" type="parTrans" cxnId="{0BEAD068-5DBE-4701-871D-326DEE5C4660}">
      <dgm:prSet/>
      <dgm:spPr/>
      <dgm:t>
        <a:bodyPr/>
        <a:lstStyle/>
        <a:p>
          <a:endParaRPr lang="en-US"/>
        </a:p>
      </dgm:t>
    </dgm:pt>
    <dgm:pt modelId="{9ECEFE44-2E5B-45F6-B22B-902B125F4CD4}" type="sibTrans" cxnId="{0BEAD068-5DBE-4701-871D-326DEE5C4660}">
      <dgm:prSet/>
      <dgm:spPr/>
      <dgm:t>
        <a:bodyPr/>
        <a:lstStyle/>
        <a:p>
          <a:endParaRPr lang="en-US"/>
        </a:p>
      </dgm:t>
    </dgm:pt>
    <dgm:pt modelId="{EFFCB6FB-1B10-449D-88D2-0E356544B644}">
      <dgm:prSet/>
      <dgm:spPr/>
      <dgm:t>
        <a:bodyPr/>
        <a:lstStyle/>
        <a:p>
          <a:r>
            <a:rPr lang="ru-RU"/>
            <a:t>Чувах го дори в дъното на помещението, </a:t>
          </a:r>
          <a:r>
            <a:rPr lang="ru-RU" b="1"/>
            <a:t>защото гласът му беше силен</a:t>
          </a:r>
          <a:r>
            <a:rPr lang="ru-RU"/>
            <a:t>. Защо чувах?</a:t>
          </a:r>
          <a:endParaRPr lang="en-US"/>
        </a:p>
      </dgm:t>
    </dgm:pt>
    <dgm:pt modelId="{1F4C1CFB-83F8-429B-AA87-5DA7E5EE5980}" type="parTrans" cxnId="{4D9BF288-F86D-4315-ADF1-7F4831FC3440}">
      <dgm:prSet/>
      <dgm:spPr/>
      <dgm:t>
        <a:bodyPr/>
        <a:lstStyle/>
        <a:p>
          <a:endParaRPr lang="en-US"/>
        </a:p>
      </dgm:t>
    </dgm:pt>
    <dgm:pt modelId="{5204DBB5-A1F3-4F43-A81E-75A53D1F2203}" type="sibTrans" cxnId="{4D9BF288-F86D-4315-ADF1-7F4831FC3440}">
      <dgm:prSet/>
      <dgm:spPr/>
      <dgm:t>
        <a:bodyPr/>
        <a:lstStyle/>
        <a:p>
          <a:endParaRPr lang="en-US"/>
        </a:p>
      </dgm:t>
    </dgm:pt>
    <dgm:pt modelId="{63A5E7EF-7971-499E-BB9E-5C3ED92A5AF5}" type="pres">
      <dgm:prSet presAssocID="{A759F7D7-5065-45DD-832C-5B9E4B0FCFC4}" presName="linear" presStyleCnt="0">
        <dgm:presLayoutVars>
          <dgm:animLvl val="lvl"/>
          <dgm:resizeHandles val="exact"/>
        </dgm:presLayoutVars>
      </dgm:prSet>
      <dgm:spPr/>
    </dgm:pt>
    <dgm:pt modelId="{90326F8B-4401-4D4E-835C-3F67B2AE1995}" type="pres">
      <dgm:prSet presAssocID="{385A3894-ED78-48E7-8D36-F8860E311730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77233968-6E1D-41EC-958D-257B87E5F974}" type="pres">
      <dgm:prSet presAssocID="{103BAB54-EC0A-48DF-B2E2-D0080D16CFCA}" presName="spacer" presStyleCnt="0"/>
      <dgm:spPr/>
    </dgm:pt>
    <dgm:pt modelId="{9B2BD6DC-41B9-47ED-92C3-38C912FE21EE}" type="pres">
      <dgm:prSet presAssocID="{85C18F4B-BAF1-4173-9398-6BEAE1C2F1EA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75C7D34C-1FF4-4789-8EF6-5DFE0719A401}" type="pres">
      <dgm:prSet presAssocID="{78E67D60-0A68-4055-B8BC-587B59703BD6}" presName="spacer" presStyleCnt="0"/>
      <dgm:spPr/>
    </dgm:pt>
    <dgm:pt modelId="{06DBF41C-0A66-4DF2-9E70-59E7DC5451D4}" type="pres">
      <dgm:prSet presAssocID="{4C0140EF-844B-41E8-8400-D3E4FC6A4E95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10B2C5A6-55D2-403A-9F1F-73887EEE5EC8}" type="pres">
      <dgm:prSet presAssocID="{9ECEFE44-2E5B-45F6-B22B-902B125F4CD4}" presName="spacer" presStyleCnt="0"/>
      <dgm:spPr/>
    </dgm:pt>
    <dgm:pt modelId="{4EAD0FFB-8610-4CDF-B63C-DD4F1731A341}" type="pres">
      <dgm:prSet presAssocID="{EFFCB6FB-1B10-449D-88D2-0E356544B644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80556F04-DF27-4386-BC94-888257C9C48F}" type="presOf" srcId="{A759F7D7-5065-45DD-832C-5B9E4B0FCFC4}" destId="{63A5E7EF-7971-499E-BB9E-5C3ED92A5AF5}" srcOrd="0" destOrd="0" presId="urn:microsoft.com/office/officeart/2005/8/layout/vList2"/>
    <dgm:cxn modelId="{E7FF5441-CB13-4B07-8C2B-80CE324373C4}" type="presOf" srcId="{85C18F4B-BAF1-4173-9398-6BEAE1C2F1EA}" destId="{9B2BD6DC-41B9-47ED-92C3-38C912FE21EE}" srcOrd="0" destOrd="0" presId="urn:microsoft.com/office/officeart/2005/8/layout/vList2"/>
    <dgm:cxn modelId="{7AEB3C66-B4A2-45EE-BD88-2B7E9FA24125}" type="presOf" srcId="{4C0140EF-844B-41E8-8400-D3E4FC6A4E95}" destId="{06DBF41C-0A66-4DF2-9E70-59E7DC5451D4}" srcOrd="0" destOrd="0" presId="urn:microsoft.com/office/officeart/2005/8/layout/vList2"/>
    <dgm:cxn modelId="{6383DD47-52A1-4E43-9E71-5FC61E01EA17}" type="presOf" srcId="{385A3894-ED78-48E7-8D36-F8860E311730}" destId="{90326F8B-4401-4D4E-835C-3F67B2AE1995}" srcOrd="0" destOrd="0" presId="urn:microsoft.com/office/officeart/2005/8/layout/vList2"/>
    <dgm:cxn modelId="{0BEAD068-5DBE-4701-871D-326DEE5C4660}" srcId="{A759F7D7-5065-45DD-832C-5B9E4B0FCFC4}" destId="{4C0140EF-844B-41E8-8400-D3E4FC6A4E95}" srcOrd="2" destOrd="0" parTransId="{B2B7067F-F76C-44CC-8D86-4B6E199AD788}" sibTransId="{9ECEFE44-2E5B-45F6-B22B-902B125F4CD4}"/>
    <dgm:cxn modelId="{5AC7287B-77DD-482A-9E62-88C430C1B90F}" srcId="{A759F7D7-5065-45DD-832C-5B9E4B0FCFC4}" destId="{85C18F4B-BAF1-4173-9398-6BEAE1C2F1EA}" srcOrd="1" destOrd="0" parTransId="{085638E5-7402-4E90-B68C-65E16322AAAD}" sibTransId="{78E67D60-0A68-4055-B8BC-587B59703BD6}"/>
    <dgm:cxn modelId="{4D9BF288-F86D-4315-ADF1-7F4831FC3440}" srcId="{A759F7D7-5065-45DD-832C-5B9E4B0FCFC4}" destId="{EFFCB6FB-1B10-449D-88D2-0E356544B644}" srcOrd="3" destOrd="0" parTransId="{1F4C1CFB-83F8-429B-AA87-5DA7E5EE5980}" sibTransId="{5204DBB5-A1F3-4F43-A81E-75A53D1F2203}"/>
    <dgm:cxn modelId="{CEDC8590-C17D-456D-84FC-84FE9FE54EB7}" type="presOf" srcId="{EFFCB6FB-1B10-449D-88D2-0E356544B644}" destId="{4EAD0FFB-8610-4CDF-B63C-DD4F1731A341}" srcOrd="0" destOrd="0" presId="urn:microsoft.com/office/officeart/2005/8/layout/vList2"/>
    <dgm:cxn modelId="{48F811D5-DE95-4FD0-8061-3064C36D961D}" srcId="{A759F7D7-5065-45DD-832C-5B9E4B0FCFC4}" destId="{385A3894-ED78-48E7-8D36-F8860E311730}" srcOrd="0" destOrd="0" parTransId="{A3EFA82E-8AD6-49B2-A8EB-88DC21D5ACC6}" sibTransId="{103BAB54-EC0A-48DF-B2E2-D0080D16CFCA}"/>
    <dgm:cxn modelId="{195743F7-C9E9-480D-89C3-303864D5C89E}" type="presParOf" srcId="{63A5E7EF-7971-499E-BB9E-5C3ED92A5AF5}" destId="{90326F8B-4401-4D4E-835C-3F67B2AE1995}" srcOrd="0" destOrd="0" presId="urn:microsoft.com/office/officeart/2005/8/layout/vList2"/>
    <dgm:cxn modelId="{34C91E20-6320-4286-A569-0DE393D60C4E}" type="presParOf" srcId="{63A5E7EF-7971-499E-BB9E-5C3ED92A5AF5}" destId="{77233968-6E1D-41EC-958D-257B87E5F974}" srcOrd="1" destOrd="0" presId="urn:microsoft.com/office/officeart/2005/8/layout/vList2"/>
    <dgm:cxn modelId="{8D1A5545-7ED6-4856-9932-66B6F9E6F711}" type="presParOf" srcId="{63A5E7EF-7971-499E-BB9E-5C3ED92A5AF5}" destId="{9B2BD6DC-41B9-47ED-92C3-38C912FE21EE}" srcOrd="2" destOrd="0" presId="urn:microsoft.com/office/officeart/2005/8/layout/vList2"/>
    <dgm:cxn modelId="{AEE17E22-F7EC-4D71-8CC8-AB15BDD57768}" type="presParOf" srcId="{63A5E7EF-7971-499E-BB9E-5C3ED92A5AF5}" destId="{75C7D34C-1FF4-4789-8EF6-5DFE0719A401}" srcOrd="3" destOrd="0" presId="urn:microsoft.com/office/officeart/2005/8/layout/vList2"/>
    <dgm:cxn modelId="{2B34DE18-26B7-4EE1-B162-37EDF174658A}" type="presParOf" srcId="{63A5E7EF-7971-499E-BB9E-5C3ED92A5AF5}" destId="{06DBF41C-0A66-4DF2-9E70-59E7DC5451D4}" srcOrd="4" destOrd="0" presId="urn:microsoft.com/office/officeart/2005/8/layout/vList2"/>
    <dgm:cxn modelId="{D3201DCF-7543-49A2-9DFC-8356A095CBF8}" type="presParOf" srcId="{63A5E7EF-7971-499E-BB9E-5C3ED92A5AF5}" destId="{10B2C5A6-55D2-403A-9F1F-73887EEE5EC8}" srcOrd="5" destOrd="0" presId="urn:microsoft.com/office/officeart/2005/8/layout/vList2"/>
    <dgm:cxn modelId="{ABFE6BAB-4390-4CEC-A974-294F8B1C0A66}" type="presParOf" srcId="{63A5E7EF-7971-499E-BB9E-5C3ED92A5AF5}" destId="{4EAD0FFB-8610-4CDF-B63C-DD4F1731A341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EB6976F-D870-4948-8F48-6E8B86C15DC0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AF9FE41F-3F6D-484E-88E7-C7D1DAA9545B}">
      <dgm:prSet/>
      <dgm:spPr/>
      <dgm:t>
        <a:bodyPr/>
        <a:lstStyle/>
        <a:p>
          <a:r>
            <a:rPr lang="ru-RU"/>
            <a:t>Запетая се пише пред гореизброените съюзи и съюзни думи с изключение на:</a:t>
          </a:r>
          <a:endParaRPr lang="en-US"/>
        </a:p>
      </dgm:t>
    </dgm:pt>
    <dgm:pt modelId="{8E7273F7-5936-4F28-B9E0-4CE3C6AE570A}" type="parTrans" cxnId="{664454A8-D2A6-48AF-8DD3-9562B7DBE66C}">
      <dgm:prSet/>
      <dgm:spPr/>
      <dgm:t>
        <a:bodyPr/>
        <a:lstStyle/>
        <a:p>
          <a:endParaRPr lang="en-US"/>
        </a:p>
      </dgm:t>
    </dgm:pt>
    <dgm:pt modelId="{822B0F2D-D9B0-460A-94FF-C0516F9F6F6B}" type="sibTrans" cxnId="{664454A8-D2A6-48AF-8DD3-9562B7DBE66C}">
      <dgm:prSet/>
      <dgm:spPr/>
      <dgm:t>
        <a:bodyPr/>
        <a:lstStyle/>
        <a:p>
          <a:endParaRPr lang="en-US"/>
        </a:p>
      </dgm:t>
    </dgm:pt>
    <dgm:pt modelId="{E420ADC4-2AE7-489D-A1CD-335CC424F074}">
      <dgm:prSet/>
      <dgm:spPr/>
      <dgm:t>
        <a:bodyPr/>
        <a:lstStyle/>
        <a:p>
          <a:r>
            <a:rPr lang="ru-RU"/>
            <a:t>запетая не се пише пред подчинено изречение, което започва със съюза ДА;</a:t>
          </a:r>
          <a:endParaRPr lang="en-US"/>
        </a:p>
      </dgm:t>
    </dgm:pt>
    <dgm:pt modelId="{AF51AEBC-5516-4A8A-8A3D-EB8339C58FD4}" type="parTrans" cxnId="{294B3E46-C53F-48CB-95C3-B1E83A2D719C}">
      <dgm:prSet/>
      <dgm:spPr/>
      <dgm:t>
        <a:bodyPr/>
        <a:lstStyle/>
        <a:p>
          <a:endParaRPr lang="en-US"/>
        </a:p>
      </dgm:t>
    </dgm:pt>
    <dgm:pt modelId="{F706B667-E956-4131-9787-E23CBB4DA53C}" type="sibTrans" cxnId="{294B3E46-C53F-48CB-95C3-B1E83A2D719C}">
      <dgm:prSet/>
      <dgm:spPr/>
      <dgm:t>
        <a:bodyPr/>
        <a:lstStyle/>
        <a:p>
          <a:endParaRPr lang="en-US"/>
        </a:p>
      </dgm:t>
    </dgm:pt>
    <dgm:pt modelId="{E9D258E7-5BD9-485A-9B37-7681A930C33E}">
      <dgm:prSet/>
      <dgm:spPr/>
      <dgm:t>
        <a:bodyPr/>
        <a:lstStyle/>
        <a:p>
          <a:r>
            <a:rPr lang="ru-RU"/>
            <a:t>запетая не се пише, когато пред съюзните връзки има уточняващи наречия ЕДВА, САМО, ДОРИ, ЧАК, ДАЖЕ, ТЪКМО, ИМЕННО, ПОЧТИ, ОЩЕ;</a:t>
          </a:r>
          <a:endParaRPr lang="en-US"/>
        </a:p>
      </dgm:t>
    </dgm:pt>
    <dgm:pt modelId="{4E5FC98C-6C45-48F2-AB92-664186E068C3}" type="parTrans" cxnId="{A2FF7CAB-E610-449C-82DC-CDC6836CD91B}">
      <dgm:prSet/>
      <dgm:spPr/>
      <dgm:t>
        <a:bodyPr/>
        <a:lstStyle/>
        <a:p>
          <a:endParaRPr lang="en-US"/>
        </a:p>
      </dgm:t>
    </dgm:pt>
    <dgm:pt modelId="{2FC6B652-039E-4581-950B-383432840D29}" type="sibTrans" cxnId="{A2FF7CAB-E610-449C-82DC-CDC6836CD91B}">
      <dgm:prSet/>
      <dgm:spPr/>
      <dgm:t>
        <a:bodyPr/>
        <a:lstStyle/>
        <a:p>
          <a:endParaRPr lang="en-US"/>
        </a:p>
      </dgm:t>
    </dgm:pt>
    <dgm:pt modelId="{C18EF97C-6A7D-45A6-B107-493492AE0FC6}">
      <dgm:prSet/>
      <dgm:spPr/>
      <dgm:t>
        <a:bodyPr/>
        <a:lstStyle/>
        <a:p>
          <a:r>
            <a:rPr lang="ru-RU"/>
            <a:t>запетая не се пише, когато пред съюзните връзки има отрицателна частица НЕ;</a:t>
          </a:r>
          <a:endParaRPr lang="en-US"/>
        </a:p>
      </dgm:t>
    </dgm:pt>
    <dgm:pt modelId="{934E2C7E-9E9C-48E1-AE61-4300DF6FFCD3}" type="parTrans" cxnId="{ADF9EA87-D336-40BA-B071-38AB6764DF69}">
      <dgm:prSet/>
      <dgm:spPr/>
      <dgm:t>
        <a:bodyPr/>
        <a:lstStyle/>
        <a:p>
          <a:endParaRPr lang="en-US"/>
        </a:p>
      </dgm:t>
    </dgm:pt>
    <dgm:pt modelId="{F21C70BB-07F9-4DD7-AD64-70CD4F7AF950}" type="sibTrans" cxnId="{ADF9EA87-D336-40BA-B071-38AB6764DF69}">
      <dgm:prSet/>
      <dgm:spPr/>
      <dgm:t>
        <a:bodyPr/>
        <a:lstStyle/>
        <a:p>
          <a:endParaRPr lang="en-US"/>
        </a:p>
      </dgm:t>
    </dgm:pt>
    <dgm:pt modelId="{977B60CF-8301-451B-ACDD-C9D1F49982DF}">
      <dgm:prSet/>
      <dgm:spPr/>
      <dgm:t>
        <a:bodyPr/>
        <a:lstStyle/>
        <a:p>
          <a:r>
            <a:rPr lang="ru-RU"/>
            <a:t>запетая не се пише, когато пред съюзните връзки има съюз И.</a:t>
          </a:r>
          <a:endParaRPr lang="en-US"/>
        </a:p>
      </dgm:t>
    </dgm:pt>
    <dgm:pt modelId="{1AD910DE-5B36-4F29-B521-F9675AB2C79B}" type="parTrans" cxnId="{B1EB0FEB-A805-4608-AC44-66ADEF822A00}">
      <dgm:prSet/>
      <dgm:spPr/>
      <dgm:t>
        <a:bodyPr/>
        <a:lstStyle/>
        <a:p>
          <a:endParaRPr lang="en-US"/>
        </a:p>
      </dgm:t>
    </dgm:pt>
    <dgm:pt modelId="{8299CC3C-F70E-487C-BDC0-57D2D68DBEF9}" type="sibTrans" cxnId="{B1EB0FEB-A805-4608-AC44-66ADEF822A00}">
      <dgm:prSet/>
      <dgm:spPr/>
      <dgm:t>
        <a:bodyPr/>
        <a:lstStyle/>
        <a:p>
          <a:endParaRPr lang="en-US"/>
        </a:p>
      </dgm:t>
    </dgm:pt>
    <dgm:pt modelId="{18BF4C74-A351-4D92-B9B0-CF87561E6676}" type="pres">
      <dgm:prSet presAssocID="{AEB6976F-D870-4948-8F48-6E8B86C15DC0}" presName="vert0" presStyleCnt="0">
        <dgm:presLayoutVars>
          <dgm:dir/>
          <dgm:animOne val="branch"/>
          <dgm:animLvl val="lvl"/>
        </dgm:presLayoutVars>
      </dgm:prSet>
      <dgm:spPr/>
    </dgm:pt>
    <dgm:pt modelId="{E467DA52-3EC3-492C-94BE-CF3A1261FA5C}" type="pres">
      <dgm:prSet presAssocID="{AF9FE41F-3F6D-484E-88E7-C7D1DAA9545B}" presName="thickLine" presStyleLbl="alignNode1" presStyleIdx="0" presStyleCnt="5"/>
      <dgm:spPr/>
    </dgm:pt>
    <dgm:pt modelId="{C7D3AB8B-9C14-4A6E-95BF-0B3E146DDA23}" type="pres">
      <dgm:prSet presAssocID="{AF9FE41F-3F6D-484E-88E7-C7D1DAA9545B}" presName="horz1" presStyleCnt="0"/>
      <dgm:spPr/>
    </dgm:pt>
    <dgm:pt modelId="{FA728ACE-731A-4579-94A8-71C734DB7D3D}" type="pres">
      <dgm:prSet presAssocID="{AF9FE41F-3F6D-484E-88E7-C7D1DAA9545B}" presName="tx1" presStyleLbl="revTx" presStyleIdx="0" presStyleCnt="5"/>
      <dgm:spPr/>
    </dgm:pt>
    <dgm:pt modelId="{D0C98079-258B-4C87-84F6-969DD1CA6E35}" type="pres">
      <dgm:prSet presAssocID="{AF9FE41F-3F6D-484E-88E7-C7D1DAA9545B}" presName="vert1" presStyleCnt="0"/>
      <dgm:spPr/>
    </dgm:pt>
    <dgm:pt modelId="{C5BB954B-C16B-4C9D-A99A-0ABB607FC9CE}" type="pres">
      <dgm:prSet presAssocID="{E420ADC4-2AE7-489D-A1CD-335CC424F074}" presName="thickLine" presStyleLbl="alignNode1" presStyleIdx="1" presStyleCnt="5"/>
      <dgm:spPr/>
    </dgm:pt>
    <dgm:pt modelId="{23DD3513-5F38-4ABE-9B33-BACDDDAE5CB0}" type="pres">
      <dgm:prSet presAssocID="{E420ADC4-2AE7-489D-A1CD-335CC424F074}" presName="horz1" presStyleCnt="0"/>
      <dgm:spPr/>
    </dgm:pt>
    <dgm:pt modelId="{8C982992-141A-4AC7-B5DD-779BE6F70BD2}" type="pres">
      <dgm:prSet presAssocID="{E420ADC4-2AE7-489D-A1CD-335CC424F074}" presName="tx1" presStyleLbl="revTx" presStyleIdx="1" presStyleCnt="5"/>
      <dgm:spPr/>
    </dgm:pt>
    <dgm:pt modelId="{8B53DBBD-CEB4-480F-A3EB-27310D4EBBAD}" type="pres">
      <dgm:prSet presAssocID="{E420ADC4-2AE7-489D-A1CD-335CC424F074}" presName="vert1" presStyleCnt="0"/>
      <dgm:spPr/>
    </dgm:pt>
    <dgm:pt modelId="{FEF09EE9-5946-491D-9964-7CB712F0E5D9}" type="pres">
      <dgm:prSet presAssocID="{E9D258E7-5BD9-485A-9B37-7681A930C33E}" presName="thickLine" presStyleLbl="alignNode1" presStyleIdx="2" presStyleCnt="5"/>
      <dgm:spPr/>
    </dgm:pt>
    <dgm:pt modelId="{AC2BE389-6AB7-4CCE-8174-F901EE330CC7}" type="pres">
      <dgm:prSet presAssocID="{E9D258E7-5BD9-485A-9B37-7681A930C33E}" presName="horz1" presStyleCnt="0"/>
      <dgm:spPr/>
    </dgm:pt>
    <dgm:pt modelId="{4E9D87DF-B1E8-4751-BAFE-BBA810B8A1F1}" type="pres">
      <dgm:prSet presAssocID="{E9D258E7-5BD9-485A-9B37-7681A930C33E}" presName="tx1" presStyleLbl="revTx" presStyleIdx="2" presStyleCnt="5"/>
      <dgm:spPr/>
    </dgm:pt>
    <dgm:pt modelId="{60C1B92B-0869-4E0F-AED4-E49622566EFF}" type="pres">
      <dgm:prSet presAssocID="{E9D258E7-5BD9-485A-9B37-7681A930C33E}" presName="vert1" presStyleCnt="0"/>
      <dgm:spPr/>
    </dgm:pt>
    <dgm:pt modelId="{473D1C55-043C-4589-8446-74D8FD69615C}" type="pres">
      <dgm:prSet presAssocID="{C18EF97C-6A7D-45A6-B107-493492AE0FC6}" presName="thickLine" presStyleLbl="alignNode1" presStyleIdx="3" presStyleCnt="5"/>
      <dgm:spPr/>
    </dgm:pt>
    <dgm:pt modelId="{A5493957-06D4-4C08-BA15-EC1D16FBE81F}" type="pres">
      <dgm:prSet presAssocID="{C18EF97C-6A7D-45A6-B107-493492AE0FC6}" presName="horz1" presStyleCnt="0"/>
      <dgm:spPr/>
    </dgm:pt>
    <dgm:pt modelId="{34379AC2-294F-45A9-89B7-7A65330A8626}" type="pres">
      <dgm:prSet presAssocID="{C18EF97C-6A7D-45A6-B107-493492AE0FC6}" presName="tx1" presStyleLbl="revTx" presStyleIdx="3" presStyleCnt="5"/>
      <dgm:spPr/>
    </dgm:pt>
    <dgm:pt modelId="{A36D4247-9094-4C79-866C-D818227FA4B8}" type="pres">
      <dgm:prSet presAssocID="{C18EF97C-6A7D-45A6-B107-493492AE0FC6}" presName="vert1" presStyleCnt="0"/>
      <dgm:spPr/>
    </dgm:pt>
    <dgm:pt modelId="{A123E64F-137B-4E01-92B4-E9F336F2E178}" type="pres">
      <dgm:prSet presAssocID="{977B60CF-8301-451B-ACDD-C9D1F49982DF}" presName="thickLine" presStyleLbl="alignNode1" presStyleIdx="4" presStyleCnt="5"/>
      <dgm:spPr/>
    </dgm:pt>
    <dgm:pt modelId="{2DEE8629-ABE1-479A-870C-EB4F7F18671F}" type="pres">
      <dgm:prSet presAssocID="{977B60CF-8301-451B-ACDD-C9D1F49982DF}" presName="horz1" presStyleCnt="0"/>
      <dgm:spPr/>
    </dgm:pt>
    <dgm:pt modelId="{CE5AAD79-5F90-472D-9C50-56E1A1F9A7B0}" type="pres">
      <dgm:prSet presAssocID="{977B60CF-8301-451B-ACDD-C9D1F49982DF}" presName="tx1" presStyleLbl="revTx" presStyleIdx="4" presStyleCnt="5"/>
      <dgm:spPr/>
    </dgm:pt>
    <dgm:pt modelId="{A90E770A-EB27-4A7D-84C2-802A9D9A5E30}" type="pres">
      <dgm:prSet presAssocID="{977B60CF-8301-451B-ACDD-C9D1F49982DF}" presName="vert1" presStyleCnt="0"/>
      <dgm:spPr/>
    </dgm:pt>
  </dgm:ptLst>
  <dgm:cxnLst>
    <dgm:cxn modelId="{6136DF14-5E28-4FE4-A98D-C8803D7EEF16}" type="presOf" srcId="{AF9FE41F-3F6D-484E-88E7-C7D1DAA9545B}" destId="{FA728ACE-731A-4579-94A8-71C734DB7D3D}" srcOrd="0" destOrd="0" presId="urn:microsoft.com/office/officeart/2008/layout/LinedList"/>
    <dgm:cxn modelId="{21B98B2B-157F-43BB-B891-3DB35699FECE}" type="presOf" srcId="{E9D258E7-5BD9-485A-9B37-7681A930C33E}" destId="{4E9D87DF-B1E8-4751-BAFE-BBA810B8A1F1}" srcOrd="0" destOrd="0" presId="urn:microsoft.com/office/officeart/2008/layout/LinedList"/>
    <dgm:cxn modelId="{294B3E46-C53F-48CB-95C3-B1E83A2D719C}" srcId="{AEB6976F-D870-4948-8F48-6E8B86C15DC0}" destId="{E420ADC4-2AE7-489D-A1CD-335CC424F074}" srcOrd="1" destOrd="0" parTransId="{AF51AEBC-5516-4A8A-8A3D-EB8339C58FD4}" sibTransId="{F706B667-E956-4131-9787-E23CBB4DA53C}"/>
    <dgm:cxn modelId="{2167F570-E933-4F80-A43D-875F702B22C4}" type="presOf" srcId="{C18EF97C-6A7D-45A6-B107-493492AE0FC6}" destId="{34379AC2-294F-45A9-89B7-7A65330A8626}" srcOrd="0" destOrd="0" presId="urn:microsoft.com/office/officeart/2008/layout/LinedList"/>
    <dgm:cxn modelId="{E3737E86-C053-430D-BB7E-5C258721AAB7}" type="presOf" srcId="{E420ADC4-2AE7-489D-A1CD-335CC424F074}" destId="{8C982992-141A-4AC7-B5DD-779BE6F70BD2}" srcOrd="0" destOrd="0" presId="urn:microsoft.com/office/officeart/2008/layout/LinedList"/>
    <dgm:cxn modelId="{ADF9EA87-D336-40BA-B071-38AB6764DF69}" srcId="{AEB6976F-D870-4948-8F48-6E8B86C15DC0}" destId="{C18EF97C-6A7D-45A6-B107-493492AE0FC6}" srcOrd="3" destOrd="0" parTransId="{934E2C7E-9E9C-48E1-AE61-4300DF6FFCD3}" sibTransId="{F21C70BB-07F9-4DD7-AD64-70CD4F7AF950}"/>
    <dgm:cxn modelId="{664454A8-D2A6-48AF-8DD3-9562B7DBE66C}" srcId="{AEB6976F-D870-4948-8F48-6E8B86C15DC0}" destId="{AF9FE41F-3F6D-484E-88E7-C7D1DAA9545B}" srcOrd="0" destOrd="0" parTransId="{8E7273F7-5936-4F28-B9E0-4CE3C6AE570A}" sibTransId="{822B0F2D-D9B0-460A-94FF-C0516F9F6F6B}"/>
    <dgm:cxn modelId="{A2FF7CAB-E610-449C-82DC-CDC6836CD91B}" srcId="{AEB6976F-D870-4948-8F48-6E8B86C15DC0}" destId="{E9D258E7-5BD9-485A-9B37-7681A930C33E}" srcOrd="2" destOrd="0" parTransId="{4E5FC98C-6C45-48F2-AB92-664186E068C3}" sibTransId="{2FC6B652-039E-4581-950B-383432840D29}"/>
    <dgm:cxn modelId="{B1EB0FEB-A805-4608-AC44-66ADEF822A00}" srcId="{AEB6976F-D870-4948-8F48-6E8B86C15DC0}" destId="{977B60CF-8301-451B-ACDD-C9D1F49982DF}" srcOrd="4" destOrd="0" parTransId="{1AD910DE-5B36-4F29-B521-F9675AB2C79B}" sibTransId="{8299CC3C-F70E-487C-BDC0-57D2D68DBEF9}"/>
    <dgm:cxn modelId="{07E661EF-CA4F-4B00-B0C4-13B67598A33A}" type="presOf" srcId="{977B60CF-8301-451B-ACDD-C9D1F49982DF}" destId="{CE5AAD79-5F90-472D-9C50-56E1A1F9A7B0}" srcOrd="0" destOrd="0" presId="urn:microsoft.com/office/officeart/2008/layout/LinedList"/>
    <dgm:cxn modelId="{EDFBEFFC-4C17-4864-94F3-CD481C8E60D8}" type="presOf" srcId="{AEB6976F-D870-4948-8F48-6E8B86C15DC0}" destId="{18BF4C74-A351-4D92-B9B0-CF87561E6676}" srcOrd="0" destOrd="0" presId="urn:microsoft.com/office/officeart/2008/layout/LinedList"/>
    <dgm:cxn modelId="{4AA39850-A297-460A-8D49-E33FA0EFE105}" type="presParOf" srcId="{18BF4C74-A351-4D92-B9B0-CF87561E6676}" destId="{E467DA52-3EC3-492C-94BE-CF3A1261FA5C}" srcOrd="0" destOrd="0" presId="urn:microsoft.com/office/officeart/2008/layout/LinedList"/>
    <dgm:cxn modelId="{2BCEAC08-BFD7-4D3D-AF4D-5D3C86199D42}" type="presParOf" srcId="{18BF4C74-A351-4D92-B9B0-CF87561E6676}" destId="{C7D3AB8B-9C14-4A6E-95BF-0B3E146DDA23}" srcOrd="1" destOrd="0" presId="urn:microsoft.com/office/officeart/2008/layout/LinedList"/>
    <dgm:cxn modelId="{BEA27FE1-7275-4778-A7DE-48BDBD7CB065}" type="presParOf" srcId="{C7D3AB8B-9C14-4A6E-95BF-0B3E146DDA23}" destId="{FA728ACE-731A-4579-94A8-71C734DB7D3D}" srcOrd="0" destOrd="0" presId="urn:microsoft.com/office/officeart/2008/layout/LinedList"/>
    <dgm:cxn modelId="{F0D738BE-DAC4-471B-8E44-FD10205DBBFB}" type="presParOf" srcId="{C7D3AB8B-9C14-4A6E-95BF-0B3E146DDA23}" destId="{D0C98079-258B-4C87-84F6-969DD1CA6E35}" srcOrd="1" destOrd="0" presId="urn:microsoft.com/office/officeart/2008/layout/LinedList"/>
    <dgm:cxn modelId="{520EAF2B-6B32-45C9-B350-7738C195C0BF}" type="presParOf" srcId="{18BF4C74-A351-4D92-B9B0-CF87561E6676}" destId="{C5BB954B-C16B-4C9D-A99A-0ABB607FC9CE}" srcOrd="2" destOrd="0" presId="urn:microsoft.com/office/officeart/2008/layout/LinedList"/>
    <dgm:cxn modelId="{EBA99016-B93B-4F12-97C3-93E3DA2E3D7F}" type="presParOf" srcId="{18BF4C74-A351-4D92-B9B0-CF87561E6676}" destId="{23DD3513-5F38-4ABE-9B33-BACDDDAE5CB0}" srcOrd="3" destOrd="0" presId="urn:microsoft.com/office/officeart/2008/layout/LinedList"/>
    <dgm:cxn modelId="{2B43E4C3-8FDE-4739-8BA9-7776840D5180}" type="presParOf" srcId="{23DD3513-5F38-4ABE-9B33-BACDDDAE5CB0}" destId="{8C982992-141A-4AC7-B5DD-779BE6F70BD2}" srcOrd="0" destOrd="0" presId="urn:microsoft.com/office/officeart/2008/layout/LinedList"/>
    <dgm:cxn modelId="{8BE10459-7CAD-4A88-94F1-2406703D0BC6}" type="presParOf" srcId="{23DD3513-5F38-4ABE-9B33-BACDDDAE5CB0}" destId="{8B53DBBD-CEB4-480F-A3EB-27310D4EBBAD}" srcOrd="1" destOrd="0" presId="urn:microsoft.com/office/officeart/2008/layout/LinedList"/>
    <dgm:cxn modelId="{2B85B6B4-401F-4166-A57A-FA81C2BD0BBF}" type="presParOf" srcId="{18BF4C74-A351-4D92-B9B0-CF87561E6676}" destId="{FEF09EE9-5946-491D-9964-7CB712F0E5D9}" srcOrd="4" destOrd="0" presId="urn:microsoft.com/office/officeart/2008/layout/LinedList"/>
    <dgm:cxn modelId="{BB01C89B-3E7A-4653-953F-4FCC8F6230B3}" type="presParOf" srcId="{18BF4C74-A351-4D92-B9B0-CF87561E6676}" destId="{AC2BE389-6AB7-4CCE-8174-F901EE330CC7}" srcOrd="5" destOrd="0" presId="urn:microsoft.com/office/officeart/2008/layout/LinedList"/>
    <dgm:cxn modelId="{5BBFADA1-9CA2-4A85-BBF2-44D261483BC6}" type="presParOf" srcId="{AC2BE389-6AB7-4CCE-8174-F901EE330CC7}" destId="{4E9D87DF-B1E8-4751-BAFE-BBA810B8A1F1}" srcOrd="0" destOrd="0" presId="urn:microsoft.com/office/officeart/2008/layout/LinedList"/>
    <dgm:cxn modelId="{F4106FFF-619B-4C69-8425-E45C28FB3815}" type="presParOf" srcId="{AC2BE389-6AB7-4CCE-8174-F901EE330CC7}" destId="{60C1B92B-0869-4E0F-AED4-E49622566EFF}" srcOrd="1" destOrd="0" presId="urn:microsoft.com/office/officeart/2008/layout/LinedList"/>
    <dgm:cxn modelId="{0581150A-A534-4B9A-A20A-E7BBCA65A21B}" type="presParOf" srcId="{18BF4C74-A351-4D92-B9B0-CF87561E6676}" destId="{473D1C55-043C-4589-8446-74D8FD69615C}" srcOrd="6" destOrd="0" presId="urn:microsoft.com/office/officeart/2008/layout/LinedList"/>
    <dgm:cxn modelId="{0CE20127-1E5B-4D32-A4A5-BBC0BE9319B9}" type="presParOf" srcId="{18BF4C74-A351-4D92-B9B0-CF87561E6676}" destId="{A5493957-06D4-4C08-BA15-EC1D16FBE81F}" srcOrd="7" destOrd="0" presId="urn:microsoft.com/office/officeart/2008/layout/LinedList"/>
    <dgm:cxn modelId="{02125BB1-01D7-4403-83B9-313E933B76E2}" type="presParOf" srcId="{A5493957-06D4-4C08-BA15-EC1D16FBE81F}" destId="{34379AC2-294F-45A9-89B7-7A65330A8626}" srcOrd="0" destOrd="0" presId="urn:microsoft.com/office/officeart/2008/layout/LinedList"/>
    <dgm:cxn modelId="{A7DB59A1-ADE0-44FB-BC69-342D0E621C24}" type="presParOf" srcId="{A5493957-06D4-4C08-BA15-EC1D16FBE81F}" destId="{A36D4247-9094-4C79-866C-D818227FA4B8}" srcOrd="1" destOrd="0" presId="urn:microsoft.com/office/officeart/2008/layout/LinedList"/>
    <dgm:cxn modelId="{0FE77216-7D8E-4E2C-BFF0-F7709EEE55BC}" type="presParOf" srcId="{18BF4C74-A351-4D92-B9B0-CF87561E6676}" destId="{A123E64F-137B-4E01-92B4-E9F336F2E178}" srcOrd="8" destOrd="0" presId="urn:microsoft.com/office/officeart/2008/layout/LinedList"/>
    <dgm:cxn modelId="{0BDD7FFA-1473-42CC-BB24-5EE4BC49A84B}" type="presParOf" srcId="{18BF4C74-A351-4D92-B9B0-CF87561E6676}" destId="{2DEE8629-ABE1-479A-870C-EB4F7F18671F}" srcOrd="9" destOrd="0" presId="urn:microsoft.com/office/officeart/2008/layout/LinedList"/>
    <dgm:cxn modelId="{97C664AD-9896-4820-97B7-5F813022D672}" type="presParOf" srcId="{2DEE8629-ABE1-479A-870C-EB4F7F18671F}" destId="{CE5AAD79-5F90-472D-9C50-56E1A1F9A7B0}" srcOrd="0" destOrd="0" presId="urn:microsoft.com/office/officeart/2008/layout/LinedList"/>
    <dgm:cxn modelId="{65CBA5D6-5B21-41DB-831B-72C3603D53EB}" type="presParOf" srcId="{2DEE8629-ABE1-479A-870C-EB4F7F18671F}" destId="{A90E770A-EB27-4A7D-84C2-802A9D9A5E30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375204-158C-407C-8F46-8A11CC276E7C}">
      <dsp:nvSpPr>
        <dsp:cNvPr id="0" name=""/>
        <dsp:cNvSpPr/>
      </dsp:nvSpPr>
      <dsp:spPr>
        <a:xfrm>
          <a:off x="0" y="649509"/>
          <a:ext cx="6832212" cy="95472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1700" kern="1200"/>
            <a:t>Думи, словосъчетания и подчинени изречения, които имат сходен смисъл и запълват мястото на обстоятелственото пояснение, са синтактични синоними:</a:t>
          </a:r>
          <a:endParaRPr lang="en-US" sz="1700" kern="1200"/>
        </a:p>
      </dsp:txBody>
      <dsp:txXfrm>
        <a:off x="46606" y="696115"/>
        <a:ext cx="6739000" cy="861508"/>
      </dsp:txXfrm>
    </dsp:sp>
    <dsp:sp modelId="{18236394-BA41-4DCF-B1A1-18B6A0957817}">
      <dsp:nvSpPr>
        <dsp:cNvPr id="0" name=""/>
        <dsp:cNvSpPr/>
      </dsp:nvSpPr>
      <dsp:spPr>
        <a:xfrm>
          <a:off x="0" y="1653189"/>
          <a:ext cx="6832212" cy="954720"/>
        </a:xfrm>
        <a:prstGeom prst="roundRect">
          <a:avLst/>
        </a:prstGeom>
        <a:gradFill rotWithShape="0">
          <a:gsLst>
            <a:gs pos="0">
              <a:schemeClr val="accent2">
                <a:hueOff val="151055"/>
                <a:satOff val="-15998"/>
                <a:lumOff val="-392"/>
                <a:alphaOff val="0"/>
                <a:tint val="96000"/>
                <a:lumMod val="104000"/>
              </a:schemeClr>
            </a:gs>
            <a:gs pos="100000">
              <a:schemeClr val="accent2">
                <a:hueOff val="151055"/>
                <a:satOff val="-15998"/>
                <a:lumOff val="-392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1700" kern="1200"/>
            <a:t>На тръгване не се сбогувай с мен. – просто изречение</a:t>
          </a:r>
          <a:endParaRPr lang="en-US" sz="1700" kern="1200"/>
        </a:p>
      </dsp:txBody>
      <dsp:txXfrm>
        <a:off x="46606" y="1699795"/>
        <a:ext cx="6739000" cy="861508"/>
      </dsp:txXfrm>
    </dsp:sp>
    <dsp:sp modelId="{5665FF6D-7171-4309-A502-D91520DF4FC6}">
      <dsp:nvSpPr>
        <dsp:cNvPr id="0" name=""/>
        <dsp:cNvSpPr/>
      </dsp:nvSpPr>
      <dsp:spPr>
        <a:xfrm>
          <a:off x="0" y="2656869"/>
          <a:ext cx="6832212" cy="954720"/>
        </a:xfrm>
        <a:prstGeom prst="roundRect">
          <a:avLst/>
        </a:prstGeom>
        <a:gradFill rotWithShape="0">
          <a:gsLst>
            <a:gs pos="0">
              <a:schemeClr val="accent2">
                <a:hueOff val="302110"/>
                <a:satOff val="-31995"/>
                <a:lumOff val="-784"/>
                <a:alphaOff val="0"/>
                <a:tint val="96000"/>
                <a:lumMod val="104000"/>
              </a:schemeClr>
            </a:gs>
            <a:gs pos="100000">
              <a:schemeClr val="accent2">
                <a:hueOff val="302110"/>
                <a:satOff val="-31995"/>
                <a:lumOff val="-784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1700" kern="1200"/>
            <a:t>Тръгвайки си, не се сбогувай с мен. – просто изречение</a:t>
          </a:r>
          <a:endParaRPr lang="en-US" sz="1700" kern="1200"/>
        </a:p>
      </dsp:txBody>
      <dsp:txXfrm>
        <a:off x="46606" y="2703475"/>
        <a:ext cx="6739000" cy="861508"/>
      </dsp:txXfrm>
    </dsp:sp>
    <dsp:sp modelId="{15F18E4D-CA6F-4BD5-80B8-168B643459A8}">
      <dsp:nvSpPr>
        <dsp:cNvPr id="0" name=""/>
        <dsp:cNvSpPr/>
      </dsp:nvSpPr>
      <dsp:spPr>
        <a:xfrm>
          <a:off x="0" y="3660549"/>
          <a:ext cx="6832212" cy="954720"/>
        </a:xfrm>
        <a:prstGeom prst="roundRect">
          <a:avLst/>
        </a:prstGeom>
        <a:gradFill rotWithShape="0">
          <a:gsLst>
            <a:gs pos="0">
              <a:schemeClr val="accent2">
                <a:hueOff val="453165"/>
                <a:satOff val="-47993"/>
                <a:lumOff val="-1176"/>
                <a:alphaOff val="0"/>
                <a:tint val="96000"/>
                <a:lumMod val="104000"/>
              </a:schemeClr>
            </a:gs>
            <a:gs pos="100000">
              <a:schemeClr val="accent2">
                <a:hueOff val="453165"/>
                <a:satOff val="-47993"/>
                <a:lumOff val="-1176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1700" kern="1200"/>
            <a:t>Когато ти решиш да си заминеш, недей си взема сбогом с мене. – сложно съставно изречение</a:t>
          </a:r>
          <a:endParaRPr lang="en-US" sz="1700" kern="1200"/>
        </a:p>
      </dsp:txBody>
      <dsp:txXfrm>
        <a:off x="46606" y="3707155"/>
        <a:ext cx="6739000" cy="86150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BD2A07-BD0D-4CFA-B33F-87D51328E1D7}">
      <dsp:nvSpPr>
        <dsp:cNvPr id="0" name=""/>
        <dsp:cNvSpPr/>
      </dsp:nvSpPr>
      <dsp:spPr>
        <a:xfrm>
          <a:off x="0" y="94389"/>
          <a:ext cx="6832212" cy="5967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1500" kern="1200"/>
            <a:t>Подчиненото обстоятелствено изречение се свързва с главното изречение чрез следните съюзи и съюзни думи и изрази:</a:t>
          </a:r>
          <a:endParaRPr lang="en-US" sz="1500" kern="1200"/>
        </a:p>
      </dsp:txBody>
      <dsp:txXfrm>
        <a:off x="29128" y="123517"/>
        <a:ext cx="6773956" cy="538444"/>
      </dsp:txXfrm>
    </dsp:sp>
    <dsp:sp modelId="{EC6EDFCC-A4F1-498E-BB0E-97EE9E6C60ED}">
      <dsp:nvSpPr>
        <dsp:cNvPr id="0" name=""/>
        <dsp:cNvSpPr/>
      </dsp:nvSpPr>
      <dsp:spPr>
        <a:xfrm>
          <a:off x="0" y="734289"/>
          <a:ext cx="6832212" cy="596700"/>
        </a:xfrm>
        <a:prstGeom prst="roundRect">
          <a:avLst/>
        </a:prstGeom>
        <a:gradFill rotWithShape="0">
          <a:gsLst>
            <a:gs pos="0">
              <a:schemeClr val="accent2">
                <a:hueOff val="64738"/>
                <a:satOff val="-6856"/>
                <a:lumOff val="-168"/>
                <a:alphaOff val="0"/>
                <a:tint val="96000"/>
                <a:lumMod val="104000"/>
              </a:schemeClr>
            </a:gs>
            <a:gs pos="100000">
              <a:schemeClr val="accent2">
                <a:hueOff val="64738"/>
                <a:satOff val="-6856"/>
                <a:lumOff val="-168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/>
            <a:t>когато, като, докато, щом, преди да и др. (за време)</a:t>
          </a:r>
          <a:endParaRPr lang="en-US" sz="1500" kern="1200"/>
        </a:p>
      </dsp:txBody>
      <dsp:txXfrm>
        <a:off x="29128" y="763417"/>
        <a:ext cx="6773956" cy="538444"/>
      </dsp:txXfrm>
    </dsp:sp>
    <dsp:sp modelId="{F080CF58-2FAF-45C8-87FF-55CAC48AB7F1}">
      <dsp:nvSpPr>
        <dsp:cNvPr id="0" name=""/>
        <dsp:cNvSpPr/>
      </dsp:nvSpPr>
      <dsp:spPr>
        <a:xfrm>
          <a:off x="0" y="1374189"/>
          <a:ext cx="6832212" cy="596700"/>
        </a:xfrm>
        <a:prstGeom prst="roundRect">
          <a:avLst/>
        </a:prstGeom>
        <a:gradFill rotWithShape="0">
          <a:gsLst>
            <a:gs pos="0">
              <a:schemeClr val="accent2">
                <a:hueOff val="129476"/>
                <a:satOff val="-13712"/>
                <a:lumOff val="-336"/>
                <a:alphaOff val="0"/>
                <a:tint val="96000"/>
                <a:lumMod val="104000"/>
              </a:schemeClr>
            </a:gs>
            <a:gs pos="100000">
              <a:schemeClr val="accent2">
                <a:hueOff val="129476"/>
                <a:satOff val="-13712"/>
                <a:lumOff val="-336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/>
            <a:t>където, гдето, дето, докъдето, накъдето, откъдето и др. (за място)</a:t>
          </a:r>
          <a:endParaRPr lang="en-US" sz="1500" kern="1200"/>
        </a:p>
      </dsp:txBody>
      <dsp:txXfrm>
        <a:off x="29128" y="1403317"/>
        <a:ext cx="6773956" cy="538444"/>
      </dsp:txXfrm>
    </dsp:sp>
    <dsp:sp modelId="{026A07AA-C16B-40E4-90E1-CC5F1330D784}">
      <dsp:nvSpPr>
        <dsp:cNvPr id="0" name=""/>
        <dsp:cNvSpPr/>
      </dsp:nvSpPr>
      <dsp:spPr>
        <a:xfrm>
          <a:off x="0" y="2014089"/>
          <a:ext cx="6832212" cy="596700"/>
        </a:xfrm>
        <a:prstGeom prst="roundRect">
          <a:avLst/>
        </a:prstGeom>
        <a:gradFill rotWithShape="0">
          <a:gsLst>
            <a:gs pos="0">
              <a:schemeClr val="accent2">
                <a:hueOff val="194214"/>
                <a:satOff val="-20568"/>
                <a:lumOff val="-504"/>
                <a:alphaOff val="0"/>
                <a:tint val="96000"/>
                <a:lumMod val="104000"/>
              </a:schemeClr>
            </a:gs>
            <a:gs pos="100000">
              <a:schemeClr val="accent2">
                <a:hueOff val="194214"/>
                <a:satOff val="-20568"/>
                <a:lumOff val="-504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/>
            <a:t>като, без да, както, като че, сякаш и др. (за начин)</a:t>
          </a:r>
          <a:endParaRPr lang="en-US" sz="1500" kern="1200"/>
        </a:p>
      </dsp:txBody>
      <dsp:txXfrm>
        <a:off x="29128" y="2043217"/>
        <a:ext cx="6773956" cy="538444"/>
      </dsp:txXfrm>
    </dsp:sp>
    <dsp:sp modelId="{B02DD73A-2EF2-4E87-90B1-F3E89263D78A}">
      <dsp:nvSpPr>
        <dsp:cNvPr id="0" name=""/>
        <dsp:cNvSpPr/>
      </dsp:nvSpPr>
      <dsp:spPr>
        <a:xfrm>
          <a:off x="0" y="2653989"/>
          <a:ext cx="6832212" cy="596700"/>
        </a:xfrm>
        <a:prstGeom prst="roundRect">
          <a:avLst/>
        </a:prstGeom>
        <a:gradFill rotWithShape="0">
          <a:gsLst>
            <a:gs pos="0">
              <a:schemeClr val="accent2">
                <a:hueOff val="258951"/>
                <a:satOff val="-27425"/>
                <a:lumOff val="-672"/>
                <a:alphaOff val="0"/>
                <a:tint val="96000"/>
                <a:lumMod val="104000"/>
              </a:schemeClr>
            </a:gs>
            <a:gs pos="100000">
              <a:schemeClr val="accent2">
                <a:hueOff val="258951"/>
                <a:satOff val="-27425"/>
                <a:lumOff val="-672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/>
            <a:t>защото, понеже, тъй като и др. (за причина)</a:t>
          </a:r>
          <a:endParaRPr lang="en-US" sz="1500" kern="1200"/>
        </a:p>
      </dsp:txBody>
      <dsp:txXfrm>
        <a:off x="29128" y="2683117"/>
        <a:ext cx="6773956" cy="538444"/>
      </dsp:txXfrm>
    </dsp:sp>
    <dsp:sp modelId="{3DB3801E-30C7-4490-88B4-02E4659F6685}">
      <dsp:nvSpPr>
        <dsp:cNvPr id="0" name=""/>
        <dsp:cNvSpPr/>
      </dsp:nvSpPr>
      <dsp:spPr>
        <a:xfrm>
          <a:off x="0" y="3293889"/>
          <a:ext cx="6832212" cy="596700"/>
        </a:xfrm>
        <a:prstGeom prst="roundRect">
          <a:avLst/>
        </a:prstGeom>
        <a:gradFill rotWithShape="0">
          <a:gsLst>
            <a:gs pos="0">
              <a:schemeClr val="accent2">
                <a:hueOff val="323689"/>
                <a:satOff val="-34281"/>
                <a:lumOff val="-840"/>
                <a:alphaOff val="0"/>
                <a:tint val="96000"/>
                <a:lumMod val="104000"/>
              </a:schemeClr>
            </a:gs>
            <a:gs pos="100000">
              <a:schemeClr val="accent2">
                <a:hueOff val="323689"/>
                <a:satOff val="-34281"/>
                <a:lumOff val="-84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/>
            <a:t>за да, да, та да, и др. (за цел)</a:t>
          </a:r>
          <a:endParaRPr lang="en-US" sz="1500" kern="1200"/>
        </a:p>
      </dsp:txBody>
      <dsp:txXfrm>
        <a:off x="29128" y="3323017"/>
        <a:ext cx="6773956" cy="538444"/>
      </dsp:txXfrm>
    </dsp:sp>
    <dsp:sp modelId="{B50DAB28-8EB5-43FE-9FF4-A757F5031B6C}">
      <dsp:nvSpPr>
        <dsp:cNvPr id="0" name=""/>
        <dsp:cNvSpPr/>
      </dsp:nvSpPr>
      <dsp:spPr>
        <a:xfrm>
          <a:off x="0" y="3933789"/>
          <a:ext cx="6832212" cy="596700"/>
        </a:xfrm>
        <a:prstGeom prst="roundRect">
          <a:avLst/>
        </a:prstGeom>
        <a:gradFill rotWithShape="0">
          <a:gsLst>
            <a:gs pos="0">
              <a:schemeClr val="accent2">
                <a:hueOff val="388427"/>
                <a:satOff val="-41137"/>
                <a:lumOff val="-1008"/>
                <a:alphaOff val="0"/>
                <a:tint val="96000"/>
                <a:lumMod val="104000"/>
              </a:schemeClr>
            </a:gs>
            <a:gs pos="100000">
              <a:schemeClr val="accent2">
                <a:hueOff val="388427"/>
                <a:satOff val="-41137"/>
                <a:lumOff val="-1008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/>
            <a:t>ако, при условие че и др. (за условие)</a:t>
          </a:r>
          <a:endParaRPr lang="en-US" sz="1500" kern="1200"/>
        </a:p>
      </dsp:txBody>
      <dsp:txXfrm>
        <a:off x="29128" y="3962917"/>
        <a:ext cx="6773956" cy="538444"/>
      </dsp:txXfrm>
    </dsp:sp>
    <dsp:sp modelId="{A76B4FE8-D72E-4C4D-8700-ABB70C7AD86F}">
      <dsp:nvSpPr>
        <dsp:cNvPr id="0" name=""/>
        <dsp:cNvSpPr/>
      </dsp:nvSpPr>
      <dsp:spPr>
        <a:xfrm>
          <a:off x="0" y="4573689"/>
          <a:ext cx="6832212" cy="596700"/>
        </a:xfrm>
        <a:prstGeom prst="roundRect">
          <a:avLst/>
        </a:prstGeom>
        <a:gradFill rotWithShape="0">
          <a:gsLst>
            <a:gs pos="0">
              <a:schemeClr val="accent2">
                <a:hueOff val="453165"/>
                <a:satOff val="-47993"/>
                <a:lumOff val="-1176"/>
                <a:alphaOff val="0"/>
                <a:tint val="96000"/>
                <a:lumMod val="104000"/>
              </a:schemeClr>
            </a:gs>
            <a:gs pos="100000">
              <a:schemeClr val="accent2">
                <a:hueOff val="453165"/>
                <a:satOff val="-47993"/>
                <a:lumOff val="-1176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/>
            <a:t>колкото, доколкото и др. (за количество и степен)</a:t>
          </a:r>
          <a:endParaRPr lang="en-US" sz="1500" kern="1200"/>
        </a:p>
      </dsp:txBody>
      <dsp:txXfrm>
        <a:off x="29128" y="4602817"/>
        <a:ext cx="6773956" cy="53844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326F8B-4401-4D4E-835C-3F67B2AE1995}">
      <dsp:nvSpPr>
        <dsp:cNvPr id="0" name=""/>
        <dsp:cNvSpPr/>
      </dsp:nvSpPr>
      <dsp:spPr>
        <a:xfrm>
          <a:off x="0" y="787029"/>
          <a:ext cx="6832212" cy="87516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/>
            <a:t>Засмя се, </a:t>
          </a:r>
          <a:r>
            <a:rPr lang="ru-RU" sz="2200" b="1" kern="1200"/>
            <a:t>щом получи парите</a:t>
          </a:r>
          <a:r>
            <a:rPr lang="ru-RU" sz="2200" kern="1200"/>
            <a:t>. Кога се засмя?</a:t>
          </a:r>
          <a:endParaRPr lang="en-US" sz="2200" kern="1200"/>
        </a:p>
      </dsp:txBody>
      <dsp:txXfrm>
        <a:off x="42722" y="829751"/>
        <a:ext cx="6746768" cy="789716"/>
      </dsp:txXfrm>
    </dsp:sp>
    <dsp:sp modelId="{9B2BD6DC-41B9-47ED-92C3-38C912FE21EE}">
      <dsp:nvSpPr>
        <dsp:cNvPr id="0" name=""/>
        <dsp:cNvSpPr/>
      </dsp:nvSpPr>
      <dsp:spPr>
        <a:xfrm>
          <a:off x="0" y="1725549"/>
          <a:ext cx="6832212" cy="875160"/>
        </a:xfrm>
        <a:prstGeom prst="roundRect">
          <a:avLst/>
        </a:prstGeom>
        <a:gradFill rotWithShape="0">
          <a:gsLst>
            <a:gs pos="0">
              <a:schemeClr val="accent2">
                <a:hueOff val="151055"/>
                <a:satOff val="-15998"/>
                <a:lumOff val="-392"/>
                <a:alphaOff val="0"/>
                <a:tint val="96000"/>
                <a:lumMod val="104000"/>
              </a:schemeClr>
            </a:gs>
            <a:gs pos="100000">
              <a:schemeClr val="accent2">
                <a:hueOff val="151055"/>
                <a:satOff val="-15998"/>
                <a:lumOff val="-392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/>
            <a:t>Отивам </a:t>
          </a:r>
          <a:r>
            <a:rPr lang="ru-RU" sz="2200" b="1" kern="1200"/>
            <a:t>да взема продуктите за вечерята</a:t>
          </a:r>
          <a:r>
            <a:rPr lang="ru-RU" sz="2200" kern="1200"/>
            <a:t>. Къде отивам?</a:t>
          </a:r>
          <a:endParaRPr lang="en-US" sz="2200" kern="1200"/>
        </a:p>
      </dsp:txBody>
      <dsp:txXfrm>
        <a:off x="42722" y="1768271"/>
        <a:ext cx="6746768" cy="789716"/>
      </dsp:txXfrm>
    </dsp:sp>
    <dsp:sp modelId="{06DBF41C-0A66-4DF2-9E70-59E7DC5451D4}">
      <dsp:nvSpPr>
        <dsp:cNvPr id="0" name=""/>
        <dsp:cNvSpPr/>
      </dsp:nvSpPr>
      <dsp:spPr>
        <a:xfrm>
          <a:off x="0" y="2664069"/>
          <a:ext cx="6832212" cy="875160"/>
        </a:xfrm>
        <a:prstGeom prst="roundRect">
          <a:avLst/>
        </a:prstGeom>
        <a:gradFill rotWithShape="0">
          <a:gsLst>
            <a:gs pos="0">
              <a:schemeClr val="accent2">
                <a:hueOff val="302110"/>
                <a:satOff val="-31995"/>
                <a:lumOff val="-784"/>
                <a:alphaOff val="0"/>
                <a:tint val="96000"/>
                <a:lumMod val="104000"/>
              </a:schemeClr>
            </a:gs>
            <a:gs pos="100000">
              <a:schemeClr val="accent2">
                <a:hueOff val="302110"/>
                <a:satOff val="-31995"/>
                <a:lumOff val="-784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/>
            <a:t>Поиска си допълнително десерт, </a:t>
          </a:r>
          <a:r>
            <a:rPr lang="ru-RU" sz="2200" b="1" kern="1200"/>
            <a:t>като се усмихваше плахо</a:t>
          </a:r>
          <a:r>
            <a:rPr lang="ru-RU" sz="2200" kern="1200"/>
            <a:t>. Как си поиска?</a:t>
          </a:r>
          <a:endParaRPr lang="en-US" sz="2200" kern="1200"/>
        </a:p>
      </dsp:txBody>
      <dsp:txXfrm>
        <a:off x="42722" y="2706791"/>
        <a:ext cx="6746768" cy="789716"/>
      </dsp:txXfrm>
    </dsp:sp>
    <dsp:sp modelId="{4EAD0FFB-8610-4CDF-B63C-DD4F1731A341}">
      <dsp:nvSpPr>
        <dsp:cNvPr id="0" name=""/>
        <dsp:cNvSpPr/>
      </dsp:nvSpPr>
      <dsp:spPr>
        <a:xfrm>
          <a:off x="0" y="3602589"/>
          <a:ext cx="6832212" cy="875160"/>
        </a:xfrm>
        <a:prstGeom prst="roundRect">
          <a:avLst/>
        </a:prstGeom>
        <a:gradFill rotWithShape="0">
          <a:gsLst>
            <a:gs pos="0">
              <a:schemeClr val="accent2">
                <a:hueOff val="453165"/>
                <a:satOff val="-47993"/>
                <a:lumOff val="-1176"/>
                <a:alphaOff val="0"/>
                <a:tint val="96000"/>
                <a:lumMod val="104000"/>
              </a:schemeClr>
            </a:gs>
            <a:gs pos="100000">
              <a:schemeClr val="accent2">
                <a:hueOff val="453165"/>
                <a:satOff val="-47993"/>
                <a:lumOff val="-1176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/>
            <a:t>Чувах го дори в дъното на помещението, </a:t>
          </a:r>
          <a:r>
            <a:rPr lang="ru-RU" sz="2200" b="1" kern="1200"/>
            <a:t>защото гласът му беше силен</a:t>
          </a:r>
          <a:r>
            <a:rPr lang="ru-RU" sz="2200" kern="1200"/>
            <a:t>. Защо чувах?</a:t>
          </a:r>
          <a:endParaRPr lang="en-US" sz="2200" kern="1200"/>
        </a:p>
      </dsp:txBody>
      <dsp:txXfrm>
        <a:off x="42722" y="3645311"/>
        <a:ext cx="6746768" cy="78971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67DA52-3EC3-492C-94BE-CF3A1261FA5C}">
      <dsp:nvSpPr>
        <dsp:cNvPr id="0" name=""/>
        <dsp:cNvSpPr/>
      </dsp:nvSpPr>
      <dsp:spPr>
        <a:xfrm>
          <a:off x="0" y="525"/>
          <a:ext cx="714724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728ACE-731A-4579-94A8-71C734DB7D3D}">
      <dsp:nvSpPr>
        <dsp:cNvPr id="0" name=""/>
        <dsp:cNvSpPr/>
      </dsp:nvSpPr>
      <dsp:spPr>
        <a:xfrm>
          <a:off x="0" y="525"/>
          <a:ext cx="7147249" cy="8614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/>
            <a:t>Запетая се пише пред гореизброените съюзи и съюзни думи с изключение на:</a:t>
          </a:r>
          <a:endParaRPr lang="en-US" sz="1700" kern="1200"/>
        </a:p>
      </dsp:txBody>
      <dsp:txXfrm>
        <a:off x="0" y="525"/>
        <a:ext cx="7147249" cy="861496"/>
      </dsp:txXfrm>
    </dsp:sp>
    <dsp:sp modelId="{C5BB954B-C16B-4C9D-A99A-0ABB607FC9CE}">
      <dsp:nvSpPr>
        <dsp:cNvPr id="0" name=""/>
        <dsp:cNvSpPr/>
      </dsp:nvSpPr>
      <dsp:spPr>
        <a:xfrm>
          <a:off x="0" y="862022"/>
          <a:ext cx="714724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982992-141A-4AC7-B5DD-779BE6F70BD2}">
      <dsp:nvSpPr>
        <dsp:cNvPr id="0" name=""/>
        <dsp:cNvSpPr/>
      </dsp:nvSpPr>
      <dsp:spPr>
        <a:xfrm>
          <a:off x="0" y="862022"/>
          <a:ext cx="7147249" cy="8614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/>
            <a:t>запетая не се пише пред подчинено изречение, което започва със съюза ДА;</a:t>
          </a:r>
          <a:endParaRPr lang="en-US" sz="1700" kern="1200"/>
        </a:p>
      </dsp:txBody>
      <dsp:txXfrm>
        <a:off x="0" y="862022"/>
        <a:ext cx="7147249" cy="861496"/>
      </dsp:txXfrm>
    </dsp:sp>
    <dsp:sp modelId="{FEF09EE9-5946-491D-9964-7CB712F0E5D9}">
      <dsp:nvSpPr>
        <dsp:cNvPr id="0" name=""/>
        <dsp:cNvSpPr/>
      </dsp:nvSpPr>
      <dsp:spPr>
        <a:xfrm>
          <a:off x="0" y="1723519"/>
          <a:ext cx="714724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9D87DF-B1E8-4751-BAFE-BBA810B8A1F1}">
      <dsp:nvSpPr>
        <dsp:cNvPr id="0" name=""/>
        <dsp:cNvSpPr/>
      </dsp:nvSpPr>
      <dsp:spPr>
        <a:xfrm>
          <a:off x="0" y="1723519"/>
          <a:ext cx="7147249" cy="8614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/>
            <a:t>запетая не се пише, когато пред съюзните връзки има уточняващи наречия ЕДВА, САМО, ДОРИ, ЧАК, ДАЖЕ, ТЪКМО, ИМЕННО, ПОЧТИ, ОЩЕ;</a:t>
          </a:r>
          <a:endParaRPr lang="en-US" sz="1700" kern="1200"/>
        </a:p>
      </dsp:txBody>
      <dsp:txXfrm>
        <a:off x="0" y="1723519"/>
        <a:ext cx="7147249" cy="861496"/>
      </dsp:txXfrm>
    </dsp:sp>
    <dsp:sp modelId="{473D1C55-043C-4589-8446-74D8FD69615C}">
      <dsp:nvSpPr>
        <dsp:cNvPr id="0" name=""/>
        <dsp:cNvSpPr/>
      </dsp:nvSpPr>
      <dsp:spPr>
        <a:xfrm>
          <a:off x="0" y="2585016"/>
          <a:ext cx="714724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379AC2-294F-45A9-89B7-7A65330A8626}">
      <dsp:nvSpPr>
        <dsp:cNvPr id="0" name=""/>
        <dsp:cNvSpPr/>
      </dsp:nvSpPr>
      <dsp:spPr>
        <a:xfrm>
          <a:off x="0" y="2585016"/>
          <a:ext cx="7147249" cy="8614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/>
            <a:t>запетая не се пише, когато пред съюзните връзки има отрицателна частица НЕ;</a:t>
          </a:r>
          <a:endParaRPr lang="en-US" sz="1700" kern="1200"/>
        </a:p>
      </dsp:txBody>
      <dsp:txXfrm>
        <a:off x="0" y="2585016"/>
        <a:ext cx="7147249" cy="861496"/>
      </dsp:txXfrm>
    </dsp:sp>
    <dsp:sp modelId="{A123E64F-137B-4E01-92B4-E9F336F2E178}">
      <dsp:nvSpPr>
        <dsp:cNvPr id="0" name=""/>
        <dsp:cNvSpPr/>
      </dsp:nvSpPr>
      <dsp:spPr>
        <a:xfrm>
          <a:off x="0" y="3446513"/>
          <a:ext cx="714724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5AAD79-5F90-472D-9C50-56E1A1F9A7B0}">
      <dsp:nvSpPr>
        <dsp:cNvPr id="0" name=""/>
        <dsp:cNvSpPr/>
      </dsp:nvSpPr>
      <dsp:spPr>
        <a:xfrm>
          <a:off x="0" y="3446513"/>
          <a:ext cx="7147249" cy="8614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/>
            <a:t>запетая не се пише, когато пред съюзните връзки има съюз И.</a:t>
          </a:r>
          <a:endParaRPr lang="en-US" sz="1700" kern="1200"/>
        </a:p>
      </dsp:txBody>
      <dsp:txXfrm>
        <a:off x="0" y="3446513"/>
        <a:ext cx="7147249" cy="8614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лавие и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ичка с им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ичка с име на цита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или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разд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bg-BG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3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95FFA5E0-4C70-431D-A19D-18415F6C40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" name="Картина 3">
            <a:extLst>
              <a:ext uri="{FF2B5EF4-FFF2-40B4-BE49-F238E27FC236}">
                <a16:creationId xmlns:a16="http://schemas.microsoft.com/office/drawing/2014/main" id="{A05E0E23-5F03-464A-B988-D3EEF5B6A8A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106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38" name="Freeform 5">
            <a:extLst>
              <a:ext uri="{FF2B5EF4-FFF2-40B4-BE49-F238E27FC236}">
                <a16:creationId xmlns:a16="http://schemas.microsoft.com/office/drawing/2014/main" id="{4536C52F-C11B-4718-8B63-3E4A434655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1" y="3632297"/>
            <a:ext cx="10602096" cy="2170389"/>
          </a:xfrm>
          <a:custGeom>
            <a:avLst/>
            <a:gdLst>
              <a:gd name="T0" fmla="*/ 2253 w 2259"/>
              <a:gd name="T1" fmla="*/ 195 h 413"/>
              <a:gd name="T2" fmla="*/ 2064 w 2259"/>
              <a:gd name="T3" fmla="*/ 7 h 413"/>
              <a:gd name="T4" fmla="*/ 2062 w 2259"/>
              <a:gd name="T5" fmla="*/ 5 h 413"/>
              <a:gd name="T6" fmla="*/ 2048 w 2259"/>
              <a:gd name="T7" fmla="*/ 0 h 413"/>
              <a:gd name="T8" fmla="*/ 891 w 2259"/>
              <a:gd name="T9" fmla="*/ 0 h 413"/>
              <a:gd name="T10" fmla="*/ 851 w 2259"/>
              <a:gd name="T11" fmla="*/ 0 h 413"/>
              <a:gd name="T12" fmla="*/ 541 w 2259"/>
              <a:gd name="T13" fmla="*/ 0 h 413"/>
              <a:gd name="T14" fmla="*/ 54 w 2259"/>
              <a:gd name="T15" fmla="*/ 0 h 413"/>
              <a:gd name="T16" fmla="*/ 0 w 2259"/>
              <a:gd name="T17" fmla="*/ 0 h 413"/>
              <a:gd name="T18" fmla="*/ 0 w 2259"/>
              <a:gd name="T19" fmla="*/ 413 h 413"/>
              <a:gd name="T20" fmla="*/ 54 w 2259"/>
              <a:gd name="T21" fmla="*/ 413 h 413"/>
              <a:gd name="T22" fmla="*/ 541 w 2259"/>
              <a:gd name="T23" fmla="*/ 413 h 413"/>
              <a:gd name="T24" fmla="*/ 851 w 2259"/>
              <a:gd name="T25" fmla="*/ 413 h 413"/>
              <a:gd name="T26" fmla="*/ 891 w 2259"/>
              <a:gd name="T27" fmla="*/ 413 h 413"/>
              <a:gd name="T28" fmla="*/ 2048 w 2259"/>
              <a:gd name="T29" fmla="*/ 413 h 413"/>
              <a:gd name="T30" fmla="*/ 2062 w 2259"/>
              <a:gd name="T31" fmla="*/ 408 h 413"/>
              <a:gd name="T32" fmla="*/ 2064 w 2259"/>
              <a:gd name="T33" fmla="*/ 406 h 413"/>
              <a:gd name="T34" fmla="*/ 2253 w 2259"/>
              <a:gd name="T35" fmla="*/ 217 h 413"/>
              <a:gd name="T36" fmla="*/ 2253 w 2259"/>
              <a:gd name="T37" fmla="*/ 195 h 4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259" h="413">
                <a:moveTo>
                  <a:pt x="2253" y="195"/>
                </a:moveTo>
                <a:cubicBezTo>
                  <a:pt x="2064" y="7"/>
                  <a:pt x="2064" y="7"/>
                  <a:pt x="2064" y="7"/>
                </a:cubicBezTo>
                <a:cubicBezTo>
                  <a:pt x="2064" y="6"/>
                  <a:pt x="2063" y="5"/>
                  <a:pt x="2062" y="5"/>
                </a:cubicBezTo>
                <a:cubicBezTo>
                  <a:pt x="2058" y="2"/>
                  <a:pt x="2053" y="0"/>
                  <a:pt x="2048" y="0"/>
                </a:cubicBezTo>
                <a:cubicBezTo>
                  <a:pt x="891" y="0"/>
                  <a:pt x="891" y="0"/>
                  <a:pt x="891" y="0"/>
                </a:cubicBezTo>
                <a:cubicBezTo>
                  <a:pt x="851" y="0"/>
                  <a:pt x="851" y="0"/>
                  <a:pt x="851" y="0"/>
                </a:cubicBezTo>
                <a:cubicBezTo>
                  <a:pt x="541" y="0"/>
                  <a:pt x="541" y="0"/>
                  <a:pt x="541" y="0"/>
                </a:cubicBezTo>
                <a:cubicBezTo>
                  <a:pt x="54" y="0"/>
                  <a:pt x="54" y="0"/>
                  <a:pt x="54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413"/>
                  <a:pt x="0" y="413"/>
                  <a:pt x="0" y="413"/>
                </a:cubicBezTo>
                <a:cubicBezTo>
                  <a:pt x="54" y="413"/>
                  <a:pt x="54" y="413"/>
                  <a:pt x="54" y="413"/>
                </a:cubicBezTo>
                <a:cubicBezTo>
                  <a:pt x="541" y="413"/>
                  <a:pt x="541" y="413"/>
                  <a:pt x="541" y="413"/>
                </a:cubicBezTo>
                <a:cubicBezTo>
                  <a:pt x="851" y="413"/>
                  <a:pt x="851" y="413"/>
                  <a:pt x="851" y="413"/>
                </a:cubicBezTo>
                <a:cubicBezTo>
                  <a:pt x="891" y="413"/>
                  <a:pt x="891" y="413"/>
                  <a:pt x="891" y="413"/>
                </a:cubicBezTo>
                <a:cubicBezTo>
                  <a:pt x="2048" y="413"/>
                  <a:pt x="2048" y="413"/>
                  <a:pt x="2048" y="413"/>
                </a:cubicBezTo>
                <a:cubicBezTo>
                  <a:pt x="2053" y="413"/>
                  <a:pt x="2058" y="411"/>
                  <a:pt x="2062" y="408"/>
                </a:cubicBezTo>
                <a:cubicBezTo>
                  <a:pt x="2063" y="407"/>
                  <a:pt x="2064" y="406"/>
                  <a:pt x="2064" y="406"/>
                </a:cubicBezTo>
                <a:cubicBezTo>
                  <a:pt x="2253" y="217"/>
                  <a:pt x="2253" y="217"/>
                  <a:pt x="2253" y="217"/>
                </a:cubicBezTo>
                <a:cubicBezTo>
                  <a:pt x="2259" y="211"/>
                  <a:pt x="2259" y="201"/>
                  <a:pt x="2253" y="195"/>
                </a:cubicBezTo>
                <a:close/>
              </a:path>
            </a:pathLst>
          </a:custGeom>
          <a:solidFill>
            <a:schemeClr val="accent1">
              <a:alpha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D3E0B7F6-69C6-4C20-A63B-7B8844FFE4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3733" y="3962400"/>
            <a:ext cx="8458200" cy="95891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bg-BG" sz="3100" dirty="0">
                <a:solidFill>
                  <a:srgbClr val="FEFFFF"/>
                </a:solidFill>
              </a:rPr>
              <a:t>Сложно съставно с подчинено обстоятелствено изречение</a:t>
            </a:r>
          </a:p>
        </p:txBody>
      </p:sp>
    </p:spTree>
    <p:extLst>
      <p:ext uri="{BB962C8B-B14F-4D97-AF65-F5344CB8AC3E}">
        <p14:creationId xmlns:p14="http://schemas.microsoft.com/office/powerpoint/2010/main" val="16715370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Rectangle 8">
            <a:extLst>
              <a:ext uri="{FF2B5EF4-FFF2-40B4-BE49-F238E27FC236}">
                <a16:creationId xmlns:a16="http://schemas.microsoft.com/office/drawing/2014/main" id="{E491B121-12B5-4977-A064-636AB0B9B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2BEDF6C5-B8A1-4A71-9301-D4F398170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224" y="645106"/>
            <a:ext cx="6574536" cy="125989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ru-RU" sz="2800"/>
              <a:t>Пунктуация и </a:t>
            </a:r>
            <a:r>
              <a:rPr lang="ru-RU" sz="2800" err="1"/>
              <a:t>правопис</a:t>
            </a:r>
            <a:r>
              <a:rPr lang="ru-RU" sz="2800"/>
              <a:t> на </a:t>
            </a:r>
            <a:r>
              <a:rPr lang="ru-RU" sz="2800" err="1"/>
              <a:t>подчиненото</a:t>
            </a:r>
            <a:r>
              <a:rPr lang="ru-RU" sz="2800"/>
              <a:t> </a:t>
            </a:r>
            <a:r>
              <a:rPr lang="ru-RU" sz="2800" err="1"/>
              <a:t>обстоятелствено</a:t>
            </a:r>
            <a:r>
              <a:rPr lang="ru-RU" sz="2800"/>
              <a:t> изречение</a:t>
            </a:r>
            <a:endParaRPr lang="bg-BG" sz="2800"/>
          </a:p>
        </p:txBody>
      </p:sp>
      <p:sp>
        <p:nvSpPr>
          <p:cNvPr id="44" name="Rectangle 10">
            <a:extLst>
              <a:ext uri="{FF2B5EF4-FFF2-40B4-BE49-F238E27FC236}">
                <a16:creationId xmlns:a16="http://schemas.microsoft.com/office/drawing/2014/main" id="{2ED05F70-AB3E-4472-B26B-EFE6A5A59B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11A8DD9D-99C3-44A4-94F2-1C6D31600C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224" y="2133600"/>
            <a:ext cx="6574535" cy="3759253"/>
          </a:xfrm>
        </p:spPr>
        <p:txBody>
          <a:bodyPr>
            <a:normAutofit/>
          </a:bodyPr>
          <a:lstStyle/>
          <a:p>
            <a:r>
              <a:rPr lang="bg-BG" dirty="0"/>
              <a:t>Подчиненото обстоятелствено изречение се огражда със запетая отляво, ако е след главното изречение;</a:t>
            </a:r>
          </a:p>
          <a:p>
            <a:r>
              <a:rPr lang="bg-BG" dirty="0"/>
              <a:t>Ако е пред главното изречение – със запетая отдясно;</a:t>
            </a:r>
          </a:p>
          <a:p>
            <a:r>
              <a:rPr lang="bg-BG" dirty="0"/>
              <a:t>Ако разкъсва главното изречение – със запетаи отляво и отдясно.</a:t>
            </a:r>
          </a:p>
          <a:p>
            <a:r>
              <a:rPr lang="bg-BG" dirty="0"/>
              <a:t>ВНИМАВАЙ! При сложните съюзи като макар че, въпреки че, при положение че, в случай че запетаята се пише пред първата дума от тях, а не пред че.</a:t>
            </a:r>
          </a:p>
        </p:txBody>
      </p:sp>
      <p:pic>
        <p:nvPicPr>
          <p:cNvPr id="4" name="Картина 3">
            <a:extLst>
              <a:ext uri="{FF2B5EF4-FFF2-40B4-BE49-F238E27FC236}">
                <a16:creationId xmlns:a16="http://schemas.microsoft.com/office/drawing/2014/main" id="{2DB0A1B7-2C55-4718-921B-36B16860A2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62088" y="1278252"/>
            <a:ext cx="3981455" cy="3981455"/>
          </a:xfrm>
          <a:prstGeom prst="rect">
            <a:avLst/>
          </a:prstGeom>
        </p:spPr>
      </p:pic>
      <p:sp>
        <p:nvSpPr>
          <p:cNvPr id="13" name="Freeform 11">
            <a:extLst>
              <a:ext uri="{FF2B5EF4-FFF2-40B4-BE49-F238E27FC236}">
                <a16:creationId xmlns:a16="http://schemas.microsoft.com/office/drawing/2014/main" id="{21F6BE39-9E37-45F0-B10C-92305CFB7C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061223"/>
            <a:ext cx="1038036" cy="506277"/>
          </a:xfrm>
          <a:custGeom>
            <a:avLst/>
            <a:gdLst>
              <a:gd name="connsiteX0" fmla="*/ 0 w 1038036"/>
              <a:gd name="connsiteY0" fmla="*/ 0 h 506277"/>
              <a:gd name="connsiteX1" fmla="*/ 182880 w 1038036"/>
              <a:gd name="connsiteY1" fmla="*/ 0 h 506277"/>
              <a:gd name="connsiteX2" fmla="*/ 291705 w 1038036"/>
              <a:gd name="connsiteY2" fmla="*/ 0 h 506277"/>
              <a:gd name="connsiteX3" fmla="*/ 291705 w 1038036"/>
              <a:gd name="connsiteY3" fmla="*/ 151 h 506277"/>
              <a:gd name="connsiteX4" fmla="*/ 692049 w 1038036"/>
              <a:gd name="connsiteY4" fmla="*/ 705 h 506277"/>
              <a:gd name="connsiteX5" fmla="*/ 782744 w 1038036"/>
              <a:gd name="connsiteY5" fmla="*/ 705 h 506277"/>
              <a:gd name="connsiteX6" fmla="*/ 797001 w 1038036"/>
              <a:gd name="connsiteY6" fmla="*/ 5473 h 506277"/>
              <a:gd name="connsiteX7" fmla="*/ 801982 w 1038036"/>
              <a:gd name="connsiteY7" fmla="*/ 10242 h 506277"/>
              <a:gd name="connsiteX8" fmla="*/ 1030951 w 1038036"/>
              <a:gd name="connsiteY8" fmla="*/ 239185 h 506277"/>
              <a:gd name="connsiteX9" fmla="*/ 1030951 w 1038036"/>
              <a:gd name="connsiteY9" fmla="*/ 267797 h 506277"/>
              <a:gd name="connsiteX10" fmla="*/ 801982 w 1038036"/>
              <a:gd name="connsiteY10" fmla="*/ 496740 h 506277"/>
              <a:gd name="connsiteX11" fmla="*/ 797001 w 1038036"/>
              <a:gd name="connsiteY11" fmla="*/ 501508 h 506277"/>
              <a:gd name="connsiteX12" fmla="*/ 782744 w 1038036"/>
              <a:gd name="connsiteY12" fmla="*/ 506277 h 506277"/>
              <a:gd name="connsiteX13" fmla="*/ 692049 w 1038036"/>
              <a:gd name="connsiteY13" fmla="*/ 506277 h 506277"/>
              <a:gd name="connsiteX14" fmla="*/ 291705 w 1038036"/>
              <a:gd name="connsiteY14" fmla="*/ 505140 h 506277"/>
              <a:gd name="connsiteX15" fmla="*/ 291705 w 1038036"/>
              <a:gd name="connsiteY15" fmla="*/ 506277 h 506277"/>
              <a:gd name="connsiteX16" fmla="*/ 0 w 1038036"/>
              <a:gd name="connsiteY16" fmla="*/ 506277 h 506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38036" h="506277">
                <a:moveTo>
                  <a:pt x="0" y="0"/>
                </a:moveTo>
                <a:lnTo>
                  <a:pt x="182880" y="0"/>
                </a:lnTo>
                <a:lnTo>
                  <a:pt x="291705" y="0"/>
                </a:lnTo>
                <a:lnTo>
                  <a:pt x="291705" y="151"/>
                </a:lnTo>
                <a:lnTo>
                  <a:pt x="692049" y="705"/>
                </a:lnTo>
                <a:lnTo>
                  <a:pt x="782744" y="705"/>
                </a:lnTo>
                <a:cubicBezTo>
                  <a:pt x="787553" y="705"/>
                  <a:pt x="792363" y="5473"/>
                  <a:pt x="797001" y="5473"/>
                </a:cubicBezTo>
                <a:cubicBezTo>
                  <a:pt x="797001" y="10242"/>
                  <a:pt x="801982" y="10242"/>
                  <a:pt x="801982" y="10242"/>
                </a:cubicBezTo>
                <a:lnTo>
                  <a:pt x="1030951" y="239185"/>
                </a:lnTo>
                <a:cubicBezTo>
                  <a:pt x="1040398" y="248722"/>
                  <a:pt x="1040398" y="258259"/>
                  <a:pt x="1030951" y="267797"/>
                </a:cubicBezTo>
                <a:lnTo>
                  <a:pt x="801982" y="496740"/>
                </a:lnTo>
                <a:cubicBezTo>
                  <a:pt x="800436" y="498363"/>
                  <a:pt x="798547" y="499885"/>
                  <a:pt x="797001" y="501508"/>
                </a:cubicBezTo>
                <a:cubicBezTo>
                  <a:pt x="792363" y="506277"/>
                  <a:pt x="787553" y="506277"/>
                  <a:pt x="782744" y="506277"/>
                </a:cubicBezTo>
                <a:lnTo>
                  <a:pt x="692049" y="506277"/>
                </a:lnTo>
                <a:lnTo>
                  <a:pt x="291705" y="505140"/>
                </a:lnTo>
                <a:lnTo>
                  <a:pt x="291705" y="506277"/>
                </a:lnTo>
                <a:lnTo>
                  <a:pt x="0" y="50627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6813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3E4A433E-5F32-40C1-82D8-E2E0BA2700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>
            <a:normAutofit/>
          </a:bodyPr>
          <a:lstStyle/>
          <a:p>
            <a:r>
              <a:rPr lang="bg-BG" dirty="0"/>
              <a:t>Нещо важно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F7C22CF7-C46B-4D5D-B680-62B131475F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25362"/>
            <a:ext cx="5835121" cy="378586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bg-BG"/>
              <a:t>Думата като може да има: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bg-BG"/>
              <a:t>Функция на съюз: </a:t>
            </a:r>
            <a:r>
              <a:rPr lang="bg-BG" i="1"/>
              <a:t>Той върви, </a:t>
            </a:r>
            <a:r>
              <a:rPr lang="bg-BG" b="1" i="1"/>
              <a:t>като</a:t>
            </a:r>
            <a:r>
              <a:rPr lang="bg-BG" i="1"/>
              <a:t> си пее </a:t>
            </a:r>
            <a:r>
              <a:rPr lang="bg-BG"/>
              <a:t>– сл.съст. с подч. обстоят.;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bg-BG"/>
              <a:t>Функция на предлог (при сравнение): </a:t>
            </a:r>
            <a:r>
              <a:rPr lang="bg-BG" i="1"/>
              <a:t>Той пее </a:t>
            </a:r>
            <a:r>
              <a:rPr lang="bg-BG" b="1" i="1"/>
              <a:t>като</a:t>
            </a:r>
            <a:r>
              <a:rPr lang="bg-BG" i="1"/>
              <a:t> славей</a:t>
            </a:r>
            <a:r>
              <a:rPr lang="bg-BG"/>
              <a:t> – просто изречение.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bg-BG"/>
              <a:t>Ако се колебаеш дали да пишеш запетая пред </a:t>
            </a:r>
            <a:r>
              <a:rPr lang="bg-BG" b="1"/>
              <a:t>като</a:t>
            </a:r>
            <a:r>
              <a:rPr lang="bg-BG"/>
              <a:t>, помисли: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bg-BG"/>
              <a:t>Ако откриеш глагол сказуемо, </a:t>
            </a:r>
            <a:r>
              <a:rPr lang="bg-BG" b="1"/>
              <a:t>като</a:t>
            </a:r>
            <a:r>
              <a:rPr lang="bg-BG"/>
              <a:t> въвежда подчинено обстоятелствено изречение и пред него се пише запетая;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bg-BG"/>
              <a:t>Ако не откриеш глагол, не пиши запетая пред </a:t>
            </a:r>
            <a:r>
              <a:rPr lang="bg-BG" b="1"/>
              <a:t>като</a:t>
            </a:r>
            <a:r>
              <a:rPr lang="bg-BG"/>
              <a:t>.</a:t>
            </a:r>
          </a:p>
        </p:txBody>
      </p:sp>
      <p:pic>
        <p:nvPicPr>
          <p:cNvPr id="4" name="Картина 3">
            <a:extLst>
              <a:ext uri="{FF2B5EF4-FFF2-40B4-BE49-F238E27FC236}">
                <a16:creationId xmlns:a16="http://schemas.microsoft.com/office/drawing/2014/main" id="{EB1A03CA-2B73-46B7-974C-1AF1510E81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1452" y="2684023"/>
            <a:ext cx="2873159" cy="2628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64253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7">
            <a:extLst>
              <a:ext uri="{FF2B5EF4-FFF2-40B4-BE49-F238E27FC236}">
                <a16:creationId xmlns:a16="http://schemas.microsoft.com/office/drawing/2014/main" id="{0A46F010-D160-4609-8979-FFD8C1EA6C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21C36E43-7E50-4FF4-98A0-6835852FF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3062" y="624110"/>
            <a:ext cx="8131550" cy="1280890"/>
          </a:xfrm>
        </p:spPr>
        <p:txBody>
          <a:bodyPr>
            <a:normAutofit/>
          </a:bodyPr>
          <a:lstStyle/>
          <a:p>
            <a:r>
              <a:rPr lang="bg-BG"/>
              <a:t>Задачи за самостоятелна работа</a:t>
            </a:r>
            <a:endParaRPr lang="bg-BG" dirty="0"/>
          </a:p>
        </p:txBody>
      </p:sp>
      <p:sp>
        <p:nvSpPr>
          <p:cNvPr id="39" name="Rectangle 9">
            <a:extLst>
              <a:ext uri="{FF2B5EF4-FFF2-40B4-BE49-F238E27FC236}">
                <a16:creationId xmlns:a16="http://schemas.microsoft.com/office/drawing/2014/main" id="{81B8C4F6-C3AC-4C94-8EC7-E4F7B7E9CD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285151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B789310-9859-4942-98C8-3D2F12AAA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  <a:solidFill>
            <a:schemeClr val="tx2">
              <a:lumMod val="60000"/>
              <a:lumOff val="40000"/>
              <a:alpha val="40000"/>
            </a:schemeClr>
          </a:solidFill>
        </p:grpSpPr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FE9E5460-2AA9-4786-B69C-23DBEF356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E344A2AF-3860-4427-B13E-98021C17AB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DDBDD44E-1DC0-48AB-8FEC-E098D91974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3151FF3E-5E3F-4D82-A684-0003BACEA8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C6CBF27E-7F0C-4489-95A7-82DE1C0460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6">
              <a:extLst>
                <a:ext uri="{FF2B5EF4-FFF2-40B4-BE49-F238E27FC236}">
                  <a16:creationId xmlns:a16="http://schemas.microsoft.com/office/drawing/2014/main" id="{233BE304-221E-425E-A484-4B2E5F405B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10D5734E-EAEA-4A08-86A9-39BD5563EC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8">
              <a:extLst>
                <a:ext uri="{FF2B5EF4-FFF2-40B4-BE49-F238E27FC236}">
                  <a16:creationId xmlns:a16="http://schemas.microsoft.com/office/drawing/2014/main" id="{4D47FE86-98D1-4E35-86E4-16E9A19A64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9">
              <a:extLst>
                <a:ext uri="{FF2B5EF4-FFF2-40B4-BE49-F238E27FC236}">
                  <a16:creationId xmlns:a16="http://schemas.microsoft.com/office/drawing/2014/main" id="{F00661F9-B224-4DB1-8EFB-ABF9402BDE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679DCB4E-8D36-4B7A-AF0C-8399F113AE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21">
              <a:extLst>
                <a:ext uri="{FF2B5EF4-FFF2-40B4-BE49-F238E27FC236}">
                  <a16:creationId xmlns:a16="http://schemas.microsoft.com/office/drawing/2014/main" id="{4FAD51F6-D24C-4FD6-BEAE-41F0E5A825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2">
              <a:extLst>
                <a:ext uri="{FF2B5EF4-FFF2-40B4-BE49-F238E27FC236}">
                  <a16:creationId xmlns:a16="http://schemas.microsoft.com/office/drawing/2014/main" id="{87AC773F-6D31-458A-9DD7-76566C8A9C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6F1CEC7A-E419-4950-AA57-B00546C29C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  <a:solidFill>
            <a:schemeClr val="tx2">
              <a:lumMod val="75000"/>
              <a:alpha val="70000"/>
            </a:schemeClr>
          </a:solidFill>
        </p:grpSpPr>
        <p:sp>
          <p:nvSpPr>
            <p:cNvPr id="27" name="Freeform 27">
              <a:extLst>
                <a:ext uri="{FF2B5EF4-FFF2-40B4-BE49-F238E27FC236}">
                  <a16:creationId xmlns:a16="http://schemas.microsoft.com/office/drawing/2014/main" id="{7AE7DCD1-5235-45E8-B229-15A3E3962E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reeform 28">
              <a:extLst>
                <a:ext uri="{FF2B5EF4-FFF2-40B4-BE49-F238E27FC236}">
                  <a16:creationId xmlns:a16="http://schemas.microsoft.com/office/drawing/2014/main" id="{C82E58C3-65A5-4079-BF94-E675AA410C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reeform 29">
              <a:extLst>
                <a:ext uri="{FF2B5EF4-FFF2-40B4-BE49-F238E27FC236}">
                  <a16:creationId xmlns:a16="http://schemas.microsoft.com/office/drawing/2014/main" id="{7AABE1FA-6DC8-4A47-AC5C-F05B9C111C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reeform 30">
              <a:extLst>
                <a:ext uri="{FF2B5EF4-FFF2-40B4-BE49-F238E27FC236}">
                  <a16:creationId xmlns:a16="http://schemas.microsoft.com/office/drawing/2014/main" id="{17BB7298-8900-4C67-B800-BD241F0199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reeform 31">
              <a:extLst>
                <a:ext uri="{FF2B5EF4-FFF2-40B4-BE49-F238E27FC236}">
                  <a16:creationId xmlns:a16="http://schemas.microsoft.com/office/drawing/2014/main" id="{EE3442F8-53C2-490C-94EF-E423ECB95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reeform 32">
              <a:extLst>
                <a:ext uri="{FF2B5EF4-FFF2-40B4-BE49-F238E27FC236}">
                  <a16:creationId xmlns:a16="http://schemas.microsoft.com/office/drawing/2014/main" id="{3DBEA916-8B10-493A-8CBF-9B5FA2A4A0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3" name="Freeform 33">
              <a:extLst>
                <a:ext uri="{FF2B5EF4-FFF2-40B4-BE49-F238E27FC236}">
                  <a16:creationId xmlns:a16="http://schemas.microsoft.com/office/drawing/2014/main" id="{248DB27B-F9EA-4F81-A746-7D57B768E0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4" name="Freeform 34">
              <a:extLst>
                <a:ext uri="{FF2B5EF4-FFF2-40B4-BE49-F238E27FC236}">
                  <a16:creationId xmlns:a16="http://schemas.microsoft.com/office/drawing/2014/main" id="{998E5C90-2A81-4013-AE09-2023B4407C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5" name="Freeform 35">
              <a:extLst>
                <a:ext uri="{FF2B5EF4-FFF2-40B4-BE49-F238E27FC236}">
                  <a16:creationId xmlns:a16="http://schemas.microsoft.com/office/drawing/2014/main" id="{86A8318B-7607-4519-8EEB-C7DD509653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6" name="Freeform 36">
              <a:extLst>
                <a:ext uri="{FF2B5EF4-FFF2-40B4-BE49-F238E27FC236}">
                  <a16:creationId xmlns:a16="http://schemas.microsoft.com/office/drawing/2014/main" id="{5009FB1B-4865-45DB-8727-F012E3ACA5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7" name="Freeform 37">
              <a:extLst>
                <a:ext uri="{FF2B5EF4-FFF2-40B4-BE49-F238E27FC236}">
                  <a16:creationId xmlns:a16="http://schemas.microsoft.com/office/drawing/2014/main" id="{5B209B64-3A98-4B1A-857A-2368AFED67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8" name="Freeform 38">
              <a:extLst>
                <a:ext uri="{FF2B5EF4-FFF2-40B4-BE49-F238E27FC236}">
                  <a16:creationId xmlns:a16="http://schemas.microsoft.com/office/drawing/2014/main" id="{EB3B5D03-7AE3-411C-A820-6844E7D0C6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40" name="Freeform 11">
            <a:extLst>
              <a:ext uri="{FF2B5EF4-FFF2-40B4-BE49-F238E27FC236}">
                <a16:creationId xmlns:a16="http://schemas.microsoft.com/office/drawing/2014/main" id="{91328346-8BAD-4616-B50B-5CFDA5648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411452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8B3AB934-6E9A-4AEC-8F6B-64D6CD7312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73062" y="2133600"/>
            <a:ext cx="8131550" cy="3777622"/>
          </a:xfrm>
        </p:spPr>
        <p:txBody>
          <a:bodyPr>
            <a:normAutofit/>
          </a:bodyPr>
          <a:lstStyle/>
          <a:p>
            <a:r>
              <a:rPr lang="ru-RU" dirty="0"/>
              <a:t>Задача 1: От </a:t>
            </a:r>
            <a:r>
              <a:rPr lang="ru-RU" dirty="0" err="1"/>
              <a:t>изречението</a:t>
            </a:r>
            <a:r>
              <a:rPr lang="ru-RU" dirty="0"/>
              <a:t> </a:t>
            </a:r>
            <a:r>
              <a:rPr lang="ru-RU" b="1" i="1" dirty="0" err="1"/>
              <a:t>Хората</a:t>
            </a:r>
            <a:r>
              <a:rPr lang="ru-RU" b="1" i="1" dirty="0"/>
              <a:t> се справят </a:t>
            </a:r>
            <a:r>
              <a:rPr lang="ru-RU" b="1" i="1" dirty="0" err="1"/>
              <a:t>по-лесно</a:t>
            </a:r>
            <a:r>
              <a:rPr lang="ru-RU" b="1" i="1" dirty="0"/>
              <a:t> с </a:t>
            </a:r>
            <a:r>
              <a:rPr lang="ru-RU" b="1" i="1" dirty="0" err="1"/>
              <a:t>трудностите</a:t>
            </a:r>
            <a:r>
              <a:rPr lang="ru-RU" b="1" i="1" dirty="0"/>
              <a:t> в живота, </a:t>
            </a:r>
            <a:r>
              <a:rPr lang="ru-RU" b="1" i="1" dirty="0" err="1"/>
              <a:t>когато</a:t>
            </a:r>
            <a:r>
              <a:rPr lang="ru-RU" b="1" i="1" dirty="0"/>
              <a:t> </a:t>
            </a:r>
            <a:r>
              <a:rPr lang="ru-RU" b="1" i="1" dirty="0" err="1"/>
              <a:t>получават</a:t>
            </a:r>
            <a:r>
              <a:rPr lang="ru-RU" b="1" i="1" dirty="0"/>
              <a:t> </a:t>
            </a:r>
            <a:r>
              <a:rPr lang="ru-RU" b="1" i="1" dirty="0" err="1"/>
              <a:t>обич</a:t>
            </a:r>
            <a:r>
              <a:rPr lang="ru-RU" b="1" i="1" dirty="0"/>
              <a:t> от </a:t>
            </a:r>
            <a:r>
              <a:rPr lang="ru-RU" b="1" i="1" dirty="0" err="1"/>
              <a:t>близките</a:t>
            </a:r>
            <a:r>
              <a:rPr lang="ru-RU" b="1" i="1" dirty="0"/>
              <a:t> си</a:t>
            </a:r>
            <a:r>
              <a:rPr lang="ru-RU" dirty="0"/>
              <a:t>. </a:t>
            </a:r>
            <a:r>
              <a:rPr lang="ru-RU" dirty="0" err="1"/>
              <a:t>препишете</a:t>
            </a:r>
            <a:r>
              <a:rPr lang="ru-RU" dirty="0"/>
              <a:t> само </a:t>
            </a:r>
            <a:r>
              <a:rPr lang="ru-RU" dirty="0" err="1"/>
              <a:t>подчиненото</a:t>
            </a:r>
            <a:r>
              <a:rPr lang="ru-RU" dirty="0"/>
              <a:t> </a:t>
            </a:r>
            <a:r>
              <a:rPr lang="ru-RU" dirty="0" err="1"/>
              <a:t>обстоятелствено</a:t>
            </a:r>
            <a:r>
              <a:rPr lang="ru-RU" dirty="0"/>
              <a:t> изречение.</a:t>
            </a:r>
          </a:p>
          <a:p>
            <a:r>
              <a:rPr lang="ru-RU" dirty="0"/>
              <a:t>Задача 2: От </a:t>
            </a:r>
            <a:r>
              <a:rPr lang="ru-RU" dirty="0" err="1"/>
              <a:t>изречението</a:t>
            </a:r>
            <a:r>
              <a:rPr lang="ru-RU" dirty="0"/>
              <a:t> </a:t>
            </a:r>
            <a:r>
              <a:rPr lang="ru-RU" b="1" i="1" dirty="0" err="1"/>
              <a:t>Човек</a:t>
            </a:r>
            <a:r>
              <a:rPr lang="ru-RU" b="1" i="1" dirty="0"/>
              <a:t> се чувства най-</a:t>
            </a:r>
            <a:r>
              <a:rPr lang="ru-RU" b="1" i="1" dirty="0" err="1"/>
              <a:t>щастлив</a:t>
            </a:r>
            <a:r>
              <a:rPr lang="ru-RU" b="1" i="1" dirty="0"/>
              <a:t>, </a:t>
            </a:r>
            <a:r>
              <a:rPr lang="ru-RU" b="1" i="1" dirty="0" err="1"/>
              <a:t>когато</a:t>
            </a:r>
            <a:r>
              <a:rPr lang="ru-RU" b="1" i="1" dirty="0"/>
              <a:t> е с </a:t>
            </a:r>
            <a:r>
              <a:rPr lang="ru-RU" b="1" i="1" dirty="0" err="1"/>
              <a:t>приятелите</a:t>
            </a:r>
            <a:r>
              <a:rPr lang="ru-RU" b="1" i="1" dirty="0"/>
              <a:t> си</a:t>
            </a:r>
            <a:r>
              <a:rPr lang="ru-RU" dirty="0"/>
              <a:t>. </a:t>
            </a:r>
            <a:r>
              <a:rPr lang="ru-RU" dirty="0" err="1"/>
              <a:t>Препишете</a:t>
            </a:r>
            <a:r>
              <a:rPr lang="ru-RU" dirty="0"/>
              <a:t> само </a:t>
            </a:r>
            <a:r>
              <a:rPr lang="ru-RU" dirty="0" err="1"/>
              <a:t>подчиненото</a:t>
            </a:r>
            <a:r>
              <a:rPr lang="ru-RU" dirty="0"/>
              <a:t> </a:t>
            </a:r>
            <a:r>
              <a:rPr lang="ru-RU" dirty="0" err="1"/>
              <a:t>обстоятелствено</a:t>
            </a:r>
            <a:r>
              <a:rPr lang="ru-RU" dirty="0"/>
              <a:t> изречение.</a:t>
            </a:r>
          </a:p>
          <a:p>
            <a:r>
              <a:rPr lang="ru-RU" dirty="0"/>
              <a:t>Задача 3: От </a:t>
            </a:r>
            <a:r>
              <a:rPr lang="ru-RU" dirty="0" err="1"/>
              <a:t>изречението</a:t>
            </a:r>
            <a:r>
              <a:rPr lang="ru-RU" dirty="0"/>
              <a:t> </a:t>
            </a:r>
            <a:r>
              <a:rPr lang="ru-RU" b="1" i="1" dirty="0"/>
              <a:t>Като </a:t>
            </a:r>
            <a:r>
              <a:rPr lang="ru-RU" b="1" i="1" dirty="0" err="1"/>
              <a:t>каза</a:t>
            </a:r>
            <a:r>
              <a:rPr lang="ru-RU" b="1" i="1" dirty="0"/>
              <a:t> </a:t>
            </a:r>
            <a:r>
              <a:rPr lang="ru-RU" b="1" i="1" dirty="0" err="1"/>
              <a:t>истината</a:t>
            </a:r>
            <a:r>
              <a:rPr lang="ru-RU" b="1" i="1" dirty="0"/>
              <a:t>, </a:t>
            </a:r>
            <a:r>
              <a:rPr lang="ru-RU" b="1" i="1" dirty="0" err="1"/>
              <a:t>всички</a:t>
            </a:r>
            <a:r>
              <a:rPr lang="ru-RU" b="1" i="1" dirty="0"/>
              <a:t> се </a:t>
            </a:r>
            <a:r>
              <a:rPr lang="ru-RU" b="1" i="1" dirty="0" err="1"/>
              <a:t>изчервиха</a:t>
            </a:r>
            <a:r>
              <a:rPr lang="ru-RU" b="1" i="1" dirty="0"/>
              <a:t>. </a:t>
            </a:r>
            <a:r>
              <a:rPr lang="ru-RU" dirty="0" err="1"/>
              <a:t>препишете</a:t>
            </a:r>
            <a:r>
              <a:rPr lang="ru-RU" dirty="0"/>
              <a:t> само </a:t>
            </a:r>
            <a:r>
              <a:rPr lang="ru-RU" dirty="0" err="1"/>
              <a:t>подчиненото</a:t>
            </a:r>
            <a:r>
              <a:rPr lang="ru-RU" dirty="0"/>
              <a:t> </a:t>
            </a:r>
            <a:r>
              <a:rPr lang="ru-RU" dirty="0" err="1"/>
              <a:t>обстоятелствено</a:t>
            </a:r>
            <a:r>
              <a:rPr lang="ru-RU" dirty="0"/>
              <a:t> изречение.</a:t>
            </a:r>
          </a:p>
          <a:p>
            <a:r>
              <a:rPr lang="ru-RU" dirty="0"/>
              <a:t>Задача 4: От </a:t>
            </a:r>
            <a:r>
              <a:rPr lang="ru-RU" dirty="0" err="1"/>
              <a:t>изречението</a:t>
            </a:r>
            <a:r>
              <a:rPr lang="ru-RU" dirty="0"/>
              <a:t> </a:t>
            </a:r>
            <a:r>
              <a:rPr lang="ru-RU" b="1" i="1" dirty="0"/>
              <a:t>Не искам </a:t>
            </a:r>
            <a:r>
              <a:rPr lang="ru-RU" b="1" i="1" dirty="0" err="1"/>
              <a:t>повече</a:t>
            </a:r>
            <a:r>
              <a:rPr lang="ru-RU" b="1" i="1" dirty="0"/>
              <a:t> да говоря с Ирина, </a:t>
            </a:r>
            <a:r>
              <a:rPr lang="ru-RU" b="1" i="1" dirty="0" err="1"/>
              <a:t>защото</a:t>
            </a:r>
            <a:r>
              <a:rPr lang="ru-RU" b="1" i="1" dirty="0"/>
              <a:t> </a:t>
            </a:r>
            <a:r>
              <a:rPr lang="ru-RU" b="1" i="1" dirty="0" err="1"/>
              <a:t>тя</a:t>
            </a:r>
            <a:r>
              <a:rPr lang="ru-RU" b="1" i="1" dirty="0"/>
              <a:t> вчера много грубо ме </a:t>
            </a:r>
            <a:r>
              <a:rPr lang="ru-RU" b="1" i="1" dirty="0" err="1"/>
              <a:t>обиди</a:t>
            </a:r>
            <a:r>
              <a:rPr lang="ru-RU" b="1" i="1" dirty="0"/>
              <a:t>.</a:t>
            </a:r>
            <a:r>
              <a:rPr lang="ru-RU" dirty="0"/>
              <a:t> </a:t>
            </a:r>
            <a:r>
              <a:rPr lang="ru-RU" dirty="0" err="1"/>
              <a:t>препишете</a:t>
            </a:r>
            <a:r>
              <a:rPr lang="ru-RU" dirty="0"/>
              <a:t> само </a:t>
            </a:r>
            <a:r>
              <a:rPr lang="ru-RU" dirty="0" err="1"/>
              <a:t>подчиненото</a:t>
            </a:r>
            <a:r>
              <a:rPr lang="ru-RU" dirty="0"/>
              <a:t> </a:t>
            </a:r>
            <a:r>
              <a:rPr lang="ru-RU" dirty="0" err="1"/>
              <a:t>обстоятелствено</a:t>
            </a:r>
            <a:r>
              <a:rPr lang="ru-RU" dirty="0"/>
              <a:t> изречение.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3622565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A46F010-D160-4609-8979-FFD8C1EA6C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725837CC-D7C7-4312-AAE8-805993D1B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3062" y="624110"/>
            <a:ext cx="8131550" cy="1280890"/>
          </a:xfrm>
        </p:spPr>
        <p:txBody>
          <a:bodyPr>
            <a:normAutofit/>
          </a:bodyPr>
          <a:lstStyle/>
          <a:p>
            <a:r>
              <a:rPr lang="bg-BG" dirty="0"/>
              <a:t>Задачи за самостоятелна работа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1B8C4F6-C3AC-4C94-8EC7-E4F7B7E9CD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285151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B789310-9859-4942-98C8-3D2F12AAA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  <a:solidFill>
            <a:schemeClr val="tx2">
              <a:lumMod val="60000"/>
              <a:lumOff val="40000"/>
              <a:alpha val="40000"/>
            </a:schemeClr>
          </a:solidFill>
        </p:grpSpPr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FE9E5460-2AA9-4786-B69C-23DBEF356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E344A2AF-3860-4427-B13E-98021C17AB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DDBDD44E-1DC0-48AB-8FEC-E098D91974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3151FF3E-5E3F-4D82-A684-0003BACEA8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C6CBF27E-7F0C-4489-95A7-82DE1C0460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6">
              <a:extLst>
                <a:ext uri="{FF2B5EF4-FFF2-40B4-BE49-F238E27FC236}">
                  <a16:creationId xmlns:a16="http://schemas.microsoft.com/office/drawing/2014/main" id="{233BE304-221E-425E-A484-4B2E5F405B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10D5734E-EAEA-4A08-86A9-39BD5563EC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8">
              <a:extLst>
                <a:ext uri="{FF2B5EF4-FFF2-40B4-BE49-F238E27FC236}">
                  <a16:creationId xmlns:a16="http://schemas.microsoft.com/office/drawing/2014/main" id="{4D47FE86-98D1-4E35-86E4-16E9A19A64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9">
              <a:extLst>
                <a:ext uri="{FF2B5EF4-FFF2-40B4-BE49-F238E27FC236}">
                  <a16:creationId xmlns:a16="http://schemas.microsoft.com/office/drawing/2014/main" id="{F00661F9-B224-4DB1-8EFB-ABF9402BDE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679DCB4E-8D36-4B7A-AF0C-8399F113AE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21">
              <a:extLst>
                <a:ext uri="{FF2B5EF4-FFF2-40B4-BE49-F238E27FC236}">
                  <a16:creationId xmlns:a16="http://schemas.microsoft.com/office/drawing/2014/main" id="{4FAD51F6-D24C-4FD6-BEAE-41F0E5A825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2">
              <a:extLst>
                <a:ext uri="{FF2B5EF4-FFF2-40B4-BE49-F238E27FC236}">
                  <a16:creationId xmlns:a16="http://schemas.microsoft.com/office/drawing/2014/main" id="{87AC773F-6D31-458A-9DD7-76566C8A9C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6F1CEC7A-E419-4950-AA57-B00546C29C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  <a:solidFill>
            <a:schemeClr val="tx2">
              <a:lumMod val="75000"/>
              <a:alpha val="70000"/>
            </a:schemeClr>
          </a:solidFill>
        </p:grpSpPr>
        <p:sp>
          <p:nvSpPr>
            <p:cNvPr id="27" name="Freeform 27">
              <a:extLst>
                <a:ext uri="{FF2B5EF4-FFF2-40B4-BE49-F238E27FC236}">
                  <a16:creationId xmlns:a16="http://schemas.microsoft.com/office/drawing/2014/main" id="{7AE7DCD1-5235-45E8-B229-15A3E3962E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reeform 28">
              <a:extLst>
                <a:ext uri="{FF2B5EF4-FFF2-40B4-BE49-F238E27FC236}">
                  <a16:creationId xmlns:a16="http://schemas.microsoft.com/office/drawing/2014/main" id="{C82E58C3-65A5-4079-BF94-E675AA410C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reeform 29">
              <a:extLst>
                <a:ext uri="{FF2B5EF4-FFF2-40B4-BE49-F238E27FC236}">
                  <a16:creationId xmlns:a16="http://schemas.microsoft.com/office/drawing/2014/main" id="{7AABE1FA-6DC8-4A47-AC5C-F05B9C111C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reeform 30">
              <a:extLst>
                <a:ext uri="{FF2B5EF4-FFF2-40B4-BE49-F238E27FC236}">
                  <a16:creationId xmlns:a16="http://schemas.microsoft.com/office/drawing/2014/main" id="{17BB7298-8900-4C67-B800-BD241F0199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reeform 31">
              <a:extLst>
                <a:ext uri="{FF2B5EF4-FFF2-40B4-BE49-F238E27FC236}">
                  <a16:creationId xmlns:a16="http://schemas.microsoft.com/office/drawing/2014/main" id="{EE3442F8-53C2-490C-94EF-E423ECB95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reeform 32">
              <a:extLst>
                <a:ext uri="{FF2B5EF4-FFF2-40B4-BE49-F238E27FC236}">
                  <a16:creationId xmlns:a16="http://schemas.microsoft.com/office/drawing/2014/main" id="{3DBEA916-8B10-493A-8CBF-9B5FA2A4A0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3" name="Freeform 33">
              <a:extLst>
                <a:ext uri="{FF2B5EF4-FFF2-40B4-BE49-F238E27FC236}">
                  <a16:creationId xmlns:a16="http://schemas.microsoft.com/office/drawing/2014/main" id="{248DB27B-F9EA-4F81-A746-7D57B768E0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4" name="Freeform 34">
              <a:extLst>
                <a:ext uri="{FF2B5EF4-FFF2-40B4-BE49-F238E27FC236}">
                  <a16:creationId xmlns:a16="http://schemas.microsoft.com/office/drawing/2014/main" id="{998E5C90-2A81-4013-AE09-2023B4407C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5" name="Freeform 35">
              <a:extLst>
                <a:ext uri="{FF2B5EF4-FFF2-40B4-BE49-F238E27FC236}">
                  <a16:creationId xmlns:a16="http://schemas.microsoft.com/office/drawing/2014/main" id="{86A8318B-7607-4519-8EEB-C7DD509653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6" name="Freeform 36">
              <a:extLst>
                <a:ext uri="{FF2B5EF4-FFF2-40B4-BE49-F238E27FC236}">
                  <a16:creationId xmlns:a16="http://schemas.microsoft.com/office/drawing/2014/main" id="{5009FB1B-4865-45DB-8727-F012E3ACA5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7" name="Freeform 37">
              <a:extLst>
                <a:ext uri="{FF2B5EF4-FFF2-40B4-BE49-F238E27FC236}">
                  <a16:creationId xmlns:a16="http://schemas.microsoft.com/office/drawing/2014/main" id="{5B209B64-3A98-4B1A-857A-2368AFED67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8" name="Freeform 38">
              <a:extLst>
                <a:ext uri="{FF2B5EF4-FFF2-40B4-BE49-F238E27FC236}">
                  <a16:creationId xmlns:a16="http://schemas.microsoft.com/office/drawing/2014/main" id="{EB3B5D03-7AE3-411C-A820-6844E7D0C6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40" name="Freeform 11">
            <a:extLst>
              <a:ext uri="{FF2B5EF4-FFF2-40B4-BE49-F238E27FC236}">
                <a16:creationId xmlns:a16="http://schemas.microsoft.com/office/drawing/2014/main" id="{91328346-8BAD-4616-B50B-5CFDA5648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411452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22634994-A317-45C8-9501-3523231575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73062" y="2133600"/>
            <a:ext cx="8131550" cy="377762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ru-RU" dirty="0"/>
              <a:t> </a:t>
            </a:r>
            <a:r>
              <a:rPr lang="ru-RU" dirty="0" err="1"/>
              <a:t>Поставете</a:t>
            </a:r>
            <a:r>
              <a:rPr lang="ru-RU" dirty="0"/>
              <a:t> </a:t>
            </a:r>
            <a:r>
              <a:rPr lang="ru-RU" dirty="0" err="1"/>
              <a:t>пропуснатите</a:t>
            </a:r>
            <a:r>
              <a:rPr lang="ru-RU" dirty="0"/>
              <a:t> </a:t>
            </a:r>
            <a:r>
              <a:rPr lang="ru-RU" dirty="0" err="1"/>
              <a:t>запетаи</a:t>
            </a:r>
            <a:r>
              <a:rPr lang="ru-RU" dirty="0"/>
              <a:t> там, </a:t>
            </a:r>
            <a:r>
              <a:rPr lang="ru-RU" dirty="0" err="1"/>
              <a:t>където</a:t>
            </a:r>
            <a:r>
              <a:rPr lang="ru-RU" dirty="0"/>
              <a:t> е необходимо:</a:t>
            </a:r>
            <a:endParaRPr lang="ru-RU"/>
          </a:p>
          <a:p>
            <a:pPr>
              <a:lnSpc>
                <a:spcPct val="90000"/>
              </a:lnSpc>
            </a:pPr>
            <a:r>
              <a:rPr lang="ru-RU" dirty="0"/>
              <a:t>Той </a:t>
            </a:r>
            <a:r>
              <a:rPr lang="ru-RU" dirty="0" err="1"/>
              <a:t>влезе</a:t>
            </a:r>
            <a:r>
              <a:rPr lang="ru-RU" dirty="0"/>
              <a:t> в </a:t>
            </a:r>
            <a:r>
              <a:rPr lang="ru-RU" dirty="0" err="1"/>
              <a:t>класната</a:t>
            </a:r>
            <a:r>
              <a:rPr lang="ru-RU" dirty="0"/>
              <a:t> стая </a:t>
            </a:r>
            <a:r>
              <a:rPr lang="ru-RU" dirty="0" err="1"/>
              <a:t>когато</a:t>
            </a:r>
            <a:r>
              <a:rPr lang="ru-RU" dirty="0"/>
              <a:t> </a:t>
            </a:r>
            <a:r>
              <a:rPr lang="ru-RU" dirty="0" err="1"/>
              <a:t>звънецът</a:t>
            </a:r>
            <a:r>
              <a:rPr lang="ru-RU" dirty="0"/>
              <a:t> вече </a:t>
            </a:r>
            <a:r>
              <a:rPr lang="ru-RU" dirty="0" err="1"/>
              <a:t>биеше</a:t>
            </a:r>
            <a:r>
              <a:rPr lang="ru-RU" dirty="0"/>
              <a:t>.</a:t>
            </a:r>
            <a:endParaRPr lang="ru-RU"/>
          </a:p>
          <a:p>
            <a:pPr>
              <a:lnSpc>
                <a:spcPct val="90000"/>
              </a:lnSpc>
            </a:pPr>
            <a:r>
              <a:rPr lang="ru-RU" dirty="0" err="1"/>
              <a:t>Погледнах</a:t>
            </a:r>
            <a:r>
              <a:rPr lang="ru-RU" dirty="0"/>
              <a:t> нагоре </a:t>
            </a:r>
            <a:r>
              <a:rPr lang="ru-RU" dirty="0" err="1"/>
              <a:t>където</a:t>
            </a:r>
            <a:r>
              <a:rPr lang="ru-RU" dirty="0"/>
              <a:t> се чуваше </a:t>
            </a:r>
            <a:r>
              <a:rPr lang="ru-RU" dirty="0" err="1"/>
              <a:t>смях</a:t>
            </a:r>
            <a:r>
              <a:rPr lang="ru-RU" dirty="0"/>
              <a:t>.</a:t>
            </a:r>
            <a:endParaRPr lang="ru-RU"/>
          </a:p>
          <a:p>
            <a:pPr>
              <a:lnSpc>
                <a:spcPct val="90000"/>
              </a:lnSpc>
            </a:pPr>
            <a:r>
              <a:rPr lang="ru-RU" dirty="0" err="1"/>
              <a:t>Тя</a:t>
            </a:r>
            <a:r>
              <a:rPr lang="ru-RU" dirty="0"/>
              <a:t> си </a:t>
            </a:r>
            <a:r>
              <a:rPr lang="ru-RU" dirty="0" err="1"/>
              <a:t>хвана</a:t>
            </a:r>
            <a:r>
              <a:rPr lang="ru-RU" dirty="0"/>
              <a:t> такси за да не </a:t>
            </a:r>
            <a:r>
              <a:rPr lang="ru-RU" dirty="0" err="1"/>
              <a:t>закъснее</a:t>
            </a:r>
            <a:r>
              <a:rPr lang="ru-RU" dirty="0"/>
              <a:t> за </a:t>
            </a:r>
            <a:r>
              <a:rPr lang="ru-RU" dirty="0" err="1"/>
              <a:t>срещата</a:t>
            </a:r>
            <a:r>
              <a:rPr lang="ru-RU" dirty="0"/>
              <a:t>.</a:t>
            </a:r>
            <a:endParaRPr lang="ru-RU"/>
          </a:p>
          <a:p>
            <a:pPr>
              <a:lnSpc>
                <a:spcPct val="90000"/>
              </a:lnSpc>
            </a:pP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дойда</a:t>
            </a:r>
            <a:r>
              <a:rPr lang="ru-RU" dirty="0"/>
              <a:t> </a:t>
            </a:r>
            <a:r>
              <a:rPr lang="ru-RU" dirty="0" err="1"/>
              <a:t>навреме</a:t>
            </a:r>
            <a:r>
              <a:rPr lang="ru-RU" dirty="0"/>
              <a:t> </a:t>
            </a:r>
            <a:r>
              <a:rPr lang="ru-RU" dirty="0" err="1"/>
              <a:t>ако</a:t>
            </a:r>
            <a:r>
              <a:rPr lang="ru-RU" dirty="0"/>
              <a:t> </a:t>
            </a:r>
            <a:r>
              <a:rPr lang="ru-RU" dirty="0" err="1"/>
              <a:t>бързо</a:t>
            </a:r>
            <a:r>
              <a:rPr lang="ru-RU" dirty="0"/>
              <a:t> си </a:t>
            </a:r>
            <a:r>
              <a:rPr lang="ru-RU" dirty="0" err="1"/>
              <a:t>реша</a:t>
            </a:r>
            <a:r>
              <a:rPr lang="ru-RU" dirty="0"/>
              <a:t> теста.</a:t>
            </a:r>
            <a:endParaRPr lang="ru-RU"/>
          </a:p>
          <a:p>
            <a:pPr>
              <a:lnSpc>
                <a:spcPct val="90000"/>
              </a:lnSpc>
            </a:pPr>
            <a:r>
              <a:rPr lang="ru-RU" dirty="0" err="1"/>
              <a:t>Усмихна</a:t>
            </a:r>
            <a:r>
              <a:rPr lang="ru-RU" dirty="0"/>
              <a:t> се </a:t>
            </a:r>
            <a:r>
              <a:rPr lang="ru-RU" dirty="0" err="1"/>
              <a:t>колкото</a:t>
            </a:r>
            <a:r>
              <a:rPr lang="ru-RU" dirty="0"/>
              <a:t> да не </a:t>
            </a:r>
            <a:r>
              <a:rPr lang="ru-RU" dirty="0" err="1"/>
              <a:t>ги</a:t>
            </a:r>
            <a:r>
              <a:rPr lang="ru-RU" dirty="0"/>
              <a:t> </a:t>
            </a:r>
            <a:r>
              <a:rPr lang="ru-RU" dirty="0" err="1"/>
              <a:t>обиди</a:t>
            </a:r>
            <a:r>
              <a:rPr lang="ru-RU" dirty="0"/>
              <a:t>.</a:t>
            </a:r>
            <a:endParaRPr lang="ru-RU"/>
          </a:p>
          <a:p>
            <a:pPr>
              <a:lnSpc>
                <a:spcPct val="90000"/>
              </a:lnSpc>
            </a:pPr>
            <a:r>
              <a:rPr lang="ru-RU" dirty="0" err="1"/>
              <a:t>Когато</a:t>
            </a:r>
            <a:r>
              <a:rPr lang="ru-RU" dirty="0"/>
              <a:t> се </a:t>
            </a:r>
            <a:r>
              <a:rPr lang="ru-RU" dirty="0" err="1"/>
              <a:t>настани</a:t>
            </a:r>
            <a:r>
              <a:rPr lang="ru-RU" dirty="0"/>
              <a:t> </a:t>
            </a:r>
            <a:r>
              <a:rPr lang="ru-RU" dirty="0" err="1"/>
              <a:t>въздъхна</a:t>
            </a:r>
            <a:r>
              <a:rPr lang="ru-RU" dirty="0"/>
              <a:t> с </a:t>
            </a:r>
            <a:r>
              <a:rPr lang="ru-RU" dirty="0" err="1"/>
              <a:t>облекчение</a:t>
            </a:r>
            <a:r>
              <a:rPr lang="ru-RU" dirty="0"/>
              <a:t>.</a:t>
            </a:r>
            <a:endParaRPr lang="ru-RU"/>
          </a:p>
          <a:p>
            <a:pPr>
              <a:lnSpc>
                <a:spcPct val="90000"/>
              </a:lnSpc>
            </a:pP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ти</a:t>
            </a:r>
            <a:r>
              <a:rPr lang="ru-RU" dirty="0"/>
              <a:t> </a:t>
            </a:r>
            <a:r>
              <a:rPr lang="ru-RU" dirty="0" err="1"/>
              <a:t>помагам</a:t>
            </a:r>
            <a:r>
              <a:rPr lang="ru-RU" dirty="0"/>
              <a:t> и </a:t>
            </a:r>
            <a:r>
              <a:rPr lang="ru-RU" dirty="0" err="1"/>
              <a:t>когато</a:t>
            </a:r>
            <a:r>
              <a:rPr lang="ru-RU" dirty="0"/>
              <a:t> </a:t>
            </a:r>
            <a:r>
              <a:rPr lang="ru-RU" dirty="0" err="1"/>
              <a:t>съм</a:t>
            </a:r>
            <a:r>
              <a:rPr lang="ru-RU" dirty="0"/>
              <a:t> много изморен.</a:t>
            </a:r>
            <a:endParaRPr lang="ru-RU"/>
          </a:p>
          <a:p>
            <a:pPr>
              <a:lnSpc>
                <a:spcPct val="90000"/>
              </a:lnSpc>
            </a:pP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дойда</a:t>
            </a:r>
            <a:r>
              <a:rPr lang="ru-RU" dirty="0"/>
              <a:t> едва </a:t>
            </a:r>
            <a:r>
              <a:rPr lang="ru-RU" dirty="0" err="1"/>
              <a:t>когато</a:t>
            </a:r>
            <a:r>
              <a:rPr lang="ru-RU" dirty="0"/>
              <a:t> </a:t>
            </a:r>
            <a:r>
              <a:rPr lang="ru-RU" dirty="0" err="1"/>
              <a:t>хубаво</a:t>
            </a:r>
            <a:r>
              <a:rPr lang="ru-RU" dirty="0"/>
              <a:t> си почина.</a:t>
            </a:r>
            <a:endParaRPr lang="ru-RU"/>
          </a:p>
          <a:p>
            <a:pPr>
              <a:lnSpc>
                <a:spcPct val="90000"/>
              </a:lnSpc>
            </a:pPr>
            <a:r>
              <a:rPr lang="ru-RU" dirty="0" err="1"/>
              <a:t>Приех</a:t>
            </a:r>
            <a:r>
              <a:rPr lang="ru-RU" dirty="0"/>
              <a:t> </a:t>
            </a:r>
            <a:r>
              <a:rPr lang="ru-RU" dirty="0" err="1"/>
              <a:t>поканата</a:t>
            </a:r>
            <a:r>
              <a:rPr lang="ru-RU" dirty="0"/>
              <a:t> не </a:t>
            </a:r>
            <a:r>
              <a:rPr lang="ru-RU" dirty="0" err="1"/>
              <a:t>защото</a:t>
            </a:r>
            <a:r>
              <a:rPr lang="ru-RU" dirty="0"/>
              <a:t> си ми </a:t>
            </a:r>
            <a:r>
              <a:rPr lang="ru-RU" dirty="0" err="1"/>
              <a:t>приятел</a:t>
            </a:r>
            <a:r>
              <a:rPr lang="ru-RU" dirty="0"/>
              <a:t>.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03228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1676E9A7-9CB5-4AF0-8D3E-D8BAFC447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/>
              <a:t>Подчиненото обстоятелствено изречение и мястото му в сложното изречение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1AC450F5-35DE-4A32-AC76-EBAF950624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381500"/>
          </a:xfrm>
        </p:spPr>
        <p:txBody>
          <a:bodyPr/>
          <a:lstStyle/>
          <a:p>
            <a:r>
              <a:rPr lang="bg-BG" b="1" dirty="0"/>
              <a:t>Мястото </a:t>
            </a:r>
            <a:r>
              <a:rPr lang="bg-BG" dirty="0"/>
              <a:t>на обстоятелственото пояснение </a:t>
            </a:r>
            <a:r>
              <a:rPr lang="bg-BG" b="1" dirty="0"/>
              <a:t>се запълва</a:t>
            </a:r>
            <a:r>
              <a:rPr lang="bg-BG" dirty="0"/>
              <a:t>:</a:t>
            </a:r>
          </a:p>
          <a:p>
            <a:r>
              <a:rPr lang="bg-BG" dirty="0"/>
              <a:t>С </a:t>
            </a:r>
            <a:r>
              <a:rPr lang="bg-BG" b="1" dirty="0"/>
              <a:t>наречие</a:t>
            </a:r>
            <a:r>
              <a:rPr lang="bg-BG" dirty="0"/>
              <a:t> или със </a:t>
            </a:r>
            <a:r>
              <a:rPr lang="bg-BG" b="1" dirty="0"/>
              <a:t>съществително име</a:t>
            </a:r>
            <a:r>
              <a:rPr lang="bg-BG" dirty="0"/>
              <a:t> (в </a:t>
            </a:r>
            <a:r>
              <a:rPr lang="bg-BG" b="1" dirty="0"/>
              <a:t>простото изречение</a:t>
            </a:r>
            <a:r>
              <a:rPr lang="bg-BG" dirty="0"/>
              <a:t>):</a:t>
            </a:r>
          </a:p>
          <a:p>
            <a:pPr marL="0" indent="0">
              <a:buNone/>
            </a:pPr>
            <a:r>
              <a:rPr lang="bg-BG" i="1" dirty="0"/>
              <a:t>Отплувай до </a:t>
            </a:r>
            <a:r>
              <a:rPr lang="bg-BG" b="1" i="1" dirty="0"/>
              <a:t>съседното пристанище</a:t>
            </a:r>
            <a:r>
              <a:rPr lang="bg-BG" i="1" dirty="0"/>
              <a:t>…</a:t>
            </a:r>
          </a:p>
          <a:p>
            <a:pPr marL="0" indent="0">
              <a:buNone/>
            </a:pPr>
            <a:r>
              <a:rPr lang="bg-BG" b="1" i="1" dirty="0"/>
              <a:t>Там </a:t>
            </a:r>
            <a:r>
              <a:rPr lang="bg-BG" i="1" dirty="0"/>
              <a:t>ще намериш пак и чайките, и ветровете…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dirty="0"/>
              <a:t>С </a:t>
            </a:r>
            <a:r>
              <a:rPr lang="bg-BG" b="1" dirty="0"/>
              <a:t>подчинено изречение (в сложното съставно</a:t>
            </a:r>
            <a:r>
              <a:rPr lang="bg-BG" dirty="0"/>
              <a:t>):</a:t>
            </a:r>
          </a:p>
          <a:p>
            <a:pPr marL="0" indent="0">
              <a:buNone/>
            </a:pPr>
            <a:r>
              <a:rPr lang="bg-BG" i="1" dirty="0"/>
              <a:t>Иди си, без да се сбогуваш.</a:t>
            </a:r>
          </a:p>
          <a:p>
            <a:pPr marL="0" indent="0">
              <a:buNone/>
            </a:pPr>
            <a:endParaRPr lang="bg-BG" dirty="0"/>
          </a:p>
        </p:txBody>
      </p:sp>
      <p:sp>
        <p:nvSpPr>
          <p:cNvPr id="4" name="Правоъгълник 3">
            <a:extLst>
              <a:ext uri="{FF2B5EF4-FFF2-40B4-BE49-F238E27FC236}">
                <a16:creationId xmlns:a16="http://schemas.microsoft.com/office/drawing/2014/main" id="{050FBD64-F3CA-4EAA-B9C5-6E36A7A0F36E}"/>
              </a:ext>
            </a:extLst>
          </p:cNvPr>
          <p:cNvSpPr/>
          <p:nvPr/>
        </p:nvSpPr>
        <p:spPr>
          <a:xfrm>
            <a:off x="4025900" y="4699000"/>
            <a:ext cx="1409700" cy="2540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/>
              <a:t>сказуемо</a:t>
            </a:r>
          </a:p>
        </p:txBody>
      </p:sp>
      <p:sp>
        <p:nvSpPr>
          <p:cNvPr id="5" name="Правоъгълник 4">
            <a:extLst>
              <a:ext uri="{FF2B5EF4-FFF2-40B4-BE49-F238E27FC236}">
                <a16:creationId xmlns:a16="http://schemas.microsoft.com/office/drawing/2014/main" id="{02929556-24CA-42E6-9D55-42FA322F5C79}"/>
              </a:ext>
            </a:extLst>
          </p:cNvPr>
          <p:cNvSpPr/>
          <p:nvPr/>
        </p:nvSpPr>
        <p:spPr>
          <a:xfrm>
            <a:off x="2755900" y="5257800"/>
            <a:ext cx="1270000" cy="317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/>
              <a:t>подлог</a:t>
            </a:r>
          </a:p>
        </p:txBody>
      </p:sp>
      <p:sp>
        <p:nvSpPr>
          <p:cNvPr id="7" name="Правоъгълник 6">
            <a:extLst>
              <a:ext uri="{FF2B5EF4-FFF2-40B4-BE49-F238E27FC236}">
                <a16:creationId xmlns:a16="http://schemas.microsoft.com/office/drawing/2014/main" id="{B3F3C154-806D-4589-B8CA-E40EFF61E753}"/>
              </a:ext>
            </a:extLst>
          </p:cNvPr>
          <p:cNvSpPr/>
          <p:nvPr/>
        </p:nvSpPr>
        <p:spPr>
          <a:xfrm>
            <a:off x="5651500" y="5219699"/>
            <a:ext cx="3594100" cy="3556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/>
              <a:t>обстоятелствено пояснение</a:t>
            </a:r>
          </a:p>
        </p:txBody>
      </p:sp>
      <p:sp>
        <p:nvSpPr>
          <p:cNvPr id="8" name="Текстово поле 7">
            <a:extLst>
              <a:ext uri="{FF2B5EF4-FFF2-40B4-BE49-F238E27FC236}">
                <a16:creationId xmlns:a16="http://schemas.microsoft.com/office/drawing/2014/main" id="{AE08933F-AA9C-4197-8C98-C8068D22947F}"/>
              </a:ext>
            </a:extLst>
          </p:cNvPr>
          <p:cNvSpPr txBox="1"/>
          <p:nvPr/>
        </p:nvSpPr>
        <p:spPr>
          <a:xfrm>
            <a:off x="2921000" y="5911222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/>
              <a:t>(</a:t>
            </a:r>
            <a:r>
              <a:rPr lang="bg-BG" dirty="0" err="1"/>
              <a:t>Ти</a:t>
            </a:r>
            <a:r>
              <a:rPr lang="bg-BG" dirty="0"/>
              <a:t>)</a:t>
            </a:r>
          </a:p>
        </p:txBody>
      </p:sp>
      <p:sp>
        <p:nvSpPr>
          <p:cNvPr id="9" name="Текстово поле 8">
            <a:extLst>
              <a:ext uri="{FF2B5EF4-FFF2-40B4-BE49-F238E27FC236}">
                <a16:creationId xmlns:a16="http://schemas.microsoft.com/office/drawing/2014/main" id="{5C705190-E334-45FB-ACB5-9A8D3B74C14D}"/>
              </a:ext>
            </a:extLst>
          </p:cNvPr>
          <p:cNvSpPr txBox="1"/>
          <p:nvPr/>
        </p:nvSpPr>
        <p:spPr>
          <a:xfrm>
            <a:off x="4330700" y="5219699"/>
            <a:ext cx="1104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/>
              <a:t>иди си,</a:t>
            </a:r>
          </a:p>
        </p:txBody>
      </p:sp>
      <p:cxnSp>
        <p:nvCxnSpPr>
          <p:cNvPr id="11" name="Право съединение 10">
            <a:extLst>
              <a:ext uri="{FF2B5EF4-FFF2-40B4-BE49-F238E27FC236}">
                <a16:creationId xmlns:a16="http://schemas.microsoft.com/office/drawing/2014/main" id="{93C5DA29-A663-49F6-8D30-84E0BDC7D29C}"/>
              </a:ext>
            </a:extLst>
          </p:cNvPr>
          <p:cNvCxnSpPr/>
          <p:nvPr/>
        </p:nvCxnSpPr>
        <p:spPr>
          <a:xfrm>
            <a:off x="2755900" y="5105400"/>
            <a:ext cx="1092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аво съединение 12">
            <a:extLst>
              <a:ext uri="{FF2B5EF4-FFF2-40B4-BE49-F238E27FC236}">
                <a16:creationId xmlns:a16="http://schemas.microsoft.com/office/drawing/2014/main" id="{9BA8211F-9940-4684-94A5-ECA1E2AFE7C5}"/>
              </a:ext>
            </a:extLst>
          </p:cNvPr>
          <p:cNvCxnSpPr/>
          <p:nvPr/>
        </p:nvCxnSpPr>
        <p:spPr>
          <a:xfrm flipV="1">
            <a:off x="3848100" y="4699000"/>
            <a:ext cx="0" cy="406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аво съединение 14">
            <a:extLst>
              <a:ext uri="{FF2B5EF4-FFF2-40B4-BE49-F238E27FC236}">
                <a16:creationId xmlns:a16="http://schemas.microsoft.com/office/drawing/2014/main" id="{BEEBFC6F-F45D-4B19-A5FD-AB34CE6C4CA6}"/>
              </a:ext>
            </a:extLst>
          </p:cNvPr>
          <p:cNvCxnSpPr/>
          <p:nvPr/>
        </p:nvCxnSpPr>
        <p:spPr>
          <a:xfrm>
            <a:off x="3848100" y="4699000"/>
            <a:ext cx="177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аво съединение 16">
            <a:extLst>
              <a:ext uri="{FF2B5EF4-FFF2-40B4-BE49-F238E27FC236}">
                <a16:creationId xmlns:a16="http://schemas.microsoft.com/office/drawing/2014/main" id="{FEE43495-2AD4-419F-B873-F99D764B9A75}"/>
              </a:ext>
            </a:extLst>
          </p:cNvPr>
          <p:cNvCxnSpPr/>
          <p:nvPr/>
        </p:nvCxnSpPr>
        <p:spPr>
          <a:xfrm>
            <a:off x="5435600" y="4787900"/>
            <a:ext cx="4191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аво съединение 18">
            <a:extLst>
              <a:ext uri="{FF2B5EF4-FFF2-40B4-BE49-F238E27FC236}">
                <a16:creationId xmlns:a16="http://schemas.microsoft.com/office/drawing/2014/main" id="{9694E67A-6595-43FD-8965-BCEE04279ECF}"/>
              </a:ext>
            </a:extLst>
          </p:cNvPr>
          <p:cNvCxnSpPr/>
          <p:nvPr/>
        </p:nvCxnSpPr>
        <p:spPr>
          <a:xfrm>
            <a:off x="5854700" y="4787900"/>
            <a:ext cx="0" cy="3175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аво съединение 20">
            <a:extLst>
              <a:ext uri="{FF2B5EF4-FFF2-40B4-BE49-F238E27FC236}">
                <a16:creationId xmlns:a16="http://schemas.microsoft.com/office/drawing/2014/main" id="{BED43A83-F9DD-45D1-870E-EA638BE19F43}"/>
              </a:ext>
            </a:extLst>
          </p:cNvPr>
          <p:cNvCxnSpPr/>
          <p:nvPr/>
        </p:nvCxnSpPr>
        <p:spPr>
          <a:xfrm>
            <a:off x="5854700" y="5105400"/>
            <a:ext cx="31623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Текстово поле 21">
            <a:extLst>
              <a:ext uri="{FF2B5EF4-FFF2-40B4-BE49-F238E27FC236}">
                <a16:creationId xmlns:a16="http://schemas.microsoft.com/office/drawing/2014/main" id="{7A1E72EC-AD37-4270-BEAF-3E16BDD22FC1}"/>
              </a:ext>
            </a:extLst>
          </p:cNvPr>
          <p:cNvSpPr txBox="1"/>
          <p:nvPr/>
        </p:nvSpPr>
        <p:spPr>
          <a:xfrm>
            <a:off x="6210300" y="5911222"/>
            <a:ext cx="294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/>
              <a:t>без да се сбогуваш.</a:t>
            </a:r>
          </a:p>
        </p:txBody>
      </p:sp>
    </p:spTree>
    <p:extLst>
      <p:ext uri="{BB962C8B-B14F-4D97-AF65-F5344CB8AC3E}">
        <p14:creationId xmlns:p14="http://schemas.microsoft.com/office/powerpoint/2010/main" val="3627126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3D9AEEE-1CCD-43C0-BA3E-16D60A6E23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05907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B94DC288-96EF-4171-AA6D-2CC7996FE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893" y="3101093"/>
            <a:ext cx="2454052" cy="3029344"/>
          </a:xfrm>
        </p:spPr>
        <p:txBody>
          <a:bodyPr>
            <a:normAutofit/>
          </a:bodyPr>
          <a:lstStyle/>
          <a:p>
            <a:r>
              <a:rPr lang="bg-BG" sz="2700">
                <a:solidFill>
                  <a:schemeClr val="bg1"/>
                </a:solidFill>
              </a:rPr>
              <a:t>Синтактична синонимия</a:t>
            </a:r>
          </a:p>
        </p:txBody>
      </p:sp>
      <p:sp>
        <p:nvSpPr>
          <p:cNvPr id="11" name="Freeform 11">
            <a:extLst>
              <a:ext uri="{FF2B5EF4-FFF2-40B4-BE49-F238E27FC236}">
                <a16:creationId xmlns:a16="http://schemas.microsoft.com/office/drawing/2014/main" id="{60F880A6-33D3-4EEC-A780-B73559B9F2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179901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C6246ED-0535-4496-A8F6-1E80CC4EB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Контейнер за съдържание 2">
            <a:extLst>
              <a:ext uri="{FF2B5EF4-FFF2-40B4-BE49-F238E27FC236}">
                <a16:creationId xmlns:a16="http://schemas.microsoft.com/office/drawing/2014/main" id="{DF297092-3C71-4B7E-A252-E0FD5EE383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3476793"/>
              </p:ext>
            </p:extLst>
          </p:nvPr>
        </p:nvGraphicFramePr>
        <p:xfrm>
          <a:off x="4713144" y="641551"/>
          <a:ext cx="6832212" cy="52647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29705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3D9AEEE-1CCD-43C0-BA3E-16D60A6E23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05907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E107C62D-4F9E-4689-8845-AB90FF784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893" y="3101093"/>
            <a:ext cx="2454052" cy="3029344"/>
          </a:xfrm>
        </p:spPr>
        <p:txBody>
          <a:bodyPr>
            <a:normAutofit/>
          </a:bodyPr>
          <a:lstStyle/>
          <a:p>
            <a:r>
              <a:rPr lang="bg-BG" sz="2000">
                <a:solidFill>
                  <a:schemeClr val="bg1"/>
                </a:solidFill>
              </a:rPr>
              <a:t>Думи сигнали за подчинено обстоятелствено изречение</a:t>
            </a:r>
          </a:p>
        </p:txBody>
      </p:sp>
      <p:sp>
        <p:nvSpPr>
          <p:cNvPr id="11" name="Freeform 11">
            <a:extLst>
              <a:ext uri="{FF2B5EF4-FFF2-40B4-BE49-F238E27FC236}">
                <a16:creationId xmlns:a16="http://schemas.microsoft.com/office/drawing/2014/main" id="{60F880A6-33D3-4EEC-A780-B73559B9F2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179901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C6246ED-0535-4496-A8F6-1E80CC4EB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Контейнер за съдържание 2">
            <a:extLst>
              <a:ext uri="{FF2B5EF4-FFF2-40B4-BE49-F238E27FC236}">
                <a16:creationId xmlns:a16="http://schemas.microsoft.com/office/drawing/2014/main" id="{89458187-ADF4-4A0D-9A76-E623E62187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3341365"/>
              </p:ext>
            </p:extLst>
          </p:nvPr>
        </p:nvGraphicFramePr>
        <p:xfrm>
          <a:off x="4713144" y="641551"/>
          <a:ext cx="6832212" cy="52647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17861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B0E79CCD-F11A-492E-B672-C6567B7A7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Свързване на подчиненото обстоятелствено изречение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516894AC-12E4-4772-AF82-4DB0B51F6C0B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bg-BG" dirty="0"/>
              <a:t>Подчинените обстоятелствени изречения могат да означават </a:t>
            </a:r>
            <a:r>
              <a:rPr lang="bg-BG" b="1" dirty="0"/>
              <a:t>време, място, начин, причина, цел, количество</a:t>
            </a:r>
            <a:r>
              <a:rPr lang="bg-BG" dirty="0"/>
              <a:t> и поясняват </a:t>
            </a:r>
            <a:r>
              <a:rPr lang="bg-BG" b="1" dirty="0"/>
              <a:t>сказуемото</a:t>
            </a:r>
            <a:r>
              <a:rPr lang="bg-BG" dirty="0"/>
              <a:t> от главно изречение.</a:t>
            </a:r>
          </a:p>
          <a:p>
            <a:pPr marL="0" indent="0">
              <a:buNone/>
            </a:pPr>
            <a:r>
              <a:rPr lang="bg-BG" dirty="0"/>
              <a:t>                                               </a:t>
            </a:r>
            <a:r>
              <a:rPr lang="bg-BG" b="1" dirty="0"/>
              <a:t>когато</a:t>
            </a:r>
            <a:r>
              <a:rPr lang="bg-BG" dirty="0"/>
              <a:t> зимата свърши.</a:t>
            </a:r>
          </a:p>
          <a:p>
            <a:pPr marL="0" indent="0">
              <a:buNone/>
            </a:pPr>
            <a:r>
              <a:rPr lang="bg-BG" dirty="0"/>
              <a:t>                                               </a:t>
            </a:r>
            <a:r>
              <a:rPr lang="bg-BG" b="1" dirty="0"/>
              <a:t>където</a:t>
            </a:r>
            <a:r>
              <a:rPr lang="bg-BG" dirty="0"/>
              <a:t> и да си.</a:t>
            </a:r>
          </a:p>
          <a:p>
            <a:pPr marL="0" indent="0">
              <a:buNone/>
            </a:pPr>
            <a:r>
              <a:rPr lang="bg-BG" b="1" dirty="0"/>
              <a:t>                                               както </a:t>
            </a:r>
            <a:r>
              <a:rPr lang="bg-BG" dirty="0"/>
              <a:t>дойдох и преди.</a:t>
            </a:r>
          </a:p>
          <a:p>
            <a:pPr marL="0" indent="0">
              <a:buNone/>
            </a:pPr>
            <a:r>
              <a:rPr lang="bg-BG" dirty="0"/>
              <a:t>      Ще дойда</a:t>
            </a:r>
            <a:r>
              <a:rPr lang="bg-BG" sz="2400" b="1" dirty="0">
                <a:solidFill>
                  <a:srgbClr val="FF0000"/>
                </a:solidFill>
              </a:rPr>
              <a:t>,</a:t>
            </a:r>
            <a:r>
              <a:rPr lang="bg-BG" dirty="0"/>
              <a:t>                     </a:t>
            </a:r>
            <a:r>
              <a:rPr lang="bg-BG" b="1" dirty="0"/>
              <a:t>защото</a:t>
            </a:r>
            <a:r>
              <a:rPr lang="bg-BG" dirty="0"/>
              <a:t> ще ни бъде весело.</a:t>
            </a:r>
          </a:p>
          <a:p>
            <a:pPr marL="0" indent="0">
              <a:buNone/>
            </a:pPr>
            <a:r>
              <a:rPr lang="bg-BG" dirty="0"/>
              <a:t>                                               </a:t>
            </a:r>
            <a:r>
              <a:rPr lang="bg-BG" b="1" dirty="0"/>
              <a:t>за да </a:t>
            </a:r>
            <a:r>
              <a:rPr lang="bg-BG" dirty="0"/>
              <a:t>поплуваме.</a:t>
            </a:r>
          </a:p>
          <a:p>
            <a:pPr marL="0" indent="0">
              <a:buNone/>
            </a:pPr>
            <a:r>
              <a:rPr lang="bg-BG" dirty="0"/>
              <a:t>                                               </a:t>
            </a:r>
            <a:r>
              <a:rPr lang="bg-BG" b="1" dirty="0"/>
              <a:t>въпреки че </a:t>
            </a:r>
            <a:r>
              <a:rPr lang="bg-BG" dirty="0"/>
              <a:t>си далече.</a:t>
            </a:r>
          </a:p>
        </p:txBody>
      </p:sp>
      <p:cxnSp>
        <p:nvCxnSpPr>
          <p:cNvPr id="5" name="Право съединение 4">
            <a:extLst>
              <a:ext uri="{FF2B5EF4-FFF2-40B4-BE49-F238E27FC236}">
                <a16:creationId xmlns:a16="http://schemas.microsoft.com/office/drawing/2014/main" id="{911254F2-AD35-496C-B2B3-9E4A08758DAB}"/>
              </a:ext>
            </a:extLst>
          </p:cNvPr>
          <p:cNvCxnSpPr/>
          <p:nvPr/>
        </p:nvCxnSpPr>
        <p:spPr>
          <a:xfrm>
            <a:off x="5397500" y="3200400"/>
            <a:ext cx="0" cy="2133600"/>
          </a:xfrm>
          <a:prstGeom prst="line">
            <a:avLst/>
          </a:prstGeom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Право съединение 6">
            <a:extLst>
              <a:ext uri="{FF2B5EF4-FFF2-40B4-BE49-F238E27FC236}">
                <a16:creationId xmlns:a16="http://schemas.microsoft.com/office/drawing/2014/main" id="{A24C067F-20EE-4150-AEC4-1F2FD2C1CB91}"/>
              </a:ext>
            </a:extLst>
          </p:cNvPr>
          <p:cNvCxnSpPr/>
          <p:nvPr/>
        </p:nvCxnSpPr>
        <p:spPr>
          <a:xfrm>
            <a:off x="3149600" y="4749800"/>
            <a:ext cx="889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аво съединение 8">
            <a:extLst>
              <a:ext uri="{FF2B5EF4-FFF2-40B4-BE49-F238E27FC236}">
                <a16:creationId xmlns:a16="http://schemas.microsoft.com/office/drawing/2014/main" id="{9DE895EB-4878-4E37-BA5F-7B5FB1880B13}"/>
              </a:ext>
            </a:extLst>
          </p:cNvPr>
          <p:cNvCxnSpPr>
            <a:cxnSpLocks/>
          </p:cNvCxnSpPr>
          <p:nvPr/>
        </p:nvCxnSpPr>
        <p:spPr>
          <a:xfrm>
            <a:off x="3149600" y="4838700"/>
            <a:ext cx="9017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0565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7EF44974-CE94-45BA-93CB-F54ADFEBE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>
            <a:normAutofit/>
          </a:bodyPr>
          <a:lstStyle/>
          <a:p>
            <a:r>
              <a:rPr lang="bg-BG"/>
              <a:t>Как да откриеш подчиненото обстоятелствено изречение?</a:t>
            </a:r>
            <a:endParaRPr lang="bg-BG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C063E260-75AA-4682-AB1A-2F1A1004C3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25362"/>
            <a:ext cx="5835121" cy="3785860"/>
          </a:xfrm>
        </p:spPr>
        <p:txBody>
          <a:bodyPr>
            <a:normAutofit/>
          </a:bodyPr>
          <a:lstStyle/>
          <a:p>
            <a:r>
              <a:rPr lang="bg-BG" i="1"/>
              <a:t>Аз обичам лятото</a:t>
            </a:r>
            <a:r>
              <a:rPr lang="bg-BG" b="1" i="1"/>
              <a:t>, защото </a:t>
            </a:r>
            <a:r>
              <a:rPr lang="bg-BG" i="1"/>
              <a:t>тогава не учим.</a:t>
            </a:r>
          </a:p>
          <a:p>
            <a:pPr>
              <a:buAutoNum type="arabicPeriod"/>
            </a:pPr>
            <a:r>
              <a:rPr lang="bg-BG"/>
              <a:t>Търси </a:t>
            </a:r>
            <a:r>
              <a:rPr lang="bg-BG" dirty="0"/>
              <a:t>някоя от думите сигнали (</a:t>
            </a:r>
            <a:r>
              <a:rPr lang="bg-BG" b="1" dirty="0"/>
              <a:t>където, когато, защото</a:t>
            </a:r>
            <a:r>
              <a:rPr lang="bg-BG" dirty="0"/>
              <a:t>….). В примера това е думата </a:t>
            </a:r>
            <a:r>
              <a:rPr lang="bg-BG" b="1" dirty="0"/>
              <a:t>защото.</a:t>
            </a:r>
          </a:p>
          <a:p>
            <a:pPr>
              <a:buAutoNum type="arabicPeriod"/>
            </a:pPr>
            <a:r>
              <a:rPr lang="bg-BG" dirty="0"/>
              <a:t>Задай въпроса: </a:t>
            </a:r>
            <a:r>
              <a:rPr lang="bg-BG" b="1" dirty="0"/>
              <a:t>Къде/ кога/как/колко/по каква причина + глагола сказуемо от главното изречение</a:t>
            </a:r>
            <a:r>
              <a:rPr lang="bg-BG" dirty="0"/>
              <a:t>. Ако в отговор получиш подчиненото изречение, то е подчинено обстоятелствено. В примера: </a:t>
            </a:r>
            <a:r>
              <a:rPr lang="bg-BG" b="1" dirty="0"/>
              <a:t>Защо обичам </a:t>
            </a:r>
            <a:r>
              <a:rPr lang="bg-BG" dirty="0"/>
              <a:t>лятото? – </a:t>
            </a:r>
            <a:r>
              <a:rPr lang="bg-BG" b="1" dirty="0"/>
              <a:t>защото тогава </a:t>
            </a:r>
            <a:r>
              <a:rPr lang="bg-BG" dirty="0"/>
              <a:t>не учим.</a:t>
            </a:r>
          </a:p>
          <a:p>
            <a:pPr marL="0" indent="0">
              <a:buNone/>
            </a:pPr>
            <a:r>
              <a:rPr lang="bg-BG" dirty="0"/>
              <a:t>Подчиненото обстоятелствено изречение се подчертава с две прави и две пресечени черти.</a:t>
            </a:r>
          </a:p>
        </p:txBody>
      </p:sp>
      <p:pic>
        <p:nvPicPr>
          <p:cNvPr id="4" name="Картина 3">
            <a:extLst>
              <a:ext uri="{FF2B5EF4-FFF2-40B4-BE49-F238E27FC236}">
                <a16:creationId xmlns:a16="http://schemas.microsoft.com/office/drawing/2014/main" id="{58355F84-93B7-4488-B898-FA6916200E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1452" y="3103311"/>
            <a:ext cx="2873159" cy="1790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64873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3D9AEEE-1CCD-43C0-BA3E-16D60A6E23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05907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CF9B4C83-6DF6-44D7-B466-D95CB4CA12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893" y="3101093"/>
            <a:ext cx="2454052" cy="3029344"/>
          </a:xfrm>
        </p:spPr>
        <p:txBody>
          <a:bodyPr>
            <a:normAutofit/>
          </a:bodyPr>
          <a:lstStyle/>
          <a:p>
            <a:r>
              <a:rPr lang="bg-BG" sz="3200">
                <a:solidFill>
                  <a:schemeClr val="bg1"/>
                </a:solidFill>
              </a:rPr>
              <a:t>Примери</a:t>
            </a:r>
          </a:p>
        </p:txBody>
      </p:sp>
      <p:sp>
        <p:nvSpPr>
          <p:cNvPr id="11" name="Freeform 11">
            <a:extLst>
              <a:ext uri="{FF2B5EF4-FFF2-40B4-BE49-F238E27FC236}">
                <a16:creationId xmlns:a16="http://schemas.microsoft.com/office/drawing/2014/main" id="{60F880A6-33D3-4EEC-A780-B73559B9F2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179901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C6246ED-0535-4496-A8F6-1E80CC4EB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Контейнер за съдържание 2">
            <a:extLst>
              <a:ext uri="{FF2B5EF4-FFF2-40B4-BE49-F238E27FC236}">
                <a16:creationId xmlns:a16="http://schemas.microsoft.com/office/drawing/2014/main" id="{2AF40B66-4037-460D-A82A-A59382D873C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8981567"/>
              </p:ext>
            </p:extLst>
          </p:nvPr>
        </p:nvGraphicFramePr>
        <p:xfrm>
          <a:off x="4713144" y="641551"/>
          <a:ext cx="6832212" cy="52647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79836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7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6CD44C36-AD74-48FC-8CC5-CC0CEC5A5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r>
              <a:rPr lang="ru-RU" sz="2800">
                <a:solidFill>
                  <a:schemeClr val="tx2">
                    <a:lumMod val="75000"/>
                  </a:schemeClr>
                </a:solidFill>
              </a:rPr>
              <a:t>Определете местата на подчинените обстоятелствени изречения:</a:t>
            </a:r>
            <a:endParaRPr lang="bg-BG" sz="280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8" name="Rectangle 9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29" name="Straight Connector 11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980F1F38-ACBF-4057-8998-2527B7F4D2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062" y="942108"/>
            <a:ext cx="6455549" cy="4969114"/>
          </a:xfrm>
        </p:spPr>
        <p:txBody>
          <a:bodyPr anchor="ctr">
            <a:normAutofit/>
          </a:bodyPr>
          <a:lstStyle/>
          <a:p>
            <a:r>
              <a:rPr lang="ru-RU">
                <a:solidFill>
                  <a:schemeClr val="tx2">
                    <a:lumMod val="75000"/>
                  </a:schemeClr>
                </a:solidFill>
              </a:rPr>
              <a:t>Тръгнахме, щом беше възможно.</a:t>
            </a:r>
          </a:p>
          <a:p>
            <a:r>
              <a:rPr lang="ru-RU">
                <a:solidFill>
                  <a:schemeClr val="tx2">
                    <a:lumMod val="75000"/>
                  </a:schemeClr>
                </a:solidFill>
              </a:rPr>
              <a:t>Когато прехвърлиха баира, бе вече нощ.</a:t>
            </a:r>
          </a:p>
          <a:p>
            <a:r>
              <a:rPr lang="ru-RU">
                <a:solidFill>
                  <a:schemeClr val="tx2">
                    <a:lumMod val="75000"/>
                  </a:schemeClr>
                </a:solidFill>
              </a:rPr>
              <a:t>Той излезе, като мърмореше нещо под носа си.</a:t>
            </a:r>
          </a:p>
          <a:p>
            <a:r>
              <a:rPr lang="ru-RU">
                <a:solidFill>
                  <a:schemeClr val="tx2">
                    <a:lumMod val="75000"/>
                  </a:schemeClr>
                </a:solidFill>
              </a:rPr>
              <a:t>Ще те намеря, където и да си.</a:t>
            </a:r>
          </a:p>
          <a:p>
            <a:r>
              <a:rPr lang="ru-RU">
                <a:solidFill>
                  <a:schemeClr val="tx2">
                    <a:lumMod val="75000"/>
                  </a:schemeClr>
                </a:solidFill>
              </a:rPr>
              <a:t>Както искам, така ще направя.</a:t>
            </a:r>
          </a:p>
          <a:p>
            <a:r>
              <a:rPr lang="ru-RU">
                <a:solidFill>
                  <a:schemeClr val="tx2">
                    <a:lumMod val="75000"/>
                  </a:schemeClr>
                </a:solidFill>
              </a:rPr>
              <a:t>Спряхме под дъба, за да починем.</a:t>
            </a:r>
          </a:p>
          <a:p>
            <a:r>
              <a:rPr lang="ru-RU">
                <a:solidFill>
                  <a:schemeClr val="tx2">
                    <a:lumMod val="75000"/>
                  </a:schemeClr>
                </a:solidFill>
              </a:rPr>
              <a:t>Ако вземеш друго решение, обади ми се.</a:t>
            </a:r>
          </a:p>
          <a:p>
            <a:r>
              <a:rPr lang="ru-RU">
                <a:solidFill>
                  <a:schemeClr val="tx2">
                    <a:lumMod val="75000"/>
                  </a:schemeClr>
                </a:solidFill>
              </a:rPr>
              <a:t>Тренирах много, защото исках победата.</a:t>
            </a:r>
          </a:p>
          <a:p>
            <a:r>
              <a:rPr lang="ru-RU">
                <a:solidFill>
                  <a:schemeClr val="tx2">
                    <a:lumMod val="75000"/>
                  </a:schemeClr>
                </a:solidFill>
              </a:rPr>
              <a:t>Ще помисля, макар че вече е късно.</a:t>
            </a:r>
          </a:p>
          <a:p>
            <a:r>
              <a:rPr lang="ru-RU">
                <a:solidFill>
                  <a:schemeClr val="tx2">
                    <a:lumMod val="75000"/>
                  </a:schemeClr>
                </a:solidFill>
              </a:rPr>
              <a:t>Като нарами торбата си, той потегли.</a:t>
            </a:r>
          </a:p>
          <a:p>
            <a:r>
              <a:rPr lang="ru-RU">
                <a:solidFill>
                  <a:schemeClr val="tx2">
                    <a:lumMod val="75000"/>
                  </a:schemeClr>
                </a:solidFill>
              </a:rPr>
              <a:t>Ела, без да се тревожиш за нещо.</a:t>
            </a:r>
          </a:p>
          <a:p>
            <a:endParaRPr lang="bg-BG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56935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FE4B8648-2E09-402F-BD38-359078F25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>
            <a:normAutofit/>
          </a:bodyPr>
          <a:lstStyle/>
          <a:p>
            <a:r>
              <a:rPr lang="bg-BG" sz="3300"/>
              <a:t>Пунктуация и правопис на подчиненото обстоятелствено изречение</a:t>
            </a:r>
          </a:p>
        </p:txBody>
      </p:sp>
      <p:graphicFrame>
        <p:nvGraphicFramePr>
          <p:cNvPr id="8" name="Контейнер за съдържание 2">
            <a:extLst>
              <a:ext uri="{FF2B5EF4-FFF2-40B4-BE49-F238E27FC236}">
                <a16:creationId xmlns:a16="http://schemas.microsoft.com/office/drawing/2014/main" id="{48700D81-7EF1-4B63-B82A-D61D2FA4867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3951578"/>
              </p:ext>
            </p:extLst>
          </p:nvPr>
        </p:nvGraphicFramePr>
        <p:xfrm>
          <a:off x="1324947" y="2129586"/>
          <a:ext cx="7147249" cy="4308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Картина 3">
            <a:extLst>
              <a:ext uri="{FF2B5EF4-FFF2-40B4-BE49-F238E27FC236}">
                <a16:creationId xmlns:a16="http://schemas.microsoft.com/office/drawing/2014/main" id="{095A4080-FAF5-4D38-9DC8-6C7583CEF84E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r="47153"/>
          <a:stretch/>
        </p:blipFill>
        <p:spPr>
          <a:xfrm>
            <a:off x="8631452" y="2129586"/>
            <a:ext cx="3367715" cy="3737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843388"/>
      </p:ext>
    </p:extLst>
  </p:cSld>
  <p:clrMapOvr>
    <a:masterClrMapping/>
  </p:clrMapOvr>
</p:sld>
</file>

<file path=ppt/theme/theme1.xml><?xml version="1.0" encoding="utf-8"?>
<a:theme xmlns:a="http://schemas.openxmlformats.org/drawingml/2006/main" name="Загатване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1023</Words>
  <Application>Microsoft Office PowerPoint</Application>
  <PresentationFormat>Widescreen</PresentationFormat>
  <Paragraphs>92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Century Gothic</vt:lpstr>
      <vt:lpstr>Wingdings</vt:lpstr>
      <vt:lpstr>Wingdings 3</vt:lpstr>
      <vt:lpstr>Загатване</vt:lpstr>
      <vt:lpstr>Сложно съставно с подчинено обстоятелствено изречение</vt:lpstr>
      <vt:lpstr>Подчиненото обстоятелствено изречение и мястото му в сложното изречение</vt:lpstr>
      <vt:lpstr>Синтактична синонимия</vt:lpstr>
      <vt:lpstr>Думи сигнали за подчинено обстоятелствено изречение</vt:lpstr>
      <vt:lpstr>Свързване на подчиненото обстоятелствено изречение</vt:lpstr>
      <vt:lpstr>Как да откриеш подчиненото обстоятелствено изречение?</vt:lpstr>
      <vt:lpstr>Примери</vt:lpstr>
      <vt:lpstr>Определете местата на подчинените обстоятелствени изречения:</vt:lpstr>
      <vt:lpstr>Пунктуация и правопис на подчиненото обстоятелствено изречение</vt:lpstr>
      <vt:lpstr>Пунктуация и правопис на подчиненото обстоятелствено изречение</vt:lpstr>
      <vt:lpstr>Нещо важно</vt:lpstr>
      <vt:lpstr>Задачи за самостоятелна работа</vt:lpstr>
      <vt:lpstr>Задачи за самостоятелна работа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Сложно съставно с подчинено обстоятелствено изречение</dc:title>
  <dc:creator>Лиляна Джолева</dc:creator>
  <cp:lastModifiedBy>Заприна Г. Глушкова</cp:lastModifiedBy>
  <cp:revision>2</cp:revision>
  <dcterms:created xsi:type="dcterms:W3CDTF">2021-05-13T19:29:12Z</dcterms:created>
  <dcterms:modified xsi:type="dcterms:W3CDTF">2021-10-27T17:54:45Z</dcterms:modified>
</cp:coreProperties>
</file>