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C601CB-7757-4F90-BCB4-432A3621907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1639112-A376-4D1F-84A8-9E3076707218}">
      <dgm:prSet/>
      <dgm:spPr/>
      <dgm:t>
        <a:bodyPr/>
        <a:lstStyle/>
        <a:p>
          <a:r>
            <a:rPr lang="bg-BG"/>
            <a:t>Вид подчинено изречение</a:t>
          </a:r>
          <a:endParaRPr lang="en-US"/>
        </a:p>
      </dgm:t>
    </dgm:pt>
    <dgm:pt modelId="{2FDDAA04-C7F8-45E9-862C-C2BE0CD34288}" type="parTrans" cxnId="{8DC27E2D-888B-4F86-A136-B2F1A66B8AB2}">
      <dgm:prSet/>
      <dgm:spPr/>
      <dgm:t>
        <a:bodyPr/>
        <a:lstStyle/>
        <a:p>
          <a:endParaRPr lang="en-US"/>
        </a:p>
      </dgm:t>
    </dgm:pt>
    <dgm:pt modelId="{BF5A7D35-58AF-475F-A573-EFAF79D265CD}" type="sibTrans" cxnId="{8DC27E2D-888B-4F86-A136-B2F1A66B8AB2}">
      <dgm:prSet/>
      <dgm:spPr/>
      <dgm:t>
        <a:bodyPr/>
        <a:lstStyle/>
        <a:p>
          <a:endParaRPr lang="en-US"/>
        </a:p>
      </dgm:t>
    </dgm:pt>
    <dgm:pt modelId="{B4D4D552-D3AB-4872-B833-3EB1F11387DE}">
      <dgm:prSet/>
      <dgm:spPr/>
      <dgm:t>
        <a:bodyPr/>
        <a:lstStyle/>
        <a:p>
          <a:r>
            <a:rPr lang="bg-BG"/>
            <a:t>Пояснява сказуемото от главното изречение</a:t>
          </a:r>
          <a:endParaRPr lang="en-US"/>
        </a:p>
      </dgm:t>
    </dgm:pt>
    <dgm:pt modelId="{AECE5A0F-12D4-4CFF-862C-D9D87498A79D}" type="parTrans" cxnId="{90895688-3DC4-415F-9C19-79C70597F55A}">
      <dgm:prSet/>
      <dgm:spPr/>
      <dgm:t>
        <a:bodyPr/>
        <a:lstStyle/>
        <a:p>
          <a:endParaRPr lang="en-US"/>
        </a:p>
      </dgm:t>
    </dgm:pt>
    <dgm:pt modelId="{FB4577C7-265D-4E24-850C-3C4623149EBB}" type="sibTrans" cxnId="{90895688-3DC4-415F-9C19-79C70597F55A}">
      <dgm:prSet/>
      <dgm:spPr/>
      <dgm:t>
        <a:bodyPr/>
        <a:lstStyle/>
        <a:p>
          <a:endParaRPr lang="en-US"/>
        </a:p>
      </dgm:t>
    </dgm:pt>
    <dgm:pt modelId="{88399016-C15C-49F4-A526-E7861680EED0}">
      <dgm:prSet/>
      <dgm:spPr/>
      <dgm:t>
        <a:bodyPr/>
        <a:lstStyle/>
        <a:p>
          <a:r>
            <a:rPr lang="bg-BG"/>
            <a:t>Изпълнява синтактична служба на допълнение</a:t>
          </a:r>
          <a:endParaRPr lang="en-US"/>
        </a:p>
      </dgm:t>
    </dgm:pt>
    <dgm:pt modelId="{CB96A5F8-094F-4843-82A9-37776D703DAB}" type="parTrans" cxnId="{307EB853-6021-4999-A29D-C6916F399E51}">
      <dgm:prSet/>
      <dgm:spPr/>
      <dgm:t>
        <a:bodyPr/>
        <a:lstStyle/>
        <a:p>
          <a:endParaRPr lang="en-US"/>
        </a:p>
      </dgm:t>
    </dgm:pt>
    <dgm:pt modelId="{6212EDBE-1388-4B1C-8173-0FA44E9E39CF}" type="sibTrans" cxnId="{307EB853-6021-4999-A29D-C6916F399E51}">
      <dgm:prSet/>
      <dgm:spPr/>
      <dgm:t>
        <a:bodyPr/>
        <a:lstStyle/>
        <a:p>
          <a:endParaRPr lang="en-US"/>
        </a:p>
      </dgm:t>
    </dgm:pt>
    <dgm:pt modelId="{B9521736-CE7B-4D7E-90AF-F586FC6A33C9}">
      <dgm:prSet/>
      <dgm:spPr/>
      <dgm:t>
        <a:bodyPr/>
        <a:lstStyle/>
        <a:p>
          <a:r>
            <a:rPr lang="bg-BG" dirty="0"/>
            <a:t>Отговаря на въпросите: </a:t>
          </a:r>
          <a:r>
            <a:rPr lang="bg-BG" dirty="0">
              <a:solidFill>
                <a:srgbClr val="FF0000"/>
              </a:solidFill>
            </a:rPr>
            <a:t>Какво?, Що?, Кого?, На какво?, За кого? и под.</a:t>
          </a:r>
          <a:r>
            <a:rPr lang="bg-BG" dirty="0"/>
            <a:t> , зададени към сказуемото от главното изречение.</a:t>
          </a:r>
          <a:endParaRPr lang="en-US" dirty="0"/>
        </a:p>
      </dgm:t>
    </dgm:pt>
    <dgm:pt modelId="{4DBB15D1-6991-4A99-B0D2-494F579516FE}" type="parTrans" cxnId="{405F27FB-EADC-4E78-8D52-0A5F09E47292}">
      <dgm:prSet/>
      <dgm:spPr/>
      <dgm:t>
        <a:bodyPr/>
        <a:lstStyle/>
        <a:p>
          <a:endParaRPr lang="en-US"/>
        </a:p>
      </dgm:t>
    </dgm:pt>
    <dgm:pt modelId="{F543964E-4111-4F2D-8FCE-FE63A465372C}" type="sibTrans" cxnId="{405F27FB-EADC-4E78-8D52-0A5F09E47292}">
      <dgm:prSet/>
      <dgm:spPr/>
      <dgm:t>
        <a:bodyPr/>
        <a:lstStyle/>
        <a:p>
          <a:endParaRPr lang="en-US"/>
        </a:p>
      </dgm:t>
    </dgm:pt>
    <dgm:pt modelId="{F8653CA2-E7FD-4191-AA6D-51399C108D8A}" type="pres">
      <dgm:prSet presAssocID="{48C601CB-7757-4F90-BCB4-432A3621907C}" presName="linear" presStyleCnt="0">
        <dgm:presLayoutVars>
          <dgm:animLvl val="lvl"/>
          <dgm:resizeHandles val="exact"/>
        </dgm:presLayoutVars>
      </dgm:prSet>
      <dgm:spPr/>
    </dgm:pt>
    <dgm:pt modelId="{404B2351-4148-42D6-9AC9-2ED976843774}" type="pres">
      <dgm:prSet presAssocID="{E1639112-A376-4D1F-84A8-9E307670721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C172D2D-66B5-417C-BC5A-88625CF5AF85}" type="pres">
      <dgm:prSet presAssocID="{BF5A7D35-58AF-475F-A573-EFAF79D265CD}" presName="spacer" presStyleCnt="0"/>
      <dgm:spPr/>
    </dgm:pt>
    <dgm:pt modelId="{004C9A43-8F3F-48EE-8F10-8EDAA0BDF22F}" type="pres">
      <dgm:prSet presAssocID="{B4D4D552-D3AB-4872-B833-3EB1F11387D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9A0A926-E61F-40D6-B9D4-5829F09E15F9}" type="pres">
      <dgm:prSet presAssocID="{FB4577C7-265D-4E24-850C-3C4623149EBB}" presName="spacer" presStyleCnt="0"/>
      <dgm:spPr/>
    </dgm:pt>
    <dgm:pt modelId="{18817D9A-A7CD-4F0A-B133-775B96B0184B}" type="pres">
      <dgm:prSet presAssocID="{88399016-C15C-49F4-A526-E7861680EED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6F8F9CC-692F-42E4-AE57-3BE3EBD6C885}" type="pres">
      <dgm:prSet presAssocID="{6212EDBE-1388-4B1C-8173-0FA44E9E39CF}" presName="spacer" presStyleCnt="0"/>
      <dgm:spPr/>
    </dgm:pt>
    <dgm:pt modelId="{A1609C63-CE9F-4EC5-869E-0124EB4D69C7}" type="pres">
      <dgm:prSet presAssocID="{B9521736-CE7B-4D7E-90AF-F586FC6A33C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3FA1818-67A7-43F6-A292-772F5C9CA8A3}" type="presOf" srcId="{88399016-C15C-49F4-A526-E7861680EED0}" destId="{18817D9A-A7CD-4F0A-B133-775B96B0184B}" srcOrd="0" destOrd="0" presId="urn:microsoft.com/office/officeart/2005/8/layout/vList2"/>
    <dgm:cxn modelId="{8DC27E2D-888B-4F86-A136-B2F1A66B8AB2}" srcId="{48C601CB-7757-4F90-BCB4-432A3621907C}" destId="{E1639112-A376-4D1F-84A8-9E3076707218}" srcOrd="0" destOrd="0" parTransId="{2FDDAA04-C7F8-45E9-862C-C2BE0CD34288}" sibTransId="{BF5A7D35-58AF-475F-A573-EFAF79D265CD}"/>
    <dgm:cxn modelId="{D943504D-96B9-40C2-B54B-03141534ABE6}" type="presOf" srcId="{E1639112-A376-4D1F-84A8-9E3076707218}" destId="{404B2351-4148-42D6-9AC9-2ED976843774}" srcOrd="0" destOrd="0" presId="urn:microsoft.com/office/officeart/2005/8/layout/vList2"/>
    <dgm:cxn modelId="{307EB853-6021-4999-A29D-C6916F399E51}" srcId="{48C601CB-7757-4F90-BCB4-432A3621907C}" destId="{88399016-C15C-49F4-A526-E7861680EED0}" srcOrd="2" destOrd="0" parTransId="{CB96A5F8-094F-4843-82A9-37776D703DAB}" sibTransId="{6212EDBE-1388-4B1C-8173-0FA44E9E39CF}"/>
    <dgm:cxn modelId="{90895688-3DC4-415F-9C19-79C70597F55A}" srcId="{48C601CB-7757-4F90-BCB4-432A3621907C}" destId="{B4D4D552-D3AB-4872-B833-3EB1F11387DE}" srcOrd="1" destOrd="0" parTransId="{AECE5A0F-12D4-4CFF-862C-D9D87498A79D}" sibTransId="{FB4577C7-265D-4E24-850C-3C4623149EBB}"/>
    <dgm:cxn modelId="{4F7E07BC-4284-4769-B0C7-94355B85EA87}" type="presOf" srcId="{48C601CB-7757-4F90-BCB4-432A3621907C}" destId="{F8653CA2-E7FD-4191-AA6D-51399C108D8A}" srcOrd="0" destOrd="0" presId="urn:microsoft.com/office/officeart/2005/8/layout/vList2"/>
    <dgm:cxn modelId="{8E03F1C0-9111-42DB-886E-D98040B14105}" type="presOf" srcId="{B4D4D552-D3AB-4872-B833-3EB1F11387DE}" destId="{004C9A43-8F3F-48EE-8F10-8EDAA0BDF22F}" srcOrd="0" destOrd="0" presId="urn:microsoft.com/office/officeart/2005/8/layout/vList2"/>
    <dgm:cxn modelId="{C51339C8-EA86-43FB-932F-0ED48C62B99A}" type="presOf" srcId="{B9521736-CE7B-4D7E-90AF-F586FC6A33C9}" destId="{A1609C63-CE9F-4EC5-869E-0124EB4D69C7}" srcOrd="0" destOrd="0" presId="urn:microsoft.com/office/officeart/2005/8/layout/vList2"/>
    <dgm:cxn modelId="{405F27FB-EADC-4E78-8D52-0A5F09E47292}" srcId="{48C601CB-7757-4F90-BCB4-432A3621907C}" destId="{B9521736-CE7B-4D7E-90AF-F586FC6A33C9}" srcOrd="3" destOrd="0" parTransId="{4DBB15D1-6991-4A99-B0D2-494F579516FE}" sibTransId="{F543964E-4111-4F2D-8FCE-FE63A465372C}"/>
    <dgm:cxn modelId="{81CF93C5-50EB-4702-89A9-642893A6F68A}" type="presParOf" srcId="{F8653CA2-E7FD-4191-AA6D-51399C108D8A}" destId="{404B2351-4148-42D6-9AC9-2ED976843774}" srcOrd="0" destOrd="0" presId="urn:microsoft.com/office/officeart/2005/8/layout/vList2"/>
    <dgm:cxn modelId="{3F57A573-3F6E-4916-9992-EFC2086964E6}" type="presParOf" srcId="{F8653CA2-E7FD-4191-AA6D-51399C108D8A}" destId="{9C172D2D-66B5-417C-BC5A-88625CF5AF85}" srcOrd="1" destOrd="0" presId="urn:microsoft.com/office/officeart/2005/8/layout/vList2"/>
    <dgm:cxn modelId="{205ACC1A-AC1A-492A-95C1-0C9B6C66A932}" type="presParOf" srcId="{F8653CA2-E7FD-4191-AA6D-51399C108D8A}" destId="{004C9A43-8F3F-48EE-8F10-8EDAA0BDF22F}" srcOrd="2" destOrd="0" presId="urn:microsoft.com/office/officeart/2005/8/layout/vList2"/>
    <dgm:cxn modelId="{3A8D00CF-D4A0-4C48-9857-8259B9841F88}" type="presParOf" srcId="{F8653CA2-E7FD-4191-AA6D-51399C108D8A}" destId="{B9A0A926-E61F-40D6-B9D4-5829F09E15F9}" srcOrd="3" destOrd="0" presId="urn:microsoft.com/office/officeart/2005/8/layout/vList2"/>
    <dgm:cxn modelId="{2A82FC84-F58C-4A6D-B67B-C93B3420A3AD}" type="presParOf" srcId="{F8653CA2-E7FD-4191-AA6D-51399C108D8A}" destId="{18817D9A-A7CD-4F0A-B133-775B96B0184B}" srcOrd="4" destOrd="0" presId="urn:microsoft.com/office/officeart/2005/8/layout/vList2"/>
    <dgm:cxn modelId="{324C8F00-625C-4483-A5B5-8EAC29C489C7}" type="presParOf" srcId="{F8653CA2-E7FD-4191-AA6D-51399C108D8A}" destId="{76F8F9CC-692F-42E4-AE57-3BE3EBD6C885}" srcOrd="5" destOrd="0" presId="urn:microsoft.com/office/officeart/2005/8/layout/vList2"/>
    <dgm:cxn modelId="{2D1BC190-C6FF-4E8C-B6B8-43405D78B0E2}" type="presParOf" srcId="{F8653CA2-E7FD-4191-AA6D-51399C108D8A}" destId="{A1609C63-CE9F-4EC5-869E-0124EB4D69C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4DBE88-9309-4841-A5BB-9A3F494CFA59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B46940A-BF68-4B8E-BFCA-C10CB8997398}">
      <dgm:prSet/>
      <dgm:spPr/>
      <dgm:t>
        <a:bodyPr/>
        <a:lstStyle/>
        <a:p>
          <a:r>
            <a:rPr lang="bg-BG"/>
            <a:t>Вълнува ме къде са те.</a:t>
          </a:r>
          <a:endParaRPr lang="en-US"/>
        </a:p>
      </dgm:t>
    </dgm:pt>
    <dgm:pt modelId="{D528E22B-F6D5-4EED-96D4-5A177F28C962}" type="parTrans" cxnId="{062C0F6E-A0DF-4C50-BF96-E8C4527B0E5F}">
      <dgm:prSet/>
      <dgm:spPr/>
      <dgm:t>
        <a:bodyPr/>
        <a:lstStyle/>
        <a:p>
          <a:endParaRPr lang="en-US"/>
        </a:p>
      </dgm:t>
    </dgm:pt>
    <dgm:pt modelId="{C3B97882-98AD-4514-A497-34B58556F95E}" type="sibTrans" cxnId="{062C0F6E-A0DF-4C50-BF96-E8C4527B0E5F}">
      <dgm:prSet/>
      <dgm:spPr/>
      <dgm:t>
        <a:bodyPr/>
        <a:lstStyle/>
        <a:p>
          <a:endParaRPr lang="en-US"/>
        </a:p>
      </dgm:t>
    </dgm:pt>
    <dgm:pt modelId="{FD0D98DA-C3A1-4271-851E-BD8EC4002CA3}">
      <dgm:prSet/>
      <dgm:spPr/>
      <dgm:t>
        <a:bodyPr/>
        <a:lstStyle/>
        <a:p>
          <a:r>
            <a:rPr lang="bg-BG"/>
            <a:t>Търси някоя от думите сигнали за подчинено допълнително изречение (че, да, кой, какъв, чий, колко, къде, кога, как, защо, ли, дали). В примера това е думата къде.</a:t>
          </a:r>
          <a:endParaRPr lang="en-US"/>
        </a:p>
      </dgm:t>
    </dgm:pt>
    <dgm:pt modelId="{1A683A81-2F56-48F4-AF0D-52F80D339F2E}" type="parTrans" cxnId="{6788A8D6-28AB-4963-9AB9-71870C858CD8}">
      <dgm:prSet/>
      <dgm:spPr/>
      <dgm:t>
        <a:bodyPr/>
        <a:lstStyle/>
        <a:p>
          <a:endParaRPr lang="en-US"/>
        </a:p>
      </dgm:t>
    </dgm:pt>
    <dgm:pt modelId="{15E260B5-D4C7-4D85-A2BD-C9A3C76C0BCE}" type="sibTrans" cxnId="{6788A8D6-28AB-4963-9AB9-71870C858CD8}">
      <dgm:prSet/>
      <dgm:spPr/>
      <dgm:t>
        <a:bodyPr/>
        <a:lstStyle/>
        <a:p>
          <a:endParaRPr lang="en-US"/>
        </a:p>
      </dgm:t>
    </dgm:pt>
    <dgm:pt modelId="{4FE512F4-AC86-496D-83C1-A700A3D5AE1E}">
      <dgm:prSet/>
      <dgm:spPr/>
      <dgm:t>
        <a:bodyPr/>
        <a:lstStyle/>
        <a:p>
          <a:r>
            <a:rPr lang="bg-BG"/>
            <a:t>Задай въпроса: Какво + глагола сказуемо от главното изречение. Ако в отговор получиш подчиненото изречение, то е подчинено допълнително. В примера: Какво ме вълнува? – отговорът е </a:t>
          </a:r>
          <a:r>
            <a:rPr lang="bg-BG" i="1"/>
            <a:t>къде са те</a:t>
          </a:r>
          <a:r>
            <a:rPr lang="bg-BG"/>
            <a:t>.</a:t>
          </a:r>
          <a:endParaRPr lang="en-US"/>
        </a:p>
      </dgm:t>
    </dgm:pt>
    <dgm:pt modelId="{8F92041B-0CF8-46BA-9886-642B2A6C2909}" type="parTrans" cxnId="{247D5C43-EC25-4806-AE4A-80F6FCDA221E}">
      <dgm:prSet/>
      <dgm:spPr/>
      <dgm:t>
        <a:bodyPr/>
        <a:lstStyle/>
        <a:p>
          <a:endParaRPr lang="en-US"/>
        </a:p>
      </dgm:t>
    </dgm:pt>
    <dgm:pt modelId="{339AAD37-818D-4E16-9687-206056496786}" type="sibTrans" cxnId="{247D5C43-EC25-4806-AE4A-80F6FCDA221E}">
      <dgm:prSet/>
      <dgm:spPr/>
      <dgm:t>
        <a:bodyPr/>
        <a:lstStyle/>
        <a:p>
          <a:endParaRPr lang="en-US"/>
        </a:p>
      </dgm:t>
    </dgm:pt>
    <dgm:pt modelId="{D0FC9F97-FA63-4053-86DC-B4A096BF3E05}">
      <dgm:prSet/>
      <dgm:spPr/>
      <dgm:t>
        <a:bodyPr/>
        <a:lstStyle/>
        <a:p>
          <a:r>
            <a:rPr lang="bg-BG"/>
            <a:t>Подчиненото допълнително изречение е къде са те.</a:t>
          </a:r>
          <a:endParaRPr lang="en-US"/>
        </a:p>
      </dgm:t>
    </dgm:pt>
    <dgm:pt modelId="{05E03A05-5A9F-44E0-9968-3AB77C29BE31}" type="parTrans" cxnId="{880D03E4-3514-4A2F-9A70-C35D7B9628BA}">
      <dgm:prSet/>
      <dgm:spPr/>
      <dgm:t>
        <a:bodyPr/>
        <a:lstStyle/>
        <a:p>
          <a:endParaRPr lang="en-US"/>
        </a:p>
      </dgm:t>
    </dgm:pt>
    <dgm:pt modelId="{F09B573D-5502-41AA-BB07-D8FC59F1A979}" type="sibTrans" cxnId="{880D03E4-3514-4A2F-9A70-C35D7B9628BA}">
      <dgm:prSet/>
      <dgm:spPr/>
      <dgm:t>
        <a:bodyPr/>
        <a:lstStyle/>
        <a:p>
          <a:endParaRPr lang="en-US"/>
        </a:p>
      </dgm:t>
    </dgm:pt>
    <dgm:pt modelId="{CE4253E9-EA97-4B44-92AC-91A1D8F3F6A0}" type="pres">
      <dgm:prSet presAssocID="{454DBE88-9309-4841-A5BB-9A3F494CFA59}" presName="outerComposite" presStyleCnt="0">
        <dgm:presLayoutVars>
          <dgm:chMax val="5"/>
          <dgm:dir/>
          <dgm:resizeHandles val="exact"/>
        </dgm:presLayoutVars>
      </dgm:prSet>
      <dgm:spPr/>
    </dgm:pt>
    <dgm:pt modelId="{323CD952-3318-45B8-A7F4-44D284E53111}" type="pres">
      <dgm:prSet presAssocID="{454DBE88-9309-4841-A5BB-9A3F494CFA59}" presName="dummyMaxCanvas" presStyleCnt="0">
        <dgm:presLayoutVars/>
      </dgm:prSet>
      <dgm:spPr/>
    </dgm:pt>
    <dgm:pt modelId="{2FB68D20-2FD2-4217-9B50-22CD6CB21E31}" type="pres">
      <dgm:prSet presAssocID="{454DBE88-9309-4841-A5BB-9A3F494CFA59}" presName="FourNodes_1" presStyleLbl="node1" presStyleIdx="0" presStyleCnt="4">
        <dgm:presLayoutVars>
          <dgm:bulletEnabled val="1"/>
        </dgm:presLayoutVars>
      </dgm:prSet>
      <dgm:spPr/>
    </dgm:pt>
    <dgm:pt modelId="{BF988486-64D7-4B0F-8625-5052E749658F}" type="pres">
      <dgm:prSet presAssocID="{454DBE88-9309-4841-A5BB-9A3F494CFA59}" presName="FourNodes_2" presStyleLbl="node1" presStyleIdx="1" presStyleCnt="4">
        <dgm:presLayoutVars>
          <dgm:bulletEnabled val="1"/>
        </dgm:presLayoutVars>
      </dgm:prSet>
      <dgm:spPr/>
    </dgm:pt>
    <dgm:pt modelId="{F572B158-5300-48EC-A0AD-76C7EBA94EC0}" type="pres">
      <dgm:prSet presAssocID="{454DBE88-9309-4841-A5BB-9A3F494CFA59}" presName="FourNodes_3" presStyleLbl="node1" presStyleIdx="2" presStyleCnt="4">
        <dgm:presLayoutVars>
          <dgm:bulletEnabled val="1"/>
        </dgm:presLayoutVars>
      </dgm:prSet>
      <dgm:spPr/>
    </dgm:pt>
    <dgm:pt modelId="{144CD35B-3250-422F-852A-C0BBC23D9347}" type="pres">
      <dgm:prSet presAssocID="{454DBE88-9309-4841-A5BB-9A3F494CFA59}" presName="FourNodes_4" presStyleLbl="node1" presStyleIdx="3" presStyleCnt="4">
        <dgm:presLayoutVars>
          <dgm:bulletEnabled val="1"/>
        </dgm:presLayoutVars>
      </dgm:prSet>
      <dgm:spPr/>
    </dgm:pt>
    <dgm:pt modelId="{27394668-A659-48C0-BE11-2489E942383B}" type="pres">
      <dgm:prSet presAssocID="{454DBE88-9309-4841-A5BB-9A3F494CFA59}" presName="FourConn_1-2" presStyleLbl="fgAccFollowNode1" presStyleIdx="0" presStyleCnt="3">
        <dgm:presLayoutVars>
          <dgm:bulletEnabled val="1"/>
        </dgm:presLayoutVars>
      </dgm:prSet>
      <dgm:spPr/>
    </dgm:pt>
    <dgm:pt modelId="{95880114-92C7-40E2-A68D-FE124BF6A9BB}" type="pres">
      <dgm:prSet presAssocID="{454DBE88-9309-4841-A5BB-9A3F494CFA59}" presName="FourConn_2-3" presStyleLbl="fgAccFollowNode1" presStyleIdx="1" presStyleCnt="3">
        <dgm:presLayoutVars>
          <dgm:bulletEnabled val="1"/>
        </dgm:presLayoutVars>
      </dgm:prSet>
      <dgm:spPr/>
    </dgm:pt>
    <dgm:pt modelId="{D83BD81D-AA3B-4095-AEE3-096CE2301BC4}" type="pres">
      <dgm:prSet presAssocID="{454DBE88-9309-4841-A5BB-9A3F494CFA59}" presName="FourConn_3-4" presStyleLbl="fgAccFollowNode1" presStyleIdx="2" presStyleCnt="3">
        <dgm:presLayoutVars>
          <dgm:bulletEnabled val="1"/>
        </dgm:presLayoutVars>
      </dgm:prSet>
      <dgm:spPr/>
    </dgm:pt>
    <dgm:pt modelId="{E4A8F546-AA27-4A42-814D-1E192F9B22A9}" type="pres">
      <dgm:prSet presAssocID="{454DBE88-9309-4841-A5BB-9A3F494CFA59}" presName="FourNodes_1_text" presStyleLbl="node1" presStyleIdx="3" presStyleCnt="4">
        <dgm:presLayoutVars>
          <dgm:bulletEnabled val="1"/>
        </dgm:presLayoutVars>
      </dgm:prSet>
      <dgm:spPr/>
    </dgm:pt>
    <dgm:pt modelId="{2DEF7003-CECD-4D42-A120-3BBB64A72660}" type="pres">
      <dgm:prSet presAssocID="{454DBE88-9309-4841-A5BB-9A3F494CFA59}" presName="FourNodes_2_text" presStyleLbl="node1" presStyleIdx="3" presStyleCnt="4">
        <dgm:presLayoutVars>
          <dgm:bulletEnabled val="1"/>
        </dgm:presLayoutVars>
      </dgm:prSet>
      <dgm:spPr/>
    </dgm:pt>
    <dgm:pt modelId="{00174A13-6143-4ADB-9C17-527F2EC5EC2D}" type="pres">
      <dgm:prSet presAssocID="{454DBE88-9309-4841-A5BB-9A3F494CFA59}" presName="FourNodes_3_text" presStyleLbl="node1" presStyleIdx="3" presStyleCnt="4">
        <dgm:presLayoutVars>
          <dgm:bulletEnabled val="1"/>
        </dgm:presLayoutVars>
      </dgm:prSet>
      <dgm:spPr/>
    </dgm:pt>
    <dgm:pt modelId="{2F18847C-63B9-43A6-AACC-7EDF4EEB16A4}" type="pres">
      <dgm:prSet presAssocID="{454DBE88-9309-4841-A5BB-9A3F494CFA5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386DD12-C4CC-4D29-AFF9-EBC0E6515080}" type="presOf" srcId="{454DBE88-9309-4841-A5BB-9A3F494CFA59}" destId="{CE4253E9-EA97-4B44-92AC-91A1D8F3F6A0}" srcOrd="0" destOrd="0" presId="urn:microsoft.com/office/officeart/2005/8/layout/vProcess5"/>
    <dgm:cxn modelId="{A1A2AF24-0D61-4B58-B3B0-B29E743CCEF7}" type="presOf" srcId="{FD0D98DA-C3A1-4271-851E-BD8EC4002CA3}" destId="{2DEF7003-CECD-4D42-A120-3BBB64A72660}" srcOrd="1" destOrd="0" presId="urn:microsoft.com/office/officeart/2005/8/layout/vProcess5"/>
    <dgm:cxn modelId="{F5FF1A37-12B0-443D-A15A-3E3B77CF6152}" type="presOf" srcId="{C3B97882-98AD-4514-A497-34B58556F95E}" destId="{27394668-A659-48C0-BE11-2489E942383B}" srcOrd="0" destOrd="0" presId="urn:microsoft.com/office/officeart/2005/8/layout/vProcess5"/>
    <dgm:cxn modelId="{247D5C43-EC25-4806-AE4A-80F6FCDA221E}" srcId="{454DBE88-9309-4841-A5BB-9A3F494CFA59}" destId="{4FE512F4-AC86-496D-83C1-A700A3D5AE1E}" srcOrd="2" destOrd="0" parTransId="{8F92041B-0CF8-46BA-9886-642B2A6C2909}" sibTransId="{339AAD37-818D-4E16-9687-206056496786}"/>
    <dgm:cxn modelId="{A7F3046B-588B-4C89-84CA-AC76E9408C12}" type="presOf" srcId="{4FE512F4-AC86-496D-83C1-A700A3D5AE1E}" destId="{F572B158-5300-48EC-A0AD-76C7EBA94EC0}" srcOrd="0" destOrd="0" presId="urn:microsoft.com/office/officeart/2005/8/layout/vProcess5"/>
    <dgm:cxn modelId="{062C0F6E-A0DF-4C50-BF96-E8C4527B0E5F}" srcId="{454DBE88-9309-4841-A5BB-9A3F494CFA59}" destId="{1B46940A-BF68-4B8E-BFCA-C10CB8997398}" srcOrd="0" destOrd="0" parTransId="{D528E22B-F6D5-4EED-96D4-5A177F28C962}" sibTransId="{C3B97882-98AD-4514-A497-34B58556F95E}"/>
    <dgm:cxn modelId="{58C5E150-F4D6-4AA3-BF2A-1F11DB4CCD73}" type="presOf" srcId="{FD0D98DA-C3A1-4271-851E-BD8EC4002CA3}" destId="{BF988486-64D7-4B0F-8625-5052E749658F}" srcOrd="0" destOrd="0" presId="urn:microsoft.com/office/officeart/2005/8/layout/vProcess5"/>
    <dgm:cxn modelId="{48971E79-01EC-419A-81B6-1B7B01234D22}" type="presOf" srcId="{15E260B5-D4C7-4D85-A2BD-C9A3C76C0BCE}" destId="{95880114-92C7-40E2-A68D-FE124BF6A9BB}" srcOrd="0" destOrd="0" presId="urn:microsoft.com/office/officeart/2005/8/layout/vProcess5"/>
    <dgm:cxn modelId="{3E502FC0-F056-44E3-A99E-7E87E8287DCE}" type="presOf" srcId="{339AAD37-818D-4E16-9687-206056496786}" destId="{D83BD81D-AA3B-4095-AEE3-096CE2301BC4}" srcOrd="0" destOrd="0" presId="urn:microsoft.com/office/officeart/2005/8/layout/vProcess5"/>
    <dgm:cxn modelId="{8F089ACB-92C8-40FD-9BA4-91539E8BEEDA}" type="presOf" srcId="{1B46940A-BF68-4B8E-BFCA-C10CB8997398}" destId="{2FB68D20-2FD2-4217-9B50-22CD6CB21E31}" srcOrd="0" destOrd="0" presId="urn:microsoft.com/office/officeart/2005/8/layout/vProcess5"/>
    <dgm:cxn modelId="{6788A8D6-28AB-4963-9AB9-71870C858CD8}" srcId="{454DBE88-9309-4841-A5BB-9A3F494CFA59}" destId="{FD0D98DA-C3A1-4271-851E-BD8EC4002CA3}" srcOrd="1" destOrd="0" parTransId="{1A683A81-2F56-48F4-AF0D-52F80D339F2E}" sibTransId="{15E260B5-D4C7-4D85-A2BD-C9A3C76C0BCE}"/>
    <dgm:cxn modelId="{52BA1AE3-6876-4E30-9563-513AD8299D2D}" type="presOf" srcId="{4FE512F4-AC86-496D-83C1-A700A3D5AE1E}" destId="{00174A13-6143-4ADB-9C17-527F2EC5EC2D}" srcOrd="1" destOrd="0" presId="urn:microsoft.com/office/officeart/2005/8/layout/vProcess5"/>
    <dgm:cxn modelId="{880D03E4-3514-4A2F-9A70-C35D7B9628BA}" srcId="{454DBE88-9309-4841-A5BB-9A3F494CFA59}" destId="{D0FC9F97-FA63-4053-86DC-B4A096BF3E05}" srcOrd="3" destOrd="0" parTransId="{05E03A05-5A9F-44E0-9968-3AB77C29BE31}" sibTransId="{F09B573D-5502-41AA-BB07-D8FC59F1A979}"/>
    <dgm:cxn modelId="{8F5133E7-79A8-44CD-8291-6C94D96A9DEB}" type="presOf" srcId="{1B46940A-BF68-4B8E-BFCA-C10CB8997398}" destId="{E4A8F546-AA27-4A42-814D-1E192F9B22A9}" srcOrd="1" destOrd="0" presId="urn:microsoft.com/office/officeart/2005/8/layout/vProcess5"/>
    <dgm:cxn modelId="{355B0CF5-4453-4713-ACA9-FD03D3185644}" type="presOf" srcId="{D0FC9F97-FA63-4053-86DC-B4A096BF3E05}" destId="{144CD35B-3250-422F-852A-C0BBC23D9347}" srcOrd="0" destOrd="0" presId="urn:microsoft.com/office/officeart/2005/8/layout/vProcess5"/>
    <dgm:cxn modelId="{F4C129F5-09D3-49F1-B2E4-06E6A51532D0}" type="presOf" srcId="{D0FC9F97-FA63-4053-86DC-B4A096BF3E05}" destId="{2F18847C-63B9-43A6-AACC-7EDF4EEB16A4}" srcOrd="1" destOrd="0" presId="urn:microsoft.com/office/officeart/2005/8/layout/vProcess5"/>
    <dgm:cxn modelId="{CCE6A7CA-441E-4CEB-810F-10376577BE09}" type="presParOf" srcId="{CE4253E9-EA97-4B44-92AC-91A1D8F3F6A0}" destId="{323CD952-3318-45B8-A7F4-44D284E53111}" srcOrd="0" destOrd="0" presId="urn:microsoft.com/office/officeart/2005/8/layout/vProcess5"/>
    <dgm:cxn modelId="{DDFB871C-7337-411E-B7EE-67F488AFEFF2}" type="presParOf" srcId="{CE4253E9-EA97-4B44-92AC-91A1D8F3F6A0}" destId="{2FB68D20-2FD2-4217-9B50-22CD6CB21E31}" srcOrd="1" destOrd="0" presId="urn:microsoft.com/office/officeart/2005/8/layout/vProcess5"/>
    <dgm:cxn modelId="{CCE4FD2A-5AD4-400B-8930-54CA3C064491}" type="presParOf" srcId="{CE4253E9-EA97-4B44-92AC-91A1D8F3F6A0}" destId="{BF988486-64D7-4B0F-8625-5052E749658F}" srcOrd="2" destOrd="0" presId="urn:microsoft.com/office/officeart/2005/8/layout/vProcess5"/>
    <dgm:cxn modelId="{90DFB2FB-CAAD-404A-849E-ED64C5FB62D5}" type="presParOf" srcId="{CE4253E9-EA97-4B44-92AC-91A1D8F3F6A0}" destId="{F572B158-5300-48EC-A0AD-76C7EBA94EC0}" srcOrd="3" destOrd="0" presId="urn:microsoft.com/office/officeart/2005/8/layout/vProcess5"/>
    <dgm:cxn modelId="{293F804E-6BB1-4EFB-A29C-3695294B8DAE}" type="presParOf" srcId="{CE4253E9-EA97-4B44-92AC-91A1D8F3F6A0}" destId="{144CD35B-3250-422F-852A-C0BBC23D9347}" srcOrd="4" destOrd="0" presId="urn:microsoft.com/office/officeart/2005/8/layout/vProcess5"/>
    <dgm:cxn modelId="{939E327E-70D2-4CCD-9234-A0701018002A}" type="presParOf" srcId="{CE4253E9-EA97-4B44-92AC-91A1D8F3F6A0}" destId="{27394668-A659-48C0-BE11-2489E942383B}" srcOrd="5" destOrd="0" presId="urn:microsoft.com/office/officeart/2005/8/layout/vProcess5"/>
    <dgm:cxn modelId="{918ED8CC-11A6-441D-8053-088864092F85}" type="presParOf" srcId="{CE4253E9-EA97-4B44-92AC-91A1D8F3F6A0}" destId="{95880114-92C7-40E2-A68D-FE124BF6A9BB}" srcOrd="6" destOrd="0" presId="urn:microsoft.com/office/officeart/2005/8/layout/vProcess5"/>
    <dgm:cxn modelId="{880FE7EC-E811-41AB-828E-494F5082DCDE}" type="presParOf" srcId="{CE4253E9-EA97-4B44-92AC-91A1D8F3F6A0}" destId="{D83BD81D-AA3B-4095-AEE3-096CE2301BC4}" srcOrd="7" destOrd="0" presId="urn:microsoft.com/office/officeart/2005/8/layout/vProcess5"/>
    <dgm:cxn modelId="{B7405703-4354-4320-9CFB-E19B4726865F}" type="presParOf" srcId="{CE4253E9-EA97-4B44-92AC-91A1D8F3F6A0}" destId="{E4A8F546-AA27-4A42-814D-1E192F9B22A9}" srcOrd="8" destOrd="0" presId="urn:microsoft.com/office/officeart/2005/8/layout/vProcess5"/>
    <dgm:cxn modelId="{A63DD7A2-DD74-4FA3-9542-C1DBF06C7248}" type="presParOf" srcId="{CE4253E9-EA97-4B44-92AC-91A1D8F3F6A0}" destId="{2DEF7003-CECD-4D42-A120-3BBB64A72660}" srcOrd="9" destOrd="0" presId="urn:microsoft.com/office/officeart/2005/8/layout/vProcess5"/>
    <dgm:cxn modelId="{EA0566AB-D49D-43B4-835C-474294E9DD8B}" type="presParOf" srcId="{CE4253E9-EA97-4B44-92AC-91A1D8F3F6A0}" destId="{00174A13-6143-4ADB-9C17-527F2EC5EC2D}" srcOrd="10" destOrd="0" presId="urn:microsoft.com/office/officeart/2005/8/layout/vProcess5"/>
    <dgm:cxn modelId="{6EFB4FCB-7E49-4261-BB53-A6B38EF943DB}" type="presParOf" srcId="{CE4253E9-EA97-4B44-92AC-91A1D8F3F6A0}" destId="{2F18847C-63B9-43A6-AACC-7EDF4EEB16A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B2351-4148-42D6-9AC9-2ED976843774}">
      <dsp:nvSpPr>
        <dsp:cNvPr id="0" name=""/>
        <dsp:cNvSpPr/>
      </dsp:nvSpPr>
      <dsp:spPr>
        <a:xfrm>
          <a:off x="0" y="78150"/>
          <a:ext cx="6628804" cy="11583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200" kern="1200"/>
            <a:t>Вид подчинено изречение</a:t>
          </a:r>
          <a:endParaRPr lang="en-US" sz="2200" kern="1200"/>
        </a:p>
      </dsp:txBody>
      <dsp:txXfrm>
        <a:off x="56544" y="134694"/>
        <a:ext cx="6515716" cy="1045212"/>
      </dsp:txXfrm>
    </dsp:sp>
    <dsp:sp modelId="{004C9A43-8F3F-48EE-8F10-8EDAA0BDF22F}">
      <dsp:nvSpPr>
        <dsp:cNvPr id="0" name=""/>
        <dsp:cNvSpPr/>
      </dsp:nvSpPr>
      <dsp:spPr>
        <a:xfrm>
          <a:off x="0" y="1299810"/>
          <a:ext cx="6628804" cy="1158300"/>
        </a:xfrm>
        <a:prstGeom prst="roundRect">
          <a:avLst/>
        </a:prstGeom>
        <a:gradFill rotWithShape="0">
          <a:gsLst>
            <a:gs pos="0">
              <a:schemeClr val="accent2">
                <a:hueOff val="-988095"/>
                <a:satOff val="4733"/>
                <a:lumOff val="4379"/>
                <a:alphaOff val="0"/>
                <a:tint val="96000"/>
                <a:lumMod val="100000"/>
              </a:schemeClr>
            </a:gs>
            <a:gs pos="78000">
              <a:schemeClr val="accent2">
                <a:hueOff val="-988095"/>
                <a:satOff val="4733"/>
                <a:lumOff val="437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200" kern="1200"/>
            <a:t>Пояснява сказуемото от главното изречение</a:t>
          </a:r>
          <a:endParaRPr lang="en-US" sz="2200" kern="1200"/>
        </a:p>
      </dsp:txBody>
      <dsp:txXfrm>
        <a:off x="56544" y="1356354"/>
        <a:ext cx="6515716" cy="1045212"/>
      </dsp:txXfrm>
    </dsp:sp>
    <dsp:sp modelId="{18817D9A-A7CD-4F0A-B133-775B96B0184B}">
      <dsp:nvSpPr>
        <dsp:cNvPr id="0" name=""/>
        <dsp:cNvSpPr/>
      </dsp:nvSpPr>
      <dsp:spPr>
        <a:xfrm>
          <a:off x="0" y="2521470"/>
          <a:ext cx="6628804" cy="1158300"/>
        </a:xfrm>
        <a:prstGeom prst="roundRect">
          <a:avLst/>
        </a:prstGeom>
        <a:gradFill rotWithShape="0">
          <a:gsLst>
            <a:gs pos="0">
              <a:schemeClr val="accent2">
                <a:hueOff val="-1976191"/>
                <a:satOff val="9467"/>
                <a:lumOff val="8758"/>
                <a:alphaOff val="0"/>
                <a:tint val="96000"/>
                <a:lumMod val="100000"/>
              </a:schemeClr>
            </a:gs>
            <a:gs pos="78000">
              <a:schemeClr val="accent2">
                <a:hueOff val="-1976191"/>
                <a:satOff val="9467"/>
                <a:lumOff val="875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200" kern="1200"/>
            <a:t>Изпълнява синтактична служба на допълнение</a:t>
          </a:r>
          <a:endParaRPr lang="en-US" sz="2200" kern="1200"/>
        </a:p>
      </dsp:txBody>
      <dsp:txXfrm>
        <a:off x="56544" y="2578014"/>
        <a:ext cx="6515716" cy="1045212"/>
      </dsp:txXfrm>
    </dsp:sp>
    <dsp:sp modelId="{A1609C63-CE9F-4EC5-869E-0124EB4D69C7}">
      <dsp:nvSpPr>
        <dsp:cNvPr id="0" name=""/>
        <dsp:cNvSpPr/>
      </dsp:nvSpPr>
      <dsp:spPr>
        <a:xfrm>
          <a:off x="0" y="3743130"/>
          <a:ext cx="6628804" cy="115830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200" kern="1200" dirty="0"/>
            <a:t>Отговаря на въпросите: </a:t>
          </a:r>
          <a:r>
            <a:rPr lang="bg-BG" sz="2200" kern="1200" dirty="0">
              <a:solidFill>
                <a:srgbClr val="FF0000"/>
              </a:solidFill>
            </a:rPr>
            <a:t>Какво?, Що?, Кого?, На какво?, За кого? и под.</a:t>
          </a:r>
          <a:r>
            <a:rPr lang="bg-BG" sz="2200" kern="1200" dirty="0"/>
            <a:t> , зададени към сказуемото от главното изречение.</a:t>
          </a:r>
          <a:endParaRPr lang="en-US" sz="2200" kern="1200" dirty="0"/>
        </a:p>
      </dsp:txBody>
      <dsp:txXfrm>
        <a:off x="56544" y="3799674"/>
        <a:ext cx="6515716" cy="10452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68D20-2FD2-4217-9B50-22CD6CB21E31}">
      <dsp:nvSpPr>
        <dsp:cNvPr id="0" name=""/>
        <dsp:cNvSpPr/>
      </dsp:nvSpPr>
      <dsp:spPr>
        <a:xfrm>
          <a:off x="0" y="0"/>
          <a:ext cx="7694506" cy="9005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/>
            <a:t>Вълнува ме къде са те.</a:t>
          </a:r>
          <a:endParaRPr lang="en-US" sz="1400" kern="1200"/>
        </a:p>
      </dsp:txBody>
      <dsp:txXfrm>
        <a:off x="26377" y="26377"/>
        <a:ext cx="6646626" cy="847812"/>
      </dsp:txXfrm>
    </dsp:sp>
    <dsp:sp modelId="{BF988486-64D7-4B0F-8625-5052E749658F}">
      <dsp:nvSpPr>
        <dsp:cNvPr id="0" name=""/>
        <dsp:cNvSpPr/>
      </dsp:nvSpPr>
      <dsp:spPr>
        <a:xfrm>
          <a:off x="644414" y="1064305"/>
          <a:ext cx="7694506" cy="900566"/>
        </a:xfrm>
        <a:prstGeom prst="roundRect">
          <a:avLst>
            <a:gd name="adj" fmla="val 10000"/>
          </a:avLst>
        </a:prstGeom>
        <a:solidFill>
          <a:schemeClr val="accent2">
            <a:hueOff val="-988095"/>
            <a:satOff val="4733"/>
            <a:lumOff val="437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/>
            <a:t>Търси някоя от думите сигнали за подчинено допълнително изречение (че, да, кой, какъв, чий, колко, къде, кога, как, защо, ли, дали). В примера това е думата къде.</a:t>
          </a:r>
          <a:endParaRPr lang="en-US" sz="1400" kern="1200"/>
        </a:p>
      </dsp:txBody>
      <dsp:txXfrm>
        <a:off x="670791" y="1090682"/>
        <a:ext cx="6411969" cy="847812"/>
      </dsp:txXfrm>
    </dsp:sp>
    <dsp:sp modelId="{F572B158-5300-48EC-A0AD-76C7EBA94EC0}">
      <dsp:nvSpPr>
        <dsp:cNvPr id="0" name=""/>
        <dsp:cNvSpPr/>
      </dsp:nvSpPr>
      <dsp:spPr>
        <a:xfrm>
          <a:off x="1279211" y="2128610"/>
          <a:ext cx="7694506" cy="900566"/>
        </a:xfrm>
        <a:prstGeom prst="roundRect">
          <a:avLst>
            <a:gd name="adj" fmla="val 10000"/>
          </a:avLst>
        </a:prstGeom>
        <a:solidFill>
          <a:schemeClr val="accent2">
            <a:hueOff val="-1976191"/>
            <a:satOff val="9467"/>
            <a:lumOff val="87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/>
            <a:t>Задай въпроса: Какво + глагола сказуемо от главното изречение. Ако в отговор получиш подчиненото изречение, то е подчинено допълнително. В примера: Какво ме вълнува? – отговорът е </a:t>
          </a:r>
          <a:r>
            <a:rPr lang="bg-BG" sz="1400" i="1" kern="1200"/>
            <a:t>къде са те</a:t>
          </a:r>
          <a:r>
            <a:rPr lang="bg-BG" sz="1400" kern="1200"/>
            <a:t>.</a:t>
          </a:r>
          <a:endParaRPr lang="en-US" sz="1400" kern="1200"/>
        </a:p>
      </dsp:txBody>
      <dsp:txXfrm>
        <a:off x="1305588" y="2154987"/>
        <a:ext cx="6421587" cy="847812"/>
      </dsp:txXfrm>
    </dsp:sp>
    <dsp:sp modelId="{144CD35B-3250-422F-852A-C0BBC23D9347}">
      <dsp:nvSpPr>
        <dsp:cNvPr id="0" name=""/>
        <dsp:cNvSpPr/>
      </dsp:nvSpPr>
      <dsp:spPr>
        <a:xfrm>
          <a:off x="1923626" y="3192915"/>
          <a:ext cx="7694506" cy="900566"/>
        </a:xfrm>
        <a:prstGeom prst="roundRect">
          <a:avLst>
            <a:gd name="adj" fmla="val 1000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/>
            <a:t>Подчиненото допълнително изречение е къде са те.</a:t>
          </a:r>
          <a:endParaRPr lang="en-US" sz="1400" kern="1200"/>
        </a:p>
      </dsp:txBody>
      <dsp:txXfrm>
        <a:off x="1950003" y="3219292"/>
        <a:ext cx="6411969" cy="847812"/>
      </dsp:txXfrm>
    </dsp:sp>
    <dsp:sp modelId="{27394668-A659-48C0-BE11-2489E942383B}">
      <dsp:nvSpPr>
        <dsp:cNvPr id="0" name=""/>
        <dsp:cNvSpPr/>
      </dsp:nvSpPr>
      <dsp:spPr>
        <a:xfrm>
          <a:off x="7109138" y="689751"/>
          <a:ext cx="585367" cy="5853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240846" y="689751"/>
        <a:ext cx="321951" cy="440489"/>
      </dsp:txXfrm>
    </dsp:sp>
    <dsp:sp modelId="{95880114-92C7-40E2-A68D-FE124BF6A9BB}">
      <dsp:nvSpPr>
        <dsp:cNvPr id="0" name=""/>
        <dsp:cNvSpPr/>
      </dsp:nvSpPr>
      <dsp:spPr>
        <a:xfrm>
          <a:off x="7753553" y="1754057"/>
          <a:ext cx="585367" cy="5853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045920"/>
            <a:satOff val="22554"/>
            <a:lumOff val="2148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045920"/>
              <a:satOff val="22554"/>
              <a:lumOff val="21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885261" y="1754057"/>
        <a:ext cx="321951" cy="440489"/>
      </dsp:txXfrm>
    </dsp:sp>
    <dsp:sp modelId="{D83BD81D-AA3B-4095-AEE3-096CE2301BC4}">
      <dsp:nvSpPr>
        <dsp:cNvPr id="0" name=""/>
        <dsp:cNvSpPr/>
      </dsp:nvSpPr>
      <dsp:spPr>
        <a:xfrm>
          <a:off x="8388350" y="2818362"/>
          <a:ext cx="585367" cy="5853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8520058" y="2818362"/>
        <a:ext cx="321951" cy="440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9B758AE-72EF-4BC1-89DB-35E1B38FF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969" y="4473227"/>
            <a:ext cx="8288032" cy="1096648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bg-BG" sz="3400"/>
              <a:t>Сложно съставно с подчинено допълнително изречение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8572E070-32B7-4B00-90F2-EC1FE659D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5969" y="5569874"/>
            <a:ext cx="8288032" cy="701677"/>
          </a:xfrm>
        </p:spPr>
        <p:txBody>
          <a:bodyPr>
            <a:normAutofit/>
          </a:bodyPr>
          <a:lstStyle/>
          <a:p>
            <a:pPr algn="l"/>
            <a:r>
              <a:rPr lang="bg-BG" dirty="0"/>
              <a:t>Пунктуация</a:t>
            </a:r>
            <a:endParaRPr lang="bg-BG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A4FA2676-0768-4718-8B93-EE88D1FC82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60"/>
          <a:stretch/>
        </p:blipFill>
        <p:spPr>
          <a:xfrm>
            <a:off x="985968" y="609600"/>
            <a:ext cx="8288033" cy="36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61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9715857-DDCB-4D42-AE3B-45D58E97C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317500"/>
            <a:ext cx="10134600" cy="1066800"/>
          </a:xfrm>
        </p:spPr>
        <p:txBody>
          <a:bodyPr>
            <a:normAutofit fontScale="90000"/>
          </a:bodyPr>
          <a:lstStyle/>
          <a:p>
            <a:r>
              <a:rPr lang="bg-BG" dirty="0"/>
              <a:t>Правила при употреба на сложно съставно изречение с подчинено допълнително изречение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7ECA1DB7-6B94-44A8-8645-2E8F855743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2659287"/>
              </p:ext>
            </p:extLst>
          </p:nvPr>
        </p:nvGraphicFramePr>
        <p:xfrm>
          <a:off x="596899" y="1384301"/>
          <a:ext cx="10693142" cy="5168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6571">
                  <a:extLst>
                    <a:ext uri="{9D8B030D-6E8A-4147-A177-3AD203B41FA5}">
                      <a16:colId xmlns:a16="http://schemas.microsoft.com/office/drawing/2014/main" val="185563471"/>
                    </a:ext>
                  </a:extLst>
                </a:gridCol>
                <a:gridCol w="5346571">
                  <a:extLst>
                    <a:ext uri="{9D8B030D-6E8A-4147-A177-3AD203B41FA5}">
                      <a16:colId xmlns:a16="http://schemas.microsoft.com/office/drawing/2014/main" val="836911154"/>
                    </a:ext>
                  </a:extLst>
                </a:gridCol>
              </a:tblGrid>
              <a:tr h="2532870"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rgbClr val="FF0000"/>
                          </a:solidFill>
                        </a:rPr>
                        <a:t>Запетая се пише</a:t>
                      </a:r>
                      <a:r>
                        <a:rPr lang="bg-BG" dirty="0"/>
                        <a:t>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bg-BG" dirty="0"/>
                        <a:t>Пред съюза </a:t>
                      </a:r>
                      <a:r>
                        <a:rPr lang="bg-BG" dirty="0">
                          <a:solidFill>
                            <a:srgbClr val="FF0000"/>
                          </a:solidFill>
                        </a:rPr>
                        <a:t>че</a:t>
                      </a:r>
                      <a:r>
                        <a:rPr lang="bg-BG" dirty="0"/>
                        <a:t>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bg-BG" dirty="0"/>
                        <a:t>Пред </a:t>
                      </a:r>
                      <a:r>
                        <a:rPr lang="bg-BG" dirty="0">
                          <a:solidFill>
                            <a:srgbClr val="FF0000"/>
                          </a:solidFill>
                        </a:rPr>
                        <a:t>повторно употребена въпросителна съюзна дума-кой</a:t>
                      </a:r>
                      <a:r>
                        <a:rPr lang="bg-BG" dirty="0"/>
                        <a:t>, къде и др.;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bg-BG" dirty="0">
                          <a:solidFill>
                            <a:srgbClr val="FF0000"/>
                          </a:solidFill>
                        </a:rPr>
                        <a:t>В края на подчиненото изречение</a:t>
                      </a:r>
                      <a:r>
                        <a:rPr lang="bg-BG" dirty="0"/>
                        <a:t>, когато подчиненото допълнително изречение е поставено пред главното.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Чух</a:t>
                      </a:r>
                      <a:r>
                        <a:rPr lang="bg-BG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bg-BG" dirty="0"/>
                        <a:t>че ще ходиш на кино.</a:t>
                      </a:r>
                    </a:p>
                    <a:p>
                      <a:r>
                        <a:rPr lang="bg-BG" dirty="0"/>
                        <a:t>Разбрах къде ще пътува през лятото, къде ще ходи през есента.</a:t>
                      </a:r>
                    </a:p>
                    <a:p>
                      <a:endParaRPr lang="bg-BG" dirty="0"/>
                    </a:p>
                    <a:p>
                      <a:endParaRPr lang="bg-BG" dirty="0"/>
                    </a:p>
                    <a:p>
                      <a:endParaRPr lang="bg-BG" dirty="0"/>
                    </a:p>
                    <a:p>
                      <a:r>
                        <a:rPr lang="bg-BG" dirty="0"/>
                        <a:t>Кой беше виновникът</a:t>
                      </a:r>
                      <a:r>
                        <a:rPr lang="bg-BG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bg-BG" dirty="0"/>
                        <a:t>не разбрах.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4950"/>
                  </a:ext>
                </a:extLst>
              </a:tr>
              <a:tr h="1447354"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rgbClr val="FF0000"/>
                          </a:solidFill>
                        </a:rPr>
                        <a:t>Запетая не се пише</a:t>
                      </a:r>
                      <a:r>
                        <a:rPr lang="bg-BG" dirty="0"/>
                        <a:t>: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bg-BG" dirty="0"/>
                        <a:t>Пред съюза да;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bg-BG" dirty="0"/>
                        <a:t>Пред еднократно употребена въпросителна съюзна дума – кой, къде и др.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  <a:p>
                      <a:r>
                        <a:rPr lang="bg-BG" dirty="0"/>
                        <a:t>Искам да завърша училище.</a:t>
                      </a:r>
                    </a:p>
                    <a:p>
                      <a:r>
                        <a:rPr lang="bg-BG" dirty="0"/>
                        <a:t>Попитаха ме къде се намира пощата.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371025"/>
                  </a:ext>
                </a:extLst>
              </a:tr>
              <a:tr h="1175976">
                <a:tc>
                  <a:txBody>
                    <a:bodyPr/>
                    <a:lstStyle/>
                    <a:p>
                      <a:r>
                        <a:rPr lang="bg-BG" dirty="0"/>
                        <a:t>След сложното съставно изречение с подчинено допълнително се пише </a:t>
                      </a:r>
                      <a:r>
                        <a:rPr lang="bg-BG" dirty="0">
                          <a:solidFill>
                            <a:srgbClr val="FF0000"/>
                          </a:solidFill>
                        </a:rPr>
                        <a:t>въпросителен знак</a:t>
                      </a:r>
                      <a:r>
                        <a:rPr lang="bg-BG" dirty="0"/>
                        <a:t>, ако главното изречение е въпросително.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Ще ми повярвате </a:t>
                      </a:r>
                      <a:r>
                        <a:rPr lang="bg-BG" dirty="0">
                          <a:solidFill>
                            <a:srgbClr val="FF0000"/>
                          </a:solidFill>
                        </a:rPr>
                        <a:t>ли</a:t>
                      </a:r>
                      <a:r>
                        <a:rPr lang="bg-BG" dirty="0"/>
                        <a:t>, че не знам нищо за инцидента</a:t>
                      </a:r>
                      <a:r>
                        <a:rPr lang="bg-BG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505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570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88571DF-6B0D-4BB2-A71A-2F8A1F1BB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bg-BG" dirty="0"/>
              <a:t>Важно!!!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5A3ABA4E-96D0-465F-8F1B-76113C5DF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931" y="1119673"/>
            <a:ext cx="6105840" cy="49216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bg-BG" sz="2000" dirty="0"/>
              <a:t>Не бива да се бъркат сложни съставни изречения с подчинено допълнително с прости изречения, съдържащи съставно глаголно сказуемо!!!</a:t>
            </a:r>
          </a:p>
          <a:p>
            <a:pPr>
              <a:lnSpc>
                <a:spcPct val="90000"/>
              </a:lnSpc>
            </a:pPr>
            <a:r>
              <a:rPr lang="bg-BG" sz="2000" dirty="0"/>
              <a:t>Задача: Разпредели следните изречения в две групи – сложни съставни с подчинени допълнителни и прости със съставно глаголно сказуемо.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bg-BG" sz="2000" i="1" dirty="0"/>
              <a:t>Надявам се да успея.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bg-BG" sz="2000" i="1" dirty="0"/>
              <a:t>Трябва да отида там.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bg-BG" sz="2000" i="1" dirty="0"/>
              <a:t>Започна да вали.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bg-BG" sz="2000" i="1" dirty="0"/>
              <a:t>Искат да тръгваме.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bg-BG" sz="2000" i="1" dirty="0"/>
              <a:t>Не мога да се свържа с него.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bg-BG" sz="2000" i="1" dirty="0"/>
              <a:t>Мечтая да победим.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8AFA6A91-BE56-4C65-A009-89DC19F176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51" r="22209" b="-1"/>
          <a:stretch/>
        </p:blipFill>
        <p:spPr>
          <a:xfrm>
            <a:off x="677334" y="2159331"/>
            <a:ext cx="3144597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17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DF8997F-CD4E-4372-BA6B-1B9DC6482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Подчиненото допълнително изречение и мястото му в сложното изречение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1578676E-1395-46A5-9BDF-11DB8FB42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В простото изречение мястото на прякото допълнение се запълва със съществително име, а мястото на непрякото допълнение – с комбинация от предлог и съществително.</a:t>
            </a:r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r>
              <a:rPr lang="bg-BG" dirty="0"/>
              <a:t>Всички разбраха за конкурса.</a:t>
            </a:r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r>
              <a:rPr lang="bg-BG" dirty="0"/>
              <a:t>подлог  сказуемо  непряко допълнение</a:t>
            </a:r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r>
              <a:rPr lang="bg-BG" dirty="0"/>
              <a:t>Момичето купи сладолед.</a:t>
            </a:r>
          </a:p>
        </p:txBody>
      </p:sp>
      <p:cxnSp>
        <p:nvCxnSpPr>
          <p:cNvPr id="5" name="Право съединение 4">
            <a:extLst>
              <a:ext uri="{FF2B5EF4-FFF2-40B4-BE49-F238E27FC236}">
                <a16:creationId xmlns:a16="http://schemas.microsoft.com/office/drawing/2014/main" id="{27B86D19-F5BD-47F5-A470-6451D06B29E2}"/>
              </a:ext>
            </a:extLst>
          </p:cNvPr>
          <p:cNvCxnSpPr/>
          <p:nvPr/>
        </p:nvCxnSpPr>
        <p:spPr>
          <a:xfrm>
            <a:off x="787400" y="3886200"/>
            <a:ext cx="698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аво съединение 6">
            <a:extLst>
              <a:ext uri="{FF2B5EF4-FFF2-40B4-BE49-F238E27FC236}">
                <a16:creationId xmlns:a16="http://schemas.microsoft.com/office/drawing/2014/main" id="{F58F7AD3-CCC6-46B9-B619-F4EBC35B02C2}"/>
              </a:ext>
            </a:extLst>
          </p:cNvPr>
          <p:cNvCxnSpPr/>
          <p:nvPr/>
        </p:nvCxnSpPr>
        <p:spPr>
          <a:xfrm>
            <a:off x="1663700" y="388620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аво съединение 8">
            <a:extLst>
              <a:ext uri="{FF2B5EF4-FFF2-40B4-BE49-F238E27FC236}">
                <a16:creationId xmlns:a16="http://schemas.microsoft.com/office/drawing/2014/main" id="{545DAC05-7250-471E-93B7-4DF722E98C38}"/>
              </a:ext>
            </a:extLst>
          </p:cNvPr>
          <p:cNvCxnSpPr/>
          <p:nvPr/>
        </p:nvCxnSpPr>
        <p:spPr>
          <a:xfrm>
            <a:off x="2667000" y="3886200"/>
            <a:ext cx="116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аво съединение 10">
            <a:extLst>
              <a:ext uri="{FF2B5EF4-FFF2-40B4-BE49-F238E27FC236}">
                <a16:creationId xmlns:a16="http://schemas.microsoft.com/office/drawing/2014/main" id="{06A5D4C8-17BB-438B-A455-5A857CB2567B}"/>
              </a:ext>
            </a:extLst>
          </p:cNvPr>
          <p:cNvCxnSpPr/>
          <p:nvPr/>
        </p:nvCxnSpPr>
        <p:spPr>
          <a:xfrm>
            <a:off x="1663700" y="401320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аво съединение 12">
            <a:extLst>
              <a:ext uri="{FF2B5EF4-FFF2-40B4-BE49-F238E27FC236}">
                <a16:creationId xmlns:a16="http://schemas.microsoft.com/office/drawing/2014/main" id="{3D913717-5273-4CC0-91E2-8A1CE5C85F13}"/>
              </a:ext>
            </a:extLst>
          </p:cNvPr>
          <p:cNvCxnSpPr/>
          <p:nvPr/>
        </p:nvCxnSpPr>
        <p:spPr>
          <a:xfrm>
            <a:off x="2667000" y="4013200"/>
            <a:ext cx="106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аво съединение 14">
            <a:extLst>
              <a:ext uri="{FF2B5EF4-FFF2-40B4-BE49-F238E27FC236}">
                <a16:creationId xmlns:a16="http://schemas.microsoft.com/office/drawing/2014/main" id="{13659EC8-0753-4541-8B0E-AECF03F9754B}"/>
              </a:ext>
            </a:extLst>
          </p:cNvPr>
          <p:cNvCxnSpPr/>
          <p:nvPr/>
        </p:nvCxnSpPr>
        <p:spPr>
          <a:xfrm flipH="1">
            <a:off x="3111500" y="3886200"/>
            <a:ext cx="228600" cy="12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Картина 15">
            <a:extLst>
              <a:ext uri="{FF2B5EF4-FFF2-40B4-BE49-F238E27FC236}">
                <a16:creationId xmlns:a16="http://schemas.microsoft.com/office/drawing/2014/main" id="{C66E278F-46EF-4C18-86F1-FEF348CD6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753" y="2862926"/>
            <a:ext cx="4835697" cy="362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94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id="{08E9F167-1813-448B-9666-11A13F104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675" y="480059"/>
            <a:ext cx="10852284" cy="56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02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F5FAF04-D736-4DFA-ABE3-BFC8F2AD1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Подчиненото</a:t>
            </a:r>
            <a:r>
              <a:rPr lang="ru-RU" dirty="0"/>
              <a:t> </a:t>
            </a:r>
            <a:r>
              <a:rPr lang="ru-RU" dirty="0" err="1"/>
              <a:t>допълнително</a:t>
            </a:r>
            <a:r>
              <a:rPr lang="ru-RU" dirty="0"/>
              <a:t> изречение и </a:t>
            </a:r>
            <a:r>
              <a:rPr lang="ru-RU" dirty="0" err="1"/>
              <a:t>мястото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 в </a:t>
            </a:r>
            <a:r>
              <a:rPr lang="ru-RU" dirty="0" err="1"/>
              <a:t>сложното</a:t>
            </a:r>
            <a:r>
              <a:rPr lang="ru-RU" dirty="0"/>
              <a:t> изречение</a:t>
            </a:r>
            <a:endParaRPr lang="bg-BG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E7E7E8E9-1EAE-4618-8E3F-0657715D8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Мястото на допълнението обаче може да се запълни и с цяло изречение – подчинено допълнително изречение. Тогава простото изречение се превръща в сложно съставно.</a:t>
            </a:r>
          </a:p>
          <a:p>
            <a:r>
              <a:rPr lang="bg-BG" dirty="0"/>
              <a:t>Подчиненото допълнително изречение винаги пояснява глагола сказуемо на главното изречение.</a:t>
            </a:r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r>
              <a:rPr lang="bg-BG" dirty="0"/>
              <a:t>Всички разбраха, </a:t>
            </a:r>
            <a:r>
              <a:rPr lang="bg-BG" dirty="0">
                <a:solidFill>
                  <a:srgbClr val="FF0000"/>
                </a:solidFill>
              </a:rPr>
              <a:t>че ще има конкурс.</a:t>
            </a:r>
          </a:p>
        </p:txBody>
      </p:sp>
      <p:cxnSp>
        <p:nvCxnSpPr>
          <p:cNvPr id="5" name="Право съединение 4">
            <a:extLst>
              <a:ext uri="{FF2B5EF4-FFF2-40B4-BE49-F238E27FC236}">
                <a16:creationId xmlns:a16="http://schemas.microsoft.com/office/drawing/2014/main" id="{7DD31051-3E87-4D6D-BA06-EFF6769E31B5}"/>
              </a:ext>
            </a:extLst>
          </p:cNvPr>
          <p:cNvCxnSpPr/>
          <p:nvPr/>
        </p:nvCxnSpPr>
        <p:spPr>
          <a:xfrm>
            <a:off x="2730500" y="4584700"/>
            <a:ext cx="1866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аво съединение 6">
            <a:extLst>
              <a:ext uri="{FF2B5EF4-FFF2-40B4-BE49-F238E27FC236}">
                <a16:creationId xmlns:a16="http://schemas.microsoft.com/office/drawing/2014/main" id="{F416CDBD-B7F1-40EC-821D-92CD71F0AD2D}"/>
              </a:ext>
            </a:extLst>
          </p:cNvPr>
          <p:cNvCxnSpPr/>
          <p:nvPr/>
        </p:nvCxnSpPr>
        <p:spPr>
          <a:xfrm>
            <a:off x="2603500" y="4711700"/>
            <a:ext cx="200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аво съединение 8">
            <a:extLst>
              <a:ext uri="{FF2B5EF4-FFF2-40B4-BE49-F238E27FC236}">
                <a16:creationId xmlns:a16="http://schemas.microsoft.com/office/drawing/2014/main" id="{BF7FDEC8-EB31-4FE1-AA75-3DD475EA7FC5}"/>
              </a:ext>
            </a:extLst>
          </p:cNvPr>
          <p:cNvCxnSpPr/>
          <p:nvPr/>
        </p:nvCxnSpPr>
        <p:spPr>
          <a:xfrm flipH="1">
            <a:off x="3441700" y="4483100"/>
            <a:ext cx="3683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id="{F26204AB-571C-414F-9C72-F1A4B282DC72}"/>
              </a:ext>
            </a:extLst>
          </p:cNvPr>
          <p:cNvSpPr txBox="1"/>
          <p:nvPr/>
        </p:nvSpPr>
        <p:spPr>
          <a:xfrm>
            <a:off x="5524500" y="41021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rgbClr val="FF0000"/>
                </a:solidFill>
              </a:rPr>
              <a:t>Какво разбраха всички?</a:t>
            </a:r>
          </a:p>
          <a:p>
            <a:r>
              <a:rPr lang="bg-BG" dirty="0">
                <a:solidFill>
                  <a:srgbClr val="FF0000"/>
                </a:solidFill>
              </a:rPr>
              <a:t>Отговорът е подчиненото допълнително изречение.</a:t>
            </a:r>
          </a:p>
        </p:txBody>
      </p:sp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6A85F24B-2AF9-4E7A-9903-2BD5EA188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275" y="5127030"/>
            <a:ext cx="4514850" cy="141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53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65DB83F-AD31-4981-BF08-F4D0D9EB1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bg-BG" sz="3700"/>
              <a:t>Същност на подчиненото допълнително изречение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Контейнер за съдържание 2">
            <a:extLst>
              <a:ext uri="{FF2B5EF4-FFF2-40B4-BE49-F238E27FC236}">
                <a16:creationId xmlns:a16="http://schemas.microsoft.com/office/drawing/2014/main" id="{0582E05F-EAFA-4F3F-99D0-6F4D5E2226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307486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4629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06F11E6-445A-4E37-9E7C-862C479AD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bg-BG"/>
              <a:t>Свързване между главно и подчинено допълнително изречение</a:t>
            </a:r>
          </a:p>
        </p:txBody>
      </p:sp>
      <p:sp>
        <p:nvSpPr>
          <p:cNvPr id="14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5" name="Таблица 4">
            <a:extLst>
              <a:ext uri="{FF2B5EF4-FFF2-40B4-BE49-F238E27FC236}">
                <a16:creationId xmlns:a16="http://schemas.microsoft.com/office/drawing/2014/main" id="{DFB37AC6-AB15-4144-9C1B-39DDCCD976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418300"/>
              </p:ext>
            </p:extLst>
          </p:nvPr>
        </p:nvGraphicFramePr>
        <p:xfrm>
          <a:off x="842598" y="2337859"/>
          <a:ext cx="10062470" cy="3314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9434">
                  <a:extLst>
                    <a:ext uri="{9D8B030D-6E8A-4147-A177-3AD203B41FA5}">
                      <a16:colId xmlns:a16="http://schemas.microsoft.com/office/drawing/2014/main" val="2137067643"/>
                    </a:ext>
                  </a:extLst>
                </a:gridCol>
                <a:gridCol w="5013036">
                  <a:extLst>
                    <a:ext uri="{9D8B030D-6E8A-4147-A177-3AD203B41FA5}">
                      <a16:colId xmlns:a16="http://schemas.microsoft.com/office/drawing/2014/main" val="3046059323"/>
                    </a:ext>
                  </a:extLst>
                </a:gridCol>
              </a:tblGrid>
              <a:tr h="1051051">
                <a:tc>
                  <a:txBody>
                    <a:bodyPr/>
                    <a:lstStyle/>
                    <a:p>
                      <a:r>
                        <a:rPr lang="bg-BG" sz="2000"/>
                        <a:t>Чрез съюзи:</a:t>
                      </a:r>
                    </a:p>
                    <a:p>
                      <a:r>
                        <a:rPr lang="bg-BG" sz="2000"/>
                        <a:t>Че</a:t>
                      </a:r>
                    </a:p>
                    <a:p>
                      <a:r>
                        <a:rPr lang="bg-BG" sz="2000"/>
                        <a:t>да</a:t>
                      </a:r>
                    </a:p>
                  </a:txBody>
                  <a:tcPr marL="101063" marR="101063" marT="50531" marB="50531"/>
                </a:tc>
                <a:tc>
                  <a:txBody>
                    <a:bodyPr/>
                    <a:lstStyle/>
                    <a:p>
                      <a:r>
                        <a:rPr lang="bg-BG" sz="2000"/>
                        <a:t>Разбрах, че си получил шестица по история.</a:t>
                      </a:r>
                    </a:p>
                    <a:p>
                      <a:r>
                        <a:rPr lang="bg-BG" sz="2000"/>
                        <a:t>Искам да ти направя услуга.</a:t>
                      </a:r>
                    </a:p>
                  </a:txBody>
                  <a:tcPr marL="101063" marR="101063" marT="50531" marB="50531"/>
                </a:tc>
                <a:extLst>
                  <a:ext uri="{0D108BD9-81ED-4DB2-BD59-A6C34878D82A}">
                    <a16:rowId xmlns:a16="http://schemas.microsoft.com/office/drawing/2014/main" val="3153403033"/>
                  </a:ext>
                </a:extLst>
              </a:tr>
              <a:tr h="2263801">
                <a:tc>
                  <a:txBody>
                    <a:bodyPr/>
                    <a:lstStyle/>
                    <a:p>
                      <a:r>
                        <a:rPr lang="bg-BG" sz="2000" dirty="0"/>
                        <a:t>Чрез въпросителни местоимения – </a:t>
                      </a:r>
                      <a:r>
                        <a:rPr lang="bg-BG" sz="2000" dirty="0">
                          <a:solidFill>
                            <a:srgbClr val="FF0000"/>
                          </a:solidFill>
                        </a:rPr>
                        <a:t>кой, чий, какъв, колко</a:t>
                      </a:r>
                    </a:p>
                    <a:p>
                      <a:endParaRPr lang="bg-BG" sz="2000" dirty="0"/>
                    </a:p>
                    <a:p>
                      <a:r>
                        <a:rPr lang="bg-BG" sz="2000" dirty="0"/>
                        <a:t>Чрез въпросителни наречия: </a:t>
                      </a:r>
                      <a:r>
                        <a:rPr lang="bg-BG" sz="2000" dirty="0">
                          <a:solidFill>
                            <a:srgbClr val="FF0000"/>
                          </a:solidFill>
                        </a:rPr>
                        <a:t>къде, кога, как, защо</a:t>
                      </a:r>
                    </a:p>
                    <a:p>
                      <a:endParaRPr lang="bg-BG" sz="2000" dirty="0"/>
                    </a:p>
                    <a:p>
                      <a:r>
                        <a:rPr lang="bg-BG" sz="2000" dirty="0"/>
                        <a:t>Чрез въпросителни частици: </a:t>
                      </a:r>
                      <a:r>
                        <a:rPr lang="bg-BG" sz="2000" dirty="0">
                          <a:solidFill>
                            <a:srgbClr val="FF0000"/>
                          </a:solidFill>
                        </a:rPr>
                        <a:t>дали, ли</a:t>
                      </a:r>
                    </a:p>
                  </a:txBody>
                  <a:tcPr marL="101063" marR="101063" marT="50531" marB="50531"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Попитах </a:t>
                      </a:r>
                      <a:r>
                        <a:rPr lang="bg-BG" sz="2000" dirty="0">
                          <a:solidFill>
                            <a:srgbClr val="FF0000"/>
                          </a:solidFill>
                        </a:rPr>
                        <a:t>кой е виновникът</a:t>
                      </a:r>
                      <a:r>
                        <a:rPr lang="bg-BG" sz="2000" dirty="0"/>
                        <a:t>.</a:t>
                      </a:r>
                    </a:p>
                    <a:p>
                      <a:r>
                        <a:rPr lang="bg-BG" sz="2000" dirty="0"/>
                        <a:t>Не разбрах </a:t>
                      </a:r>
                      <a:r>
                        <a:rPr lang="bg-BG" sz="2000" dirty="0">
                          <a:solidFill>
                            <a:srgbClr val="FF0000"/>
                          </a:solidFill>
                        </a:rPr>
                        <a:t>чия е колата</a:t>
                      </a:r>
                      <a:r>
                        <a:rPr lang="bg-BG" sz="2000" dirty="0"/>
                        <a:t>.</a:t>
                      </a:r>
                    </a:p>
                    <a:p>
                      <a:r>
                        <a:rPr lang="bg-BG" sz="2000" dirty="0"/>
                        <a:t>Не стана ясно </a:t>
                      </a:r>
                      <a:r>
                        <a:rPr lang="bg-BG" sz="2000" dirty="0">
                          <a:solidFill>
                            <a:srgbClr val="FF0000"/>
                          </a:solidFill>
                        </a:rPr>
                        <a:t>колко тежи товарът</a:t>
                      </a:r>
                      <a:r>
                        <a:rPr lang="bg-BG" sz="2000" dirty="0"/>
                        <a:t>.</a:t>
                      </a:r>
                    </a:p>
                    <a:p>
                      <a:r>
                        <a:rPr lang="bg-BG" sz="2000" dirty="0"/>
                        <a:t>Не беше решила </a:t>
                      </a:r>
                      <a:r>
                        <a:rPr lang="bg-BG" sz="2000" dirty="0">
                          <a:solidFill>
                            <a:srgbClr val="FF0000"/>
                          </a:solidFill>
                        </a:rPr>
                        <a:t>как ще се облече за бала.</a:t>
                      </a:r>
                    </a:p>
                    <a:p>
                      <a:r>
                        <a:rPr lang="bg-BG" sz="2000" dirty="0"/>
                        <a:t>Колебая се </a:t>
                      </a:r>
                      <a:r>
                        <a:rPr lang="bg-BG" sz="2000" dirty="0">
                          <a:solidFill>
                            <a:srgbClr val="FF0000"/>
                          </a:solidFill>
                        </a:rPr>
                        <a:t>кога да тръгна</a:t>
                      </a:r>
                      <a:r>
                        <a:rPr lang="bg-BG" sz="2000" dirty="0"/>
                        <a:t>.</a:t>
                      </a:r>
                    </a:p>
                    <a:p>
                      <a:r>
                        <a:rPr lang="bg-BG" sz="2000" dirty="0"/>
                        <a:t>Чудя се </a:t>
                      </a:r>
                      <a:r>
                        <a:rPr lang="bg-BG" sz="2000" dirty="0">
                          <a:solidFill>
                            <a:srgbClr val="FF0000"/>
                          </a:solidFill>
                        </a:rPr>
                        <a:t>дали да участвам в конкурса</a:t>
                      </a:r>
                      <a:r>
                        <a:rPr lang="bg-BG" sz="2000" dirty="0"/>
                        <a:t>.</a:t>
                      </a:r>
                    </a:p>
                  </a:txBody>
                  <a:tcPr marL="101063" marR="101063" marT="50531" marB="50531"/>
                </a:tc>
                <a:extLst>
                  <a:ext uri="{0D108BD9-81ED-4DB2-BD59-A6C34878D82A}">
                    <a16:rowId xmlns:a16="http://schemas.microsoft.com/office/drawing/2014/main" val="1999071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567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D4E9500-6AC7-4186-B37B-3D19D14DF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bg-BG"/>
              <a:t>Как да откриеш подчиненото допълнително изречение?</a:t>
            </a:r>
          </a:p>
        </p:txBody>
      </p:sp>
      <p:sp>
        <p:nvSpPr>
          <p:cNvPr id="16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8" name="Контейнер за съдържание 2">
            <a:extLst>
              <a:ext uri="{FF2B5EF4-FFF2-40B4-BE49-F238E27FC236}">
                <a16:creationId xmlns:a16="http://schemas.microsoft.com/office/drawing/2014/main" id="{9DF2698D-2FBE-4BE9-9C4E-4D8C6DA825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677277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2914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213FB9D-8295-4824-B784-E081D2F6E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4658"/>
          </a:xfrm>
        </p:spPr>
        <p:txBody>
          <a:bodyPr/>
          <a:lstStyle/>
          <a:p>
            <a:r>
              <a:rPr lang="bg-BG" dirty="0"/>
              <a:t>Примери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55847C0F-5085-443B-8FD1-52F71FD89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r>
              <a:rPr lang="bg-BG" dirty="0">
                <a:solidFill>
                  <a:srgbClr val="FF0000"/>
                </a:solidFill>
              </a:rPr>
              <a:t>                                      ,че </a:t>
            </a:r>
            <a:r>
              <a:rPr lang="bg-BG" dirty="0"/>
              <a:t>през ваканцията е много весело.</a:t>
            </a:r>
          </a:p>
          <a:p>
            <a:pPr marL="0" indent="0">
              <a:buNone/>
            </a:pPr>
            <a:r>
              <a:rPr lang="bg-BG" dirty="0"/>
              <a:t>                                      </a:t>
            </a:r>
            <a:r>
              <a:rPr lang="bg-BG" dirty="0">
                <a:solidFill>
                  <a:srgbClr val="FF0000"/>
                </a:solidFill>
              </a:rPr>
              <a:t>да</a:t>
            </a:r>
            <a:r>
              <a:rPr lang="bg-BG" dirty="0"/>
              <a:t> отидат на море.</a:t>
            </a:r>
          </a:p>
          <a:p>
            <a:pPr marL="0" indent="0">
              <a:buNone/>
            </a:pPr>
            <a:r>
              <a:rPr lang="bg-BG" dirty="0"/>
              <a:t>Момчетата мислят         </a:t>
            </a:r>
            <a:r>
              <a:rPr lang="bg-BG" dirty="0">
                <a:solidFill>
                  <a:srgbClr val="FF0000"/>
                </a:solidFill>
              </a:rPr>
              <a:t>кого</a:t>
            </a:r>
            <a:r>
              <a:rPr lang="bg-BG" dirty="0"/>
              <a:t> да поканят на купона.</a:t>
            </a:r>
          </a:p>
          <a:p>
            <a:pPr marL="0" indent="0">
              <a:buNone/>
            </a:pPr>
            <a:r>
              <a:rPr lang="bg-BG" dirty="0"/>
              <a:t>                                      </a:t>
            </a:r>
            <a:r>
              <a:rPr lang="bg-BG" dirty="0">
                <a:solidFill>
                  <a:srgbClr val="FF0000"/>
                </a:solidFill>
              </a:rPr>
              <a:t>какъв</a:t>
            </a:r>
            <a:r>
              <a:rPr lang="bg-BG" dirty="0"/>
              <a:t> е резултатът.</a:t>
            </a:r>
          </a:p>
          <a:p>
            <a:pPr marL="0" indent="0">
              <a:buNone/>
            </a:pPr>
            <a:r>
              <a:rPr lang="bg-BG" dirty="0"/>
              <a:t>                                      </a:t>
            </a:r>
            <a:r>
              <a:rPr lang="bg-BG" dirty="0">
                <a:solidFill>
                  <a:srgbClr val="FF0000"/>
                </a:solidFill>
              </a:rPr>
              <a:t>кога </a:t>
            </a:r>
            <a:r>
              <a:rPr lang="bg-BG" dirty="0"/>
              <a:t>да играят футбол.</a:t>
            </a:r>
          </a:p>
          <a:p>
            <a:pPr marL="0" indent="0">
              <a:buNone/>
            </a:pPr>
            <a:r>
              <a:rPr lang="bg-BG" dirty="0"/>
              <a:t>                                      </a:t>
            </a:r>
            <a:r>
              <a:rPr lang="bg-BG" dirty="0">
                <a:solidFill>
                  <a:srgbClr val="FF0000"/>
                </a:solidFill>
              </a:rPr>
              <a:t>дали</a:t>
            </a:r>
            <a:r>
              <a:rPr lang="bg-BG" dirty="0"/>
              <a:t> да не поплуват.</a:t>
            </a:r>
          </a:p>
        </p:txBody>
      </p:sp>
      <p:cxnSp>
        <p:nvCxnSpPr>
          <p:cNvPr id="5" name="Право съединение 4">
            <a:extLst>
              <a:ext uri="{FF2B5EF4-FFF2-40B4-BE49-F238E27FC236}">
                <a16:creationId xmlns:a16="http://schemas.microsoft.com/office/drawing/2014/main" id="{C9CF6917-CBE3-4898-9040-7B97504E7CD7}"/>
              </a:ext>
            </a:extLst>
          </p:cNvPr>
          <p:cNvCxnSpPr/>
          <p:nvPr/>
        </p:nvCxnSpPr>
        <p:spPr>
          <a:xfrm>
            <a:off x="3022600" y="2527300"/>
            <a:ext cx="0" cy="26543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аво съединение 6">
            <a:extLst>
              <a:ext uri="{FF2B5EF4-FFF2-40B4-BE49-F238E27FC236}">
                <a16:creationId xmlns:a16="http://schemas.microsoft.com/office/drawing/2014/main" id="{2AF149F5-50AB-4D0D-BE7E-33B1AB613966}"/>
              </a:ext>
            </a:extLst>
          </p:cNvPr>
          <p:cNvCxnSpPr/>
          <p:nvPr/>
        </p:nvCxnSpPr>
        <p:spPr>
          <a:xfrm>
            <a:off x="787400" y="3721100"/>
            <a:ext cx="104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аво съединение 8">
            <a:extLst>
              <a:ext uri="{FF2B5EF4-FFF2-40B4-BE49-F238E27FC236}">
                <a16:creationId xmlns:a16="http://schemas.microsoft.com/office/drawing/2014/main" id="{EDB53BCB-5864-4FA7-8289-76BB2102499E}"/>
              </a:ext>
            </a:extLst>
          </p:cNvPr>
          <p:cNvCxnSpPr/>
          <p:nvPr/>
        </p:nvCxnSpPr>
        <p:spPr>
          <a:xfrm>
            <a:off x="2019300" y="3759200"/>
            <a:ext cx="647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аво съединение 10">
            <a:extLst>
              <a:ext uri="{FF2B5EF4-FFF2-40B4-BE49-F238E27FC236}">
                <a16:creationId xmlns:a16="http://schemas.microsoft.com/office/drawing/2014/main" id="{871A258F-8FC2-4325-BD13-0ED4FF406831}"/>
              </a:ext>
            </a:extLst>
          </p:cNvPr>
          <p:cNvCxnSpPr/>
          <p:nvPr/>
        </p:nvCxnSpPr>
        <p:spPr>
          <a:xfrm>
            <a:off x="2057400" y="3949700"/>
            <a:ext cx="63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аво съединение 12">
            <a:extLst>
              <a:ext uri="{FF2B5EF4-FFF2-40B4-BE49-F238E27FC236}">
                <a16:creationId xmlns:a16="http://schemas.microsoft.com/office/drawing/2014/main" id="{A554947A-49CA-4040-A3D7-E225A5A1C028}"/>
              </a:ext>
            </a:extLst>
          </p:cNvPr>
          <p:cNvCxnSpPr/>
          <p:nvPr/>
        </p:nvCxnSpPr>
        <p:spPr>
          <a:xfrm>
            <a:off x="3175000" y="5029200"/>
            <a:ext cx="3822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аво съединение 14">
            <a:extLst>
              <a:ext uri="{FF2B5EF4-FFF2-40B4-BE49-F238E27FC236}">
                <a16:creationId xmlns:a16="http://schemas.microsoft.com/office/drawing/2014/main" id="{1E477045-AB0F-4939-A6AD-CE32C43FF531}"/>
              </a:ext>
            </a:extLst>
          </p:cNvPr>
          <p:cNvCxnSpPr/>
          <p:nvPr/>
        </p:nvCxnSpPr>
        <p:spPr>
          <a:xfrm>
            <a:off x="3149600" y="5181600"/>
            <a:ext cx="3848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аво съединение 16">
            <a:extLst>
              <a:ext uri="{FF2B5EF4-FFF2-40B4-BE49-F238E27FC236}">
                <a16:creationId xmlns:a16="http://schemas.microsoft.com/office/drawing/2014/main" id="{5DD326DC-87D0-482F-B865-B45444525285}"/>
              </a:ext>
            </a:extLst>
          </p:cNvPr>
          <p:cNvCxnSpPr/>
          <p:nvPr/>
        </p:nvCxnSpPr>
        <p:spPr>
          <a:xfrm flipH="1">
            <a:off x="4838700" y="4876800"/>
            <a:ext cx="4826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ово поле 17">
            <a:extLst>
              <a:ext uri="{FF2B5EF4-FFF2-40B4-BE49-F238E27FC236}">
                <a16:creationId xmlns:a16="http://schemas.microsoft.com/office/drawing/2014/main" id="{470712A3-D9FF-47AE-BC1D-642A0187DDCB}"/>
              </a:ext>
            </a:extLst>
          </p:cNvPr>
          <p:cNvSpPr txBox="1"/>
          <p:nvPr/>
        </p:nvSpPr>
        <p:spPr>
          <a:xfrm>
            <a:off x="787400" y="5778500"/>
            <a:ext cx="1905000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bg-BG" dirty="0"/>
              <a:t>Главно изречение</a:t>
            </a:r>
          </a:p>
        </p:txBody>
      </p:sp>
      <p:sp>
        <p:nvSpPr>
          <p:cNvPr id="19" name="Текстово поле 18">
            <a:extLst>
              <a:ext uri="{FF2B5EF4-FFF2-40B4-BE49-F238E27FC236}">
                <a16:creationId xmlns:a16="http://schemas.microsoft.com/office/drawing/2014/main" id="{80EC77EE-DB92-4B67-BA40-0F2A1140F7FE}"/>
              </a:ext>
            </a:extLst>
          </p:cNvPr>
          <p:cNvSpPr txBox="1"/>
          <p:nvPr/>
        </p:nvSpPr>
        <p:spPr>
          <a:xfrm>
            <a:off x="3517900" y="6041362"/>
            <a:ext cx="38481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g-BG" dirty="0"/>
              <a:t>Подчинено допълнително изречение</a:t>
            </a:r>
          </a:p>
        </p:txBody>
      </p:sp>
      <p:sp>
        <p:nvSpPr>
          <p:cNvPr id="20" name="Текстово поле 19">
            <a:extLst>
              <a:ext uri="{FF2B5EF4-FFF2-40B4-BE49-F238E27FC236}">
                <a16:creationId xmlns:a16="http://schemas.microsoft.com/office/drawing/2014/main" id="{720F049C-42D5-44F2-997B-990B8ABD7C4E}"/>
              </a:ext>
            </a:extLst>
          </p:cNvPr>
          <p:cNvSpPr txBox="1"/>
          <p:nvPr/>
        </p:nvSpPr>
        <p:spPr>
          <a:xfrm>
            <a:off x="406400" y="1879600"/>
            <a:ext cx="23749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g-BG" i="1" dirty="0"/>
              <a:t>Какво мислят момчетата?</a:t>
            </a:r>
          </a:p>
        </p:txBody>
      </p:sp>
      <p:pic>
        <p:nvPicPr>
          <p:cNvPr id="21" name="Картина 20">
            <a:extLst>
              <a:ext uri="{FF2B5EF4-FFF2-40B4-BE49-F238E27FC236}">
                <a16:creationId xmlns:a16="http://schemas.microsoft.com/office/drawing/2014/main" id="{192ACC64-2C80-4C24-96EA-3B3EA1535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002" y="419895"/>
            <a:ext cx="3048000" cy="145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23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A7B7D16-1441-4348-AF67-45084F5C5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9567" y="205274"/>
            <a:ext cx="5504434" cy="1212980"/>
          </a:xfrm>
        </p:spPr>
        <p:txBody>
          <a:bodyPr anchor="ctr">
            <a:normAutofit/>
          </a:bodyPr>
          <a:lstStyle/>
          <a:p>
            <a:r>
              <a:rPr lang="bg-BG" dirty="0"/>
              <a:t>Синтактична синонимия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2BEA6327-F671-4C47-8F8C-A54EEE080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933" y="804672"/>
            <a:ext cx="2987795" cy="5085609"/>
          </a:xfrm>
          <a:prstGeom prst="rect">
            <a:avLst/>
          </a:prstGeom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00FEA057-65ED-4D44-B136-9627986AD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823" y="1791478"/>
            <a:ext cx="4904626" cy="442270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bg-BG" sz="2000" dirty="0"/>
              <a:t>Отделните думи и словосъчетания в простото изречение и подчинените изречения в сложното съставно, които запълват мястото на допълнението и носят сходна информация, се наричат синтактични синоними: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bg-BG" sz="2000" dirty="0"/>
              <a:t>Допълнение в просто изречение:</a:t>
            </a:r>
          </a:p>
          <a:p>
            <a:pPr marL="0" indent="0">
              <a:lnSpc>
                <a:spcPct val="90000"/>
              </a:lnSpc>
              <a:buNone/>
            </a:pPr>
            <a:endParaRPr lang="bg-BG" sz="2000" dirty="0"/>
          </a:p>
          <a:p>
            <a:pPr marL="0" indent="0">
              <a:lnSpc>
                <a:spcPct val="90000"/>
              </a:lnSpc>
              <a:buNone/>
            </a:pPr>
            <a:r>
              <a:rPr lang="bg-BG" sz="2000" dirty="0"/>
              <a:t>Капитанът съобщи </a:t>
            </a:r>
            <a:r>
              <a:rPr lang="bg-BG" sz="2000" b="1" i="1" dirty="0">
                <a:highlight>
                  <a:srgbClr val="FFFF00"/>
                </a:highlight>
              </a:rPr>
              <a:t>за незабавното отплаване на кораба</a:t>
            </a:r>
            <a:r>
              <a:rPr lang="bg-BG" sz="2000" dirty="0">
                <a:highlight>
                  <a:srgbClr val="FFFF00"/>
                </a:highlight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bg-BG" sz="2000" dirty="0">
              <a:highlight>
                <a:srgbClr val="FFFF00"/>
              </a:highlight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bg-BG" sz="2000" dirty="0"/>
              <a:t>Подчинено допълнително изречение в сложно съставно:</a:t>
            </a:r>
          </a:p>
          <a:p>
            <a:pPr marL="0" indent="0">
              <a:lnSpc>
                <a:spcPct val="90000"/>
              </a:lnSpc>
              <a:buNone/>
            </a:pPr>
            <a:endParaRPr lang="bg-BG" sz="2000" dirty="0"/>
          </a:p>
          <a:p>
            <a:pPr marL="0" indent="0">
              <a:lnSpc>
                <a:spcPct val="90000"/>
              </a:lnSpc>
              <a:buNone/>
            </a:pPr>
            <a:r>
              <a:rPr lang="bg-BG" sz="2000" dirty="0"/>
              <a:t>Капитанът съобщи, </a:t>
            </a:r>
            <a:r>
              <a:rPr lang="bg-BG" sz="2000" i="1" dirty="0">
                <a:highlight>
                  <a:srgbClr val="FFFF00"/>
                </a:highlight>
              </a:rPr>
              <a:t>че корабът ще отплава </a:t>
            </a:r>
            <a:r>
              <a:rPr lang="bg-BG" sz="2400" i="1" dirty="0">
                <a:highlight>
                  <a:srgbClr val="FFFF00"/>
                </a:highlight>
              </a:rPr>
              <a:t>незабавно.</a:t>
            </a:r>
          </a:p>
          <a:p>
            <a:pPr marL="0" indent="0">
              <a:lnSpc>
                <a:spcPct val="90000"/>
              </a:lnSpc>
              <a:buNone/>
            </a:pPr>
            <a:endParaRPr lang="bg-BG" sz="1300" dirty="0"/>
          </a:p>
        </p:txBody>
      </p:sp>
    </p:spTree>
    <p:extLst>
      <p:ext uri="{BB962C8B-B14F-4D97-AF65-F5344CB8AC3E}">
        <p14:creationId xmlns:p14="http://schemas.microsoft.com/office/powerpoint/2010/main" val="1400111071"/>
      </p:ext>
    </p:extLst>
  </p:cSld>
  <p:clrMapOvr>
    <a:masterClrMapping/>
  </p:clrMapOvr>
</p:sld>
</file>

<file path=ppt/theme/theme1.xml><?xml version="1.0" encoding="utf-8"?>
<a:theme xmlns:a="http://schemas.openxmlformats.org/drawingml/2006/main" name="Фасети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681</Words>
  <Application>Microsoft Office PowerPoint</Application>
  <PresentationFormat>Widescreen</PresentationFormat>
  <Paragraphs>92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Trebuchet MS</vt:lpstr>
      <vt:lpstr>Wingdings</vt:lpstr>
      <vt:lpstr>Wingdings 3</vt:lpstr>
      <vt:lpstr>Фасети</vt:lpstr>
      <vt:lpstr>Сложно съставно с подчинено допълнително изречение</vt:lpstr>
      <vt:lpstr>Подчиненото допълнително изречение и мястото му в сложното изречение</vt:lpstr>
      <vt:lpstr>PowerPoint Presentation</vt:lpstr>
      <vt:lpstr>Подчиненото допълнително изречение и мястото му в сложното изречение</vt:lpstr>
      <vt:lpstr>Същност на подчиненото допълнително изречение</vt:lpstr>
      <vt:lpstr>Свързване между главно и подчинено допълнително изречение</vt:lpstr>
      <vt:lpstr>Как да откриеш подчиненото допълнително изречение?</vt:lpstr>
      <vt:lpstr>Примери</vt:lpstr>
      <vt:lpstr>Синтактична синонимия</vt:lpstr>
      <vt:lpstr>Правила при употреба на сложно съставно изречение с подчинено допълнително изречение</vt:lpstr>
      <vt:lpstr>Важно!!!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Сложно съставно с подчинено допълнително изречение</dc:title>
  <dc:creator>Лиляна Джолева</dc:creator>
  <cp:lastModifiedBy>Заприна Г. Глушкова</cp:lastModifiedBy>
  <cp:revision>1</cp:revision>
  <dcterms:created xsi:type="dcterms:W3CDTF">2021-04-26T16:39:03Z</dcterms:created>
  <dcterms:modified xsi:type="dcterms:W3CDTF">2021-10-27T17:55:10Z</dcterms:modified>
</cp:coreProperties>
</file>