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4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7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67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9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96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9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01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5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772C379-9A7C-4C87-A116-CBE9F58B04C5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2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6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04E939F-06F4-4E1D-8225-9855D0A45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bg-BG" sz="7200"/>
              <a:t>Романът „Дон Кихот“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F4E0A0B1-9AEF-4031-8D6B-F8DB9A44A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>
            <a:normAutofit/>
          </a:bodyPr>
          <a:lstStyle/>
          <a:p>
            <a:r>
              <a:rPr lang="bg-BG" dirty="0"/>
              <a:t>Сюжет, композиция, </a:t>
            </a:r>
            <a:r>
              <a:rPr lang="bg-BG" dirty="0" err="1"/>
              <a:t>персонажна</a:t>
            </a:r>
            <a:r>
              <a:rPr lang="bg-BG" dirty="0"/>
              <a:t> система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12FE5F9-EFAF-42B6-8E31-372D1AB9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3" r="2" b="14424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633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1C1CDD9-789A-42D5-B5DB-1E631C35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Идеен замисъл на романа „Дон Кихот“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8ED80CA6-1EF3-4440-A865-2D11E939C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Пародия/ сатира срещу приемането на идеала за действителност</a:t>
            </a:r>
          </a:p>
          <a:p>
            <a:r>
              <a:rPr lang="bg-BG" dirty="0"/>
              <a:t>Пародия на рицарските романи</a:t>
            </a:r>
          </a:p>
          <a:p>
            <a:endParaRPr lang="bg-BG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3DED58A2-0487-4DD0-A818-4C3C3FB362ED}"/>
              </a:ext>
            </a:extLst>
          </p:cNvPr>
          <p:cNvSpPr/>
          <p:nvPr/>
        </p:nvSpPr>
        <p:spPr>
          <a:xfrm>
            <a:off x="1816100" y="2908300"/>
            <a:ext cx="7162800" cy="326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Пародия </a:t>
            </a:r>
            <a:r>
              <a:rPr lang="bg-BG" dirty="0"/>
              <a:t>– от </a:t>
            </a:r>
            <a:r>
              <a:rPr lang="bg-BG" dirty="0" err="1"/>
              <a:t>стгр</a:t>
            </a:r>
            <a:r>
              <a:rPr lang="bg-BG" dirty="0"/>
              <a:t>. – отвъд песента, т.е. изопачаване на вече съществуващо произведение така, че да се разкрият неговите смешни, нелепи страни;</a:t>
            </a:r>
          </a:p>
          <a:p>
            <a:pPr algn="ctr"/>
            <a:r>
              <a:rPr lang="bg-BG" b="1" dirty="0"/>
              <a:t>Процес на пародиране </a:t>
            </a:r>
            <a:r>
              <a:rPr lang="bg-BG" dirty="0"/>
              <a:t>– създаване на нов образ, в който като в криво огледало се оглеждат особеностите на стария така, че той да стане смешен.</a:t>
            </a:r>
          </a:p>
        </p:txBody>
      </p:sp>
    </p:spTree>
    <p:extLst>
      <p:ext uri="{BB962C8B-B14F-4D97-AF65-F5344CB8AC3E}">
        <p14:creationId xmlns:p14="http://schemas.microsoft.com/office/powerpoint/2010/main" val="125494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E66E43D-F4E5-4825-B5C9-509035B8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500334" cy="625270"/>
          </a:xfrm>
        </p:spPr>
        <p:txBody>
          <a:bodyPr/>
          <a:lstStyle/>
          <a:p>
            <a:r>
              <a:rPr lang="bg-BG" dirty="0"/>
              <a:t>Композиция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7222A38-4AC7-4FD9-A869-2F4109FA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74900"/>
            <a:ext cx="9921613" cy="3797300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Два плана на разказа:</a:t>
            </a:r>
          </a:p>
          <a:p>
            <a:pPr marL="0" indent="0">
              <a:buNone/>
            </a:pPr>
            <a:r>
              <a:rPr lang="bg-BG" dirty="0"/>
              <a:t>А) фантастично – Дон Кихот и Санчо                              това поражда 3 типа ефекти:</a:t>
            </a:r>
          </a:p>
          <a:p>
            <a:pPr marL="0" indent="0">
              <a:buNone/>
            </a:pPr>
            <a:r>
              <a:rPr lang="bg-BG" dirty="0"/>
              <a:t>Б) всекидневната действителност                </a:t>
            </a:r>
          </a:p>
          <a:p>
            <a:pPr marL="0" indent="0" algn="r">
              <a:buNone/>
            </a:pPr>
            <a:r>
              <a:rPr lang="bg-BG" dirty="0"/>
              <a:t>                                                                                                        -комични(контраст между това,                               което е реално, и това, което вижда Дон Кихот)                       </a:t>
            </a:r>
          </a:p>
          <a:p>
            <a:pPr marL="0" indent="0" algn="r">
              <a:buNone/>
            </a:pPr>
            <a:r>
              <a:rPr lang="bg-BG" dirty="0"/>
              <a:t>                                                                                                       - пластични – въображаеми образи се намесват в реалността и я объркват</a:t>
            </a:r>
          </a:p>
          <a:p>
            <a:pPr marL="0" indent="0" algn="r">
              <a:buNone/>
            </a:pPr>
            <a:r>
              <a:rPr lang="bg-BG" dirty="0"/>
              <a:t>                                                                                                       - ефекти на смисъла – относителност при възприемането                                                                         </a:t>
            </a:r>
          </a:p>
        </p:txBody>
      </p:sp>
      <p:sp>
        <p:nvSpPr>
          <p:cNvPr id="5" name="Дясна фигурна скоба 4">
            <a:extLst>
              <a:ext uri="{FF2B5EF4-FFF2-40B4-BE49-F238E27FC236}">
                <a16:creationId xmlns:a16="http://schemas.microsoft.com/office/drawing/2014/main" id="{BAF2E2FB-6B96-40DC-8993-AFC8604A663C}"/>
              </a:ext>
            </a:extLst>
          </p:cNvPr>
          <p:cNvSpPr/>
          <p:nvPr/>
        </p:nvSpPr>
        <p:spPr>
          <a:xfrm>
            <a:off x="5611554" y="2554607"/>
            <a:ext cx="838200" cy="1054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2D0DB09-6603-4FC6-AA6D-2BFB56264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" y="3847546"/>
            <a:ext cx="4010025" cy="2052828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EB56808F-FFC7-4E5D-A60D-E68360CC2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416" y="24001"/>
            <a:ext cx="2027468" cy="26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0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02BB547-3DB3-4E54-9248-BFCA6033B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0" r="9151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26F3927-FFC2-4074-B36F-A139D650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bg-BG" sz="4800" dirty="0"/>
              <a:t>Хроника на приключенията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37630F4-2B28-41CB-B465-45615FE8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pPr algn="just"/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Логиката на тръгването – героят изскача от библиотеката, за да навлезе в живота; Алонсо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Кихано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става Дон Кихот, избира си дама на сърцето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Дулсинея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Тобосо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конят му е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Росинат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 поход – посвещават го в хана в рицарско звание; случката в гората, побоят над овчарчето Андрес, срещата с търговците, които не искат да признаят, че </a:t>
            </a:r>
            <a:r>
              <a:rPr lang="bg-BG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Дулсинея</a:t>
            </a: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най-красива, пребиват го, отведен е вкъщи, изгарят книгите, заради които е загубил разсъдъка си;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8808031-3B32-46F8-A54A-EE13CC8C96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85" r="3" b="15140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3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3183258B-A47A-4047-9C0D-906E99063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481" y="0"/>
            <a:ext cx="2962275" cy="3810000"/>
          </a:xfrm>
          <a:prstGeom prst="rect">
            <a:avLst/>
          </a:prstGeom>
        </p:spPr>
      </p:pic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E78E7D3D-1C7C-4162-AB4B-B77186741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53056" y="2678534"/>
            <a:ext cx="3019425" cy="381000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4B76A6E-E82E-45BA-8CCA-14623CEF6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24" y="336550"/>
            <a:ext cx="2981325" cy="3810000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29F4759D-7772-4A0B-B946-C41C8DFB2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3201" y="2958452"/>
            <a:ext cx="2962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F50BC26-983D-4752-B36F-2654EBCF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32262"/>
            <a:ext cx="4730451" cy="1612669"/>
          </a:xfrm>
        </p:spPr>
        <p:txBody>
          <a:bodyPr>
            <a:normAutofit/>
          </a:bodyPr>
          <a:lstStyle/>
          <a:p>
            <a:r>
              <a:rPr lang="bg-BG" sz="4100" dirty="0"/>
              <a:t>Хроника на приключенията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4838E16-42D1-4D68-BA24-1895E394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1" y="1928554"/>
            <a:ext cx="8811491" cy="402336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поход:</a:t>
            </a:r>
          </a:p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Санчо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Панса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Случката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вятърните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мелници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Монасите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магьосници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Хан;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Случката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стадата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овце;</a:t>
            </a:r>
          </a:p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Групата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каторжниците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Дон Кихот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освобождава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те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ограбват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набиват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Сиера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Морена – Амадис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Галски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Планът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бръснаря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свещеника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Жандарми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разпознават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Дон Кихот и той е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откаран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клетка до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родното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</a:t>
            </a:r>
          </a:p>
          <a:p>
            <a:endParaRPr lang="bg-BG" sz="1100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1748B54-C3D1-49E9-9F09-74B5F98D5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577" y="96068"/>
            <a:ext cx="4243658" cy="248254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539807E-0BF4-4929-8430-FDE7C4F82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705" y="2797080"/>
            <a:ext cx="2217558" cy="26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5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E65096E-7578-405F-A871-AE107894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133004"/>
            <a:ext cx="5384663" cy="1512916"/>
          </a:xfrm>
        </p:spPr>
        <p:txBody>
          <a:bodyPr>
            <a:normAutofit/>
          </a:bodyPr>
          <a:lstStyle/>
          <a:p>
            <a:r>
              <a:rPr lang="bg-BG" sz="4100" dirty="0"/>
              <a:t>Хроника на приключенията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9B9A463-E368-4D68-9BAD-ADD13B70C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633" y="1313411"/>
            <a:ext cx="8113222" cy="5544589"/>
          </a:xfrm>
        </p:spPr>
        <p:txBody>
          <a:bodyPr>
            <a:noAutofit/>
          </a:bodyPr>
          <a:lstStyle/>
          <a:p>
            <a:pPr algn="just"/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 поход</a:t>
            </a:r>
          </a:p>
          <a:p>
            <a:pPr algn="just">
              <a:buFontTx/>
              <a:buChar char="-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 има книга за подвизите на Дон Кихот;</a:t>
            </a:r>
          </a:p>
          <a:p>
            <a:pPr algn="just">
              <a:buFontTx/>
              <a:buChar char="-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Самсон </a:t>
            </a:r>
            <a:r>
              <a:rPr lang="bg-BG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Караско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 Кихот не вярва на измислиците;</a:t>
            </a:r>
          </a:p>
          <a:p>
            <a:pPr algn="just">
              <a:buFontTx/>
              <a:buChar char="-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Среща с Рицаря на огледалата;</a:t>
            </a:r>
          </a:p>
          <a:p>
            <a:pPr algn="just">
              <a:buFontTx/>
              <a:buChar char="-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Приключението с лъвовете;</a:t>
            </a:r>
          </a:p>
          <a:p>
            <a:pPr algn="just">
              <a:buFontTx/>
              <a:buChar char="-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имението на херцога и херцогинята;</a:t>
            </a:r>
          </a:p>
          <a:p>
            <a:pPr algn="just">
              <a:buFontTx/>
              <a:buChar char="-"/>
            </a:pPr>
            <a:r>
              <a:rPr lang="bg-BG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Санчи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става губернатор за 8 дни;</a:t>
            </a:r>
          </a:p>
          <a:p>
            <a:pPr algn="just">
              <a:buFontTx/>
              <a:buChar char="-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Отново тръгват на път и разговарят за свободата;</a:t>
            </a:r>
          </a:p>
          <a:p>
            <a:pPr algn="just">
              <a:buFontTx/>
              <a:buChar char="-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Срещат разбойника </a:t>
            </a:r>
            <a:r>
              <a:rPr lang="bg-BG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Роке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Гинарт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Отиват в </a:t>
            </a:r>
            <a:r>
              <a:rPr lang="bg-BG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Барселонапобеден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от преоблечения Самсон </a:t>
            </a:r>
            <a:r>
              <a:rPr lang="bg-BG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Караско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Връщат Дон Кихот у дома, където става отново Алонсо </a:t>
            </a:r>
            <a:r>
              <a:rPr lang="bg-BG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Кихано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Добрия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3A356BD-C815-449D-BADE-087CB6E38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39" b="11586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862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EB206B7-617B-4EFA-ACF4-A4AE4553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266007"/>
            <a:ext cx="4869179" cy="1313411"/>
          </a:xfrm>
        </p:spPr>
        <p:txBody>
          <a:bodyPr>
            <a:normAutofit fontScale="90000"/>
          </a:bodyPr>
          <a:lstStyle/>
          <a:p>
            <a:r>
              <a:rPr lang="bg-BG" sz="4800" dirty="0">
                <a:solidFill>
                  <a:srgbClr val="000000"/>
                </a:solidFill>
              </a:rPr>
              <a:t>Особености на романа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B359DE3-2064-4DE2-9186-AA83BDC0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979" y="1878676"/>
            <a:ext cx="5733348" cy="4571999"/>
          </a:xfrm>
        </p:spPr>
        <p:txBody>
          <a:bodyPr anchor="t">
            <a:noAutofit/>
          </a:bodyPr>
          <a:lstStyle/>
          <a:p>
            <a:pPr algn="just"/>
            <a:r>
              <a:rPr lang="bg-BG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Модерен роман – разкъсаната връзка между човека и света, в който живее;</a:t>
            </a:r>
          </a:p>
          <a:p>
            <a:pPr algn="just"/>
            <a:r>
              <a:rPr lang="bg-BG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Пародия на рицарските романи – според Сервантес рицарският идеал е анахронизъм ( от </a:t>
            </a:r>
            <a:r>
              <a:rPr lang="bg-BG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стгр</a:t>
            </a:r>
            <a:r>
              <a:rPr lang="bg-BG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Остаряло, несъответстващо на условията на съвременността явление, мнение, отживелица);</a:t>
            </a:r>
          </a:p>
          <a:p>
            <a:pPr algn="just"/>
            <a:r>
              <a:rPr lang="bg-BG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Променена е гледната точка към „подвизите“ на странстващия рицар, разкрити чрез ирония (стилистичен похват, чрез който някой или нещо се осмива под формата на привидно одобрение или похвала);</a:t>
            </a:r>
          </a:p>
          <a:p>
            <a:pPr algn="just"/>
            <a:r>
              <a:rPr lang="bg-BG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Трагикомично (едновременно трагично и комично, тъжно и смешно) е разминаването между намеренията на загубилия разсъдъка си персонаж и печалните резултати;</a:t>
            </a:r>
          </a:p>
          <a:p>
            <a:pPr algn="just"/>
            <a:r>
              <a:rPr lang="bg-BG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Връзка с народната </a:t>
            </a:r>
            <a:r>
              <a:rPr lang="bg-BG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смехова</a:t>
            </a:r>
            <a:r>
              <a:rPr lang="bg-BG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култура-образът на Санчо е представен чрез гротеска ( изображение на лица или предмети в деформиран, карикатурен вид)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bg-BG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41019FE-B135-4CC3-896F-A679EB8F0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1" r="15897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32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CF225CB-EA18-4A7F-A2EA-265B056E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bg-BG" dirty="0"/>
              <a:t>Особености на романа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9862C6A-6FCB-4F6A-B784-3B1CD3DD0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2015732"/>
            <a:ext cx="5374411" cy="3919555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Първоначалният замисъл на автора е да осмее рицарските романи, но после героят се превръща в изразител на възгледите на Сервантес;</a:t>
            </a:r>
          </a:p>
          <a:p>
            <a:pPr algn="just">
              <a:lnSpc>
                <a:spcPct val="110000"/>
              </a:lnSpc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</a:t>
            </a:r>
            <a:r>
              <a:rPr lang="bg-BG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плутовския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пикаресков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роман – хитреци, измамници от низшите обществени слоеве се срещат и в това повествование;</a:t>
            </a:r>
          </a:p>
          <a:p>
            <a:pPr algn="just">
              <a:lnSpc>
                <a:spcPct val="110000"/>
              </a:lnSpc>
            </a:pP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Първият реалистичен роман в европейската литература – противопоставя се картината на историческата епоха на фантастичния свят, в който се пренася идалгото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 descr="Картина, която съдържа текст, открито, земя, кон&#10;&#10;Описанието е генерирано автоматично">
            <a:extLst>
              <a:ext uri="{FF2B5EF4-FFF2-40B4-BE49-F238E27FC236}">
                <a16:creationId xmlns:a16="http://schemas.microsoft.com/office/drawing/2014/main" id="{4842B75E-D50F-414A-99F8-B839E4CCF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1833848"/>
            <a:ext cx="4960442" cy="2604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547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ия">
  <a:themeElements>
    <a:clrScheme name="Галери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и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и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</TotalTime>
  <Words>596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Times New Roman</vt:lpstr>
      <vt:lpstr>Галерия</vt:lpstr>
      <vt:lpstr>Романът „Дон Кихот“</vt:lpstr>
      <vt:lpstr>Идеен замисъл на романа „Дон Кихот“</vt:lpstr>
      <vt:lpstr>Композиция</vt:lpstr>
      <vt:lpstr>Хроника на приключенията</vt:lpstr>
      <vt:lpstr>PowerPoint Presentation</vt:lpstr>
      <vt:lpstr>Хроника на приключенията</vt:lpstr>
      <vt:lpstr>Хроника на приключенията</vt:lpstr>
      <vt:lpstr>Особености на романа</vt:lpstr>
      <vt:lpstr>Особености на романа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Романът „Дон Кихот“</dc:title>
  <dc:creator>Лиляна Джолева</dc:creator>
  <cp:lastModifiedBy>Заприна Г. Глушкова</cp:lastModifiedBy>
  <cp:revision>3</cp:revision>
  <dcterms:created xsi:type="dcterms:W3CDTF">2021-04-28T14:15:29Z</dcterms:created>
  <dcterms:modified xsi:type="dcterms:W3CDTF">2021-10-27T17:57:31Z</dcterms:modified>
</cp:coreProperties>
</file>