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ъл стил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ъл стил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E45799-748C-4663-ADED-42E9C77B5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3258688" cy="3255264"/>
          </a:xfrm>
        </p:spPr>
        <p:txBody>
          <a:bodyPr>
            <a:normAutofit/>
          </a:bodyPr>
          <a:lstStyle/>
          <a:p>
            <a:r>
              <a:rPr lang="bg-BG" sz="4100" dirty="0"/>
              <a:t>Речев етикет в електронното общуване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C19A59B-83DA-4CC2-90E3-F68A18D71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665" y="4858511"/>
            <a:ext cx="3228521" cy="914400"/>
          </a:xfrm>
        </p:spPr>
        <p:txBody>
          <a:bodyPr>
            <a:normAutofit/>
          </a:bodyPr>
          <a:lstStyle/>
          <a:p>
            <a:r>
              <a:rPr lang="bg-BG" dirty="0"/>
              <a:t>Електронно писмо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95B6976-2C07-4341-B32A-D168543D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283929"/>
            <a:ext cx="6367271" cy="4281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5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7E9F8C-8AFC-463E-ABDF-F90E19F2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/>
              <a:t>Етикетни формули при електронното общуване</a:t>
            </a:r>
            <a:endParaRPr lang="bg-BG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0890C35-CF51-455D-A3B9-A52A4091B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36047"/>
              </p:ext>
            </p:extLst>
          </p:nvPr>
        </p:nvGraphicFramePr>
        <p:xfrm>
          <a:off x="3759896" y="1025482"/>
          <a:ext cx="7728268" cy="48072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8131">
                  <a:extLst>
                    <a:ext uri="{9D8B030D-6E8A-4147-A177-3AD203B41FA5}">
                      <a16:colId xmlns:a16="http://schemas.microsoft.com/office/drawing/2014/main" val="1265568328"/>
                    </a:ext>
                  </a:extLst>
                </a:gridCol>
                <a:gridCol w="2985408">
                  <a:extLst>
                    <a:ext uri="{9D8B030D-6E8A-4147-A177-3AD203B41FA5}">
                      <a16:colId xmlns:a16="http://schemas.microsoft.com/office/drawing/2014/main" val="130326180"/>
                    </a:ext>
                  </a:extLst>
                </a:gridCol>
                <a:gridCol w="2424729">
                  <a:extLst>
                    <a:ext uri="{9D8B030D-6E8A-4147-A177-3AD203B41FA5}">
                      <a16:colId xmlns:a16="http://schemas.microsoft.com/office/drawing/2014/main" val="3797094391"/>
                    </a:ext>
                  </a:extLst>
                </a:gridCol>
              </a:tblGrid>
              <a:tr h="316648">
                <a:tc>
                  <a:txBody>
                    <a:bodyPr/>
                    <a:lstStyle/>
                    <a:p>
                      <a:r>
                        <a:rPr lang="ru-RU" sz="1400"/>
                        <a:t>Ситуация 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bg-BG" sz="1400"/>
                        <a:t>Неутрален етикет</a:t>
                      </a:r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bg-BG" sz="1400"/>
                        <a:t>Неформален етикет</a:t>
                      </a:r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2308089021"/>
                  </a:ext>
                </a:extLst>
              </a:tr>
              <a:tr h="748439">
                <a:tc>
                  <a:txBody>
                    <a:bodyPr/>
                    <a:lstStyle/>
                    <a:p>
                      <a:r>
                        <a:rPr lang="ru-RU" sz="1400"/>
                        <a:t>При начало и край на</a:t>
                      </a:r>
                    </a:p>
                    <a:p>
                      <a:r>
                        <a:rPr lang="ru-RU" sz="1400"/>
                        <a:t>общуването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bg-BG" sz="1400"/>
                        <a:t>Здравейте.</a:t>
                      </a:r>
                    </a:p>
                    <a:p>
                      <a:r>
                        <a:rPr lang="bg-BG" sz="1400"/>
                        <a:t>Добър ден.</a:t>
                      </a:r>
                    </a:p>
                    <a:p>
                      <a:r>
                        <a:rPr lang="bg-BG" sz="1400"/>
                        <a:t>Довиждане!</a:t>
                      </a:r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bg-BG" sz="1400"/>
                        <a:t>Здрасти.</a:t>
                      </a:r>
                    </a:p>
                    <a:p>
                      <a:r>
                        <a:rPr lang="bg-BG" sz="1400"/>
                        <a:t>Чао.</a:t>
                      </a:r>
                    </a:p>
                    <a:p>
                      <a:r>
                        <a:rPr lang="bg-BG" sz="1400"/>
                        <a:t>До скоро!</a:t>
                      </a:r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1187276195"/>
                  </a:ext>
                </a:extLst>
              </a:tr>
              <a:tr h="748439">
                <a:tc>
                  <a:txBody>
                    <a:bodyPr/>
                    <a:lstStyle/>
                    <a:p>
                      <a:r>
                        <a:rPr lang="bg-BG" sz="1400"/>
                        <a:t>При запознанство</a:t>
                      </a:r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Колеги.</a:t>
                      </a:r>
                    </a:p>
                    <a:p>
                      <a:r>
                        <a:rPr lang="ru-RU" sz="1400"/>
                        <a:t>Госпожи и господа.</a:t>
                      </a:r>
                    </a:p>
                    <a:p>
                      <a:r>
                        <a:rPr lang="ru-RU" sz="1400"/>
                        <a:t>Госпожо. / Господине.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Иване, Георги, Петьо, мамо,</a:t>
                      </a:r>
                    </a:p>
                    <a:p>
                      <a:r>
                        <a:rPr lang="ru-RU" sz="1400"/>
                        <a:t>тате и др.</a:t>
                      </a:r>
                      <a:endParaRPr lang="bg-BG" sz="1400"/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131640409"/>
                  </a:ext>
                </a:extLst>
              </a:tr>
              <a:tr h="748439">
                <a:tc>
                  <a:txBody>
                    <a:bodyPr/>
                    <a:lstStyle/>
                    <a:p>
                      <a:r>
                        <a:rPr lang="ru-RU" sz="1400"/>
                        <a:t>При формирането и</a:t>
                      </a:r>
                    </a:p>
                    <a:p>
                      <a:r>
                        <a:rPr lang="ru-RU" sz="1400"/>
                        <a:t>влизането в група от</a:t>
                      </a:r>
                    </a:p>
                    <a:p>
                      <a:r>
                        <a:rPr lang="ru-RU" sz="1400"/>
                        <a:t>социални мрежи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Много ми е приятно да се</a:t>
                      </a:r>
                    </a:p>
                    <a:p>
                      <a:r>
                        <a:rPr lang="ru-RU" sz="1400"/>
                        <a:t>запознаем.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bg-BG" sz="1400"/>
                        <a:t>Приятно ми е.</a:t>
                      </a:r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889713591"/>
                  </a:ext>
                </a:extLst>
              </a:tr>
              <a:tr h="964335">
                <a:tc>
                  <a:txBody>
                    <a:bodyPr/>
                    <a:lstStyle/>
                    <a:p>
                      <a:r>
                        <a:rPr lang="bg-BG" sz="1400"/>
                        <a:t>Благопожелания и</a:t>
                      </a:r>
                    </a:p>
                    <a:p>
                      <a:r>
                        <a:rPr lang="bg-BG" sz="1400"/>
                        <a:t>благодарности</a:t>
                      </a:r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Честит рожден ден! Честита нова</a:t>
                      </a:r>
                    </a:p>
                    <a:p>
                      <a:r>
                        <a:rPr lang="ru-RU" sz="1400"/>
                        <a:t>година! Весела Коледа! Благодаря!</a:t>
                      </a:r>
                    </a:p>
                    <a:p>
                      <a:r>
                        <a:rPr lang="ru-RU" sz="1400"/>
                        <a:t>Сърдечно ти/ви благодаря!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ЧРД! Да ни е честита!</a:t>
                      </a:r>
                    </a:p>
                    <a:p>
                      <a:r>
                        <a:rPr lang="ru-RU" sz="1400"/>
                        <a:t>Всичко най-хубаво!</a:t>
                      </a:r>
                    </a:p>
                    <a:p>
                      <a:r>
                        <a:rPr lang="ru-RU" sz="1400"/>
                        <a:t>Успех! Мерси! Много мило!</a:t>
                      </a:r>
                      <a:endParaRPr lang="bg-BG" sz="1400"/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1132585897"/>
                  </a:ext>
                </a:extLst>
              </a:tr>
              <a:tr h="532543">
                <a:tc>
                  <a:txBody>
                    <a:bodyPr/>
                    <a:lstStyle/>
                    <a:p>
                      <a:r>
                        <a:rPr lang="ru-RU" sz="1400"/>
                        <a:t>Отправяне на молба или</a:t>
                      </a:r>
                    </a:p>
                    <a:p>
                      <a:r>
                        <a:rPr lang="ru-RU" sz="1400"/>
                        <a:t>покана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Моля, ако обичате. Заповядайте.</a:t>
                      </a:r>
                    </a:p>
                    <a:p>
                      <a:r>
                        <a:rPr lang="ru-RU" sz="1400"/>
                        <a:t>Опитайте.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Много ти се моля! Ще се</a:t>
                      </a:r>
                    </a:p>
                    <a:p>
                      <a:r>
                        <a:rPr lang="ru-RU" sz="1400"/>
                        <a:t>радвам да те видя.</a:t>
                      </a:r>
                      <a:endParaRPr lang="bg-BG" sz="1400"/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3837229655"/>
                  </a:ext>
                </a:extLst>
              </a:tr>
              <a:tr h="748439">
                <a:tc>
                  <a:txBody>
                    <a:bodyPr/>
                    <a:lstStyle/>
                    <a:p>
                      <a:r>
                        <a:rPr lang="ru-RU" sz="1400"/>
                        <a:t>Изказване на съчувствие и</a:t>
                      </a:r>
                    </a:p>
                    <a:p>
                      <a:r>
                        <a:rPr lang="ru-RU" sz="1400"/>
                        <a:t>съпричастност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Моите съболезнования!</a:t>
                      </a:r>
                    </a:p>
                    <a:p>
                      <a:r>
                        <a:rPr lang="ru-RU" sz="1400"/>
                        <a:t>Съчувствам ти/ви.</a:t>
                      </a:r>
                    </a:p>
                    <a:p>
                      <a:r>
                        <a:rPr lang="ru-RU" sz="1400"/>
                        <a:t>Искрено съжалявам.</a:t>
                      </a:r>
                      <a:endParaRPr lang="bg-BG" sz="1400"/>
                    </a:p>
                  </a:txBody>
                  <a:tcPr marL="71965" marR="71965" marT="35983" marB="35983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Ужас! </a:t>
                      </a:r>
                      <a:r>
                        <a:rPr lang="ru-RU" sz="1400" dirty="0" err="1"/>
                        <a:t>Разчитай</a:t>
                      </a:r>
                      <a:r>
                        <a:rPr lang="ru-RU" sz="1400" dirty="0"/>
                        <a:t> на мене.</a:t>
                      </a:r>
                    </a:p>
                    <a:p>
                      <a:r>
                        <a:rPr lang="ru-RU" sz="1400" dirty="0"/>
                        <a:t>Много ми е </a:t>
                      </a:r>
                      <a:r>
                        <a:rPr lang="ru-RU" sz="1400" dirty="0" err="1"/>
                        <a:t>мъчно</a:t>
                      </a:r>
                      <a:r>
                        <a:rPr lang="ru-RU" sz="1400" dirty="0"/>
                        <a:t> за тебе.</a:t>
                      </a:r>
                      <a:endParaRPr lang="bg-BG" sz="1400" dirty="0"/>
                    </a:p>
                  </a:txBody>
                  <a:tcPr marL="71965" marR="71965" marT="35983" marB="35983"/>
                </a:tc>
                <a:extLst>
                  <a:ext uri="{0D108BD9-81ED-4DB2-BD59-A6C34878D82A}">
                    <a16:rowId xmlns:a16="http://schemas.microsoft.com/office/drawing/2014/main" val="24442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5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01A215B-4CFB-4CFA-B4E8-61056944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0" y="1261125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 err="1">
                <a:latin typeface="Abadi" panose="020B0604020104020204" pitchFamily="34" charset="0"/>
              </a:rPr>
              <a:t>Електронно</a:t>
            </a:r>
            <a:r>
              <a:rPr lang="en-US" sz="4600" spc="-100" dirty="0">
                <a:latin typeface="Abadi" panose="020B0604020104020204" pitchFamily="34" charset="0"/>
              </a:rPr>
              <a:t> </a:t>
            </a:r>
            <a:r>
              <a:rPr lang="en-US" sz="4600" spc="-100" dirty="0" err="1">
                <a:latin typeface="Abadi" panose="020B0604020104020204" pitchFamily="34" charset="0"/>
              </a:rPr>
              <a:t>писмо</a:t>
            </a:r>
            <a:endParaRPr lang="en-US" sz="4600" spc="-100" dirty="0">
              <a:latin typeface="Abadi" panose="020B0604020104020204" pitchFamily="34" charset="0"/>
            </a:endParaRPr>
          </a:p>
        </p:txBody>
      </p:sp>
      <p:pic>
        <p:nvPicPr>
          <p:cNvPr id="4" name="Контейнер за съдържание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786348C8-778F-4756-A7B0-FA527C92D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1634129"/>
            <a:ext cx="6367271" cy="35815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722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C473AF-A96E-4E7B-8EE8-45F2A7DC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893" y="1176611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Abadi" panose="020B0604020104020204" pitchFamily="34" charset="0"/>
              </a:rPr>
              <a:t>Какво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трябва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да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знаем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за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електронното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писмо</a:t>
            </a:r>
            <a:r>
              <a:rPr lang="en-US" dirty="0"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E2F8BC51-B0CF-4C77-A2C5-5EC62F6D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771" y="1757109"/>
            <a:ext cx="3778286" cy="3334337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76496C35-DEF4-4558-8F54-F8502ACE3852}"/>
              </a:ext>
            </a:extLst>
          </p:cNvPr>
          <p:cNvSpPr/>
          <p:nvPr/>
        </p:nvSpPr>
        <p:spPr>
          <a:xfrm>
            <a:off x="5451644" y="2510395"/>
            <a:ext cx="6451109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Макар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че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писмото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се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използва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като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средство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за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общуване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още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от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дълбока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древност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, в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наши</a:t>
            </a:r>
            <a:r>
              <a:rPr lang="bg-BG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дни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традиционното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писмо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написано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на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хартия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все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по-често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отстъпва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на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електронното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писмо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(email).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Електронната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кореспонденция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можем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да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разделим</a:t>
            </a:r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badi" panose="020B0604020104020204" pitchFamily="34" charset="0"/>
              </a:rPr>
              <a:t>на</a:t>
            </a:r>
            <a:r>
              <a:rPr lang="bg-BG" dirty="0">
                <a:solidFill>
                  <a:srgbClr val="FFFFFF"/>
                </a:solidFill>
                <a:latin typeface="Abadi" panose="020B0604020104020204" pitchFamily="34" charset="0"/>
              </a:rPr>
              <a:t>: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6BCDE05-BE5D-40EB-A9AC-163B478D07F5}"/>
              </a:ext>
            </a:extLst>
          </p:cNvPr>
          <p:cNvSpPr/>
          <p:nvPr/>
        </p:nvSpPr>
        <p:spPr>
          <a:xfrm>
            <a:off x="5968999" y="4590661"/>
            <a:ext cx="2375113" cy="10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Лична (неформална)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EC65678-3BAB-41EC-A635-F5EE19FD7974}"/>
              </a:ext>
            </a:extLst>
          </p:cNvPr>
          <p:cNvSpPr/>
          <p:nvPr/>
        </p:nvSpPr>
        <p:spPr>
          <a:xfrm>
            <a:off x="9156700" y="4590661"/>
            <a:ext cx="2057400" cy="109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Официална (формална)</a:t>
            </a:r>
          </a:p>
        </p:txBody>
      </p:sp>
    </p:spTree>
    <p:extLst>
      <p:ext uri="{BB962C8B-B14F-4D97-AF65-F5344CB8AC3E}">
        <p14:creationId xmlns:p14="http://schemas.microsoft.com/office/powerpoint/2010/main" val="314924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34567D6-0748-4947-8C1E-695E32A9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616348" cy="13226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КОМПОНЕНТИ НА ЕЛЕКТРОННОТО ПИСМО</a:t>
            </a:r>
            <a:br>
              <a:rPr lang="en-US" sz="2000"/>
            </a:br>
            <a:r>
              <a:rPr lang="en-US" sz="2000"/>
              <a:t>Електронното писмо се състои от следните компоненти: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25A5F0BA-4AB8-41ED-AE9E-3FF3A06FAC2B}"/>
              </a:ext>
            </a:extLst>
          </p:cNvPr>
          <p:cNvSpPr/>
          <p:nvPr/>
        </p:nvSpPr>
        <p:spPr>
          <a:xfrm>
            <a:off x="252920" y="2597864"/>
            <a:ext cx="3616348" cy="3386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0287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отправител;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получател;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тема на писмото;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обръщение;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текст;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заключителна етикетна фраза (поздрав);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подпис;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 приложения (в отделни случаи)</a:t>
            </a:r>
          </a:p>
        </p:txBody>
      </p:sp>
      <p:pic>
        <p:nvPicPr>
          <p:cNvPr id="7" name="Графика 6" descr="Класна стая">
            <a:extLst>
              <a:ext uri="{FF2B5EF4-FFF2-40B4-BE49-F238E27FC236}">
                <a16:creationId xmlns:a16="http://schemas.microsoft.com/office/drawing/2014/main" id="{B9680637-CC95-4187-91ED-074289E35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5391" y="1711016"/>
            <a:ext cx="3435968" cy="3435968"/>
          </a:xfrm>
          <a:prstGeom prst="rect">
            <a:avLst/>
          </a:prstGeom>
        </p:spPr>
      </p:pic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1F00B5B7-41AD-4E76-A686-A7DA9674E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71399" y="2286540"/>
            <a:ext cx="3435969" cy="22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379943F6-03D8-4BA7-BEED-60D6610C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43" r="524" b="-1"/>
          <a:stretch/>
        </p:blipFill>
        <p:spPr>
          <a:xfrm>
            <a:off x="864515" y="1192516"/>
            <a:ext cx="6500974" cy="4458943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778EC8F5-C8BF-428C-91AE-0E6493E76BD9}"/>
              </a:ext>
            </a:extLst>
          </p:cNvPr>
          <p:cNvSpPr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>
                <a:solidFill>
                  <a:srgbClr val="FFFFFF"/>
                </a:solidFill>
              </a:rPr>
              <a:t>Общуването чрез електронна поща дава възможност да изпратиш писмото си до повече от един получател или да изпратиш копие до други получатели.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>
                <a:solidFill>
                  <a:srgbClr val="FFFFFF"/>
                </a:solidFill>
              </a:rPr>
              <a:t>Темата на писмото трябва да е формулирана кратко и ясно, така че да бъде разбрана и извън контекста.</a:t>
            </a:r>
          </a:p>
        </p:txBody>
      </p:sp>
    </p:spTree>
    <p:extLst>
      <p:ext uri="{BB962C8B-B14F-4D97-AF65-F5344CB8AC3E}">
        <p14:creationId xmlns:p14="http://schemas.microsoft.com/office/powerpoint/2010/main" val="239243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13208D4-9B8C-415C-82BA-9707E1FD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>
            <a:normAutofit/>
          </a:bodyPr>
          <a:lstStyle/>
          <a:p>
            <a:pPr algn="r"/>
            <a:r>
              <a:rPr lang="bg-BG" sz="4400"/>
              <a:t>Етикет</a:t>
            </a:r>
          </a:p>
        </p:txBody>
      </p:sp>
      <p:pic>
        <p:nvPicPr>
          <p:cNvPr id="7" name="Графика 6" descr="Отворен пощенски плик">
            <a:extLst>
              <a:ext uri="{FF2B5EF4-FFF2-40B4-BE49-F238E27FC236}">
                <a16:creationId xmlns:a16="http://schemas.microsoft.com/office/drawing/2014/main" id="{3FB2BF42-8629-4C0B-A9CD-B5667894F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0135" y="484633"/>
            <a:ext cx="2875460" cy="2875460"/>
          </a:xfrm>
          <a:prstGeom prst="rect">
            <a:avLst/>
          </a:prstGeom>
        </p:spPr>
      </p:pic>
      <p:pic>
        <p:nvPicPr>
          <p:cNvPr id="9" name="Графика 8" descr="Имейл">
            <a:extLst>
              <a:ext uri="{FF2B5EF4-FFF2-40B4-BE49-F238E27FC236}">
                <a16:creationId xmlns:a16="http://schemas.microsoft.com/office/drawing/2014/main" id="{8B2CB445-6149-49DB-8535-05F07CBF5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3725" y="484633"/>
            <a:ext cx="2875460" cy="2875460"/>
          </a:xfrm>
          <a:prstGeom prst="rect">
            <a:avLst/>
          </a:prstGeom>
        </p:spPr>
      </p:pic>
      <p:pic>
        <p:nvPicPr>
          <p:cNvPr id="5" name="Графика 4" descr="Ръкостискане">
            <a:extLst>
              <a:ext uri="{FF2B5EF4-FFF2-40B4-BE49-F238E27FC236}">
                <a16:creationId xmlns:a16="http://schemas.microsoft.com/office/drawing/2014/main" id="{86C1EEFE-CCF0-472F-BEFF-80A03E78A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7314" y="484633"/>
            <a:ext cx="2875460" cy="287546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848ED75-19D3-46AA-92B7-45724668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3960531"/>
            <a:ext cx="4846151" cy="2061138"/>
          </a:xfrm>
        </p:spPr>
        <p:txBody>
          <a:bodyPr>
            <a:normAutofit/>
          </a:bodyPr>
          <a:lstStyle/>
          <a:p>
            <a:r>
              <a:rPr lang="ru-RU" sz="1800">
                <a:solidFill>
                  <a:srgbClr val="FFFFFF"/>
                </a:solidFill>
              </a:rPr>
              <a:t>Когато получиш писмо, адресирано лично до теб, а не до няколко души едновременно, винаги намирай време да отговориш. Дори отговорът ти да съдържа само благодарност и подпис, получателят ще знае, че си получил писмото му и че го уважаваш.</a:t>
            </a:r>
            <a:endParaRPr lang="bg-BG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0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DCB0918-8C20-4EC8-9604-D3B32600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bg-BG" dirty="0"/>
              <a:t>Правила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6AE91E6-3FC9-4C0A-BC6A-C1A069AB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Избягвай да заменяш обръщението само с поздрав. Има случаи – писмо до някаква институция – в които не знаем към кого се обръщаме. Ако не знаеш името или пола на човека, започни писмото с Уважаеми господине / госпожо в официална кореспонденция или само с поздрав (Добър ден, Здравейте) в по-неформална комуникация. Ако обаче знаеш името на човека, към когото се обръщаш, не пропускай обръщението.</a:t>
            </a:r>
            <a:endParaRPr lang="bg-BG">
              <a:solidFill>
                <a:srgbClr val="FFFFFF"/>
              </a:solidFill>
            </a:endParaRPr>
          </a:p>
        </p:txBody>
      </p:sp>
      <p:pic>
        <p:nvPicPr>
          <p:cNvPr id="5" name="Графика 4" descr="Отзив от клиент">
            <a:extLst>
              <a:ext uri="{FF2B5EF4-FFF2-40B4-BE49-F238E27FC236}">
                <a16:creationId xmlns:a16="http://schemas.microsoft.com/office/drawing/2014/main" id="{CD5AE2A3-F15B-443A-B658-DA179C464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39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38A0A1-8F6B-4583-AF6B-1995A51F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>
            <a:normAutofit/>
          </a:bodyPr>
          <a:lstStyle/>
          <a:p>
            <a:r>
              <a:rPr lang="bg-BG" sz="3200"/>
              <a:t>Правила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C05AB44-0403-430F-9C54-04BF34F5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5" y="975996"/>
            <a:ext cx="6500974" cy="4891982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063818E-9165-40D5-919E-9D6A7276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390" y="2607014"/>
            <a:ext cx="3654857" cy="3157903"/>
          </a:xfrm>
        </p:spPr>
        <p:txBody>
          <a:bodyPr anchor="t">
            <a:normAutofit/>
          </a:bodyPr>
          <a:lstStyle/>
          <a:p>
            <a:r>
              <a:rPr lang="ru-RU" sz="1600">
                <a:solidFill>
                  <a:srgbClr val="FFFFFF"/>
                </a:solidFill>
              </a:rPr>
              <a:t>Пиши грамотно и обмислено. Ако не познаваш лично човека отсреща, начинът, по който пишеш, е единственото ти лице пред него. Затова спазвай нормите на книжовния език и излагай ясно мислите си.</a:t>
            </a:r>
            <a:endParaRPr lang="bg-BG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2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92D1F3F-4353-4DC9-8D9F-0724F0FD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1094B18-8357-47AF-BAC8-2EFC26C73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При </a:t>
            </a:r>
            <a:r>
              <a:rPr lang="ru-RU" sz="1800" dirty="0" err="1"/>
              <a:t>писането</a:t>
            </a:r>
            <a:r>
              <a:rPr lang="ru-RU" sz="1800" dirty="0"/>
              <a:t> на </a:t>
            </a:r>
            <a:r>
              <a:rPr lang="ru-RU" sz="1800" dirty="0" err="1"/>
              <a:t>електронно</a:t>
            </a:r>
            <a:r>
              <a:rPr lang="ru-RU" sz="1800" dirty="0"/>
              <a:t> </a:t>
            </a:r>
            <a:r>
              <a:rPr lang="ru-RU" sz="1800" dirty="0" err="1"/>
              <a:t>писмо</a:t>
            </a:r>
            <a:r>
              <a:rPr lang="ru-RU" sz="1800" dirty="0"/>
              <a:t> </a:t>
            </a:r>
            <a:r>
              <a:rPr lang="ru-RU" sz="1800" dirty="0" err="1"/>
              <a:t>важат</a:t>
            </a:r>
            <a:r>
              <a:rPr lang="ru-RU" sz="1800" dirty="0"/>
              <a:t> </a:t>
            </a:r>
            <a:r>
              <a:rPr lang="ru-RU" sz="1800" dirty="0" err="1"/>
              <a:t>същите</a:t>
            </a:r>
            <a:r>
              <a:rPr lang="ru-RU" sz="1800" dirty="0"/>
              <a:t> </a:t>
            </a:r>
            <a:r>
              <a:rPr lang="ru-RU" sz="1800" dirty="0" err="1"/>
              <a:t>особености</a:t>
            </a:r>
            <a:r>
              <a:rPr lang="ru-RU" sz="1800" dirty="0"/>
              <a:t>, </a:t>
            </a:r>
            <a:r>
              <a:rPr lang="ru-RU" sz="1800" dirty="0" err="1"/>
              <a:t>както</a:t>
            </a:r>
            <a:r>
              <a:rPr lang="ru-RU" sz="1800" dirty="0"/>
              <a:t> и при </a:t>
            </a:r>
            <a:r>
              <a:rPr lang="ru-RU" sz="1800" dirty="0" err="1"/>
              <a:t>писането</a:t>
            </a:r>
            <a:r>
              <a:rPr lang="ru-RU" sz="1800" dirty="0"/>
              <a:t> на </a:t>
            </a:r>
            <a:r>
              <a:rPr lang="ru-RU" sz="1800" dirty="0" err="1"/>
              <a:t>писмо</a:t>
            </a:r>
            <a:r>
              <a:rPr lang="ru-RU" sz="1800" dirty="0"/>
              <a:t> на хартия.</a:t>
            </a:r>
          </a:p>
          <a:p>
            <a:r>
              <a:rPr lang="ru-RU" sz="1800" dirty="0"/>
              <a:t>Всяка нова </a:t>
            </a:r>
            <a:r>
              <a:rPr lang="ru-RU" sz="1800" dirty="0" err="1"/>
              <a:t>мисъл</a:t>
            </a:r>
            <a:r>
              <a:rPr lang="ru-RU" sz="1800" dirty="0"/>
              <a:t> се </a:t>
            </a:r>
            <a:r>
              <a:rPr lang="ru-RU" sz="1800" dirty="0" err="1"/>
              <a:t>пише</a:t>
            </a:r>
            <a:r>
              <a:rPr lang="ru-RU" sz="1800" dirty="0"/>
              <a:t> на нов ред.</a:t>
            </a:r>
          </a:p>
          <a:p>
            <a:r>
              <a:rPr lang="ru-RU" sz="1800" dirty="0"/>
              <a:t>След </a:t>
            </a:r>
            <a:r>
              <a:rPr lang="ru-RU" sz="1800" dirty="0" err="1"/>
              <a:t>обръщението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да </a:t>
            </a:r>
            <a:r>
              <a:rPr lang="ru-RU" sz="1800" dirty="0" err="1"/>
              <a:t>следва</a:t>
            </a:r>
            <a:r>
              <a:rPr lang="ru-RU" sz="1800" dirty="0"/>
              <a:t> удивителен и да се </a:t>
            </a:r>
            <a:r>
              <a:rPr lang="ru-RU" sz="1800" dirty="0" err="1"/>
              <a:t>продължи</a:t>
            </a:r>
            <a:r>
              <a:rPr lang="ru-RU" sz="1800" dirty="0"/>
              <a:t> на </a:t>
            </a:r>
            <a:r>
              <a:rPr lang="ru-RU" sz="1800" dirty="0" err="1"/>
              <a:t>следващия</a:t>
            </a:r>
            <a:r>
              <a:rPr lang="ru-RU" sz="1800" dirty="0"/>
              <a:t> </a:t>
            </a:r>
            <a:r>
              <a:rPr lang="ru-RU" sz="1800" dirty="0" err="1"/>
              <a:t>ред</a:t>
            </a:r>
            <a:r>
              <a:rPr lang="ru-RU" sz="1800" dirty="0"/>
              <a:t> с </a:t>
            </a:r>
            <a:r>
              <a:rPr lang="ru-RU" sz="1800" dirty="0" err="1"/>
              <a:t>главна</a:t>
            </a:r>
            <a:r>
              <a:rPr lang="ru-RU" sz="1800" dirty="0"/>
              <a:t> буква. Или да се </a:t>
            </a:r>
            <a:r>
              <a:rPr lang="ru-RU" sz="1800" dirty="0" err="1"/>
              <a:t>постави</a:t>
            </a:r>
            <a:r>
              <a:rPr lang="ru-RU" sz="1800" dirty="0"/>
              <a:t> запетая, </a:t>
            </a:r>
            <a:r>
              <a:rPr lang="ru-RU" sz="1800" dirty="0" err="1"/>
              <a:t>като</a:t>
            </a:r>
            <a:r>
              <a:rPr lang="ru-RU" sz="1800" dirty="0"/>
              <a:t> на </a:t>
            </a:r>
            <a:r>
              <a:rPr lang="ru-RU" sz="1800" dirty="0" err="1"/>
              <a:t>следващия</a:t>
            </a:r>
            <a:r>
              <a:rPr lang="ru-RU" sz="1800" dirty="0"/>
              <a:t> </a:t>
            </a:r>
            <a:r>
              <a:rPr lang="ru-RU" sz="1800" dirty="0" err="1"/>
              <a:t>ред</a:t>
            </a:r>
            <a:r>
              <a:rPr lang="ru-RU" sz="1800" dirty="0"/>
              <a:t> </a:t>
            </a:r>
            <a:r>
              <a:rPr lang="ru-RU" sz="1800" dirty="0" err="1"/>
              <a:t>отново</a:t>
            </a:r>
            <a:r>
              <a:rPr lang="ru-RU" sz="1800" dirty="0"/>
              <a:t> се </a:t>
            </a:r>
            <a:r>
              <a:rPr lang="ru-RU" sz="1800" dirty="0" err="1"/>
              <a:t>продължи</a:t>
            </a:r>
            <a:r>
              <a:rPr lang="ru-RU" sz="1800" dirty="0"/>
              <a:t> с </a:t>
            </a:r>
            <a:r>
              <a:rPr lang="ru-RU" sz="1800" dirty="0" err="1"/>
              <a:t>главна</a:t>
            </a:r>
            <a:r>
              <a:rPr lang="ru-RU" sz="1800" dirty="0"/>
              <a:t> буква.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/>
                </a:solidFill>
              </a:rPr>
              <a:t>Мишо, </a:t>
            </a:r>
            <a:r>
              <a:rPr lang="ru-RU" sz="1800" i="1" dirty="0" err="1">
                <a:solidFill>
                  <a:schemeClr val="accent1"/>
                </a:solidFill>
              </a:rPr>
              <a:t>здравей</a:t>
            </a:r>
            <a:r>
              <a:rPr lang="ru-RU" sz="1800" i="1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/>
                </a:solidFill>
              </a:rPr>
              <a:t>Как си? Утре </a:t>
            </a:r>
            <a:r>
              <a:rPr lang="ru-RU" sz="1800" i="1" dirty="0" err="1">
                <a:solidFill>
                  <a:schemeClr val="accent1"/>
                </a:solidFill>
              </a:rPr>
              <a:t>ще</a:t>
            </a:r>
            <a:r>
              <a:rPr lang="ru-RU" sz="1800" i="1" dirty="0">
                <a:solidFill>
                  <a:schemeClr val="accent1"/>
                </a:solidFill>
              </a:rPr>
              <a:t> </a:t>
            </a:r>
            <a:r>
              <a:rPr lang="ru-RU" sz="1800" i="1" dirty="0" err="1">
                <a:solidFill>
                  <a:schemeClr val="accent1"/>
                </a:solidFill>
              </a:rPr>
              <a:t>дават</a:t>
            </a:r>
            <a:r>
              <a:rPr lang="ru-RU" sz="1800" i="1" dirty="0">
                <a:solidFill>
                  <a:schemeClr val="accent1"/>
                </a:solidFill>
              </a:rPr>
              <a:t> </a:t>
            </a:r>
            <a:r>
              <a:rPr lang="ru-RU" sz="1800" i="1" dirty="0" err="1">
                <a:solidFill>
                  <a:schemeClr val="accent1"/>
                </a:solidFill>
              </a:rPr>
              <a:t>страхотен</a:t>
            </a:r>
            <a:r>
              <a:rPr lang="ru-RU" sz="1800" i="1" dirty="0">
                <a:solidFill>
                  <a:schemeClr val="accent1"/>
                </a:solidFill>
              </a:rPr>
              <a:t> </a:t>
            </a:r>
            <a:r>
              <a:rPr lang="ru-RU" sz="1800" i="1" dirty="0" err="1">
                <a:solidFill>
                  <a:schemeClr val="accent1"/>
                </a:solidFill>
              </a:rPr>
              <a:t>филм</a:t>
            </a:r>
            <a:r>
              <a:rPr lang="ru-RU" sz="1800" i="1" dirty="0">
                <a:solidFill>
                  <a:schemeClr val="accent1"/>
                </a:solidFill>
              </a:rPr>
              <a:t> в </a:t>
            </a:r>
            <a:r>
              <a:rPr lang="ru-RU" sz="1800" i="1" dirty="0" err="1">
                <a:solidFill>
                  <a:schemeClr val="accent1"/>
                </a:solidFill>
              </a:rPr>
              <a:t>киното</a:t>
            </a:r>
            <a:r>
              <a:rPr lang="ru-RU" sz="1800" i="1" dirty="0">
                <a:solidFill>
                  <a:schemeClr val="accent1"/>
                </a:solidFill>
              </a:rPr>
              <a:t>. </a:t>
            </a:r>
            <a:r>
              <a:rPr lang="ru-RU" sz="1800" i="1" dirty="0" err="1">
                <a:solidFill>
                  <a:schemeClr val="accent1"/>
                </a:solidFill>
              </a:rPr>
              <a:t>Искаш</a:t>
            </a:r>
            <a:r>
              <a:rPr lang="ru-RU" sz="1800" i="1" dirty="0">
                <a:solidFill>
                  <a:schemeClr val="accent1"/>
                </a:solidFill>
              </a:rPr>
              <a:t> ли да </a:t>
            </a:r>
            <a:r>
              <a:rPr lang="ru-RU" sz="1800" i="1" dirty="0" err="1">
                <a:solidFill>
                  <a:schemeClr val="accent1"/>
                </a:solidFill>
              </a:rPr>
              <a:t>отидем</a:t>
            </a:r>
            <a:r>
              <a:rPr lang="ru-RU" sz="1800" i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Мишо,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здравей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Как си? Утре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ще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дават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страхотен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филм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киното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Искаш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 ли да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</a:rPr>
              <a:t>отидем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ru-RU" sz="1800" dirty="0" err="1"/>
              <a:t>Ако</a:t>
            </a:r>
            <a:r>
              <a:rPr lang="ru-RU" sz="1800" dirty="0"/>
              <a:t> се </a:t>
            </a:r>
            <a:r>
              <a:rPr lang="ru-RU" sz="1800" dirty="0" err="1"/>
              <a:t>обръщаш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получателя с </a:t>
            </a:r>
            <a:r>
              <a:rPr lang="ru-RU" sz="1800" dirty="0" err="1"/>
              <a:t>неговата</a:t>
            </a:r>
            <a:r>
              <a:rPr lang="ru-RU" sz="1800" dirty="0"/>
              <a:t> </a:t>
            </a:r>
            <a:r>
              <a:rPr lang="ru-RU" sz="1800" dirty="0" err="1"/>
              <a:t>длъжност</a:t>
            </a:r>
            <a:r>
              <a:rPr lang="ru-RU" sz="1800" dirty="0"/>
              <a:t>, то </a:t>
            </a:r>
            <a:r>
              <a:rPr lang="ru-RU" sz="1800" dirty="0" err="1"/>
              <a:t>тя</a:t>
            </a:r>
            <a:r>
              <a:rPr lang="ru-RU" sz="1800" dirty="0"/>
              <a:t> се </a:t>
            </a:r>
            <a:r>
              <a:rPr lang="ru-RU" sz="1800" dirty="0" err="1"/>
              <a:t>изписва</a:t>
            </a:r>
            <a:r>
              <a:rPr lang="ru-RU" sz="1800" dirty="0"/>
              <a:t> с </a:t>
            </a:r>
            <a:r>
              <a:rPr lang="ru-RU" sz="1800" dirty="0" err="1"/>
              <a:t>главна</a:t>
            </a:r>
            <a:r>
              <a:rPr lang="ru-RU" sz="1800" dirty="0"/>
              <a:t> буква: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Уважаема г-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</a:rPr>
              <a:t>жо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 Директор,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</a:rPr>
              <a:t>Уважаеми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 г-н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</a:rPr>
              <a:t>Кмет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</a:rPr>
              <a:t>Уважаеми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 г-н Президент.</a:t>
            </a:r>
            <a:endParaRPr lang="bg-BG" sz="18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2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8144778-0F6A-4383-8C1E-C0D7F685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762001"/>
            <a:ext cx="4016116" cy="647699"/>
          </a:xfrm>
        </p:spPr>
        <p:txBody>
          <a:bodyPr>
            <a:normAutofit/>
          </a:bodyPr>
          <a:lstStyle/>
          <a:p>
            <a:r>
              <a:rPr lang="bg-BG" dirty="0"/>
              <a:t>Правила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86728FB-C3BE-4309-B9F1-FC3A464F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409700"/>
            <a:ext cx="4016116" cy="4375281"/>
          </a:xfrm>
        </p:spPr>
        <p:txBody>
          <a:bodyPr anchor="t">
            <a:normAutofit/>
          </a:bodyPr>
          <a:lstStyle/>
          <a:p>
            <a:r>
              <a:rPr lang="ru-RU" sz="1400" dirty="0" err="1">
                <a:solidFill>
                  <a:srgbClr val="FFFFFF"/>
                </a:solidFill>
              </a:rPr>
              <a:t>Има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няколко</a:t>
            </a:r>
            <a:r>
              <a:rPr lang="ru-RU" sz="1400" dirty="0">
                <a:solidFill>
                  <a:srgbClr val="FFFFFF"/>
                </a:solidFill>
              </a:rPr>
              <a:t> начина за </a:t>
            </a:r>
            <a:r>
              <a:rPr lang="ru-RU" sz="1400" dirty="0" err="1">
                <a:solidFill>
                  <a:srgbClr val="FFFFFF"/>
                </a:solidFill>
              </a:rPr>
              <a:t>оформяне</a:t>
            </a:r>
            <a:r>
              <a:rPr lang="ru-RU" sz="1400" dirty="0">
                <a:solidFill>
                  <a:srgbClr val="FFFFFF"/>
                </a:solidFill>
              </a:rPr>
              <a:t> на </a:t>
            </a:r>
            <a:r>
              <a:rPr lang="ru-RU" sz="1400" dirty="0" err="1">
                <a:solidFill>
                  <a:srgbClr val="FFFFFF"/>
                </a:solidFill>
              </a:rPr>
              <a:t>пунктуацията</a:t>
            </a:r>
            <a:r>
              <a:rPr lang="ru-RU" sz="1400" dirty="0">
                <a:solidFill>
                  <a:srgbClr val="FFFFFF"/>
                </a:solidFill>
              </a:rPr>
              <a:t> между </a:t>
            </a:r>
            <a:r>
              <a:rPr lang="ru-RU" sz="1400" dirty="0" err="1">
                <a:solidFill>
                  <a:srgbClr val="FFFFFF"/>
                </a:solidFill>
              </a:rPr>
              <a:t>поздрава</a:t>
            </a:r>
            <a:r>
              <a:rPr lang="ru-RU" sz="1400" dirty="0">
                <a:solidFill>
                  <a:srgbClr val="FFFFFF"/>
                </a:solidFill>
              </a:rPr>
              <a:t> и </a:t>
            </a:r>
            <a:r>
              <a:rPr lang="ru-RU" sz="1400" dirty="0" err="1">
                <a:solidFill>
                  <a:srgbClr val="FFFFFF"/>
                </a:solidFill>
              </a:rPr>
              <a:t>подписа</a:t>
            </a:r>
            <a:r>
              <a:rPr lang="ru-RU" sz="1400" dirty="0">
                <a:solidFill>
                  <a:srgbClr val="FFFFFF"/>
                </a:solidFill>
              </a:rPr>
              <a:t>. След </a:t>
            </a:r>
            <a:r>
              <a:rPr lang="ru-RU" sz="1400" dirty="0" err="1">
                <a:solidFill>
                  <a:srgbClr val="FFFFFF"/>
                </a:solidFill>
              </a:rPr>
              <a:t>поздрава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може</a:t>
            </a:r>
            <a:r>
              <a:rPr lang="ru-RU" sz="1400" dirty="0">
                <a:solidFill>
                  <a:srgbClr val="FFFFFF"/>
                </a:solidFill>
              </a:rPr>
              <a:t> да </a:t>
            </a:r>
            <a:r>
              <a:rPr lang="ru-RU" sz="1400" dirty="0" err="1">
                <a:solidFill>
                  <a:srgbClr val="FFFFFF"/>
                </a:solidFill>
              </a:rPr>
              <a:t>има</a:t>
            </a:r>
            <a:r>
              <a:rPr lang="ru-RU" sz="1400" dirty="0">
                <a:solidFill>
                  <a:srgbClr val="FFFFFF"/>
                </a:solidFill>
              </a:rPr>
              <a:t> запетая, двоеточие или удивителен. </a:t>
            </a:r>
            <a:r>
              <a:rPr lang="ru-RU" sz="1400" dirty="0" err="1">
                <a:solidFill>
                  <a:srgbClr val="FFFFFF"/>
                </a:solidFill>
              </a:rPr>
              <a:t>Подписът</a:t>
            </a:r>
            <a:r>
              <a:rPr lang="ru-RU" sz="1400" dirty="0">
                <a:solidFill>
                  <a:srgbClr val="FFFFFF"/>
                </a:solidFill>
              </a:rPr>
              <a:t> се </a:t>
            </a:r>
            <a:r>
              <a:rPr lang="ru-RU" sz="1400" dirty="0" err="1">
                <a:solidFill>
                  <a:srgbClr val="FFFFFF"/>
                </a:solidFill>
              </a:rPr>
              <a:t>пише</a:t>
            </a:r>
            <a:r>
              <a:rPr lang="ru-RU" sz="1400" dirty="0">
                <a:solidFill>
                  <a:srgbClr val="FFFFFF"/>
                </a:solidFill>
              </a:rPr>
              <a:t> или на </a:t>
            </a:r>
            <a:r>
              <a:rPr lang="ru-RU" sz="1400" dirty="0" err="1">
                <a:solidFill>
                  <a:srgbClr val="FFFFFF"/>
                </a:solidFill>
              </a:rPr>
              <a:t>същия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ред</a:t>
            </a:r>
            <a:r>
              <a:rPr lang="ru-RU" sz="1400" dirty="0">
                <a:solidFill>
                  <a:srgbClr val="FFFFFF"/>
                </a:solidFill>
              </a:rPr>
              <a:t>, или на </a:t>
            </a:r>
            <a:r>
              <a:rPr lang="ru-RU" sz="1400" dirty="0" err="1">
                <a:solidFill>
                  <a:srgbClr val="FFFFFF"/>
                </a:solidFill>
              </a:rPr>
              <a:t>следващия</a:t>
            </a:r>
            <a:r>
              <a:rPr lang="ru-RU" sz="1400" dirty="0">
                <a:solidFill>
                  <a:srgbClr val="FFFFFF"/>
                </a:solidFill>
              </a:rPr>
              <a:t>.</a:t>
            </a:r>
          </a:p>
          <a:p>
            <a:r>
              <a:rPr lang="ru-RU" sz="1400" dirty="0" err="1">
                <a:solidFill>
                  <a:srgbClr val="FFFFFF"/>
                </a:solidFill>
              </a:rPr>
              <a:t>Поздрави</a:t>
            </a:r>
            <a:r>
              <a:rPr lang="ru-RU" sz="1400" dirty="0">
                <a:solidFill>
                  <a:srgbClr val="FFFFFF"/>
                </a:solidFill>
              </a:rPr>
              <a:t>,</a:t>
            </a:r>
          </a:p>
          <a:p>
            <a:r>
              <a:rPr lang="ru-RU" sz="1400" dirty="0">
                <a:solidFill>
                  <a:srgbClr val="FFFFFF"/>
                </a:solidFill>
              </a:rPr>
              <a:t>С </a:t>
            </a:r>
            <a:r>
              <a:rPr lang="ru-RU" sz="1400" dirty="0" err="1">
                <a:solidFill>
                  <a:srgbClr val="FFFFFF"/>
                </a:solidFill>
              </a:rPr>
              <a:t>поздрав</a:t>
            </a:r>
            <a:r>
              <a:rPr lang="ru-RU" sz="1400" dirty="0">
                <a:solidFill>
                  <a:srgbClr val="FFFFFF"/>
                </a:solidFill>
              </a:rPr>
              <a:t>:</a:t>
            </a:r>
          </a:p>
          <a:p>
            <a:r>
              <a:rPr lang="ru-RU" sz="1400" dirty="0" err="1">
                <a:solidFill>
                  <a:srgbClr val="FFFFFF"/>
                </a:solidFill>
              </a:rPr>
              <a:t>Поздрави</a:t>
            </a:r>
            <a:r>
              <a:rPr lang="ru-RU" sz="1400" dirty="0">
                <a:solidFill>
                  <a:srgbClr val="FFFFFF"/>
                </a:solidFill>
              </a:rPr>
              <a:t>!</a:t>
            </a:r>
          </a:p>
          <a:p>
            <a:r>
              <a:rPr lang="ru-RU" sz="1400" dirty="0">
                <a:solidFill>
                  <a:srgbClr val="FFFFFF"/>
                </a:solidFill>
              </a:rPr>
              <a:t>С уважение,</a:t>
            </a:r>
          </a:p>
          <a:p>
            <a:r>
              <a:rPr lang="ru-RU" sz="1400" dirty="0" err="1">
                <a:solidFill>
                  <a:srgbClr val="FFFFFF"/>
                </a:solidFill>
              </a:rPr>
              <a:t>Теди</a:t>
            </a:r>
            <a:endParaRPr lang="ru-RU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Ваня</a:t>
            </a:r>
          </a:p>
          <a:p>
            <a:r>
              <a:rPr lang="ru-RU" sz="1400" dirty="0" err="1">
                <a:solidFill>
                  <a:srgbClr val="FFFFFF"/>
                </a:solidFill>
              </a:rPr>
              <a:t>Поздрави</a:t>
            </a:r>
            <a:r>
              <a:rPr lang="ru-RU" sz="1400" dirty="0">
                <a:solidFill>
                  <a:srgbClr val="FFFFFF"/>
                </a:solidFill>
              </a:rPr>
              <a:t> от БГ</a:t>
            </a:r>
          </a:p>
          <a:p>
            <a:r>
              <a:rPr lang="ru-RU" sz="1400" dirty="0" err="1">
                <a:solidFill>
                  <a:srgbClr val="FFFFFF"/>
                </a:solidFill>
              </a:rPr>
              <a:t>Поздрави</a:t>
            </a:r>
            <a:r>
              <a:rPr lang="ru-RU" sz="1400" dirty="0">
                <a:solidFill>
                  <a:srgbClr val="FFFFFF"/>
                </a:solidFill>
              </a:rPr>
              <a:t>, Симона</a:t>
            </a:r>
          </a:p>
          <a:p>
            <a:r>
              <a:rPr lang="ru-RU" sz="1400" dirty="0" err="1">
                <a:solidFill>
                  <a:srgbClr val="FFFFFF"/>
                </a:solidFill>
              </a:rPr>
              <a:t>Поздрави</a:t>
            </a:r>
            <a:r>
              <a:rPr lang="ru-RU" sz="1400" dirty="0">
                <a:solidFill>
                  <a:srgbClr val="FFFFFF"/>
                </a:solidFill>
              </a:rPr>
              <a:t>: Симона</a:t>
            </a:r>
            <a:endParaRPr lang="bg-BG" sz="1400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C2A8803-661C-46F4-9AA1-EAA850676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72"/>
          <a:stretch/>
        </p:blipFill>
        <p:spPr>
          <a:xfrm>
            <a:off x="5137463" y="1300818"/>
            <a:ext cx="6193767" cy="42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AA995EC-D665-4DF0-8C96-F4E6B390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647700"/>
            <a:ext cx="4016116" cy="901702"/>
          </a:xfrm>
        </p:spPr>
        <p:txBody>
          <a:bodyPr>
            <a:normAutofit/>
          </a:bodyPr>
          <a:lstStyle/>
          <a:p>
            <a:r>
              <a:rPr lang="ru-RU" sz="2800" dirty="0"/>
              <a:t>Ситуация на </a:t>
            </a:r>
            <a:r>
              <a:rPr lang="ru-RU" sz="2800" dirty="0" err="1"/>
              <a:t>електронното</a:t>
            </a:r>
            <a:r>
              <a:rPr lang="ru-RU" sz="2800" dirty="0"/>
              <a:t> </a:t>
            </a:r>
            <a:r>
              <a:rPr lang="ru-RU" sz="2800" dirty="0" err="1"/>
              <a:t>общуване</a:t>
            </a:r>
            <a:endParaRPr lang="bg-BG" sz="28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0C6C6C6-3D0B-42DB-A27F-379A9E76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549402"/>
            <a:ext cx="4352980" cy="4660898"/>
          </a:xfrm>
        </p:spPr>
        <p:txBody>
          <a:bodyPr anchor="t">
            <a:noAutofit/>
          </a:bodyPr>
          <a:lstStyle/>
          <a:p>
            <a:r>
              <a:rPr lang="ru-RU" sz="1600" dirty="0" err="1">
                <a:solidFill>
                  <a:srgbClr val="FFFFFF"/>
                </a:solidFill>
              </a:rPr>
              <a:t>Електронното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 се </a:t>
            </a:r>
            <a:r>
              <a:rPr lang="ru-RU" sz="1600" dirty="0" err="1">
                <a:solidFill>
                  <a:srgbClr val="FFFFFF"/>
                </a:solidFill>
              </a:rPr>
              <a:t>различава</a:t>
            </a:r>
            <a:r>
              <a:rPr lang="ru-RU" sz="1600" dirty="0">
                <a:solidFill>
                  <a:srgbClr val="FFFFFF"/>
                </a:solidFill>
              </a:rPr>
              <a:t> от </a:t>
            </a:r>
            <a:r>
              <a:rPr lang="ru-RU" sz="1600" dirty="0" err="1">
                <a:solidFill>
                  <a:srgbClr val="FFFFFF"/>
                </a:solidFill>
              </a:rPr>
              <a:t>обикновеното</a:t>
            </a:r>
            <a:r>
              <a:rPr lang="ru-RU" sz="1600" dirty="0">
                <a:solidFill>
                  <a:srgbClr val="FFFFFF"/>
                </a:solidFill>
              </a:rPr>
              <a:t> устно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, от </a:t>
            </a:r>
            <a:r>
              <a:rPr lang="ru-RU" sz="1600" dirty="0" err="1">
                <a:solidFill>
                  <a:srgbClr val="FFFFFF"/>
                </a:solidFill>
              </a:rPr>
              <a:t>една</a:t>
            </a:r>
            <a:r>
              <a:rPr lang="ru-RU" sz="1600" dirty="0">
                <a:solidFill>
                  <a:srgbClr val="FFFFFF"/>
                </a:solidFill>
              </a:rPr>
              <a:t> страна, а от друга - от </a:t>
            </a:r>
            <a:r>
              <a:rPr lang="ru-RU" sz="1600" dirty="0" err="1">
                <a:solidFill>
                  <a:srgbClr val="FFFFFF"/>
                </a:solidFill>
              </a:rPr>
              <a:t>нормалното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писмено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. При него </a:t>
            </a:r>
            <a:r>
              <a:rPr lang="ru-RU" sz="1600" dirty="0" err="1">
                <a:solidFill>
                  <a:srgbClr val="FFFFFF"/>
                </a:solidFill>
              </a:rPr>
              <a:t>връзката</a:t>
            </a:r>
            <a:r>
              <a:rPr lang="ru-RU" sz="1600" dirty="0">
                <a:solidFill>
                  <a:srgbClr val="FFFFFF"/>
                </a:solidFill>
              </a:rPr>
              <a:t> между отправителя и получателя на </a:t>
            </a:r>
            <a:r>
              <a:rPr lang="ru-RU" sz="1600" dirty="0" err="1">
                <a:solidFill>
                  <a:srgbClr val="FFFFFF"/>
                </a:solidFill>
              </a:rPr>
              <a:t>съобщението</a:t>
            </a:r>
            <a:r>
              <a:rPr lang="ru-RU" sz="1600" dirty="0">
                <a:solidFill>
                  <a:srgbClr val="FFFFFF"/>
                </a:solidFill>
              </a:rPr>
              <a:t> е </a:t>
            </a:r>
            <a:r>
              <a:rPr lang="ru-RU" sz="1600" dirty="0" err="1">
                <a:solidFill>
                  <a:srgbClr val="FFFFFF"/>
                </a:solidFill>
              </a:rPr>
              <a:t>по-пряка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отколкото</a:t>
            </a:r>
            <a:r>
              <a:rPr lang="ru-RU" sz="1600" dirty="0">
                <a:solidFill>
                  <a:srgbClr val="FFFFFF"/>
                </a:solidFill>
              </a:rPr>
              <a:t> е при </a:t>
            </a:r>
            <a:r>
              <a:rPr lang="ru-RU" sz="1600" dirty="0" err="1">
                <a:solidFill>
                  <a:srgbClr val="FFFFFF"/>
                </a:solidFill>
              </a:rPr>
              <a:t>нормалното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писмено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, но в </a:t>
            </a:r>
            <a:r>
              <a:rPr lang="ru-RU" sz="1600" dirty="0" err="1">
                <a:solidFill>
                  <a:srgbClr val="FFFFFF"/>
                </a:solidFill>
              </a:rPr>
              <a:t>същото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време</a:t>
            </a:r>
            <a:r>
              <a:rPr lang="ru-RU" sz="1600" dirty="0">
                <a:solidFill>
                  <a:srgbClr val="FFFFFF"/>
                </a:solidFill>
              </a:rPr>
              <a:t> не е и </a:t>
            </a:r>
            <a:r>
              <a:rPr lang="ru-RU" sz="1600" dirty="0" err="1">
                <a:solidFill>
                  <a:srgbClr val="FFFFFF"/>
                </a:solidFill>
              </a:rPr>
              <a:t>съвсем</a:t>
            </a:r>
            <a:r>
              <a:rPr lang="ru-RU" sz="1600" dirty="0">
                <a:solidFill>
                  <a:srgbClr val="FFFFFF"/>
                </a:solidFill>
              </a:rPr>
              <a:t> конкретна, </a:t>
            </a:r>
            <a:r>
              <a:rPr lang="ru-RU" sz="1600" dirty="0" err="1">
                <a:solidFill>
                  <a:srgbClr val="FFFFFF"/>
                </a:solidFill>
              </a:rPr>
              <a:t>както</a:t>
            </a:r>
            <a:r>
              <a:rPr lang="ru-RU" sz="1600" dirty="0">
                <a:solidFill>
                  <a:srgbClr val="FFFFFF"/>
                </a:solidFill>
              </a:rPr>
              <a:t> е при </a:t>
            </a:r>
            <a:r>
              <a:rPr lang="ru-RU" sz="1600" dirty="0" err="1">
                <a:solidFill>
                  <a:srgbClr val="FFFFFF"/>
                </a:solidFill>
              </a:rPr>
              <a:t>устното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 лице в лице. По </a:t>
            </a:r>
            <a:r>
              <a:rPr lang="ru-RU" sz="1600" dirty="0" err="1">
                <a:solidFill>
                  <a:srgbClr val="FFFFFF"/>
                </a:solidFill>
              </a:rPr>
              <a:t>този</a:t>
            </a:r>
            <a:r>
              <a:rPr lang="ru-RU" sz="1600" dirty="0">
                <a:solidFill>
                  <a:srgbClr val="FFFFFF"/>
                </a:solidFill>
              </a:rPr>
              <a:t> признак </a:t>
            </a:r>
            <a:r>
              <a:rPr lang="ru-RU" sz="1600" dirty="0" err="1">
                <a:solidFill>
                  <a:srgbClr val="FFFFFF"/>
                </a:solidFill>
              </a:rPr>
              <a:t>електронните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съобщения</a:t>
            </a:r>
            <a:r>
              <a:rPr lang="ru-RU" sz="1600" dirty="0">
                <a:solidFill>
                  <a:srgbClr val="FFFFFF"/>
                </a:solidFill>
              </a:rPr>
              <a:t> се разделят на: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</a:rPr>
              <a:t>► </a:t>
            </a:r>
            <a:r>
              <a:rPr lang="ru-RU" sz="1600" dirty="0" err="1">
                <a:solidFill>
                  <a:srgbClr val="FFFFFF"/>
                </a:solidFill>
              </a:rPr>
              <a:t>съобщения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предназначени</a:t>
            </a:r>
            <a:r>
              <a:rPr lang="ru-RU" sz="1600" dirty="0">
                <a:solidFill>
                  <a:srgbClr val="FFFFFF"/>
                </a:solidFill>
              </a:rPr>
              <a:t> за конкретен </a:t>
            </a:r>
            <a:r>
              <a:rPr lang="ru-RU" sz="1600" dirty="0" err="1">
                <a:solidFill>
                  <a:srgbClr val="FFFFFF"/>
                </a:solidFill>
              </a:rPr>
              <a:t>получател</a:t>
            </a:r>
            <a:r>
              <a:rPr lang="ru-RU" sz="1600" dirty="0">
                <a:solidFill>
                  <a:srgbClr val="FFFFFF"/>
                </a:solidFill>
              </a:rPr>
              <a:t> (SMS, </a:t>
            </a:r>
            <a:r>
              <a:rPr lang="ru-RU" sz="1600" dirty="0" err="1">
                <a:solidFill>
                  <a:srgbClr val="FFFFFF"/>
                </a:solidFill>
              </a:rPr>
              <a:t>личен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имейл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персонален</a:t>
            </a:r>
            <a:r>
              <a:rPr lang="ru-RU" sz="1600" dirty="0">
                <a:solidFill>
                  <a:srgbClr val="FFFFFF"/>
                </a:solidFill>
              </a:rPr>
              <a:t> чат);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</a:rPr>
              <a:t>► </a:t>
            </a:r>
            <a:r>
              <a:rPr lang="ru-RU" sz="1600" dirty="0" err="1">
                <a:solidFill>
                  <a:srgbClr val="FFFFFF"/>
                </a:solidFill>
              </a:rPr>
              <a:t>електронни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съобщения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предназначени</a:t>
            </a:r>
            <a:r>
              <a:rPr lang="ru-RU" sz="1600" dirty="0">
                <a:solidFill>
                  <a:srgbClr val="FFFFFF"/>
                </a:solidFill>
              </a:rPr>
              <a:t> за неизвестен </a:t>
            </a:r>
            <a:r>
              <a:rPr lang="ru-RU" sz="1600" dirty="0" err="1">
                <a:solidFill>
                  <a:srgbClr val="FFFFFF"/>
                </a:solidFill>
              </a:rPr>
              <a:t>получател</a:t>
            </a:r>
            <a:r>
              <a:rPr lang="ru-RU" sz="1600" dirty="0">
                <a:solidFill>
                  <a:srgbClr val="FFFFFF"/>
                </a:solidFill>
              </a:rPr>
              <a:t> или за широк </a:t>
            </a:r>
            <a:r>
              <a:rPr lang="ru-RU" sz="1600" dirty="0" err="1">
                <a:solidFill>
                  <a:srgbClr val="FFFFFF"/>
                </a:solidFill>
              </a:rPr>
              <a:t>кръг</a:t>
            </a:r>
            <a:r>
              <a:rPr lang="ru-RU" sz="1600" dirty="0">
                <a:solidFill>
                  <a:srgbClr val="FFFFFF"/>
                </a:solidFill>
              </a:rPr>
              <a:t> получатели (</a:t>
            </a:r>
            <a:r>
              <a:rPr lang="ru-RU" sz="1600" dirty="0" err="1">
                <a:solidFill>
                  <a:srgbClr val="FFFFFF"/>
                </a:solidFill>
              </a:rPr>
              <a:t>социални</a:t>
            </a:r>
            <a:r>
              <a:rPr lang="ru-RU" sz="1600" dirty="0">
                <a:solidFill>
                  <a:srgbClr val="FFFFFF"/>
                </a:solidFill>
              </a:rPr>
              <a:t> мрежи и </a:t>
            </a:r>
            <a:r>
              <a:rPr lang="ru-RU" sz="1600" dirty="0" err="1">
                <a:solidFill>
                  <a:srgbClr val="FFFFFF"/>
                </a:solidFill>
              </a:rPr>
              <a:t>форуми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блогове</a:t>
            </a:r>
            <a:r>
              <a:rPr lang="ru-RU" sz="1600" dirty="0">
                <a:solidFill>
                  <a:srgbClr val="FFFFFF"/>
                </a:solidFill>
              </a:rPr>
              <a:t>).</a:t>
            </a:r>
            <a:endParaRPr lang="bg-BG" sz="1600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747FC69-99F5-4E6E-AC1D-4927541A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67" y="1123837"/>
            <a:ext cx="5732863" cy="48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6E680A8-B7CF-482C-BBA3-CE57D258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101963"/>
          </a:xfrm>
        </p:spPr>
        <p:txBody>
          <a:bodyPr>
            <a:normAutofit/>
          </a:bodyPr>
          <a:lstStyle/>
          <a:p>
            <a:r>
              <a:rPr lang="bg-BG" sz="3200" dirty="0"/>
              <a:t>Ситуация на електронното общуване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DE918FB-91FA-4BBF-9084-3BBEA8E0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4182533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Освен</a:t>
            </a:r>
            <a:r>
              <a:rPr lang="ru-RU" sz="1800" dirty="0"/>
              <a:t> </a:t>
            </a:r>
            <a:r>
              <a:rPr lang="ru-RU" sz="1800" dirty="0" err="1"/>
              <a:t>това</a:t>
            </a:r>
            <a:r>
              <a:rPr lang="ru-RU" sz="1800" dirty="0"/>
              <a:t> при </a:t>
            </a:r>
            <a:r>
              <a:rPr lang="ru-RU" sz="1800" dirty="0" err="1"/>
              <a:t>електронното</a:t>
            </a:r>
            <a:r>
              <a:rPr lang="ru-RU" sz="1800" dirty="0"/>
              <a:t> </a:t>
            </a:r>
            <a:r>
              <a:rPr lang="ru-RU" sz="1800" dirty="0" err="1"/>
              <a:t>общуване</a:t>
            </a:r>
            <a:r>
              <a:rPr lang="ru-RU" sz="1800" dirty="0"/>
              <a:t> се </a:t>
            </a:r>
            <a:r>
              <a:rPr lang="ru-RU" sz="1800" dirty="0" err="1"/>
              <a:t>наблюдават</a:t>
            </a:r>
            <a:r>
              <a:rPr lang="ru-RU" sz="1800" dirty="0"/>
              <a:t> и </a:t>
            </a:r>
            <a:r>
              <a:rPr lang="ru-RU" sz="1800" dirty="0" err="1"/>
              <a:t>някои</a:t>
            </a:r>
            <a:r>
              <a:rPr lang="ru-RU" sz="1800" dirty="0"/>
              <a:t> </a:t>
            </a:r>
            <a:r>
              <a:rPr lang="ru-RU" sz="1800" dirty="0" err="1"/>
              <a:t>характерни</a:t>
            </a:r>
            <a:r>
              <a:rPr lang="ru-RU" sz="1800" dirty="0"/>
              <a:t> </a:t>
            </a:r>
            <a:r>
              <a:rPr lang="ru-RU" sz="1800" dirty="0" err="1"/>
              <a:t>особености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► </a:t>
            </a:r>
            <a:r>
              <a:rPr lang="ru-RU" sz="1800" dirty="0" err="1"/>
              <a:t>Стремеж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езикова</a:t>
            </a:r>
            <a:r>
              <a:rPr lang="ru-RU" sz="1800" dirty="0"/>
              <a:t> </a:t>
            </a:r>
            <a:r>
              <a:rPr lang="ru-RU" sz="1800" dirty="0" err="1"/>
              <a:t>икономия</a:t>
            </a:r>
            <a:r>
              <a:rPr lang="ru-RU" sz="1800" dirty="0"/>
              <a:t>. </a:t>
            </a:r>
            <a:r>
              <a:rPr lang="ru-RU" sz="1800" dirty="0" err="1"/>
              <a:t>Често</a:t>
            </a:r>
            <a:r>
              <a:rPr lang="ru-RU" sz="1800" dirty="0"/>
              <a:t> не се </a:t>
            </a:r>
            <a:r>
              <a:rPr lang="ru-RU" sz="1800" dirty="0" err="1"/>
              <a:t>пишат</a:t>
            </a:r>
            <a:r>
              <a:rPr lang="ru-RU" sz="1800" dirty="0"/>
              <a:t> </a:t>
            </a:r>
            <a:r>
              <a:rPr lang="ru-RU" sz="1800" dirty="0" err="1"/>
              <a:t>главни</a:t>
            </a:r>
            <a:r>
              <a:rPr lang="ru-RU" sz="1800" dirty="0"/>
              <a:t> </a:t>
            </a:r>
            <a:r>
              <a:rPr lang="ru-RU" sz="1800" dirty="0" err="1"/>
              <a:t>букви</a:t>
            </a:r>
            <a:r>
              <a:rPr lang="ru-RU" sz="1800" dirty="0"/>
              <a:t>, </a:t>
            </a:r>
            <a:r>
              <a:rPr lang="ru-RU" sz="1800" dirty="0" err="1"/>
              <a:t>някои</a:t>
            </a:r>
            <a:r>
              <a:rPr lang="ru-RU" sz="1800" dirty="0"/>
              <a:t> </a:t>
            </a:r>
            <a:r>
              <a:rPr lang="ru-RU" sz="1800" dirty="0" err="1"/>
              <a:t>букви</a:t>
            </a:r>
            <a:r>
              <a:rPr lang="ru-RU" sz="1800" dirty="0"/>
              <a:t> и </a:t>
            </a:r>
            <a:r>
              <a:rPr lang="ru-RU" sz="1800" dirty="0" err="1"/>
              <a:t>буквосъчетания</a:t>
            </a:r>
            <a:r>
              <a:rPr lang="ru-RU" sz="1800" dirty="0"/>
              <a:t> се заменят е </a:t>
            </a:r>
            <a:r>
              <a:rPr lang="ru-RU" sz="1800" dirty="0" err="1"/>
              <a:t>цифри</a:t>
            </a:r>
            <a:r>
              <a:rPr lang="ru-RU" sz="1800" dirty="0"/>
              <a:t>, </a:t>
            </a:r>
            <a:r>
              <a:rPr lang="ru-RU" sz="1800" dirty="0" err="1"/>
              <a:t>изпускат</a:t>
            </a:r>
            <a:r>
              <a:rPr lang="ru-RU" sz="1800" dirty="0"/>
              <a:t> се </a:t>
            </a:r>
            <a:r>
              <a:rPr lang="ru-RU" sz="1800" dirty="0" err="1"/>
              <a:t>препинателни</a:t>
            </a:r>
            <a:r>
              <a:rPr lang="ru-RU" sz="1800" dirty="0"/>
              <a:t> </a:t>
            </a:r>
            <a:r>
              <a:rPr lang="ru-RU" sz="1800" dirty="0" err="1"/>
              <a:t>знаци</a:t>
            </a:r>
            <a:r>
              <a:rPr lang="ru-RU" sz="1800" dirty="0"/>
              <a:t> и др. под. </a:t>
            </a:r>
            <a:r>
              <a:rPr lang="ru-RU" sz="1800" dirty="0" err="1"/>
              <a:t>Желателно</a:t>
            </a:r>
            <a:r>
              <a:rPr lang="ru-RU" sz="1800" dirty="0"/>
              <a:t> е </a:t>
            </a:r>
            <a:r>
              <a:rPr lang="ru-RU" sz="1800" dirty="0" err="1"/>
              <a:t>това</a:t>
            </a:r>
            <a:r>
              <a:rPr lang="ru-RU" sz="1800" dirty="0"/>
              <a:t> да не се </a:t>
            </a:r>
            <a:r>
              <a:rPr lang="ru-RU" sz="1800" dirty="0" err="1"/>
              <a:t>прави</a:t>
            </a:r>
            <a:r>
              <a:rPr lang="ru-RU" sz="1800" dirty="0"/>
              <a:t>, </a:t>
            </a:r>
            <a:r>
              <a:rPr lang="ru-RU" sz="1800" dirty="0" err="1"/>
              <a:t>защото</a:t>
            </a:r>
            <a:r>
              <a:rPr lang="ru-RU" sz="1800" dirty="0"/>
              <a:t> </a:t>
            </a:r>
            <a:r>
              <a:rPr lang="ru-RU" sz="1800" dirty="0" err="1"/>
              <a:t>нарушава</a:t>
            </a:r>
            <a:r>
              <a:rPr lang="ru-RU" sz="1800" dirty="0"/>
              <a:t> </a:t>
            </a:r>
            <a:r>
              <a:rPr lang="ru-RU" sz="1800" dirty="0" err="1"/>
              <a:t>установените</a:t>
            </a:r>
            <a:r>
              <a:rPr lang="ru-RU" sz="1800" dirty="0"/>
              <a:t> правила за </a:t>
            </a:r>
            <a:r>
              <a:rPr lang="ru-RU" sz="1800" dirty="0" err="1"/>
              <a:t>писмено</a:t>
            </a:r>
            <a:r>
              <a:rPr lang="ru-RU" sz="1800" dirty="0"/>
              <a:t> </a:t>
            </a:r>
            <a:r>
              <a:rPr lang="ru-RU" sz="1800" dirty="0" err="1"/>
              <a:t>използване</a:t>
            </a:r>
            <a:r>
              <a:rPr lang="ru-RU" sz="1800" dirty="0"/>
              <a:t> на </a:t>
            </a:r>
            <a:r>
              <a:rPr lang="ru-RU" sz="1800" dirty="0" err="1"/>
              <a:t>езика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► </a:t>
            </a:r>
            <a:r>
              <a:rPr lang="ru-RU" sz="1800" dirty="0" err="1"/>
              <a:t>Допълнителни</a:t>
            </a:r>
            <a:r>
              <a:rPr lang="ru-RU" sz="1800" dirty="0"/>
              <a:t> значения чрез игра на </a:t>
            </a:r>
            <a:r>
              <a:rPr lang="ru-RU" sz="1800" dirty="0" err="1"/>
              <a:t>думи</a:t>
            </a:r>
            <a:r>
              <a:rPr lang="ru-RU" sz="1800" dirty="0"/>
              <a:t>, </a:t>
            </a:r>
            <a:r>
              <a:rPr lang="ru-RU" sz="1800" dirty="0" err="1"/>
              <a:t>различни</a:t>
            </a:r>
            <a:r>
              <a:rPr lang="ru-RU" sz="1800" dirty="0"/>
              <a:t> азбуки, </a:t>
            </a:r>
            <a:r>
              <a:rPr lang="ru-RU" sz="1800" dirty="0" err="1"/>
              <a:t>различни</a:t>
            </a:r>
            <a:r>
              <a:rPr lang="ru-RU" sz="1800" dirty="0"/>
              <a:t> </a:t>
            </a:r>
            <a:r>
              <a:rPr lang="ru-RU" sz="1800" dirty="0" err="1"/>
              <a:t>езици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► </a:t>
            </a:r>
            <a:r>
              <a:rPr lang="ru-RU" sz="1800" dirty="0" err="1"/>
              <a:t>Използване</a:t>
            </a:r>
            <a:r>
              <a:rPr lang="ru-RU" sz="1800" dirty="0"/>
              <a:t> на </a:t>
            </a:r>
            <a:r>
              <a:rPr lang="ru-RU" sz="1800" dirty="0" err="1"/>
              <a:t>различни</a:t>
            </a:r>
            <a:r>
              <a:rPr lang="ru-RU" sz="1800" dirty="0"/>
              <a:t> </a:t>
            </a:r>
            <a:r>
              <a:rPr lang="ru-RU" sz="1800" dirty="0" err="1"/>
              <a:t>символи</a:t>
            </a:r>
            <a:r>
              <a:rPr lang="ru-RU" sz="1800" dirty="0"/>
              <a:t>.</a:t>
            </a:r>
            <a:endParaRPr lang="bg-BG" sz="18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AC86F42-3E96-4EC2-B397-CB1FCC428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7" r="46594" b="1"/>
          <a:stretch/>
        </p:blipFill>
        <p:spPr>
          <a:xfrm>
            <a:off x="8528180" y="1492899"/>
            <a:ext cx="2907372" cy="42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F93A09E-BE59-4601-998E-C757026E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793863"/>
          </a:xfrm>
        </p:spPr>
        <p:txBody>
          <a:bodyPr>
            <a:normAutofit/>
          </a:bodyPr>
          <a:lstStyle/>
          <a:p>
            <a:r>
              <a:rPr lang="bg-BG" dirty="0"/>
              <a:t> Видове електронни текстове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0E62206-DE29-4B90-A1C6-23E3D32AC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71" y="2276624"/>
            <a:ext cx="3778286" cy="229530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3DA7555-2DF1-400C-9D4D-7C7784F3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1828800"/>
            <a:ext cx="6451109" cy="3956181"/>
          </a:xfrm>
        </p:spPr>
        <p:txBody>
          <a:bodyPr anchor="t">
            <a:noAutofit/>
          </a:bodyPr>
          <a:lstStyle/>
          <a:p>
            <a:r>
              <a:rPr lang="ru-RU" sz="1800" dirty="0">
                <a:solidFill>
                  <a:srgbClr val="FFFFFF"/>
                </a:solidFill>
              </a:rPr>
              <a:t>В </a:t>
            </a:r>
            <a:r>
              <a:rPr lang="ru-RU" sz="1800" dirty="0" err="1">
                <a:solidFill>
                  <a:srgbClr val="FFFFFF"/>
                </a:solidFill>
              </a:rPr>
              <a:t>зависимост</a:t>
            </a:r>
            <a:r>
              <a:rPr lang="ru-RU" sz="1800" dirty="0">
                <a:solidFill>
                  <a:srgbClr val="FFFFFF"/>
                </a:solidFill>
              </a:rPr>
              <a:t> от целите, </a:t>
            </a:r>
            <a:r>
              <a:rPr lang="ru-RU" sz="1800" dirty="0" err="1">
                <a:solidFill>
                  <a:srgbClr val="FFFFFF"/>
                </a:solidFill>
              </a:rPr>
              <a:t>каналите</a:t>
            </a:r>
            <a:r>
              <a:rPr lang="ru-RU" sz="1800" dirty="0">
                <a:solidFill>
                  <a:srgbClr val="FFFFFF"/>
                </a:solidFill>
              </a:rPr>
              <a:t> и </a:t>
            </a:r>
            <a:r>
              <a:rPr lang="ru-RU" sz="1800" dirty="0" err="1">
                <a:solidFill>
                  <a:srgbClr val="FFFFFF"/>
                </a:solidFill>
              </a:rPr>
              <a:t>участниците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електронните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текстове</a:t>
            </a:r>
            <a:r>
              <a:rPr lang="ru-RU" sz="1800" dirty="0">
                <a:solidFill>
                  <a:srgbClr val="FFFFFF"/>
                </a:solidFill>
              </a:rPr>
              <a:t> се делят на: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► SMS- </a:t>
            </a:r>
            <a:r>
              <a:rPr lang="ru-RU" sz="1800" dirty="0" err="1">
                <a:solidFill>
                  <a:srgbClr val="FFFFFF"/>
                </a:solidFill>
              </a:rPr>
              <a:t>Буквално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означава</a:t>
            </a:r>
            <a:r>
              <a:rPr lang="ru-RU" sz="1800" dirty="0">
                <a:solidFill>
                  <a:srgbClr val="FFFFFF"/>
                </a:solidFill>
              </a:rPr>
              <a:t> „кратко </a:t>
            </a:r>
            <a:r>
              <a:rPr lang="ru-RU" sz="1800" dirty="0" err="1">
                <a:solidFill>
                  <a:srgbClr val="FFFFFF"/>
                </a:solidFill>
              </a:rPr>
              <a:t>текстово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съобщение</a:t>
            </a:r>
            <a:r>
              <a:rPr lang="ru-RU" sz="1800" dirty="0">
                <a:solidFill>
                  <a:srgbClr val="FFFFFF"/>
                </a:solidFill>
              </a:rPr>
              <a:t>“. </a:t>
            </a:r>
            <a:r>
              <a:rPr lang="ru-RU" sz="1800" dirty="0" err="1">
                <a:solidFill>
                  <a:srgbClr val="FFFFFF"/>
                </a:solidFill>
              </a:rPr>
              <a:t>Използва</a:t>
            </a:r>
            <a:r>
              <a:rPr lang="ru-RU" sz="1800" dirty="0">
                <a:solidFill>
                  <a:srgbClr val="FFFFFF"/>
                </a:solidFill>
              </a:rPr>
              <a:t> се за </a:t>
            </a:r>
            <a:r>
              <a:rPr lang="ru-RU" sz="1800" dirty="0" err="1">
                <a:solidFill>
                  <a:srgbClr val="FFFFFF"/>
                </a:solidFill>
              </a:rPr>
              <a:t>общуване</a:t>
            </a:r>
            <a:r>
              <a:rPr lang="ru-RU" sz="1800" dirty="0">
                <a:solidFill>
                  <a:srgbClr val="FFFFFF"/>
                </a:solidFill>
              </a:rPr>
              <a:t> чрез </a:t>
            </a:r>
            <a:r>
              <a:rPr lang="ru-RU" sz="1800" dirty="0" err="1">
                <a:solidFill>
                  <a:srgbClr val="FFFFFF"/>
                </a:solidFill>
              </a:rPr>
              <a:t>мобилни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телефони</a:t>
            </a:r>
            <a:r>
              <a:rPr lang="ru-RU" sz="1800" dirty="0">
                <a:solidFill>
                  <a:srgbClr val="FFFFFF"/>
                </a:solidFill>
              </a:rPr>
              <a:t> и </a:t>
            </a:r>
            <a:r>
              <a:rPr lang="ru-RU" sz="1800" dirty="0" err="1">
                <a:solidFill>
                  <a:srgbClr val="FFFFFF"/>
                </a:solidFill>
              </a:rPr>
              <a:t>други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мобилни</a:t>
            </a:r>
            <a:r>
              <a:rPr lang="ru-RU" sz="1800" dirty="0">
                <a:solidFill>
                  <a:srgbClr val="FFFFFF"/>
                </a:solidFill>
              </a:rPr>
              <a:t> устройства.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► </a:t>
            </a:r>
            <a:r>
              <a:rPr lang="ru-RU" sz="1800" dirty="0" err="1">
                <a:solidFill>
                  <a:srgbClr val="FFFFFF"/>
                </a:solidFill>
              </a:rPr>
              <a:t>Електронно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писмо</a:t>
            </a:r>
            <a:r>
              <a:rPr lang="ru-RU" sz="1800" dirty="0">
                <a:solidFill>
                  <a:srgbClr val="FFFFFF"/>
                </a:solidFill>
              </a:rPr>
              <a:t> (e-</a:t>
            </a:r>
            <a:r>
              <a:rPr lang="ru-RU" sz="1800" dirty="0" err="1">
                <a:solidFill>
                  <a:srgbClr val="FFFFFF"/>
                </a:solidFill>
              </a:rPr>
              <a:t>mail</a:t>
            </a:r>
            <a:r>
              <a:rPr lang="ru-RU" sz="1800" dirty="0">
                <a:solidFill>
                  <a:srgbClr val="FFFFFF"/>
                </a:solidFill>
              </a:rPr>
              <a:t>). </a:t>
            </a:r>
            <a:r>
              <a:rPr lang="ru-RU" sz="1800" dirty="0" err="1">
                <a:solidFill>
                  <a:srgbClr val="FFFFFF"/>
                </a:solidFill>
              </a:rPr>
              <a:t>Използва</a:t>
            </a:r>
            <a:r>
              <a:rPr lang="ru-RU" sz="1800" dirty="0">
                <a:solidFill>
                  <a:srgbClr val="FFFFFF"/>
                </a:solidFill>
              </a:rPr>
              <a:t> се при </a:t>
            </a:r>
            <a:r>
              <a:rPr lang="ru-RU" sz="1800" dirty="0" err="1">
                <a:solidFill>
                  <a:srgbClr val="FFFFFF"/>
                </a:solidFill>
              </a:rPr>
              <a:t>общуване</a:t>
            </a:r>
            <a:r>
              <a:rPr lang="ru-RU" sz="1800" dirty="0">
                <a:solidFill>
                  <a:srgbClr val="FFFFFF"/>
                </a:solidFill>
              </a:rPr>
              <a:t> чрез </a:t>
            </a:r>
            <a:r>
              <a:rPr lang="ru-RU" sz="1800" dirty="0" err="1">
                <a:solidFill>
                  <a:srgbClr val="FFFFFF"/>
                </a:solidFill>
              </a:rPr>
              <a:t>електронна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поща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► </a:t>
            </a:r>
            <a:r>
              <a:rPr lang="ru-RU" sz="1800" dirty="0" err="1">
                <a:solidFill>
                  <a:srgbClr val="FFFFFF"/>
                </a:solidFill>
              </a:rPr>
              <a:t>Социални</a:t>
            </a:r>
            <a:r>
              <a:rPr lang="ru-RU" sz="1800" dirty="0">
                <a:solidFill>
                  <a:srgbClr val="FFFFFF"/>
                </a:solidFill>
              </a:rPr>
              <a:t> мрежи. </a:t>
            </a:r>
            <a:r>
              <a:rPr lang="ru-RU" sz="1800" dirty="0" err="1">
                <a:solidFill>
                  <a:srgbClr val="FFFFFF"/>
                </a:solidFill>
              </a:rPr>
              <a:t>Позволяват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едновременния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достъп</a:t>
            </a:r>
            <a:r>
              <a:rPr lang="ru-RU" sz="1800" dirty="0">
                <a:solidFill>
                  <a:srgbClr val="FFFFFF"/>
                </a:solidFill>
              </a:rPr>
              <a:t> на много хора </a:t>
            </a:r>
            <a:r>
              <a:rPr lang="ru-RU" sz="1800" dirty="0" err="1">
                <a:solidFill>
                  <a:srgbClr val="FFFFFF"/>
                </a:solidFill>
              </a:rPr>
              <a:t>със</a:t>
            </a:r>
            <a:r>
              <a:rPr lang="ru-RU" sz="1800" dirty="0">
                <a:solidFill>
                  <a:srgbClr val="FFFFFF"/>
                </a:solidFill>
              </a:rPr>
              <a:t> сродни </a:t>
            </a:r>
            <a:r>
              <a:rPr lang="ru-RU" sz="1800" dirty="0" err="1">
                <a:solidFill>
                  <a:srgbClr val="FFFFFF"/>
                </a:solidFill>
              </a:rPr>
              <a:t>интереси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които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формират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групи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общуването</a:t>
            </a:r>
            <a:r>
              <a:rPr lang="ru-RU" sz="1800" dirty="0">
                <a:solidFill>
                  <a:srgbClr val="FFFFFF"/>
                </a:solidFill>
              </a:rPr>
              <a:t> е </a:t>
            </a:r>
            <a:r>
              <a:rPr lang="ru-RU" sz="1800" dirty="0" err="1">
                <a:solidFill>
                  <a:srgbClr val="FFFFFF"/>
                </a:solidFill>
              </a:rPr>
              <a:t>бързо</a:t>
            </a:r>
            <a:r>
              <a:rPr lang="ru-RU" sz="1800" dirty="0">
                <a:solidFill>
                  <a:srgbClr val="FFFFFF"/>
                </a:solidFill>
              </a:rPr>
              <a:t> и </a:t>
            </a:r>
            <a:r>
              <a:rPr lang="ru-RU" sz="1800" dirty="0" err="1">
                <a:solidFill>
                  <a:srgbClr val="FFFFFF"/>
                </a:solidFill>
              </a:rPr>
              <a:t>двупосочно</a:t>
            </a:r>
            <a:r>
              <a:rPr lang="ru-RU" sz="18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</a:rPr>
              <a:t>Целите, с </a:t>
            </a:r>
            <a:r>
              <a:rPr lang="ru-RU" sz="1800" dirty="0" err="1">
                <a:solidFill>
                  <a:srgbClr val="FFFFFF"/>
                </a:solidFill>
              </a:rPr>
              <a:t>които</a:t>
            </a:r>
            <a:r>
              <a:rPr lang="ru-RU" sz="1800" dirty="0">
                <a:solidFill>
                  <a:srgbClr val="FFFFFF"/>
                </a:solidFill>
              </a:rPr>
              <a:t> се </a:t>
            </a:r>
            <a:r>
              <a:rPr lang="ru-RU" sz="1800" dirty="0" err="1">
                <a:solidFill>
                  <a:srgbClr val="FFFFFF"/>
                </a:solidFill>
              </a:rPr>
              <a:t>посещават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социалните</a:t>
            </a:r>
            <a:r>
              <a:rPr lang="ru-RU" sz="1800" dirty="0">
                <a:solidFill>
                  <a:srgbClr val="FFFFFF"/>
                </a:solidFill>
              </a:rPr>
              <a:t> мрежи, </a:t>
            </a:r>
            <a:r>
              <a:rPr lang="ru-RU" sz="1800" dirty="0" err="1">
                <a:solidFill>
                  <a:srgbClr val="FFFFFF"/>
                </a:solidFill>
              </a:rPr>
              <a:t>са</a:t>
            </a:r>
            <a:r>
              <a:rPr lang="ru-RU" sz="1800" dirty="0">
                <a:solidFill>
                  <a:srgbClr val="FFFFFF"/>
                </a:solidFill>
              </a:rPr>
              <a:t> много и </a:t>
            </a:r>
            <a:r>
              <a:rPr lang="ru-RU" sz="1800" dirty="0" err="1">
                <a:solidFill>
                  <a:srgbClr val="FFFFFF"/>
                </a:solidFill>
              </a:rPr>
              <a:t>разнообразни</a:t>
            </a:r>
            <a:r>
              <a:rPr lang="ru-RU" sz="1800" dirty="0">
                <a:solidFill>
                  <a:srgbClr val="FFFFFF"/>
                </a:solidFill>
              </a:rPr>
              <a:t> - информация, </a:t>
            </a:r>
            <a:r>
              <a:rPr lang="ru-RU" sz="1800" dirty="0" err="1">
                <a:solidFill>
                  <a:srgbClr val="FFFFFF"/>
                </a:solidFill>
              </a:rPr>
              <a:t>запознанства</a:t>
            </a:r>
            <a:r>
              <a:rPr lang="ru-RU" sz="1800" dirty="0">
                <a:solidFill>
                  <a:srgbClr val="FFFFFF"/>
                </a:solidFill>
              </a:rPr>
              <a:t>, самореклама, </a:t>
            </a:r>
            <a:r>
              <a:rPr lang="ru-RU" sz="1800" dirty="0" err="1">
                <a:solidFill>
                  <a:srgbClr val="FFFFFF"/>
                </a:solidFill>
              </a:rPr>
              <a:t>забавления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търсене</a:t>
            </a:r>
            <a:r>
              <a:rPr lang="ru-RU" sz="1800" dirty="0">
                <a:solidFill>
                  <a:srgbClr val="FFFFFF"/>
                </a:solidFill>
              </a:rPr>
              <a:t> на </a:t>
            </a:r>
            <a:r>
              <a:rPr lang="ru-RU" sz="1800" dirty="0" err="1">
                <a:solidFill>
                  <a:srgbClr val="FFFFFF"/>
                </a:solidFill>
              </a:rPr>
              <a:t>съвети</a:t>
            </a:r>
            <a:r>
              <a:rPr lang="ru-RU" sz="1800" dirty="0">
                <a:solidFill>
                  <a:srgbClr val="FFFFFF"/>
                </a:solidFill>
              </a:rPr>
              <a:t> и т.н.</a:t>
            </a:r>
            <a:endParaRPr lang="bg-BG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33084A-A9C8-4CC0-93CD-BD69C41F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844663"/>
          </a:xfrm>
        </p:spPr>
        <p:txBody>
          <a:bodyPr>
            <a:normAutofit/>
          </a:bodyPr>
          <a:lstStyle/>
          <a:p>
            <a:r>
              <a:rPr lang="bg-BG" dirty="0"/>
              <a:t>Социални медии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8DDC25E-5E62-4B07-A942-F7D0E589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641599"/>
            <a:ext cx="5319006" cy="314338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►  </a:t>
            </a:r>
            <a:r>
              <a:rPr lang="ru-RU" sz="1800" dirty="0" err="1">
                <a:solidFill>
                  <a:srgbClr val="FFFFFF"/>
                </a:solidFill>
              </a:rPr>
              <a:t>Към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тях</a:t>
            </a:r>
            <a:r>
              <a:rPr lang="ru-RU" sz="1800" dirty="0">
                <a:solidFill>
                  <a:srgbClr val="FFFFFF"/>
                </a:solidFill>
              </a:rPr>
              <a:t> се </a:t>
            </a:r>
            <a:r>
              <a:rPr lang="ru-RU" sz="1800" dirty="0" err="1">
                <a:solidFill>
                  <a:srgbClr val="FFFFFF"/>
                </a:solidFill>
              </a:rPr>
              <a:t>отнасят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блоговете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електронните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източници</a:t>
            </a:r>
            <a:r>
              <a:rPr lang="ru-RU" sz="1800" dirty="0">
                <a:solidFill>
                  <a:srgbClr val="FFFFFF"/>
                </a:solidFill>
              </a:rPr>
              <a:t> на информация, </a:t>
            </a:r>
            <a:r>
              <a:rPr lang="ru-RU" sz="1800" dirty="0" err="1">
                <a:solidFill>
                  <a:srgbClr val="FFFFFF"/>
                </a:solidFill>
              </a:rPr>
              <a:t>форуми</a:t>
            </a:r>
            <a:r>
              <a:rPr lang="ru-RU" sz="1800" dirty="0">
                <a:solidFill>
                  <a:srgbClr val="FFFFFF"/>
                </a:solidFill>
              </a:rPr>
              <a:t> и т.н. </a:t>
            </a:r>
            <a:r>
              <a:rPr lang="ru-RU" sz="1800" dirty="0" err="1">
                <a:solidFill>
                  <a:srgbClr val="FFFFFF"/>
                </a:solidFill>
              </a:rPr>
              <a:t>Позволяват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общуване</a:t>
            </a:r>
            <a:r>
              <a:rPr lang="ru-RU" sz="1800" dirty="0">
                <a:solidFill>
                  <a:srgbClr val="FFFFFF"/>
                </a:solidFill>
              </a:rPr>
              <a:t> с </a:t>
            </a:r>
            <a:r>
              <a:rPr lang="ru-RU" sz="1800" dirty="0" err="1">
                <a:solidFill>
                  <a:srgbClr val="FFFFFF"/>
                </a:solidFill>
              </a:rPr>
              <a:t>голяма</a:t>
            </a:r>
            <a:r>
              <a:rPr lang="ru-RU" sz="1800" dirty="0">
                <a:solidFill>
                  <a:srgbClr val="FFFFFF"/>
                </a:solidFill>
              </a:rPr>
              <a:t> аудитория. При </a:t>
            </a:r>
            <a:r>
              <a:rPr lang="ru-RU" sz="1800" dirty="0" err="1">
                <a:solidFill>
                  <a:srgbClr val="FFFFFF"/>
                </a:solidFill>
              </a:rPr>
              <a:t>тях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информацията</a:t>
            </a:r>
            <a:r>
              <a:rPr lang="ru-RU" sz="1800" dirty="0">
                <a:solidFill>
                  <a:srgbClr val="FFFFFF"/>
                </a:solidFill>
              </a:rPr>
              <a:t> е </a:t>
            </a:r>
            <a:r>
              <a:rPr lang="ru-RU" sz="1800" dirty="0" err="1">
                <a:solidFill>
                  <a:srgbClr val="FFFFFF"/>
                </a:solidFill>
              </a:rPr>
              <a:t>еднопосочна</a:t>
            </a:r>
            <a:r>
              <a:rPr lang="ru-RU" sz="1800" dirty="0">
                <a:solidFill>
                  <a:srgbClr val="FFFFFF"/>
                </a:solidFill>
              </a:rPr>
              <a:t> (с </a:t>
            </a:r>
            <a:r>
              <a:rPr lang="ru-RU" sz="1800" dirty="0" err="1">
                <a:solidFill>
                  <a:srgbClr val="FFFFFF"/>
                </a:solidFill>
              </a:rPr>
              <a:t>изключение</a:t>
            </a:r>
            <a:r>
              <a:rPr lang="ru-RU" sz="1800" dirty="0">
                <a:solidFill>
                  <a:srgbClr val="FFFFFF"/>
                </a:solidFill>
              </a:rPr>
              <a:t> на </a:t>
            </a:r>
            <a:r>
              <a:rPr lang="ru-RU" sz="1800" dirty="0" err="1">
                <a:solidFill>
                  <a:srgbClr val="FFFFFF"/>
                </a:solidFill>
              </a:rPr>
              <a:t>форумите</a:t>
            </a:r>
            <a:r>
              <a:rPr lang="ru-RU" sz="1800" dirty="0">
                <a:solidFill>
                  <a:srgbClr val="FFFFFF"/>
                </a:solidFill>
              </a:rPr>
              <a:t>, в </a:t>
            </a:r>
            <a:r>
              <a:rPr lang="ru-RU" sz="1800" dirty="0" err="1">
                <a:solidFill>
                  <a:srgbClr val="FFFFFF"/>
                </a:solidFill>
              </a:rPr>
              <a:t>които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пишат</a:t>
            </a:r>
            <a:r>
              <a:rPr lang="ru-RU" sz="1800" dirty="0">
                <a:solidFill>
                  <a:srgbClr val="FFFFFF"/>
                </a:solidFill>
              </a:rPr>
              <a:t> много хора, за да </a:t>
            </a:r>
            <a:r>
              <a:rPr lang="ru-RU" sz="1800" dirty="0" err="1">
                <a:solidFill>
                  <a:srgbClr val="FFFFFF"/>
                </a:solidFill>
              </a:rPr>
              <a:t>бъдат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прочетени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също</a:t>
            </a:r>
            <a:r>
              <a:rPr lang="ru-RU" sz="1800" dirty="0">
                <a:solidFill>
                  <a:srgbClr val="FFFFFF"/>
                </a:solidFill>
              </a:rPr>
              <a:t> от много хора), </a:t>
            </a:r>
            <a:r>
              <a:rPr lang="ru-RU" sz="1800" dirty="0" err="1">
                <a:solidFill>
                  <a:srgbClr val="FFFFFF"/>
                </a:solidFill>
              </a:rPr>
              <a:t>аудиторията</a:t>
            </a:r>
            <a:r>
              <a:rPr lang="ru-RU" sz="1800" dirty="0">
                <a:solidFill>
                  <a:srgbClr val="FFFFFF"/>
                </a:solidFill>
              </a:rPr>
              <a:t> се </a:t>
            </a:r>
            <a:r>
              <a:rPr lang="ru-RU" sz="1800" dirty="0" err="1">
                <a:solidFill>
                  <a:srgbClr val="FFFFFF"/>
                </a:solidFill>
              </a:rPr>
              <a:t>явява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основно</a:t>
            </a:r>
            <a:r>
              <a:rPr lang="ru-RU" sz="1800" dirty="0">
                <a:solidFill>
                  <a:srgbClr val="FFFFFF"/>
                </a:solidFill>
              </a:rPr>
              <a:t> в </a:t>
            </a:r>
            <a:r>
              <a:rPr lang="ru-RU" sz="1800" dirty="0" err="1">
                <a:solidFill>
                  <a:srgbClr val="FFFFFF"/>
                </a:solidFill>
              </a:rPr>
              <a:t>качеството</a:t>
            </a:r>
            <a:r>
              <a:rPr lang="ru-RU" sz="1800" dirty="0">
                <a:solidFill>
                  <a:srgbClr val="FFFFFF"/>
                </a:solidFill>
              </a:rPr>
              <a:t> на </a:t>
            </a:r>
            <a:r>
              <a:rPr lang="ru-RU" sz="1800" dirty="0" err="1">
                <a:solidFill>
                  <a:srgbClr val="FFFFFF"/>
                </a:solidFill>
              </a:rPr>
              <a:t>потребител</a:t>
            </a:r>
            <a:r>
              <a:rPr lang="ru-RU" sz="1800" dirty="0">
                <a:solidFill>
                  <a:srgbClr val="FFFFFF"/>
                </a:solidFill>
              </a:rPr>
              <a:t> на информация.</a:t>
            </a:r>
            <a:endParaRPr lang="bg-BG" sz="1800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DA2414C-4066-4373-A3B4-DFA8FCC8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0" r="12480" b="1"/>
          <a:stretch/>
        </p:blipFill>
        <p:spPr>
          <a:xfrm>
            <a:off x="6326154" y="1418252"/>
            <a:ext cx="5337111" cy="43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666653-29F7-4713-95FA-76029A44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Специфични</a:t>
            </a:r>
            <a:r>
              <a:rPr lang="ru-RU" dirty="0"/>
              <a:t> </a:t>
            </a:r>
            <a:r>
              <a:rPr lang="ru-RU" dirty="0" err="1"/>
              <a:t>изразни</a:t>
            </a:r>
            <a:r>
              <a:rPr lang="ru-RU" dirty="0"/>
              <a:t> средства на </a:t>
            </a:r>
            <a:r>
              <a:rPr lang="ru-RU" dirty="0" err="1"/>
              <a:t>електронното</a:t>
            </a:r>
            <a:r>
              <a:rPr lang="ru-RU" dirty="0"/>
              <a:t> </a:t>
            </a:r>
            <a:r>
              <a:rPr lang="ru-RU" dirty="0" err="1"/>
              <a:t>общуване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9DFA966-4B7C-4FCE-9050-ED5795AB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►</a:t>
            </a:r>
            <a:r>
              <a:rPr lang="ru-RU" sz="1800" dirty="0">
                <a:solidFill>
                  <a:srgbClr val="FFFFFF"/>
                </a:solidFill>
              </a:rPr>
              <a:t>С </a:t>
            </a:r>
            <a:r>
              <a:rPr lang="ru-RU" sz="1800" dirty="0" err="1">
                <a:solidFill>
                  <a:srgbClr val="FFFFFF"/>
                </a:solidFill>
              </a:rPr>
              <a:t>ъкращения</a:t>
            </a: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rgbClr val="FFFFFF"/>
                </a:solidFill>
              </a:rPr>
              <a:t>Освен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израз</a:t>
            </a:r>
            <a:r>
              <a:rPr lang="ru-RU" sz="1800" dirty="0">
                <a:solidFill>
                  <a:srgbClr val="FFFFFF"/>
                </a:solidFill>
              </a:rPr>
              <a:t> на </a:t>
            </a:r>
            <a:r>
              <a:rPr lang="ru-RU" sz="1800" dirty="0" err="1">
                <a:solidFill>
                  <a:srgbClr val="FFFFFF"/>
                </a:solidFill>
              </a:rPr>
              <a:t>езикова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икономия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съкращенията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имитират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непосредствено</a:t>
            </a:r>
            <a:r>
              <a:rPr lang="ru-RU" sz="1800" dirty="0">
                <a:solidFill>
                  <a:srgbClr val="FFFFFF"/>
                </a:solidFill>
              </a:rPr>
              <a:t> устно </a:t>
            </a:r>
            <a:r>
              <a:rPr lang="ru-RU" sz="1800" dirty="0" err="1">
                <a:solidFill>
                  <a:srgbClr val="FFFFFF"/>
                </a:solidFill>
              </a:rPr>
              <a:t>общуване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кьдето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значението</a:t>
            </a:r>
            <a:r>
              <a:rPr lang="ru-RU" sz="1800" dirty="0">
                <a:solidFill>
                  <a:srgbClr val="FFFFFF"/>
                </a:solidFill>
              </a:rPr>
              <a:t> се </a:t>
            </a:r>
            <a:r>
              <a:rPr lang="ru-RU" sz="1800" dirty="0" err="1">
                <a:solidFill>
                  <a:srgbClr val="FFFFFF"/>
                </a:solidFill>
              </a:rPr>
              <a:t>определя</a:t>
            </a:r>
            <a:r>
              <a:rPr lang="ru-RU" sz="1800" dirty="0">
                <a:solidFill>
                  <a:srgbClr val="FFFFFF"/>
                </a:solidFill>
              </a:rPr>
              <a:t> от контекста. </a:t>
            </a:r>
            <a:r>
              <a:rPr lang="ru-RU" sz="1800" dirty="0" err="1">
                <a:solidFill>
                  <a:srgbClr val="FFFFFF"/>
                </a:solidFill>
              </a:rPr>
              <a:t>Някои</a:t>
            </a:r>
            <a:r>
              <a:rPr lang="ru-RU" sz="1800" dirty="0">
                <a:solidFill>
                  <a:srgbClr val="FFFFFF"/>
                </a:solidFill>
              </a:rPr>
              <a:t> от най-</a:t>
            </a:r>
            <a:r>
              <a:rPr lang="ru-RU" sz="1800" dirty="0" err="1">
                <a:solidFill>
                  <a:srgbClr val="FFFFFF"/>
                </a:solidFill>
              </a:rPr>
              <a:t>често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използваните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съкращания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са</a:t>
            </a:r>
            <a:r>
              <a:rPr lang="ru-RU" sz="1800" dirty="0">
                <a:solidFill>
                  <a:srgbClr val="FFFFFF"/>
                </a:solidFill>
              </a:rPr>
              <a:t>: </a:t>
            </a:r>
            <a:r>
              <a:rPr lang="ru-RU" sz="1800" dirty="0" err="1">
                <a:solidFill>
                  <a:srgbClr val="FFFFFF"/>
                </a:solidFill>
              </a:rPr>
              <a:t>btw</a:t>
            </a:r>
            <a:r>
              <a:rPr lang="ru-RU" sz="1800" dirty="0">
                <a:solidFill>
                  <a:srgbClr val="FFFFFF"/>
                </a:solidFill>
              </a:rPr>
              <a:t> (между </a:t>
            </a:r>
            <a:r>
              <a:rPr lang="ru-RU" sz="1800" dirty="0" err="1">
                <a:solidFill>
                  <a:srgbClr val="FFFFFF"/>
                </a:solidFill>
              </a:rPr>
              <a:t>другото</a:t>
            </a:r>
            <a:r>
              <a:rPr lang="ru-RU" sz="1800" dirty="0">
                <a:solidFill>
                  <a:srgbClr val="FFFFFF"/>
                </a:solidFill>
              </a:rPr>
              <a:t>); </a:t>
            </a:r>
            <a:r>
              <a:rPr lang="ru-RU" sz="1800" dirty="0" err="1">
                <a:solidFill>
                  <a:srgbClr val="FFFFFF"/>
                </a:solidFill>
              </a:rPr>
              <a:t>pls</a:t>
            </a:r>
            <a:r>
              <a:rPr lang="ru-RU" sz="1800" dirty="0">
                <a:solidFill>
                  <a:srgbClr val="FFFFFF"/>
                </a:solidFill>
              </a:rPr>
              <a:t> (моля); 10х (благодаря); </a:t>
            </a:r>
            <a:r>
              <a:rPr lang="ru-RU" sz="1800" dirty="0" err="1">
                <a:solidFill>
                  <a:srgbClr val="FFFFFF"/>
                </a:solidFill>
              </a:rPr>
              <a:t>здр</a:t>
            </a:r>
            <a:r>
              <a:rPr lang="ru-RU" sz="1800" dirty="0">
                <a:solidFill>
                  <a:srgbClr val="FFFFFF"/>
                </a:solidFill>
              </a:rPr>
              <a:t> (</a:t>
            </a:r>
            <a:r>
              <a:rPr lang="ru-RU" sz="1800" dirty="0" err="1">
                <a:solidFill>
                  <a:srgbClr val="FFFFFF"/>
                </a:solidFill>
              </a:rPr>
              <a:t>здравей</a:t>
            </a:r>
            <a:r>
              <a:rPr lang="ru-RU" sz="1800" dirty="0">
                <a:solidFill>
                  <a:srgbClr val="FFFFFF"/>
                </a:solidFill>
              </a:rPr>
              <a:t>), </a:t>
            </a:r>
            <a:r>
              <a:rPr lang="ru-RU" sz="1800" dirty="0" err="1">
                <a:solidFill>
                  <a:srgbClr val="FFFFFF"/>
                </a:solidFill>
              </a:rPr>
              <a:t>нп</a:t>
            </a:r>
            <a:r>
              <a:rPr lang="ru-RU" sz="1800" dirty="0">
                <a:solidFill>
                  <a:srgbClr val="FFFFFF"/>
                </a:solidFill>
              </a:rPr>
              <a:t> (</a:t>
            </a:r>
            <a:r>
              <a:rPr lang="ru-RU" sz="1800" dirty="0" err="1">
                <a:solidFill>
                  <a:srgbClr val="FFFFFF"/>
                </a:solidFill>
              </a:rPr>
              <a:t>няма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проблеми</a:t>
            </a:r>
            <a:r>
              <a:rPr lang="ru-RU" sz="1800" dirty="0">
                <a:solidFill>
                  <a:srgbClr val="FFFFFF"/>
                </a:solidFill>
              </a:rPr>
              <a:t>), </a:t>
            </a:r>
            <a:r>
              <a:rPr lang="ru-RU" sz="1800" dirty="0" err="1">
                <a:solidFill>
                  <a:srgbClr val="FFFFFF"/>
                </a:solidFill>
              </a:rPr>
              <a:t>какво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пр</a:t>
            </a:r>
            <a:r>
              <a:rPr lang="ru-RU" sz="1800" dirty="0">
                <a:solidFill>
                  <a:srgbClr val="FFFFFF"/>
                </a:solidFill>
              </a:rPr>
              <a:t> (</a:t>
            </a:r>
            <a:r>
              <a:rPr lang="ru-RU" sz="1800" dirty="0" err="1">
                <a:solidFill>
                  <a:srgbClr val="FFFFFF"/>
                </a:solidFill>
              </a:rPr>
              <a:t>какво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правиш</a:t>
            </a:r>
            <a:r>
              <a:rPr lang="ru-RU" sz="1800" dirty="0">
                <a:solidFill>
                  <a:srgbClr val="FFFFFF"/>
                </a:solidFill>
              </a:rPr>
              <a:t>) и др. При </a:t>
            </a:r>
            <a:r>
              <a:rPr lang="ru-RU" sz="1800" dirty="0" err="1">
                <a:solidFill>
                  <a:srgbClr val="FFFFFF"/>
                </a:solidFill>
              </a:rPr>
              <a:t>използването</a:t>
            </a:r>
            <a:r>
              <a:rPr lang="ru-RU" sz="1800" dirty="0">
                <a:solidFill>
                  <a:srgbClr val="FFFFFF"/>
                </a:solidFill>
              </a:rPr>
              <a:t> на </a:t>
            </a:r>
            <a:r>
              <a:rPr lang="ru-RU" sz="1800" dirty="0" err="1">
                <a:solidFill>
                  <a:srgbClr val="FFFFFF"/>
                </a:solidFill>
              </a:rPr>
              <a:t>съкращения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трябва</a:t>
            </a:r>
            <a:r>
              <a:rPr lang="ru-RU" sz="1800" dirty="0">
                <a:solidFill>
                  <a:srgbClr val="FFFFFF"/>
                </a:solidFill>
              </a:rPr>
              <a:t> да се </a:t>
            </a:r>
            <a:r>
              <a:rPr lang="ru-RU" sz="1800" dirty="0" err="1">
                <a:solidFill>
                  <a:srgbClr val="FFFFFF"/>
                </a:solidFill>
              </a:rPr>
              <a:t>внимава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защото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другият</a:t>
            </a:r>
            <a:r>
              <a:rPr lang="ru-RU" sz="1800" dirty="0">
                <a:solidFill>
                  <a:srgbClr val="FFFFFF"/>
                </a:solidFill>
              </a:rPr>
              <a:t> участник </a:t>
            </a:r>
            <a:r>
              <a:rPr lang="ru-RU" sz="1800" dirty="0" err="1">
                <a:solidFill>
                  <a:srgbClr val="FFFFFF"/>
                </a:solidFill>
              </a:rPr>
              <a:t>може</a:t>
            </a:r>
            <a:r>
              <a:rPr lang="ru-RU" sz="1800" dirty="0">
                <a:solidFill>
                  <a:srgbClr val="FFFFFF"/>
                </a:solidFill>
              </a:rPr>
              <a:t> и да не </a:t>
            </a:r>
            <a:r>
              <a:rPr lang="ru-RU" sz="1800" dirty="0" err="1">
                <a:solidFill>
                  <a:srgbClr val="FFFFFF"/>
                </a:solidFill>
              </a:rPr>
              <a:t>ги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разбере</a:t>
            </a:r>
            <a:r>
              <a:rPr lang="ru-RU" sz="1800" dirty="0">
                <a:solidFill>
                  <a:srgbClr val="FFFFFF"/>
                </a:solidFill>
              </a:rPr>
              <a:t>. </a:t>
            </a:r>
            <a:r>
              <a:rPr lang="ru-RU" sz="1800" dirty="0" err="1">
                <a:solidFill>
                  <a:srgbClr val="FFFFFF"/>
                </a:solidFill>
              </a:rPr>
              <a:t>Освен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това</a:t>
            </a:r>
            <a:r>
              <a:rPr lang="ru-RU" sz="1800" dirty="0">
                <a:solidFill>
                  <a:srgbClr val="FFFFFF"/>
                </a:solidFill>
              </a:rPr>
              <a:t> не </a:t>
            </a:r>
            <a:r>
              <a:rPr lang="ru-RU" sz="1800" dirty="0" err="1">
                <a:solidFill>
                  <a:srgbClr val="FFFFFF"/>
                </a:solidFill>
              </a:rPr>
              <a:t>бива</a:t>
            </a:r>
            <a:r>
              <a:rPr lang="ru-RU" sz="1800" dirty="0">
                <a:solidFill>
                  <a:srgbClr val="FFFFFF"/>
                </a:solidFill>
              </a:rPr>
              <a:t> да се </a:t>
            </a:r>
            <a:r>
              <a:rPr lang="ru-RU" sz="1800" dirty="0" err="1">
                <a:solidFill>
                  <a:srgbClr val="FFFFFF"/>
                </a:solidFill>
              </a:rPr>
              <a:t>прекалява</a:t>
            </a:r>
            <a:r>
              <a:rPr lang="ru-RU" sz="1800" dirty="0">
                <a:solidFill>
                  <a:srgbClr val="FFFFFF"/>
                </a:solidFill>
              </a:rPr>
              <a:t> с </a:t>
            </a:r>
            <a:r>
              <a:rPr lang="ru-RU" sz="1800" dirty="0" err="1">
                <a:solidFill>
                  <a:srgbClr val="FFFFFF"/>
                </a:solidFill>
              </a:rPr>
              <a:t>употребата</a:t>
            </a:r>
            <a:r>
              <a:rPr lang="ru-RU" sz="1800" dirty="0">
                <a:solidFill>
                  <a:srgbClr val="FFFFFF"/>
                </a:solidFill>
              </a:rPr>
              <a:t> им.</a:t>
            </a:r>
            <a:endParaRPr lang="bg-BG" sz="1800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AA477B5-4AFA-4047-8F4F-02190FB09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7" r="2411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8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AD9AABF-714B-49D5-8E77-60108F2E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bg-BG" dirty="0"/>
              <a:t>Специфични изразни средства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092201B-E33B-4984-A85A-1EDB7D21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►Е мотикони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Това са изразителни графични символи, които заменят мимиката, интонацията, жестовете. Задачата им е да изразят чувства, да демонстрират активно участие в разговора, да заменят някои думи или дори цели фрази. Предимството им е, че се разпознават много бързо от всички участници в общуването. Най-често използваните емотикони са: усмивка, тъжно лице, намигане, силен смях, плач, палец, насочен нагоре или надолу в израз на одобрение или неодобрение и т.н.</a:t>
            </a:r>
            <a:endParaRPr lang="bg-BG">
              <a:solidFill>
                <a:srgbClr val="FFFFFF"/>
              </a:solidFill>
            </a:endParaRPr>
          </a:p>
        </p:txBody>
      </p:sp>
      <p:pic>
        <p:nvPicPr>
          <p:cNvPr id="6" name="Графика 5" descr="Неутрално лице без запълване">
            <a:extLst>
              <a:ext uri="{FF2B5EF4-FFF2-40B4-BE49-F238E27FC236}">
                <a16:creationId xmlns:a16="http://schemas.microsoft.com/office/drawing/2014/main" id="{7ED18634-A1BB-4EFD-B7DC-AB708B990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1729" y="759599"/>
            <a:ext cx="2584892" cy="2584892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99585FF-ACD1-4827-8B0A-DAEA31AD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717" y="3505358"/>
            <a:ext cx="3460915" cy="25845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13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177C9D-66E0-47D3-80E7-277082C8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bg-BG" dirty="0"/>
              <a:t>Специфични изразни средства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993F2E5-DFAE-4060-87A2-3772C5EB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►К артички и картинки 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Заменят хартиените и са предназначени за отправяне на благопожелания и честитки по различни случаи - Коледа и Нова година, рожден ден и др.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►Използване на различни цветове, шрифтове, удължаване на гласните, многоточия и др., внасящи допълнителни внушения, както и емоционално отношение.</a:t>
            </a:r>
            <a:endParaRPr lang="bg-BG">
              <a:solidFill>
                <a:srgbClr val="FFFFFF"/>
              </a:solidFill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DFFFCED-8CFB-4AF7-A7FE-F1D1C137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03" y="1632189"/>
            <a:ext cx="2568918" cy="14450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Графика 5" descr="Лице на ангел без запълване">
            <a:extLst>
              <a:ext uri="{FF2B5EF4-FFF2-40B4-BE49-F238E27FC236}">
                <a16:creationId xmlns:a16="http://schemas.microsoft.com/office/drawing/2014/main" id="{39A50246-4565-47BC-A6F6-87D1014E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8172" y="3344945"/>
            <a:ext cx="2122819" cy="21228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865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7B789A7-BB17-45DF-86C2-A20136DF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ru-RU" dirty="0" err="1"/>
              <a:t>Етикетни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при </a:t>
            </a:r>
            <a:r>
              <a:rPr lang="ru-RU" dirty="0" err="1"/>
              <a:t>електронното</a:t>
            </a:r>
            <a:r>
              <a:rPr lang="ru-RU" dirty="0"/>
              <a:t> </a:t>
            </a:r>
            <a:r>
              <a:rPr lang="ru-RU" dirty="0" err="1"/>
              <a:t>общуване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EF36F3B-037F-45C0-BE02-3A9BE414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502920" lvl="1" indent="0">
              <a:buNone/>
            </a:pPr>
            <a:r>
              <a:rPr lang="ru-RU" sz="1600" dirty="0" err="1">
                <a:solidFill>
                  <a:srgbClr val="FFFFFF"/>
                </a:solidFill>
              </a:rPr>
              <a:t>Освен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изброените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особености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електронното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, в него, </a:t>
            </a:r>
            <a:r>
              <a:rPr lang="ru-RU" sz="1600" dirty="0" err="1">
                <a:solidFill>
                  <a:srgbClr val="FFFFFF"/>
                </a:solidFill>
              </a:rPr>
              <a:t>както</a:t>
            </a:r>
            <a:r>
              <a:rPr lang="ru-RU" sz="1600" dirty="0">
                <a:solidFill>
                  <a:srgbClr val="FFFFFF"/>
                </a:solidFill>
              </a:rPr>
              <a:t> и при </a:t>
            </a:r>
            <a:r>
              <a:rPr lang="ru-RU" sz="1600" dirty="0" err="1">
                <a:solidFill>
                  <a:srgbClr val="FFFFFF"/>
                </a:solidFill>
              </a:rPr>
              <a:t>традиционното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етикетните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формули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някои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типични</a:t>
            </a:r>
            <a:r>
              <a:rPr lang="ru-RU" sz="1600" dirty="0">
                <a:solidFill>
                  <a:srgbClr val="FFFFFF"/>
                </a:solidFill>
              </a:rPr>
              <a:t> ситуации </a:t>
            </a:r>
            <a:r>
              <a:rPr lang="ru-RU" sz="1600" dirty="0" err="1">
                <a:solidFill>
                  <a:srgbClr val="FFFFFF"/>
                </a:solidFill>
              </a:rPr>
              <a:t>са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задължителни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dirty="0" err="1">
                <a:solidFill>
                  <a:srgbClr val="FFFFFF"/>
                </a:solidFill>
              </a:rPr>
              <a:t>Неизползването</a:t>
            </a:r>
            <a:r>
              <a:rPr lang="ru-RU" sz="1600" dirty="0">
                <a:solidFill>
                  <a:srgbClr val="FFFFFF"/>
                </a:solidFill>
              </a:rPr>
              <a:t> им би довело до недоразумения, </a:t>
            </a:r>
            <a:r>
              <a:rPr lang="ru-RU" sz="1600" dirty="0" err="1">
                <a:solidFill>
                  <a:srgbClr val="FFFFFF"/>
                </a:solidFill>
              </a:rPr>
              <a:t>които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могат</a:t>
            </a:r>
            <a:r>
              <a:rPr lang="ru-RU" sz="1600" dirty="0">
                <a:solidFill>
                  <a:srgbClr val="FFFFFF"/>
                </a:solidFill>
              </a:rPr>
              <a:t> да се </a:t>
            </a:r>
            <a:r>
              <a:rPr lang="ru-RU" sz="1600" dirty="0" err="1">
                <a:solidFill>
                  <a:srgbClr val="FFFFFF"/>
                </a:solidFill>
              </a:rPr>
              <a:t>сметнат</a:t>
            </a:r>
            <a:r>
              <a:rPr lang="ru-RU" sz="1600" dirty="0">
                <a:solidFill>
                  <a:srgbClr val="FFFFFF"/>
                </a:solidFill>
              </a:rPr>
              <a:t> за </a:t>
            </a:r>
            <a:r>
              <a:rPr lang="ru-RU" sz="1600" dirty="0" err="1">
                <a:solidFill>
                  <a:srgbClr val="FFFFFF"/>
                </a:solidFill>
              </a:rPr>
              <a:t>израз</a:t>
            </a:r>
            <a:r>
              <a:rPr lang="ru-RU" sz="1600" dirty="0">
                <a:solidFill>
                  <a:srgbClr val="FFFFFF"/>
                </a:solidFill>
              </a:rPr>
              <a:t> на пренебрежение, </a:t>
            </a:r>
            <a:r>
              <a:rPr lang="ru-RU" sz="1600" dirty="0" err="1">
                <a:solidFill>
                  <a:srgbClr val="FFFFFF"/>
                </a:solidFill>
              </a:rPr>
              <a:t>грубост</a:t>
            </a:r>
            <a:r>
              <a:rPr lang="ru-RU" sz="1600" dirty="0">
                <a:solidFill>
                  <a:srgbClr val="FFFFFF"/>
                </a:solidFill>
              </a:rPr>
              <a:t> или </a:t>
            </a:r>
            <a:r>
              <a:rPr lang="ru-RU" sz="1600" dirty="0" err="1">
                <a:solidFill>
                  <a:srgbClr val="FFFFFF"/>
                </a:solidFill>
              </a:rPr>
              <a:t>липса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възпитание</a:t>
            </a:r>
            <a:r>
              <a:rPr lang="ru-RU" sz="1600" dirty="0">
                <a:solidFill>
                  <a:srgbClr val="FFFFFF"/>
                </a:solidFill>
              </a:rPr>
              <a:t>. За </a:t>
            </a:r>
            <a:r>
              <a:rPr lang="ru-RU" sz="1600" dirty="0" err="1">
                <a:solidFill>
                  <a:srgbClr val="FFFFFF"/>
                </a:solidFill>
              </a:rPr>
              <a:t>разлика</a:t>
            </a:r>
            <a:r>
              <a:rPr lang="ru-RU" sz="1600" dirty="0">
                <a:solidFill>
                  <a:srgbClr val="FFFFFF"/>
                </a:solidFill>
              </a:rPr>
              <a:t> от </a:t>
            </a:r>
            <a:r>
              <a:rPr lang="ru-RU" sz="1600" dirty="0" err="1">
                <a:solidFill>
                  <a:srgbClr val="FFFFFF"/>
                </a:solidFill>
              </a:rPr>
              <a:t>традиционното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където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етикетните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формули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разграничени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официални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неутрални</a:t>
            </a:r>
            <a:r>
              <a:rPr lang="ru-RU" sz="1600" dirty="0">
                <a:solidFill>
                  <a:srgbClr val="FFFFFF"/>
                </a:solidFill>
              </a:rPr>
              <a:t> и </a:t>
            </a:r>
            <a:r>
              <a:rPr lang="ru-RU" sz="1600" dirty="0" err="1">
                <a:solidFill>
                  <a:srgbClr val="FFFFFF"/>
                </a:solidFill>
              </a:rPr>
              <a:t>неформални</a:t>
            </a:r>
            <a:r>
              <a:rPr lang="ru-RU" sz="1600" dirty="0">
                <a:solidFill>
                  <a:srgbClr val="FFFFFF"/>
                </a:solidFill>
              </a:rPr>
              <a:t>, при </a:t>
            </a:r>
            <a:r>
              <a:rPr lang="ru-RU" sz="1600" dirty="0" err="1">
                <a:solidFill>
                  <a:srgbClr val="FFFFFF"/>
                </a:solidFill>
              </a:rPr>
              <a:t>електронното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официалният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етикет</a:t>
            </a:r>
            <a:r>
              <a:rPr lang="ru-RU" sz="1600" dirty="0">
                <a:solidFill>
                  <a:srgbClr val="FFFFFF"/>
                </a:solidFill>
              </a:rPr>
              <a:t> се </a:t>
            </a:r>
            <a:r>
              <a:rPr lang="ru-RU" sz="1600" dirty="0" err="1">
                <a:solidFill>
                  <a:srgbClr val="FFFFFF"/>
                </a:solidFill>
              </a:rPr>
              <a:t>използва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извънредно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рядко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dirty="0" err="1">
                <a:solidFill>
                  <a:srgbClr val="FFFFFF"/>
                </a:solidFill>
              </a:rPr>
              <a:t>Дори</a:t>
            </a:r>
            <a:r>
              <a:rPr lang="ru-RU" sz="1600" dirty="0">
                <a:solidFill>
                  <a:srgbClr val="FFFFFF"/>
                </a:solidFill>
              </a:rPr>
              <a:t> и при </a:t>
            </a:r>
            <a:r>
              <a:rPr lang="ru-RU" sz="1600" dirty="0" err="1">
                <a:solidFill>
                  <a:srgbClr val="FFFFFF"/>
                </a:solidFill>
              </a:rPr>
              <a:t>общуване</a:t>
            </a:r>
            <a:r>
              <a:rPr lang="ru-RU" sz="1600" dirty="0">
                <a:solidFill>
                  <a:srgbClr val="FFFFFF"/>
                </a:solidFill>
              </a:rPr>
              <a:t> с </a:t>
            </a:r>
            <a:r>
              <a:rPr lang="ru-RU" sz="1600" dirty="0" err="1">
                <a:solidFill>
                  <a:srgbClr val="FFFFFF"/>
                </a:solidFill>
              </a:rPr>
              <a:t>непознати</a:t>
            </a:r>
            <a:r>
              <a:rPr lang="ru-RU" sz="1600" dirty="0">
                <a:solidFill>
                  <a:srgbClr val="FFFFFF"/>
                </a:solidFill>
              </a:rPr>
              <a:t> или с институции се </a:t>
            </a:r>
            <a:r>
              <a:rPr lang="ru-RU" sz="1600" dirty="0" err="1">
                <a:solidFill>
                  <a:srgbClr val="FFFFFF"/>
                </a:solidFill>
              </a:rPr>
              <a:t>предпочитат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формите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неутралния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етикет</a:t>
            </a:r>
            <a:r>
              <a:rPr lang="ru-RU" sz="1600" dirty="0">
                <a:solidFill>
                  <a:srgbClr val="FFFFFF"/>
                </a:solidFill>
              </a:rPr>
              <a:t>.</a:t>
            </a:r>
            <a:endParaRPr lang="bg-BG" sz="1600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3B01845-9DF4-47FD-94A5-9AD88D60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2238841"/>
            <a:ext cx="3778286" cy="23708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099091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1380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Abadi</vt:lpstr>
      <vt:lpstr>Corbel</vt:lpstr>
      <vt:lpstr>Wingdings 2</vt:lpstr>
      <vt:lpstr>Рамка</vt:lpstr>
      <vt:lpstr>Речев етикет в електронното общуване</vt:lpstr>
      <vt:lpstr>Ситуация на електронното общуване</vt:lpstr>
      <vt:lpstr>Ситуация на електронното общуване</vt:lpstr>
      <vt:lpstr> Видове електронни текстове</vt:lpstr>
      <vt:lpstr>Социални медии</vt:lpstr>
      <vt:lpstr> Специфични изразни средства на електронното общуване</vt:lpstr>
      <vt:lpstr>Специфични изразни средства</vt:lpstr>
      <vt:lpstr>Специфични изразни средства</vt:lpstr>
      <vt:lpstr>Етикетни формули при електронното общуване</vt:lpstr>
      <vt:lpstr>Етикетни формули при електронното общуване</vt:lpstr>
      <vt:lpstr>Електронно писмо</vt:lpstr>
      <vt:lpstr>Какво трябва да знаем за електронното писмо?</vt:lpstr>
      <vt:lpstr>КОМПОНЕНТИ НА ЕЛЕКТРОННОТО ПИСМО Електронното писмо се състои от следните компоненти:</vt:lpstr>
      <vt:lpstr>PowerPoint Presentation</vt:lpstr>
      <vt:lpstr>Етикет</vt:lpstr>
      <vt:lpstr>Правила</vt:lpstr>
      <vt:lpstr>Правила</vt:lpstr>
      <vt:lpstr>Правила</vt:lpstr>
      <vt:lpstr>Правила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 етикет в електронното общуване</dc:title>
  <dc:creator>Лиляна Джолева</dc:creator>
  <cp:lastModifiedBy>Заприна Г. Глушкова</cp:lastModifiedBy>
  <cp:revision>2</cp:revision>
  <dcterms:created xsi:type="dcterms:W3CDTF">2021-01-26T19:27:04Z</dcterms:created>
  <dcterms:modified xsi:type="dcterms:W3CDTF">2021-10-27T17:33:55Z</dcterms:modified>
</cp:coreProperties>
</file>