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anklin Gothic Book" panose="020B0503020102020204" pitchFamily="34" charset="0"/>
      <p:regular r:id="rId19"/>
      <p: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56" y="2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392541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28781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7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0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195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116500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408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gmateriali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Nx98CPlhl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Nx98CPlhl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EC2B4A13-0632-456F-A66A-2D0CDB9D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1568A552-34C4-41D2-A36B-9E86EC569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78417" y="-370056"/>
            <a:ext cx="1756584" cy="3306366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B8BE655E-142C-41C9-895E-54D55EDDA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6285591" y="2733391"/>
            <a:ext cx="1755930" cy="3306366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8" name="Google Shape;108;p14"/>
          <p:cNvSpPr>
            <a:spLocks noGrp="1"/>
          </p:cNvSpPr>
          <p:nvPr>
            <p:ph type="ctrTitle"/>
          </p:nvPr>
        </p:nvSpPr>
        <p:spPr>
          <a:xfrm>
            <a:off x="813004" y="1086143"/>
            <a:ext cx="7477433" cy="3540448"/>
          </a:xfrm>
          <a:prstGeom prst="roundRect">
            <a:avLst>
              <a:gd name="adj" fmla="val 10800"/>
            </a:avLst>
          </a:prstGeo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ru-RU" sz="5600" b="1" i="0" u="none">
                <a:latin typeface="Times New Roman"/>
                <a:ea typeface="Times New Roman"/>
                <a:cs typeface="Times New Roman"/>
                <a:sym typeface="Times New Roman"/>
              </a:rPr>
              <a:t>Публично изказване </a:t>
            </a:r>
            <a:br>
              <a:rPr lang="ru-RU" sz="5600" b="1" i="0" u="none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5600" b="1" i="0" u="none">
                <a:latin typeface="Times New Roman"/>
                <a:ea typeface="Times New Roman"/>
                <a:cs typeface="Times New Roman"/>
                <a:sym typeface="Times New Roman"/>
              </a:rPr>
              <a:t>по житейски проблем</a:t>
            </a:r>
            <a:endParaRPr lang="ru-RU" sz="56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98CC593-9FF4-46EF-81AE-2D26922F1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53386"/>
            <a:ext cx="9143999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/>
          <a:srcRect l="14060" r="1094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3503" y="4166755"/>
            <a:ext cx="4205931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Google Shape;167;p23"/>
          <p:cNvSpPr>
            <a:spLocks noGrp="1"/>
          </p:cNvSpPr>
          <p:nvPr>
            <p:ph type="title"/>
          </p:nvPr>
        </p:nvSpPr>
        <p:spPr>
          <a:xfrm>
            <a:off x="4723507" y="4333009"/>
            <a:ext cx="3951133" cy="1086237"/>
          </a:xfrm>
          <a:prstGeom prst="roundRect">
            <a:avLst>
              <a:gd name="adj" fmla="val 16667"/>
            </a:avLst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Aft>
                <a:spcPts val="0"/>
              </a:spcAft>
              <a:buClr>
                <a:schemeClr val="dk2"/>
              </a:buClr>
              <a:buSzPts val="3600"/>
            </a:pPr>
            <a:r>
              <a:rPr lang="en-US" sz="3100" b="1" i="0" u="none" cap="all">
                <a:solidFill>
                  <a:srgbClr val="FFFFFF"/>
                </a:solidFill>
                <a:sym typeface="Times New Roman"/>
              </a:rPr>
              <a:t>Домашна работа</a:t>
            </a:r>
            <a:endParaRPr lang="en-US" sz="3100" cap="all">
              <a:solidFill>
                <a:srgbClr val="FFFFFF"/>
              </a:solidFill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idx="1"/>
          </p:nvPr>
        </p:nvSpPr>
        <p:spPr>
          <a:xfrm>
            <a:off x="4723507" y="5419246"/>
            <a:ext cx="3951133" cy="53186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lvl="0" indent="0" defTabSz="91440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ts val="2100"/>
              <a:buNone/>
            </a:pPr>
            <a:r>
              <a:rPr lang="en-US" sz="1600" b="0" i="0" u="none" dirty="0" err="1">
                <a:solidFill>
                  <a:srgbClr val="FFFFFF"/>
                </a:solidFill>
                <a:sym typeface="Arial"/>
              </a:rPr>
              <a:t>Съставете</a:t>
            </a:r>
            <a:r>
              <a:rPr lang="en-US" sz="1600" b="0" i="0" u="none" dirty="0">
                <a:solidFill>
                  <a:srgbClr val="FFFFFF"/>
                </a:solidFill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FFFF"/>
                </a:solidFill>
                <a:sym typeface="Arial"/>
              </a:rPr>
              <a:t>кратко</a:t>
            </a:r>
            <a:r>
              <a:rPr lang="en-US" sz="1600" b="0" i="0" u="none" dirty="0">
                <a:solidFill>
                  <a:srgbClr val="FFFFFF"/>
                </a:solidFill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FFFF"/>
                </a:solidFill>
                <a:sym typeface="Arial"/>
              </a:rPr>
              <a:t>публично</a:t>
            </a:r>
            <a:r>
              <a:rPr lang="en-US" sz="1600" b="0" i="0" u="none" dirty="0">
                <a:solidFill>
                  <a:srgbClr val="FFFFFF"/>
                </a:solidFill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FFFF"/>
                </a:solidFill>
                <a:sym typeface="Arial"/>
              </a:rPr>
              <a:t>изказване</a:t>
            </a:r>
            <a:r>
              <a:rPr lang="en-US" sz="1600" b="0" i="0" u="none" dirty="0">
                <a:solidFill>
                  <a:srgbClr val="FFFFFF"/>
                </a:solidFill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FFFF"/>
                </a:solidFill>
                <a:sym typeface="Arial"/>
              </a:rPr>
              <a:t>по</a:t>
            </a:r>
            <a:r>
              <a:rPr lang="en-US" sz="1600" b="0" i="0" u="none" dirty="0">
                <a:solidFill>
                  <a:srgbClr val="FFFFFF"/>
                </a:solidFill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FFFF"/>
                </a:solidFill>
                <a:sym typeface="Arial"/>
              </a:rPr>
              <a:t>темата</a:t>
            </a:r>
            <a:r>
              <a:rPr lang="en-US" sz="1600" b="0" i="0" u="none" dirty="0">
                <a:solidFill>
                  <a:srgbClr val="FFFFFF"/>
                </a:solidFill>
                <a:sym typeface="Arial"/>
              </a:rPr>
              <a:t>: </a:t>
            </a:r>
            <a:r>
              <a:rPr lang="en-US" sz="1600" b="0" i="0" u="none" dirty="0" err="1">
                <a:solidFill>
                  <a:srgbClr val="FFFFFF"/>
                </a:solidFill>
                <a:sym typeface="Arial"/>
              </a:rPr>
              <a:t>Моят</a:t>
            </a:r>
            <a:r>
              <a:rPr lang="en-US" sz="1600" b="0" i="0" u="none" dirty="0">
                <a:solidFill>
                  <a:srgbClr val="FFFFFF"/>
                </a:solidFill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FFFF"/>
                </a:solidFill>
                <a:sym typeface="Arial"/>
              </a:rPr>
              <a:t>най-добър</a:t>
            </a:r>
            <a:r>
              <a:rPr lang="en-US" sz="1600" b="0" i="0" u="none" dirty="0">
                <a:solidFill>
                  <a:srgbClr val="FFFFFF"/>
                </a:solidFill>
                <a:sym typeface="Arial"/>
              </a:rPr>
              <a:t> </a:t>
            </a:r>
            <a:r>
              <a:rPr lang="en-US" sz="1600" b="0" i="0" u="none" dirty="0" err="1">
                <a:solidFill>
                  <a:srgbClr val="FFFFFF"/>
                </a:solidFill>
                <a:sym typeface="Arial"/>
              </a:rPr>
              <a:t>приятел</a:t>
            </a:r>
            <a:r>
              <a:rPr lang="en-US" sz="1600" b="0" i="0" u="none" dirty="0">
                <a:solidFill>
                  <a:srgbClr val="FFFFFF"/>
                </a:solidFill>
                <a:sym typeface="Arial"/>
              </a:rPr>
              <a:t> е...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252609" y="3710250"/>
            <a:ext cx="1598600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A14902AA-4E7E-4D93-A756-AC2EF9AA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9143999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8" name="Freeform 6">
            <a:extLst>
              <a:ext uri="{FF2B5EF4-FFF2-40B4-BE49-F238E27FC236}">
                <a16:creationId xmlns:a16="http://schemas.microsoft.com/office/drawing/2014/main" id="{AE0AE5A0-0098-4DC4-82DC-CCE4071B6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03463" y="626654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B6D28670-6E3D-4F4B-AD22-EFA33BF3C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474" y="1010265"/>
            <a:ext cx="8336526" cy="58477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Google Shape;174;p24"/>
          <p:cNvSpPr>
            <a:spLocks noGrp="1"/>
          </p:cNvSpPr>
          <p:nvPr>
            <p:ph type="title"/>
          </p:nvPr>
        </p:nvSpPr>
        <p:spPr>
          <a:xfrm>
            <a:off x="1028700" y="1281916"/>
            <a:ext cx="7200900" cy="1485900"/>
          </a:xfrm>
          <a:prstGeom prst="roundRect">
            <a:avLst>
              <a:gd name="adj" fmla="val 16667"/>
            </a:avLst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bg-BG" b="1" i="0" u="none">
                <a:latin typeface="Arial"/>
                <a:ea typeface="Arial"/>
                <a:cs typeface="Arial"/>
                <a:sym typeface="Arial"/>
              </a:rPr>
              <a:t>Използвана литература:</a:t>
            </a:r>
            <a:endParaRPr lang="bg-BG"/>
          </a:p>
        </p:txBody>
      </p:sp>
      <p:sp>
        <p:nvSpPr>
          <p:cNvPr id="175" name="Google Shape;175;p24"/>
          <p:cNvSpPr txBox="1">
            <a:spLocks noGrp="1"/>
          </p:cNvSpPr>
          <p:nvPr>
            <p:ph idx="1"/>
          </p:nvPr>
        </p:nvSpPr>
        <p:spPr>
          <a:xfrm>
            <a:off x="1028700" y="2920620"/>
            <a:ext cx="7200900" cy="294677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rPr lang="ru-RU" b="1" i="1" u="none" strike="noStrike" cap="none">
                <a:latin typeface="Arial"/>
                <a:ea typeface="Arial"/>
                <a:cs typeface="Arial"/>
                <a:sym typeface="Arial"/>
              </a:rPr>
              <a:t>1.  BGmateriali.com: </a:t>
            </a:r>
            <a:r>
              <a:rPr lang="ru-RU" b="1" i="1" u="sng" strike="noStrike" cap="none">
                <a:latin typeface="Arial"/>
                <a:ea typeface="Arial"/>
                <a:cs typeface="Arial"/>
                <a:sym typeface="Arial"/>
                <a:hlinkClick r:id="rId3"/>
              </a:rPr>
              <a:t>https://bgmateriali.com/</a:t>
            </a:r>
            <a:endParaRPr lang="ru-RU" b="1" i="1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rPr lang="ru-RU" b="1" i="1" u="none" strike="noStrike" cap="none">
                <a:latin typeface="Arial"/>
                <a:ea typeface="Arial"/>
                <a:cs typeface="Arial"/>
                <a:sym typeface="Arial"/>
              </a:rPr>
              <a:t>2. Ю-туб: </a:t>
            </a:r>
            <a:r>
              <a:rPr lang="ru-RU" b="0" i="0" u="sng" strike="noStrike" cap="none"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https://www.youtube.com/watch?v=HNx98CPlhlI</a:t>
            </a:r>
            <a:endParaRPr lang="ru-RU" b="1" i="1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r>
              <a:rPr lang="ru-RU" b="1" i="1" u="none" strike="noStrike" cap="none">
                <a:latin typeface="Arial"/>
                <a:ea typeface="Arial"/>
                <a:cs typeface="Arial"/>
                <a:sym typeface="Arial"/>
              </a:rPr>
              <a:t>3. Снимки – интернет и Уча.се</a:t>
            </a:r>
          </a:p>
          <a:p>
            <a:pPr marL="342900" marR="0" lvl="0" indent="-257175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None/>
            </a:pPr>
            <a:endParaRPr lang="ru-RU" b="1" i="1" u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Благодаря за вниманието!</a:t>
            </a:r>
            <a:endParaRPr/>
          </a:p>
        </p:txBody>
      </p:sp>
      <p:pic>
        <p:nvPicPr>
          <p:cNvPr id="181" name="Google Shape;181;p25" descr="Teach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052512"/>
            <a:ext cx="7273925" cy="674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2843212" y="2852737"/>
            <a:ext cx="38877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Изготвил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bg-BG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Заприна Глушкова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Учител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bg-BG" sz="1800" dirty="0">
                <a:solidFill>
                  <a:schemeClr val="dk1"/>
                </a:solidFill>
              </a:rPr>
              <a:t>б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ългарски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език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bg-BG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 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bg-BG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Никола Вапцаров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“,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bg-BG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Хаджидимово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oundRect">
            <a:avLst>
              <a:gd name="adj" fmla="val 16667"/>
            </a:avLst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b="1" i="0" u="none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u-RU" b="1" i="0" u="none" err="1">
                <a:latin typeface="Times New Roman"/>
                <a:ea typeface="Times New Roman"/>
                <a:cs typeface="Times New Roman"/>
                <a:sym typeface="Times New Roman"/>
              </a:rPr>
              <a:t>Особености</a:t>
            </a:r>
            <a:r>
              <a:rPr lang="ru-RU" b="1" i="0" u="none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b="1" i="0" u="none" err="1">
                <a:latin typeface="Times New Roman"/>
                <a:ea typeface="Times New Roman"/>
                <a:cs typeface="Times New Roman"/>
                <a:sym typeface="Times New Roman"/>
              </a:rPr>
              <a:t>публичното</a:t>
            </a:r>
            <a:r>
              <a:rPr lang="ru-RU" b="1" i="0" u="none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i="0" u="none" err="1">
                <a:latin typeface="Times New Roman"/>
                <a:ea typeface="Times New Roman"/>
                <a:cs typeface="Times New Roman"/>
                <a:sym typeface="Times New Roman"/>
              </a:rPr>
              <a:t>изказване</a:t>
            </a:r>
            <a:endParaRPr lang="ru-RU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8393580-E9E8-4337-AB58-D453A220E318}"/>
              </a:ext>
            </a:extLst>
          </p:cNvPr>
          <p:cNvSpPr/>
          <p:nvPr/>
        </p:nvSpPr>
        <p:spPr>
          <a:xfrm>
            <a:off x="904460" y="2286000"/>
            <a:ext cx="5884959" cy="787908"/>
          </a:xfrm>
          <a:custGeom>
            <a:avLst/>
            <a:gdLst>
              <a:gd name="connsiteX0" fmla="*/ 0 w 5760720"/>
              <a:gd name="connsiteY0" fmla="*/ 78791 h 787908"/>
              <a:gd name="connsiteX1" fmla="*/ 78791 w 5760720"/>
              <a:gd name="connsiteY1" fmla="*/ 0 h 787908"/>
              <a:gd name="connsiteX2" fmla="*/ 5681929 w 5760720"/>
              <a:gd name="connsiteY2" fmla="*/ 0 h 787908"/>
              <a:gd name="connsiteX3" fmla="*/ 5760720 w 5760720"/>
              <a:gd name="connsiteY3" fmla="*/ 78791 h 787908"/>
              <a:gd name="connsiteX4" fmla="*/ 5760720 w 5760720"/>
              <a:gd name="connsiteY4" fmla="*/ 709117 h 787908"/>
              <a:gd name="connsiteX5" fmla="*/ 5681929 w 5760720"/>
              <a:gd name="connsiteY5" fmla="*/ 787908 h 787908"/>
              <a:gd name="connsiteX6" fmla="*/ 78791 w 5760720"/>
              <a:gd name="connsiteY6" fmla="*/ 787908 h 787908"/>
              <a:gd name="connsiteX7" fmla="*/ 0 w 5760720"/>
              <a:gd name="connsiteY7" fmla="*/ 709117 h 787908"/>
              <a:gd name="connsiteX8" fmla="*/ 0 w 5760720"/>
              <a:gd name="connsiteY8" fmla="*/ 78791 h 7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787908">
                <a:moveTo>
                  <a:pt x="0" y="78791"/>
                </a:moveTo>
                <a:cubicBezTo>
                  <a:pt x="0" y="35276"/>
                  <a:pt x="35276" y="0"/>
                  <a:pt x="78791" y="0"/>
                </a:cubicBezTo>
                <a:lnTo>
                  <a:pt x="5681929" y="0"/>
                </a:lnTo>
                <a:cubicBezTo>
                  <a:pt x="5725444" y="0"/>
                  <a:pt x="5760720" y="35276"/>
                  <a:pt x="5760720" y="78791"/>
                </a:cubicBezTo>
                <a:lnTo>
                  <a:pt x="5760720" y="709117"/>
                </a:lnTo>
                <a:cubicBezTo>
                  <a:pt x="5760720" y="752632"/>
                  <a:pt x="5725444" y="787908"/>
                  <a:pt x="5681929" y="787908"/>
                </a:cubicBezTo>
                <a:lnTo>
                  <a:pt x="78791" y="787908"/>
                </a:lnTo>
                <a:cubicBezTo>
                  <a:pt x="35276" y="787908"/>
                  <a:pt x="0" y="752632"/>
                  <a:pt x="0" y="709117"/>
                </a:cubicBezTo>
                <a:lnTo>
                  <a:pt x="0" y="7879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27" tIns="80227" rIns="950866" bIns="80227" numCol="1" spcCol="1270" anchor="ctr" anchorCtr="0">
            <a:noAutofit/>
          </a:bodyPr>
          <a:lstStyle/>
          <a:p>
            <a:pPr marL="0" lvl="0" indent="0" algn="just" defTabSz="666750">
              <a:spcBef>
                <a:spcPct val="0"/>
              </a:spcBef>
              <a:buNone/>
            </a:pPr>
            <a:r>
              <a:rPr lang="en-US" sz="1700" b="1" i="0" kern="1200" dirty="0" err="1">
                <a:solidFill>
                  <a:srgbClr val="C00000"/>
                </a:solidFill>
              </a:rPr>
              <a:t>Всяко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изказване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има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тема</a:t>
            </a:r>
            <a:r>
              <a:rPr lang="en-US" sz="1700" b="1" i="0" kern="1200" dirty="0">
                <a:solidFill>
                  <a:srgbClr val="C00000"/>
                </a:solidFill>
              </a:rPr>
              <a:t>,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предмет</a:t>
            </a:r>
            <a:r>
              <a:rPr lang="en-US" sz="1700" b="1" i="0" kern="1200" dirty="0">
                <a:solidFill>
                  <a:srgbClr val="C00000"/>
                </a:solidFill>
              </a:rPr>
              <a:t> и </a:t>
            </a:r>
            <a:r>
              <a:rPr lang="en-US" sz="1700" b="1" i="0" kern="1200" dirty="0" err="1">
                <a:solidFill>
                  <a:srgbClr val="C00000"/>
                </a:solidFill>
              </a:rPr>
              <a:t>цел</a:t>
            </a:r>
            <a:r>
              <a:rPr lang="en-US" sz="1700" b="1" i="0" kern="1200" dirty="0">
                <a:solidFill>
                  <a:srgbClr val="C00000"/>
                </a:solidFill>
              </a:rPr>
              <a:t>. </a:t>
            </a:r>
            <a:r>
              <a:rPr lang="en-US" sz="1700" b="1" i="0" kern="1200" dirty="0" err="1">
                <a:solidFill>
                  <a:srgbClr val="C00000"/>
                </a:solidFill>
              </a:rPr>
              <a:t>Ситуацията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на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общуване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при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публичното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изказване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има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някои</a:t>
            </a:r>
            <a:r>
              <a:rPr lang="en-US" sz="1700" b="1" i="0" kern="1200" dirty="0">
                <a:solidFill>
                  <a:srgbClr val="C00000"/>
                </a:solidFill>
              </a:rPr>
              <a:t> </a:t>
            </a:r>
            <a:r>
              <a:rPr lang="en-US" sz="1700" b="1" i="0" kern="1200" dirty="0" err="1">
                <a:solidFill>
                  <a:srgbClr val="C00000"/>
                </a:solidFill>
              </a:rPr>
              <a:t>особености</a:t>
            </a:r>
            <a:r>
              <a:rPr lang="en-US" sz="1700" b="1" i="0" kern="1200" dirty="0">
                <a:solidFill>
                  <a:srgbClr val="C00000"/>
                </a:solidFill>
              </a:rPr>
              <a:t>: </a:t>
            </a:r>
            <a:endParaRPr lang="en-US" sz="1700" kern="1200" dirty="0">
              <a:solidFill>
                <a:srgbClr val="C00000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BB8C78-3ACA-45CF-A6E7-6D5BDDC302FC}"/>
              </a:ext>
            </a:extLst>
          </p:cNvPr>
          <p:cNvSpPr/>
          <p:nvPr/>
        </p:nvSpPr>
        <p:spPr>
          <a:xfrm>
            <a:off x="1511160" y="3217164"/>
            <a:ext cx="5760720" cy="787908"/>
          </a:xfrm>
          <a:custGeom>
            <a:avLst/>
            <a:gdLst>
              <a:gd name="connsiteX0" fmla="*/ 0 w 5760720"/>
              <a:gd name="connsiteY0" fmla="*/ 78791 h 787908"/>
              <a:gd name="connsiteX1" fmla="*/ 78791 w 5760720"/>
              <a:gd name="connsiteY1" fmla="*/ 0 h 787908"/>
              <a:gd name="connsiteX2" fmla="*/ 5681929 w 5760720"/>
              <a:gd name="connsiteY2" fmla="*/ 0 h 787908"/>
              <a:gd name="connsiteX3" fmla="*/ 5760720 w 5760720"/>
              <a:gd name="connsiteY3" fmla="*/ 78791 h 787908"/>
              <a:gd name="connsiteX4" fmla="*/ 5760720 w 5760720"/>
              <a:gd name="connsiteY4" fmla="*/ 709117 h 787908"/>
              <a:gd name="connsiteX5" fmla="*/ 5681929 w 5760720"/>
              <a:gd name="connsiteY5" fmla="*/ 787908 h 787908"/>
              <a:gd name="connsiteX6" fmla="*/ 78791 w 5760720"/>
              <a:gd name="connsiteY6" fmla="*/ 787908 h 787908"/>
              <a:gd name="connsiteX7" fmla="*/ 0 w 5760720"/>
              <a:gd name="connsiteY7" fmla="*/ 709117 h 787908"/>
              <a:gd name="connsiteX8" fmla="*/ 0 w 5760720"/>
              <a:gd name="connsiteY8" fmla="*/ 78791 h 7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787908">
                <a:moveTo>
                  <a:pt x="0" y="78791"/>
                </a:moveTo>
                <a:cubicBezTo>
                  <a:pt x="0" y="35276"/>
                  <a:pt x="35276" y="0"/>
                  <a:pt x="78791" y="0"/>
                </a:cubicBezTo>
                <a:lnTo>
                  <a:pt x="5681929" y="0"/>
                </a:lnTo>
                <a:cubicBezTo>
                  <a:pt x="5725444" y="0"/>
                  <a:pt x="5760720" y="35276"/>
                  <a:pt x="5760720" y="78791"/>
                </a:cubicBezTo>
                <a:lnTo>
                  <a:pt x="5760720" y="709117"/>
                </a:lnTo>
                <a:cubicBezTo>
                  <a:pt x="5760720" y="752632"/>
                  <a:pt x="5725444" y="787908"/>
                  <a:pt x="5681929" y="787908"/>
                </a:cubicBezTo>
                <a:lnTo>
                  <a:pt x="78791" y="787908"/>
                </a:lnTo>
                <a:cubicBezTo>
                  <a:pt x="35276" y="787908"/>
                  <a:pt x="0" y="752632"/>
                  <a:pt x="0" y="709117"/>
                </a:cubicBezTo>
                <a:lnTo>
                  <a:pt x="0" y="7879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27" tIns="80227" rIns="1074828" bIns="80227" numCol="1" spcCol="1270" anchor="ctr" anchorCtr="0">
            <a:noAutofit/>
          </a:bodyPr>
          <a:lstStyle/>
          <a:p>
            <a:pPr marL="0" lvl="0" indent="0" algn="just" defTabSz="666750">
              <a:spcBef>
                <a:spcPct val="0"/>
              </a:spcBef>
              <a:buNone/>
            </a:pPr>
            <a:r>
              <a:rPr lang="en-US" sz="1700" b="1" i="0" kern="1200" dirty="0" err="1"/>
              <a:t>говорещият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поставя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пред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събралата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се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общност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някакъв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важен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за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нея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проблем</a:t>
            </a:r>
            <a:r>
              <a:rPr lang="en-US" sz="1700" b="1" i="0" kern="1200" dirty="0"/>
              <a:t>, </a:t>
            </a:r>
            <a:r>
              <a:rPr lang="en-US" sz="1700" b="1" i="0" kern="1200" dirty="0" err="1"/>
              <a:t>който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трябва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да</a:t>
            </a:r>
            <a:r>
              <a:rPr lang="en-US" sz="1700" b="1" i="0" kern="1200" dirty="0"/>
              <a:t>  </a:t>
            </a:r>
            <a:r>
              <a:rPr lang="en-US" sz="1700" b="1" i="0" kern="1200" dirty="0" err="1"/>
              <a:t>се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реши</a:t>
            </a:r>
            <a:r>
              <a:rPr lang="en-US" sz="1700" b="1" i="0" kern="1200" dirty="0"/>
              <a:t>; </a:t>
            </a:r>
            <a:endParaRPr lang="en-US" sz="17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499E82C-BC1B-4C89-A26A-2CF646EE5119}"/>
              </a:ext>
            </a:extLst>
          </p:cNvPr>
          <p:cNvSpPr/>
          <p:nvPr/>
        </p:nvSpPr>
        <p:spPr>
          <a:xfrm>
            <a:off x="1986419" y="4148328"/>
            <a:ext cx="5760720" cy="787908"/>
          </a:xfrm>
          <a:custGeom>
            <a:avLst/>
            <a:gdLst>
              <a:gd name="connsiteX0" fmla="*/ 0 w 5760720"/>
              <a:gd name="connsiteY0" fmla="*/ 78791 h 787908"/>
              <a:gd name="connsiteX1" fmla="*/ 78791 w 5760720"/>
              <a:gd name="connsiteY1" fmla="*/ 0 h 787908"/>
              <a:gd name="connsiteX2" fmla="*/ 5681929 w 5760720"/>
              <a:gd name="connsiteY2" fmla="*/ 0 h 787908"/>
              <a:gd name="connsiteX3" fmla="*/ 5760720 w 5760720"/>
              <a:gd name="connsiteY3" fmla="*/ 78791 h 787908"/>
              <a:gd name="connsiteX4" fmla="*/ 5760720 w 5760720"/>
              <a:gd name="connsiteY4" fmla="*/ 709117 h 787908"/>
              <a:gd name="connsiteX5" fmla="*/ 5681929 w 5760720"/>
              <a:gd name="connsiteY5" fmla="*/ 787908 h 787908"/>
              <a:gd name="connsiteX6" fmla="*/ 78791 w 5760720"/>
              <a:gd name="connsiteY6" fmla="*/ 787908 h 787908"/>
              <a:gd name="connsiteX7" fmla="*/ 0 w 5760720"/>
              <a:gd name="connsiteY7" fmla="*/ 709117 h 787908"/>
              <a:gd name="connsiteX8" fmla="*/ 0 w 5760720"/>
              <a:gd name="connsiteY8" fmla="*/ 78791 h 7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787908">
                <a:moveTo>
                  <a:pt x="0" y="78791"/>
                </a:moveTo>
                <a:cubicBezTo>
                  <a:pt x="0" y="35276"/>
                  <a:pt x="35276" y="0"/>
                  <a:pt x="78791" y="0"/>
                </a:cubicBezTo>
                <a:lnTo>
                  <a:pt x="5681929" y="0"/>
                </a:lnTo>
                <a:cubicBezTo>
                  <a:pt x="5725444" y="0"/>
                  <a:pt x="5760720" y="35276"/>
                  <a:pt x="5760720" y="78791"/>
                </a:cubicBezTo>
                <a:lnTo>
                  <a:pt x="5760720" y="709117"/>
                </a:lnTo>
                <a:cubicBezTo>
                  <a:pt x="5760720" y="752632"/>
                  <a:pt x="5725444" y="787908"/>
                  <a:pt x="5681929" y="787908"/>
                </a:cubicBezTo>
                <a:lnTo>
                  <a:pt x="78791" y="787908"/>
                </a:lnTo>
                <a:cubicBezTo>
                  <a:pt x="35276" y="787908"/>
                  <a:pt x="0" y="752632"/>
                  <a:pt x="0" y="709117"/>
                </a:cubicBezTo>
                <a:lnTo>
                  <a:pt x="0" y="7879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27" tIns="80227" rIns="1067627" bIns="80227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i="0" kern="1200" dirty="0" err="1"/>
              <a:t>слушащите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са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заинтересувани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от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решаването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на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проблема</a:t>
            </a:r>
            <a:r>
              <a:rPr lang="en-US" sz="1700" b="1" i="0" kern="1200" dirty="0"/>
              <a:t>; </a:t>
            </a:r>
            <a:endParaRPr lang="en-US" sz="17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95B7BE9-B3B4-4818-893A-BDCE087E7550}"/>
              </a:ext>
            </a:extLst>
          </p:cNvPr>
          <p:cNvSpPr/>
          <p:nvPr/>
        </p:nvSpPr>
        <p:spPr>
          <a:xfrm>
            <a:off x="2468879" y="5079491"/>
            <a:ext cx="5760720" cy="787908"/>
          </a:xfrm>
          <a:custGeom>
            <a:avLst/>
            <a:gdLst>
              <a:gd name="connsiteX0" fmla="*/ 0 w 5760720"/>
              <a:gd name="connsiteY0" fmla="*/ 78791 h 787908"/>
              <a:gd name="connsiteX1" fmla="*/ 78791 w 5760720"/>
              <a:gd name="connsiteY1" fmla="*/ 0 h 787908"/>
              <a:gd name="connsiteX2" fmla="*/ 5681929 w 5760720"/>
              <a:gd name="connsiteY2" fmla="*/ 0 h 787908"/>
              <a:gd name="connsiteX3" fmla="*/ 5760720 w 5760720"/>
              <a:gd name="connsiteY3" fmla="*/ 78791 h 787908"/>
              <a:gd name="connsiteX4" fmla="*/ 5760720 w 5760720"/>
              <a:gd name="connsiteY4" fmla="*/ 709117 h 787908"/>
              <a:gd name="connsiteX5" fmla="*/ 5681929 w 5760720"/>
              <a:gd name="connsiteY5" fmla="*/ 787908 h 787908"/>
              <a:gd name="connsiteX6" fmla="*/ 78791 w 5760720"/>
              <a:gd name="connsiteY6" fmla="*/ 787908 h 787908"/>
              <a:gd name="connsiteX7" fmla="*/ 0 w 5760720"/>
              <a:gd name="connsiteY7" fmla="*/ 709117 h 787908"/>
              <a:gd name="connsiteX8" fmla="*/ 0 w 5760720"/>
              <a:gd name="connsiteY8" fmla="*/ 78791 h 78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0720" h="787908">
                <a:moveTo>
                  <a:pt x="0" y="78791"/>
                </a:moveTo>
                <a:cubicBezTo>
                  <a:pt x="0" y="35276"/>
                  <a:pt x="35276" y="0"/>
                  <a:pt x="78791" y="0"/>
                </a:cubicBezTo>
                <a:lnTo>
                  <a:pt x="5681929" y="0"/>
                </a:lnTo>
                <a:cubicBezTo>
                  <a:pt x="5725444" y="0"/>
                  <a:pt x="5760720" y="35276"/>
                  <a:pt x="5760720" y="78791"/>
                </a:cubicBezTo>
                <a:lnTo>
                  <a:pt x="5760720" y="709117"/>
                </a:lnTo>
                <a:cubicBezTo>
                  <a:pt x="5760720" y="752632"/>
                  <a:pt x="5725444" y="787908"/>
                  <a:pt x="5681929" y="787908"/>
                </a:cubicBezTo>
                <a:lnTo>
                  <a:pt x="78791" y="787908"/>
                </a:lnTo>
                <a:cubicBezTo>
                  <a:pt x="35276" y="787908"/>
                  <a:pt x="0" y="752632"/>
                  <a:pt x="0" y="709117"/>
                </a:cubicBezTo>
                <a:lnTo>
                  <a:pt x="0" y="7879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27" tIns="80227" rIns="1074828" bIns="80227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i="0" kern="1200" dirty="0" err="1"/>
              <a:t>целта</a:t>
            </a:r>
            <a:r>
              <a:rPr lang="en-US" sz="1700" b="1" i="0" kern="1200" dirty="0"/>
              <a:t> е </a:t>
            </a:r>
            <a:r>
              <a:rPr lang="en-US" sz="1700" b="1" i="0" kern="1200" dirty="0" err="1"/>
              <a:t>не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само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да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се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намери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решение</a:t>
            </a:r>
            <a:r>
              <a:rPr lang="en-US" sz="1700" b="1" i="0" kern="1200" dirty="0"/>
              <a:t>, </a:t>
            </a:r>
            <a:r>
              <a:rPr lang="en-US" sz="1700" b="1" i="0" kern="1200" dirty="0" err="1"/>
              <a:t>но</a:t>
            </a:r>
            <a:r>
              <a:rPr lang="en-US" sz="1700" b="1" i="0" kern="1200" dirty="0"/>
              <a:t> и </a:t>
            </a:r>
            <a:r>
              <a:rPr lang="en-US" sz="1700" b="1" i="0" kern="1200" dirty="0" err="1"/>
              <a:t>да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се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мотивира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публиката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да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пристъпи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към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конкретни</a:t>
            </a:r>
            <a:r>
              <a:rPr lang="en-US" sz="1700" b="1" i="0" kern="1200" dirty="0"/>
              <a:t> </a:t>
            </a:r>
            <a:r>
              <a:rPr lang="en-US" sz="1700" b="1" i="0" kern="1200" dirty="0" err="1"/>
              <a:t>действия</a:t>
            </a:r>
            <a:r>
              <a:rPr lang="en-US" sz="1700" b="1" i="0" kern="1200" dirty="0"/>
              <a:t>. </a:t>
            </a:r>
            <a:endParaRPr lang="en-US" sz="17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3961E6-F801-4720-B3A7-A681DCACED95}"/>
              </a:ext>
            </a:extLst>
          </p:cNvPr>
          <p:cNvSpPr/>
          <p:nvPr/>
        </p:nvSpPr>
        <p:spPr>
          <a:xfrm>
            <a:off x="6277279" y="2889465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712" tIns="30480" rIns="145711" bIns="15723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5195FD1-8CBB-4A9E-BB62-4AA7E7C0B4C9}"/>
              </a:ext>
            </a:extLst>
          </p:cNvPr>
          <p:cNvSpPr/>
          <p:nvPr/>
        </p:nvSpPr>
        <p:spPr>
          <a:xfrm>
            <a:off x="6759740" y="3820629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712" tIns="30480" rIns="145711" bIns="15723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6856ED-F693-4680-8B5F-52E2999286FF}"/>
              </a:ext>
            </a:extLst>
          </p:cNvPr>
          <p:cNvSpPr/>
          <p:nvPr/>
        </p:nvSpPr>
        <p:spPr>
          <a:xfrm>
            <a:off x="7234999" y="4751793"/>
            <a:ext cx="512140" cy="512140"/>
          </a:xfrm>
          <a:custGeom>
            <a:avLst/>
            <a:gdLst>
              <a:gd name="connsiteX0" fmla="*/ 0 w 512140"/>
              <a:gd name="connsiteY0" fmla="*/ 281677 h 512140"/>
              <a:gd name="connsiteX1" fmla="*/ 115232 w 512140"/>
              <a:gd name="connsiteY1" fmla="*/ 281677 h 512140"/>
              <a:gd name="connsiteX2" fmla="*/ 115232 w 512140"/>
              <a:gd name="connsiteY2" fmla="*/ 0 h 512140"/>
              <a:gd name="connsiteX3" fmla="*/ 396909 w 512140"/>
              <a:gd name="connsiteY3" fmla="*/ 0 h 512140"/>
              <a:gd name="connsiteX4" fmla="*/ 396909 w 512140"/>
              <a:gd name="connsiteY4" fmla="*/ 281677 h 512140"/>
              <a:gd name="connsiteX5" fmla="*/ 512140 w 512140"/>
              <a:gd name="connsiteY5" fmla="*/ 281677 h 512140"/>
              <a:gd name="connsiteX6" fmla="*/ 256070 w 512140"/>
              <a:gd name="connsiteY6" fmla="*/ 512140 h 512140"/>
              <a:gd name="connsiteX7" fmla="*/ 0 w 512140"/>
              <a:gd name="connsiteY7" fmla="*/ 281677 h 5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140" h="512140">
                <a:moveTo>
                  <a:pt x="0" y="281677"/>
                </a:moveTo>
                <a:lnTo>
                  <a:pt x="115232" y="281677"/>
                </a:lnTo>
                <a:lnTo>
                  <a:pt x="115232" y="0"/>
                </a:lnTo>
                <a:lnTo>
                  <a:pt x="396909" y="0"/>
                </a:lnTo>
                <a:lnTo>
                  <a:pt x="396909" y="281677"/>
                </a:lnTo>
                <a:lnTo>
                  <a:pt x="512140" y="281677"/>
                </a:lnTo>
                <a:lnTo>
                  <a:pt x="256070" y="512140"/>
                </a:lnTo>
                <a:lnTo>
                  <a:pt x="0" y="28167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712" tIns="30480" rIns="145711" bIns="15723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7" name="Rectangle 130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Google Shape;119;p16"/>
          <p:cNvSpPr>
            <a:spLocks noGrp="1"/>
          </p:cNvSpPr>
          <p:nvPr>
            <p:ph type="title"/>
          </p:nvPr>
        </p:nvSpPr>
        <p:spPr>
          <a:xfrm>
            <a:off x="427044" y="5047954"/>
            <a:ext cx="8152313" cy="1237298"/>
          </a:xfrm>
          <a:prstGeom prst="roundRect">
            <a:avLst>
              <a:gd name="adj" fmla="val 16667"/>
            </a:avLst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 defTabSz="914400">
              <a:spcAft>
                <a:spcPts val="0"/>
              </a:spcAft>
              <a:buClr>
                <a:schemeClr val="dk2"/>
              </a:buClr>
              <a:buSzPts val="3200"/>
            </a:pPr>
            <a:r>
              <a:rPr lang="en-US" sz="6700" b="1" i="0" u="none" cap="all" dirty="0" err="1">
                <a:sym typeface="Times New Roman"/>
              </a:rPr>
              <a:t>Какво</a:t>
            </a:r>
            <a:r>
              <a:rPr lang="en-US" sz="6700" b="1" i="0" u="none" cap="all" dirty="0">
                <a:sym typeface="Times New Roman"/>
              </a:rPr>
              <a:t> е </a:t>
            </a:r>
            <a:r>
              <a:rPr lang="en-US" sz="6700" b="1" i="0" u="none" cap="all" dirty="0" err="1">
                <a:sym typeface="Times New Roman"/>
              </a:rPr>
              <a:t>проблем</a:t>
            </a:r>
            <a:r>
              <a:rPr lang="en-US" sz="6700" b="1" i="0" u="none" cap="all" dirty="0">
                <a:sym typeface="Times New Roman"/>
              </a:rPr>
              <a:t>?</a:t>
            </a:r>
            <a:endParaRPr lang="en-US" sz="6700" cap="all"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idx="1"/>
          </p:nvPr>
        </p:nvSpPr>
        <p:spPr>
          <a:xfrm>
            <a:off x="494422" y="5722070"/>
            <a:ext cx="8152313" cy="50904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defTabSz="914400">
              <a:lnSpc>
                <a:spcPct val="102000"/>
              </a:lnSpc>
              <a:spcBef>
                <a:spcPts val="0"/>
              </a:spcBef>
              <a:spcAft>
                <a:spcPts val="600"/>
              </a:spcAft>
              <a:buSzPts val="2100"/>
              <a:buNone/>
            </a:pPr>
            <a:r>
              <a:rPr lang="en-US" sz="2100" b="0" i="0" u="none">
                <a:sym typeface="Arial"/>
              </a:rPr>
              <a:t>	</a:t>
            </a:r>
            <a:endParaRPr lang="en-US" sz="2100"/>
          </a:p>
        </p:txBody>
      </p:sp>
      <p:sp>
        <p:nvSpPr>
          <p:cNvPr id="138" name="Freeform 6">
            <a:extLst>
              <a:ext uri="{FF2B5EF4-FFF2-40B4-BE49-F238E27FC236}">
                <a16:creationId xmlns:a16="http://schemas.microsoft.com/office/drawing/2014/main" id="{D8BB75D5-93A7-4EC9-A2FB-DCBDE6DE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375437" y="417767"/>
            <a:ext cx="3275668" cy="3306366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9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5469487" y="1165145"/>
            <a:ext cx="3275013" cy="3306366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21" name="Google Shape;121;p16" descr="A close up of text on a white background&#10;&#10;Description automatically generated"/>
          <p:cNvPicPr preferRelativeResize="0"/>
          <p:nvPr/>
        </p:nvPicPr>
        <p:blipFill rotWithShape="1">
          <a:blip r:embed="rId3"/>
          <a:stretch/>
        </p:blipFill>
        <p:spPr>
          <a:xfrm>
            <a:off x="780312" y="2267966"/>
            <a:ext cx="4596113" cy="2585314"/>
          </a:xfrm>
          <a:prstGeom prst="rect">
            <a:avLst/>
          </a:prstGeom>
          <a:noFill/>
        </p:spPr>
      </p:pic>
      <p:sp>
        <p:nvSpPr>
          <p:cNvPr id="122" name="Google Shape;122;p16"/>
          <p:cNvSpPr txBox="1"/>
          <p:nvPr/>
        </p:nvSpPr>
        <p:spPr>
          <a:xfrm>
            <a:off x="4302125" y="393700"/>
            <a:ext cx="45720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444444"/>
              </a:buClr>
              <a:buSzPts val="1800"/>
              <a:buFont typeface="Tahoma"/>
              <a:buNone/>
            </a:pPr>
            <a:r>
              <a:rPr lang="bg-BG" sz="1800" b="1" i="0" u="none" dirty="0" err="1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проблѐм</a:t>
            </a:r>
            <a:endParaRPr lang="bg-BG" dirty="0"/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154263"/>
              </a:buClr>
              <a:buSzPts val="1800"/>
              <a:buFont typeface="Tahoma"/>
              <a:buNone/>
            </a:pPr>
            <a:r>
              <a:rPr lang="bg-BG" sz="1800" b="1" i="0" u="none" dirty="0">
                <a:solidFill>
                  <a:srgbClr val="154263"/>
                </a:solidFill>
                <a:latin typeface="Tahoma"/>
                <a:ea typeface="Tahoma"/>
                <a:cs typeface="Tahoma"/>
                <a:sym typeface="Tahoma"/>
              </a:rPr>
              <a:t>Значение на думата </a:t>
            </a:r>
            <a:r>
              <a:rPr lang="bg-BG" sz="1800" b="1" i="0" u="none" dirty="0">
                <a:solidFill>
                  <a:srgbClr val="ED5922"/>
                </a:solidFill>
                <a:latin typeface="Tahoma"/>
                <a:ea typeface="Tahoma"/>
                <a:cs typeface="Tahoma"/>
                <a:sym typeface="Tahoma"/>
              </a:rPr>
              <a:t>проблем</a:t>
            </a:r>
            <a:endParaRPr lang="bg-BG" sz="1800" b="1" i="0" u="none" dirty="0">
              <a:solidFill>
                <a:srgbClr val="154263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Clr>
                <a:srgbClr val="444444"/>
              </a:buClr>
              <a:buSzPts val="1800"/>
              <a:buFont typeface="Tahoma"/>
              <a:buNone/>
            </a:pPr>
            <a:r>
              <a:rPr lang="ru-RU" sz="1800" b="0" i="0" u="none" dirty="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Сложен </a:t>
            </a:r>
            <a:r>
              <a:rPr lang="ru-RU" sz="1800" b="0" i="0" u="none" dirty="0" err="1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въпрос</a:t>
            </a:r>
            <a:r>
              <a:rPr lang="ru-RU" sz="1800" b="0" i="0" u="none" dirty="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ru-RU" sz="1800" b="0" i="0" u="none" dirty="0" err="1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който</a:t>
            </a:r>
            <a:r>
              <a:rPr lang="ru-RU" sz="1800" b="0" i="0" u="none" dirty="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0" u="none" dirty="0" err="1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изисква</a:t>
            </a:r>
            <a:r>
              <a:rPr lang="ru-RU" sz="1800" b="0" i="0" u="none" dirty="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1800" b="0" i="0" u="none" dirty="0" err="1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разрешаване</a:t>
            </a:r>
            <a:r>
              <a:rPr lang="ru-RU" sz="1800" b="0" i="0" u="none" dirty="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ru-RU" sz="1800" b="0" i="0" u="none" dirty="0" err="1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изучаване</a:t>
            </a:r>
            <a:r>
              <a:rPr lang="ru-RU" sz="1800" b="0" i="0" u="none" dirty="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ru-RU" sz="1800" b="0" i="0" u="none" dirty="0" err="1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изследване</a:t>
            </a:r>
            <a:r>
              <a:rPr lang="ru-RU" sz="1800" b="0" i="0" u="none" dirty="0">
                <a:solidFill>
                  <a:srgbClr val="444444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Google Shape;127;p17"/>
          <p:cNvSpPr>
            <a:spLocks noGrp="1"/>
          </p:cNvSpPr>
          <p:nvPr>
            <p:ph type="title"/>
          </p:nvPr>
        </p:nvSpPr>
        <p:spPr>
          <a:xfrm>
            <a:off x="588557" y="685800"/>
            <a:ext cx="4345106" cy="1485900"/>
          </a:xfrm>
          <a:prstGeom prst="roundRect">
            <a:avLst>
              <a:gd name="adj" fmla="val 16667"/>
            </a:avLst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ru-RU" sz="2800" b="1" i="0" u="none">
                <a:latin typeface="Times New Roman"/>
                <a:ea typeface="Times New Roman"/>
                <a:cs typeface="Times New Roman"/>
                <a:sym typeface="Times New Roman"/>
              </a:rPr>
              <a:t>2. Структура на публичното изказване:</a:t>
            </a:r>
            <a:endParaRPr lang="ru-RU" sz="2800"/>
          </a:p>
        </p:txBody>
      </p:sp>
      <p:sp>
        <p:nvSpPr>
          <p:cNvPr id="128" name="Google Shape;128;p17"/>
          <p:cNvSpPr txBox="1">
            <a:spLocks noGrp="1"/>
          </p:cNvSpPr>
          <p:nvPr>
            <p:ph idx="1"/>
          </p:nvPr>
        </p:nvSpPr>
        <p:spPr>
          <a:xfrm>
            <a:off x="168442" y="2286000"/>
            <a:ext cx="5149516" cy="3581400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✔"/>
            </a:pPr>
            <a:r>
              <a:rPr lang="ru-RU" sz="1800" b="1" i="0" u="none" dirty="0" err="1">
                <a:latin typeface="Arial"/>
                <a:ea typeface="Arial"/>
                <a:cs typeface="Arial"/>
                <a:sym typeface="Arial"/>
              </a:rPr>
              <a:t>Въведение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встъпителни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думи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които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въвеждат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слушателите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темата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и поставят проблема,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който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ще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се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обсъжда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1800" dirty="0"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✔"/>
            </a:pPr>
            <a:r>
              <a:rPr lang="ru-RU" sz="1800" b="1" i="0" u="none" dirty="0" err="1">
                <a:latin typeface="Arial"/>
                <a:ea typeface="Arial"/>
                <a:cs typeface="Arial"/>
                <a:sym typeface="Arial"/>
              </a:rPr>
              <a:t>Същинска</a:t>
            </a:r>
            <a:r>
              <a:rPr lang="ru-RU" sz="1800" b="1" i="0" u="none" dirty="0">
                <a:latin typeface="Arial"/>
                <a:ea typeface="Arial"/>
                <a:cs typeface="Arial"/>
                <a:sym typeface="Arial"/>
              </a:rPr>
              <a:t> част 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съдържа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теза и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аргументи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. </a:t>
            </a:r>
            <a:endParaRPr lang="ru-RU" sz="1800" dirty="0"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Говорещият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трябва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да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изясни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проблема от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всички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страни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и да предложи решение.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Това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решение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трябва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да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бъде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аргументирано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, за да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бъде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възприето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от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публиката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като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единствено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вярното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Защото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целта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на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речта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е да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подтикне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общността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към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някакви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конкретни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действия.</a:t>
            </a:r>
            <a:endParaRPr lang="ru-RU" sz="1800" dirty="0"/>
          </a:p>
          <a:p>
            <a:pPr marL="342900" lvl="0" indent="-3429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✔"/>
            </a:pPr>
            <a:r>
              <a:rPr lang="ru-RU" sz="1800" b="1" i="0" u="none" dirty="0" err="1">
                <a:latin typeface="Arial"/>
                <a:ea typeface="Arial"/>
                <a:cs typeface="Arial"/>
                <a:sym typeface="Arial"/>
              </a:rPr>
              <a:t>Заключителна</a:t>
            </a:r>
            <a:r>
              <a:rPr lang="ru-RU" sz="1800" b="1" i="0" u="none" dirty="0">
                <a:latin typeface="Arial"/>
                <a:ea typeface="Arial"/>
                <a:cs typeface="Arial"/>
                <a:sym typeface="Arial"/>
              </a:rPr>
              <a:t> част 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затвърждава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none" dirty="0" err="1">
                <a:latin typeface="Arial"/>
                <a:ea typeface="Arial"/>
                <a:cs typeface="Arial"/>
                <a:sym typeface="Arial"/>
              </a:rPr>
              <a:t>тезата</a:t>
            </a:r>
            <a:r>
              <a:rPr lang="ru-RU" sz="1800" b="0" i="0" u="none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1800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1708E8A-51A1-430F-94D3-4428D44EF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6" r="44242" b="-1"/>
          <a:stretch/>
        </p:blipFill>
        <p:spPr>
          <a:xfrm>
            <a:off x="5709195" y="10"/>
            <a:ext cx="343480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Google Shape;133;p18"/>
          <p:cNvSpPr>
            <a:spLocks noGrp="1"/>
          </p:cNvSpPr>
          <p:nvPr>
            <p:ph type="title"/>
          </p:nvPr>
        </p:nvSpPr>
        <p:spPr>
          <a:xfrm>
            <a:off x="6353568" y="1110882"/>
            <a:ext cx="2694179" cy="1060817"/>
          </a:xfrm>
          <a:prstGeom prst="roundRect">
            <a:avLst>
              <a:gd name="adj" fmla="val 16667"/>
            </a:avLst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Aft>
                <a:spcPts val="0"/>
              </a:spcAft>
              <a:buClr>
                <a:schemeClr val="dk2"/>
              </a:buClr>
              <a:buSzPts val="3600"/>
            </a:pPr>
            <a:br>
              <a:rPr lang="en-US" sz="1500" b="1" i="0" u="none" dirty="0">
                <a:sym typeface="Times New Roman"/>
              </a:rPr>
            </a:br>
            <a:br>
              <a:rPr lang="en-US" sz="1600" b="1" i="0" u="none" dirty="0">
                <a:sym typeface="Times New Roman"/>
              </a:rPr>
            </a:br>
            <a:r>
              <a:rPr lang="en-US" sz="1600" b="1" i="0" u="none" dirty="0">
                <a:sym typeface="Times New Roman"/>
              </a:rPr>
              <a:t>3. </a:t>
            </a:r>
            <a:r>
              <a:rPr lang="en-US" sz="1600" b="1" i="0" u="none" dirty="0" err="1">
                <a:sym typeface="Times New Roman"/>
              </a:rPr>
              <a:t>Как</a:t>
            </a:r>
            <a:r>
              <a:rPr lang="en-US" sz="1600" b="1" i="0" u="none" dirty="0">
                <a:sym typeface="Times New Roman"/>
              </a:rPr>
              <a:t> </a:t>
            </a:r>
            <a:r>
              <a:rPr lang="en-US" sz="1600" b="1" i="0" u="none" dirty="0" err="1">
                <a:sym typeface="Times New Roman"/>
              </a:rPr>
              <a:t>да</a:t>
            </a:r>
            <a:r>
              <a:rPr lang="en-US" sz="1600" b="1" i="0" u="none" dirty="0">
                <a:sym typeface="Times New Roman"/>
              </a:rPr>
              <a:t> </a:t>
            </a:r>
            <a:r>
              <a:rPr lang="en-US" sz="1600" b="1" i="0" u="none" dirty="0" err="1">
                <a:sym typeface="Times New Roman"/>
              </a:rPr>
              <a:t>бъдем</a:t>
            </a:r>
            <a:r>
              <a:rPr lang="en-US" sz="1600" b="1" i="0" u="none" dirty="0">
                <a:sym typeface="Times New Roman"/>
              </a:rPr>
              <a:t> </a:t>
            </a:r>
            <a:r>
              <a:rPr lang="en-US" sz="1600" b="1" i="0" u="none" dirty="0" err="1">
                <a:sym typeface="Times New Roman"/>
              </a:rPr>
              <a:t>добри</a:t>
            </a:r>
            <a:r>
              <a:rPr lang="en-US" sz="1600" b="1" i="0" u="none" dirty="0">
                <a:sym typeface="Times New Roman"/>
              </a:rPr>
              <a:t> </a:t>
            </a:r>
            <a:r>
              <a:rPr lang="en-US" sz="1600" b="1" i="0" u="none" dirty="0" err="1">
                <a:sym typeface="Times New Roman"/>
              </a:rPr>
              <a:t>оратори</a:t>
            </a:r>
            <a:r>
              <a:rPr lang="en-US" sz="1600" b="1" i="0" u="none" dirty="0">
                <a:sym typeface="Arial"/>
              </a:rPr>
              <a:t>:</a:t>
            </a:r>
            <a:endParaRPr lang="en-US" sz="1600" dirty="0"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/>
          <a:stretch/>
        </p:blipFill>
        <p:spPr>
          <a:xfrm>
            <a:off x="475706" y="1973451"/>
            <a:ext cx="5175285" cy="2911098"/>
          </a:xfrm>
          <a:prstGeom prst="rect">
            <a:avLst/>
          </a:prstGeom>
          <a:noFill/>
        </p:spPr>
      </p:pic>
      <p:sp>
        <p:nvSpPr>
          <p:cNvPr id="135" name="Google Shape;135;p18"/>
          <p:cNvSpPr txBox="1"/>
          <p:nvPr/>
        </p:nvSpPr>
        <p:spPr>
          <a:xfrm>
            <a:off x="6353567" y="2286000"/>
            <a:ext cx="2585896" cy="393192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384048" marR="0" lvl="0" indent="-384048" algn="just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Franklin Gothic Book" panose="020B0503020102020204" pitchFamily="34" charset="0"/>
              <a:buNone/>
            </a:pPr>
            <a:r>
              <a:rPr lang="en-US" sz="1600" b="1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ОРА̀ТОР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 </a:t>
            </a:r>
            <a:r>
              <a:rPr lang="en-US" sz="1600" b="0" i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м.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 </a:t>
            </a:r>
          </a:p>
          <a:p>
            <a:pPr marL="384048" marR="0" lvl="0" indent="-384048" algn="just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Franklin Gothic Book" panose="020B0503020102020204" pitchFamily="34" charset="0"/>
              <a:buNone/>
            </a:pPr>
            <a:r>
              <a:rPr lang="en-US" sz="1600" b="1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1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.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Лице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което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произнася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реч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което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говори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на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обществено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място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пред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събрание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;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говорител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. </a:t>
            </a:r>
          </a:p>
          <a:p>
            <a:pPr marL="384048" marR="0" lvl="0" indent="-384048" algn="just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Franklin Gothic Book" panose="020B0503020102020204" pitchFamily="34" charset="0"/>
              <a:buNone/>
            </a:pPr>
            <a:r>
              <a:rPr lang="en-US" sz="1600" b="1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2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.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Човек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който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се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отличава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с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голямо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красноречие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който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има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дарба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умение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да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говори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на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обществени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места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пред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lang="en-US" sz="1600" b="0" i="0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публика</a:t>
            </a:r>
            <a:r>
              <a:rPr lang="en-US" sz="1600" b="0" i="0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Arial"/>
              </a:rPr>
              <a:t>. </a:t>
            </a:r>
            <a:endParaRPr lang="en-US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987575" y="640080"/>
            <a:ext cx="1722021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Google Shape;140;p19"/>
          <p:cNvSpPr>
            <a:spLocks noGrp="1"/>
          </p:cNvSpPr>
          <p:nvPr>
            <p:ph type="title"/>
          </p:nvPr>
        </p:nvSpPr>
        <p:spPr>
          <a:xfrm>
            <a:off x="588557" y="685800"/>
            <a:ext cx="4345106" cy="1485900"/>
          </a:xfrm>
          <a:prstGeom prst="roundRect">
            <a:avLst>
              <a:gd name="adj" fmla="val 16667"/>
            </a:avLst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bg-BG" sz="4100" b="1" i="0" u="none">
                <a:latin typeface="Times New Roman"/>
                <a:ea typeface="Times New Roman"/>
                <a:cs typeface="Times New Roman"/>
                <a:sym typeface="Times New Roman"/>
              </a:rPr>
              <a:t>4. Правила добро общуване:</a:t>
            </a:r>
            <a:endParaRPr lang="bg-BG" sz="4100"/>
          </a:p>
        </p:txBody>
      </p:sp>
      <p:sp>
        <p:nvSpPr>
          <p:cNvPr id="141" name="Google Shape;141;p19"/>
          <p:cNvSpPr txBox="1">
            <a:spLocks noGrp="1"/>
          </p:cNvSpPr>
          <p:nvPr>
            <p:ph idx="1"/>
          </p:nvPr>
        </p:nvSpPr>
        <p:spPr>
          <a:xfrm>
            <a:off x="588557" y="2286000"/>
            <a:ext cx="4345106" cy="358140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ru-RU" b="1" i="1" u="none">
                <a:latin typeface="Times New Roman"/>
                <a:ea typeface="Times New Roman"/>
                <a:cs typeface="Times New Roman"/>
                <a:sym typeface="Times New Roman"/>
              </a:rPr>
              <a:t>Общи принципи на реторичното изкуство:</a:t>
            </a:r>
            <a:endParaRPr lang="ru-RU"/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lang="ru-RU" b="0" i="1" u="non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ru-RU" b="0" i="1" u="none">
                <a:latin typeface="Times New Roman"/>
                <a:ea typeface="Times New Roman"/>
                <a:cs typeface="Times New Roman"/>
                <a:sym typeface="Times New Roman"/>
              </a:rPr>
              <a:t>Яснота на обществения</a:t>
            </a:r>
            <a:endParaRPr lang="ru-RU"/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ru-RU" b="0" i="1" u="none">
                <a:latin typeface="Times New Roman"/>
                <a:ea typeface="Times New Roman"/>
                <a:cs typeface="Times New Roman"/>
                <a:sym typeface="Times New Roman"/>
              </a:rPr>
              <a:t> интерес;</a:t>
            </a:r>
            <a:endParaRPr lang="ru-RU"/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ru-RU" b="0" i="1" u="none">
                <a:latin typeface="Times New Roman"/>
                <a:ea typeface="Times New Roman"/>
                <a:cs typeface="Times New Roman"/>
                <a:sym typeface="Times New Roman"/>
              </a:rPr>
              <a:t>Яснота на мисълта;</a:t>
            </a:r>
            <a:endParaRPr lang="ru-RU"/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</a:pPr>
            <a:r>
              <a:rPr lang="ru-RU" b="0" i="1" u="none">
                <a:latin typeface="Times New Roman"/>
                <a:ea typeface="Times New Roman"/>
                <a:cs typeface="Times New Roman"/>
                <a:sym typeface="Times New Roman"/>
              </a:rPr>
              <a:t>Яснота на говора. </a:t>
            </a:r>
            <a:endParaRPr lang="ru-RU"/>
          </a:p>
          <a:p>
            <a:pPr marL="342900" lvl="0" indent="-342900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ru-RU" b="0" i="1" u="none">
                <a:latin typeface="Times New Roman"/>
                <a:ea typeface="Times New Roman"/>
                <a:cs typeface="Times New Roman"/>
                <a:sym typeface="Times New Roman"/>
              </a:rPr>
              <a:t>				      Аристотел</a:t>
            </a:r>
            <a:endParaRPr lang="ru-RU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" name="Google Shape;142;p19"/>
          <p:cNvPicPr preferRelativeResize="0"/>
          <p:nvPr/>
        </p:nvPicPr>
        <p:blipFill rotWithShape="1">
          <a:blip r:embed="rId3"/>
          <a:srcRect l="16914" r="54914"/>
          <a:stretch/>
        </p:blipFill>
        <p:spPr>
          <a:xfrm>
            <a:off x="5709195" y="10"/>
            <a:ext cx="3434804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Google Shape;148;p20"/>
          <p:cNvSpPr>
            <a:spLocks noGrp="1"/>
          </p:cNvSpPr>
          <p:nvPr>
            <p:ph type="title"/>
          </p:nvPr>
        </p:nvSpPr>
        <p:spPr>
          <a:xfrm>
            <a:off x="480060" y="791570"/>
            <a:ext cx="3014130" cy="5262390"/>
          </a:xfrm>
          <a:prstGeom prst="roundRect">
            <a:avLst>
              <a:gd name="adj" fmla="val 16667"/>
            </a:avLst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300" b="1" i="0" u="none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Стъпки при обсъждането </a:t>
            </a:r>
            <a:br>
              <a:rPr lang="ru-RU" sz="3300" b="1" i="0" u="none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300" b="1" i="0" u="none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житейски проблем</a:t>
            </a:r>
            <a:r>
              <a:rPr lang="ru-RU" sz="3300" b="1" i="0" u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ru-RU" sz="3300">
              <a:solidFill>
                <a:schemeClr val="bg2"/>
              </a:solidFill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Google Shape;147;p20"/>
          <p:cNvSpPr txBox="1">
            <a:spLocks noGrp="1"/>
          </p:cNvSpPr>
          <p:nvPr>
            <p:ph idx="1"/>
          </p:nvPr>
        </p:nvSpPr>
        <p:spPr>
          <a:xfrm>
            <a:off x="4373218" y="791570"/>
            <a:ext cx="4290722" cy="526239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Когато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подготвяме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публично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изказване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по житейски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въпрос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, най-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напред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трябва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да си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изясним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следните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неща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:          </a:t>
            </a:r>
            <a:endParaRPr lang="ru-RU" sz="17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lang="ru-RU" sz="1700" i="1" u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А) </a:t>
            </a:r>
            <a:r>
              <a:rPr lang="ru-RU" sz="1700" i="1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Защо</a:t>
            </a: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1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поставяме</a:t>
            </a: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 проблема?      </a:t>
            </a:r>
            <a:endParaRPr lang="en-US" sz="1700" i="1" u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     </a:t>
            </a:r>
            <a:endParaRPr lang="ru-RU" sz="17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Възможностите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са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три: </a:t>
            </a:r>
            <a:endParaRPr lang="en-US" sz="1700" i="0" u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endParaRPr lang="ru-RU" sz="1700" dirty="0"/>
          </a:p>
          <a:p>
            <a:pPr marL="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</a:pP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да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разгледаме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задълбочено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проблема от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всички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страни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(рефлексия); </a:t>
            </a:r>
            <a:endParaRPr lang="en-US" sz="1700" i="0" u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endParaRPr lang="ru-RU" sz="1700" dirty="0"/>
          </a:p>
          <a:p>
            <a:pPr marL="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</a:pP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да намерим най-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подходящото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решение от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няколко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възможности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(казус) и да убедим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публиката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да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присъедини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към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решението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, в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което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ние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искрено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вярваме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апел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). При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решаване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на житейски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въпроси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най-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често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срещаме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втория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случай. </a:t>
            </a:r>
            <a:endParaRPr lang="en-US" sz="1700" i="0" u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</a:pPr>
            <a:endParaRPr lang="ru-RU" sz="1700" dirty="0"/>
          </a:p>
          <a:p>
            <a:pPr marL="0" lvl="0" indent="-857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</a:pP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имаме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няколко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възможни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решения, от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които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трябва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да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избере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най-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доброто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Затова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публичното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изказване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по житейски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въпрос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най-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често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построява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като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казус.           </a:t>
            </a:r>
            <a:endParaRPr lang="ru-RU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Google Shape;154;p21"/>
          <p:cNvSpPr>
            <a:spLocks noGrp="1"/>
          </p:cNvSpPr>
          <p:nvPr>
            <p:ph type="title"/>
          </p:nvPr>
        </p:nvSpPr>
        <p:spPr>
          <a:xfrm>
            <a:off x="480060" y="791570"/>
            <a:ext cx="3014130" cy="5262390"/>
          </a:xfrm>
          <a:prstGeom prst="roundRect">
            <a:avLst>
              <a:gd name="adj" fmla="val 16667"/>
            </a:avLst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ru-RU" sz="3300" b="1" i="0" u="none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Стъпки при обсъждането </a:t>
            </a:r>
            <a:br>
              <a:rPr lang="ru-RU" sz="3300" b="1" i="0" u="none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300" b="1" i="0" u="none">
                <a:solidFill>
                  <a:schemeClr val="bg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житейски проблем:</a:t>
            </a:r>
            <a:endParaRPr lang="ru-RU" sz="3300">
              <a:solidFill>
                <a:schemeClr val="bg2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Google Shape;153;p21"/>
          <p:cNvSpPr txBox="1">
            <a:spLocks noGrp="1"/>
          </p:cNvSpPr>
          <p:nvPr>
            <p:ph idx="1"/>
          </p:nvPr>
        </p:nvSpPr>
        <p:spPr>
          <a:xfrm>
            <a:off x="4353340" y="791570"/>
            <a:ext cx="4310600" cy="526239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 lnSpcReduction="10000"/>
          </a:bodyPr>
          <a:lstStyle/>
          <a:p>
            <a:pPr marL="342900" lvl="0" indent="0" algn="just" rtl="0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Б) </a:t>
            </a:r>
            <a:r>
              <a:rPr lang="ru-RU" sz="1700" i="1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Каква</a:t>
            </a: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 е </a:t>
            </a:r>
            <a:r>
              <a:rPr lang="ru-RU" sz="1700" i="1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целта</a:t>
            </a: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700" i="1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изказването</a:t>
            </a: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          </a:t>
            </a:r>
            <a:endParaRPr lang="ru-RU" sz="1700" dirty="0"/>
          </a:p>
          <a:p>
            <a:pPr marL="342900" lvl="0" indent="-85725" algn="just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</a:pPr>
            <a:r>
              <a:rPr lang="en-US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Тук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също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възможностите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избор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свеждат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до един-два: да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намери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приемливо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за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всички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решение и да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обсъди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как то да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реализира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на практика.           </a:t>
            </a:r>
            <a:endParaRPr lang="ru-RU" sz="1700" dirty="0"/>
          </a:p>
          <a:p>
            <a:pPr marL="342900" lvl="0" indent="0" algn="just" rtl="0">
              <a:spcBef>
                <a:spcPts val="1160"/>
              </a:spcBef>
              <a:spcAft>
                <a:spcPts val="0"/>
              </a:spcAft>
              <a:buSzPts val="1350"/>
              <a:buNone/>
            </a:pP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В) </a:t>
            </a:r>
            <a:r>
              <a:rPr lang="ru-RU" sz="1700" i="1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Каква</a:t>
            </a: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 е </a:t>
            </a:r>
            <a:r>
              <a:rPr lang="ru-RU" sz="1700" i="1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очакваната</a:t>
            </a:r>
            <a:r>
              <a:rPr lang="ru-RU" sz="1700" i="1" u="none" dirty="0">
                <a:latin typeface="Times New Roman"/>
                <a:ea typeface="Times New Roman"/>
                <a:cs typeface="Times New Roman"/>
                <a:sym typeface="Times New Roman"/>
              </a:rPr>
              <a:t> ответна реакция?           </a:t>
            </a:r>
            <a:endParaRPr lang="ru-RU" sz="1700" i="0" u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85725" algn="just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</a:pPr>
            <a:r>
              <a:rPr lang="en-US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И тук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възможностите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свеждат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практическо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изпълняване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взетото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общо решение. След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като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си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изясним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основните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изисквания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към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изказването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, можем да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пристъпим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към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неговото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построяване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.  В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началото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трябва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да се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постави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проблемът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и да се откроят по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възможност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всички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негови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страни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Това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ще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помогне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както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говорещия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така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и на 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слушащите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да намерят най-</a:t>
            </a:r>
            <a:r>
              <a:rPr lang="ru-RU" sz="1700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доброто</a:t>
            </a:r>
            <a:r>
              <a:rPr lang="ru-RU" sz="1700" i="0" u="none" dirty="0">
                <a:latin typeface="Times New Roman"/>
                <a:ea typeface="Times New Roman"/>
                <a:cs typeface="Times New Roman"/>
                <a:sym typeface="Times New Roman"/>
              </a:rPr>
              <a:t> решение. </a:t>
            </a:r>
            <a:endParaRPr lang="ru-RU" sz="1700" dirty="0"/>
          </a:p>
          <a:p>
            <a:pPr marL="342900" lvl="0" indent="0" rtl="0">
              <a:spcBef>
                <a:spcPts val="1160"/>
              </a:spcBef>
              <a:spcAft>
                <a:spcPts val="0"/>
              </a:spcAft>
              <a:buSzPts val="1350"/>
              <a:buNone/>
            </a:pPr>
            <a:r>
              <a:rPr lang="ru-RU" sz="1400" b="1" i="1" u="none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lang="ru-RU" sz="1400" b="0" i="0" u="none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7175" rtl="0">
              <a:spcBef>
                <a:spcPts val="1160"/>
              </a:spcBef>
              <a:spcAft>
                <a:spcPts val="0"/>
              </a:spcAft>
              <a:buSzPts val="1350"/>
              <a:buNone/>
            </a:pPr>
            <a:endParaRPr lang="ru-RU" sz="1400" b="0" i="0" u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>
            <a:spLocks noGrp="1"/>
          </p:cNvSpPr>
          <p:nvPr>
            <p:ph type="title"/>
          </p:nvPr>
        </p:nvSpPr>
        <p:spPr>
          <a:xfrm>
            <a:off x="762000" y="762000"/>
            <a:ext cx="2801937" cy="10826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Упражнение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idx="1"/>
          </p:nvPr>
        </p:nvSpPr>
        <p:spPr>
          <a:xfrm>
            <a:off x="763936" y="4679155"/>
            <a:ext cx="8318500" cy="19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Примерна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ситуация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       </a:t>
            </a: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Ваш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съученик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рожден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Тъй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като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празникът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пада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неделя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той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решил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удобно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покани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Възниква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въпросът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подаръка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Събирате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няколко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души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които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общувате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по-близко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него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обсъдите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въпроса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И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тъй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като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най-добрият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приятел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рожденика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пръв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вземаш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думата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Какво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ще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направиш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     </a:t>
            </a:r>
            <a:endParaRPr dirty="0"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9350" y="298450"/>
            <a:ext cx="5229225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823912" y="2690812"/>
            <a:ext cx="2801937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Гледайте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видеото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което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направете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упражнението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по-долу</a:t>
            </a:r>
            <a:r>
              <a:rPr lang="en-US" sz="1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https://www.youtube.com/watch?v=HNx98CPlhlI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Tahoma</vt:lpstr>
      <vt:lpstr>Noto Sans Symbols</vt:lpstr>
      <vt:lpstr>Times New Roman</vt:lpstr>
      <vt:lpstr>Franklin Gothic Book</vt:lpstr>
      <vt:lpstr>Calibri</vt:lpstr>
      <vt:lpstr>Crop</vt:lpstr>
      <vt:lpstr>Публично изказване  по житейски проблем</vt:lpstr>
      <vt:lpstr>1. Особености на публичното изказване</vt:lpstr>
      <vt:lpstr>Какво е проблем?</vt:lpstr>
      <vt:lpstr>2. Структура на публичното изказване:</vt:lpstr>
      <vt:lpstr>  3. Как да бъдем добри оратори:</vt:lpstr>
      <vt:lpstr>4. Правила добро общуване:</vt:lpstr>
      <vt:lpstr>5. Стъпки при обсъждането  на житейски проблем:</vt:lpstr>
      <vt:lpstr>5. Стъпки при обсъждането  на житейски проблем:</vt:lpstr>
      <vt:lpstr>Упражнение</vt:lpstr>
      <vt:lpstr>Домашна работа</vt:lpstr>
      <vt:lpstr>Използвана литература: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Публично изказване  по житейски проблем</dc:title>
  <dc:creator>Zaprina Glushkova</dc:creator>
  <cp:lastModifiedBy>Zaprina Glushkova</cp:lastModifiedBy>
  <cp:revision>1</cp:revision>
  <dcterms:created xsi:type="dcterms:W3CDTF">2020-05-14T05:16:18Z</dcterms:created>
  <dcterms:modified xsi:type="dcterms:W3CDTF">2020-05-14T05:16:50Z</dcterms:modified>
</cp:coreProperties>
</file>