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7" r:id="rId5"/>
    <p:sldId id="265" r:id="rId6"/>
    <p:sldId id="269" r:id="rId7"/>
    <p:sldId id="258" r:id="rId8"/>
    <p:sldId id="270" r:id="rId9"/>
    <p:sldId id="271" r:id="rId10"/>
    <p:sldId id="275" r:id="rId11"/>
    <p:sldId id="276" r:id="rId12"/>
    <p:sldId id="272" r:id="rId13"/>
    <p:sldId id="277" r:id="rId14"/>
    <p:sldId id="274" r:id="rId15"/>
    <p:sldId id="278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00FF"/>
    <a:srgbClr val="F21272"/>
    <a:srgbClr val="00FFFF"/>
    <a:srgbClr val="7E36B4"/>
    <a:srgbClr val="6666FF"/>
    <a:srgbClr val="333399"/>
    <a:srgbClr val="F43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59" d="100"/>
          <a:sy n="59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icon</a:t>
            </a:r>
            <a:r>
              <a:rPr lang="en-US" baseline="0" dirty="0"/>
              <a:t> </a:t>
            </a:r>
            <a:r>
              <a:rPr lang="en-US" dirty="0"/>
              <a:t>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1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bg-BG" dirty="0">
                <a:solidFill>
                  <a:srgbClr val="F21272"/>
                </a:solidFill>
                <a:latin typeface="Arx Cyr" panose="00000400000000000000" pitchFamily="2" charset="0"/>
              </a:rPr>
              <a:t>Пряко, непряко и полупряко предаване на чужда реч</a:t>
            </a:r>
            <a:endParaRPr lang="en-US" dirty="0">
              <a:solidFill>
                <a:srgbClr val="F21272"/>
              </a:solidFill>
              <a:latin typeface="Arx Cyr" panose="000004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852936"/>
            <a:ext cx="7086600" cy="914400"/>
          </a:xfrm>
        </p:spPr>
        <p:txBody>
          <a:bodyPr>
            <a:normAutofit/>
          </a:bodyPr>
          <a:lstStyle/>
          <a:p>
            <a:r>
              <a:rPr lang="bg-BG" sz="2200" dirty="0">
                <a:solidFill>
                  <a:srgbClr val="F21272"/>
                </a:solidFill>
                <a:latin typeface="Arx Cyr" panose="00000400000000000000" pitchFamily="2" charset="0"/>
              </a:rPr>
              <a:t>Изготвила: Заприна Глушкова – старши учител по БЕЛ СУ „Никола Вапцаров“ - Хаджидимово</a:t>
            </a:r>
            <a:endParaRPr lang="en-US" sz="2200" dirty="0">
              <a:solidFill>
                <a:srgbClr val="F21272"/>
              </a:solidFill>
              <a:latin typeface="Arx Cyr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6" y="260648"/>
            <a:ext cx="5256584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3. Полупряка реч (</a:t>
            </a:r>
            <a:r>
              <a:rPr lang="bg-BG" b="1" dirty="0">
                <a:solidFill>
                  <a:srgbClr val="009999"/>
                </a:solidFill>
                <a:latin typeface="Arx Cyr" panose="00000400000000000000" pitchFamily="2" charset="0"/>
              </a:rPr>
              <a:t>вътрешна реч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)</a:t>
            </a:r>
            <a:endParaRPr lang="en-US" b="1" dirty="0">
              <a:solidFill>
                <a:srgbClr val="F21272"/>
              </a:solidFill>
              <a:latin typeface="Arx Cyr" panose="000004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1944" y="188640"/>
            <a:ext cx="6336704" cy="223224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g-BG" sz="2200" b="1" dirty="0">
                <a:solidFill>
                  <a:srgbClr val="0000FF"/>
                </a:solidFill>
                <a:latin typeface="Arx Cyr" panose="00000400000000000000" pitchFamily="2" charset="0"/>
              </a:rPr>
              <a:t>а) Същност: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bg-BG" sz="2200" b="1" dirty="0">
                <a:solidFill>
                  <a:srgbClr val="C00000"/>
                </a:solidFill>
                <a:latin typeface="Arx Cyr" panose="00000400000000000000" pitchFamily="2" charset="0"/>
              </a:rPr>
              <a:t>Това са </a:t>
            </a:r>
            <a:r>
              <a:rPr lang="bg-BG" sz="2200" b="1" dirty="0">
                <a:solidFill>
                  <a:srgbClr val="0000FF"/>
                </a:solidFill>
                <a:latin typeface="Arx Cyr" panose="00000400000000000000" pitchFamily="2" charset="0"/>
              </a:rPr>
              <a:t>мислите, чувствата и преживяванията на героите (</a:t>
            </a:r>
            <a:r>
              <a:rPr lang="bg-BG" sz="2200" b="1" u="sng" dirty="0">
                <a:solidFill>
                  <a:srgbClr val="F21272"/>
                </a:solidFill>
                <a:latin typeface="Arx Cyr" panose="00000400000000000000" pitchFamily="2" charset="0"/>
              </a:rPr>
              <a:t>вътрешна реч</a:t>
            </a:r>
            <a:r>
              <a:rPr lang="bg-BG" sz="2200" b="1" dirty="0">
                <a:solidFill>
                  <a:srgbClr val="0000FF"/>
                </a:solidFill>
                <a:latin typeface="Arx Cyr" panose="00000400000000000000" pitchFamily="2" charset="0"/>
              </a:rPr>
              <a:t>) </a:t>
            </a:r>
            <a:r>
              <a:rPr lang="bg-BG" sz="2200" b="1" dirty="0">
                <a:solidFill>
                  <a:srgbClr val="C00000"/>
                </a:solidFill>
                <a:latin typeface="Arx Cyr" panose="00000400000000000000" pitchFamily="2" charset="0"/>
              </a:rPr>
              <a:t>в художествените текстове.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bg-BG" sz="2200" b="1" dirty="0">
                <a:solidFill>
                  <a:srgbClr val="C00000"/>
                </a:solidFill>
                <a:latin typeface="Arx Cyr" panose="00000400000000000000" pitchFamily="2" charset="0"/>
              </a:rPr>
              <a:t> </a:t>
            </a:r>
            <a:r>
              <a:rPr lang="bg-BG" sz="2200" b="1" dirty="0">
                <a:solidFill>
                  <a:srgbClr val="002060"/>
                </a:solidFill>
                <a:latin typeface="Arx Cyr" panose="00000400000000000000" pitchFamily="2" charset="0"/>
              </a:rPr>
              <a:t>Пишем</a:t>
            </a:r>
            <a:r>
              <a:rPr lang="bg-BG" sz="2200" b="1" dirty="0">
                <a:solidFill>
                  <a:srgbClr val="C00000"/>
                </a:solidFill>
                <a:latin typeface="Arx Cyr" panose="00000400000000000000" pitchFamily="2" charset="0"/>
              </a:rPr>
              <a:t> главна буква, </a:t>
            </a:r>
            <a:r>
              <a:rPr lang="bg-BG" sz="2200" b="1" dirty="0">
                <a:solidFill>
                  <a:srgbClr val="002060"/>
                </a:solidFill>
                <a:latin typeface="Arx Cyr" panose="00000400000000000000" pitchFamily="2" charset="0"/>
              </a:rPr>
              <a:t>когато мисълта на героя</a:t>
            </a:r>
            <a:r>
              <a:rPr lang="bg-BG" sz="2200" b="1" dirty="0">
                <a:solidFill>
                  <a:srgbClr val="C00000"/>
                </a:solidFill>
                <a:latin typeface="Arx Cyr" panose="00000400000000000000" pitchFamily="2" charset="0"/>
              </a:rPr>
              <a:t> е цяло изречение.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14CA8A-EE7F-46A7-AFFD-B7356344D16B}"/>
              </a:ext>
            </a:extLst>
          </p:cNvPr>
          <p:cNvSpPr/>
          <p:nvPr/>
        </p:nvSpPr>
        <p:spPr>
          <a:xfrm>
            <a:off x="2999656" y="2104290"/>
            <a:ext cx="69847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bg-BG" sz="2200" b="1" dirty="0">
                <a:solidFill>
                  <a:srgbClr val="002060"/>
                </a:solidFill>
                <a:latin typeface="Arx Cyr" panose="00000400000000000000" pitchFamily="2" charset="0"/>
              </a:rPr>
              <a:t>Например:</a:t>
            </a:r>
          </a:p>
          <a:p>
            <a:pPr>
              <a:spcBef>
                <a:spcPts val="0"/>
              </a:spcBef>
            </a:pPr>
            <a:r>
              <a:rPr lang="bg-BG" sz="2200" b="1" dirty="0">
                <a:solidFill>
                  <a:srgbClr val="0000FF"/>
                </a:solidFill>
                <a:latin typeface="Arx Cyr" panose="00000400000000000000" pitchFamily="2" charset="0"/>
              </a:rPr>
              <a:t>Искърът шумеше страшно, тя види отблясъка на тъмните му талази и мравки я попъплиха. </a:t>
            </a:r>
            <a:r>
              <a:rPr lang="bg-BG" sz="2200" b="1" u="sng" dirty="0">
                <a:solidFill>
                  <a:srgbClr val="C00000"/>
                </a:solidFill>
                <a:latin typeface="Arx Cyr" panose="00000400000000000000" pitchFamily="2" charset="0"/>
              </a:rPr>
              <a:t>Що да чини? Да чака до сутринта?</a:t>
            </a:r>
            <a:endParaRPr lang="bg-BG" sz="2200" b="1" u="sng" dirty="0">
              <a:solidFill>
                <a:srgbClr val="002060"/>
              </a:solidFill>
              <a:latin typeface="Arx Cyr" panose="000004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2112EE-114D-4E22-A359-A26FE726AE9C}"/>
              </a:ext>
            </a:extLst>
          </p:cNvPr>
          <p:cNvSpPr/>
          <p:nvPr/>
        </p:nvSpPr>
        <p:spPr>
          <a:xfrm>
            <a:off x="2855640" y="3519410"/>
            <a:ext cx="66247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bg-BG" sz="2200" b="1" dirty="0">
                <a:solidFill>
                  <a:srgbClr val="002060"/>
                </a:solidFill>
                <a:latin typeface="Arx Cyr" panose="00000400000000000000" pitchFamily="2" charset="0"/>
              </a:rPr>
              <a:t>Пишем</a:t>
            </a:r>
            <a:r>
              <a:rPr lang="bg-BG" sz="2200" b="1" dirty="0">
                <a:solidFill>
                  <a:srgbClr val="C00000"/>
                </a:solidFill>
                <a:latin typeface="Arx Cyr" panose="00000400000000000000" pitchFamily="2" charset="0"/>
              </a:rPr>
              <a:t> двоеточие и започваме с малка буква, </a:t>
            </a:r>
            <a:r>
              <a:rPr lang="bg-BG" sz="2200" b="1" dirty="0">
                <a:solidFill>
                  <a:srgbClr val="002060"/>
                </a:solidFill>
                <a:latin typeface="Arx Cyr" panose="00000400000000000000" pitchFamily="2" charset="0"/>
              </a:rPr>
              <a:t>когато мисълта на героя</a:t>
            </a:r>
            <a:r>
              <a:rPr lang="bg-BG" sz="2200" b="1" dirty="0">
                <a:solidFill>
                  <a:srgbClr val="C00000"/>
                </a:solidFill>
                <a:latin typeface="Arx Cyr" panose="00000400000000000000" pitchFamily="2" charset="0"/>
              </a:rPr>
              <a:t> е включена в авторовото изречение.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B9B9B0-6462-4737-8498-40C0061A94E9}"/>
              </a:ext>
            </a:extLst>
          </p:cNvPr>
          <p:cNvSpPr/>
          <p:nvPr/>
        </p:nvSpPr>
        <p:spPr>
          <a:xfrm>
            <a:off x="3120008" y="4551038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bg-BG" sz="2200" b="1" dirty="0">
                <a:solidFill>
                  <a:srgbClr val="002060"/>
                </a:solidFill>
                <a:latin typeface="Arx Cyr" panose="00000400000000000000" pitchFamily="2" charset="0"/>
              </a:rPr>
              <a:t>Например:</a:t>
            </a:r>
          </a:p>
          <a:p>
            <a:pPr>
              <a:spcBef>
                <a:spcPts val="0"/>
              </a:spcBef>
            </a:pPr>
            <a:r>
              <a:rPr lang="bg-BG" sz="2200" b="1" dirty="0">
                <a:solidFill>
                  <a:srgbClr val="0000FF"/>
                </a:solidFill>
                <a:latin typeface="Arx Cyr" panose="00000400000000000000" pitchFamily="2" charset="0"/>
              </a:rPr>
              <a:t>Шибил я гледаше учуден </a:t>
            </a:r>
            <a:r>
              <a:rPr lang="bg-BG" sz="2200" b="1" dirty="0">
                <a:solidFill>
                  <a:srgbClr val="0000FF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: </a:t>
            </a:r>
            <a:r>
              <a:rPr lang="bg-BG" sz="2200" b="1" dirty="0">
                <a:solidFill>
                  <a:srgbClr val="0000FF"/>
                </a:solidFill>
                <a:latin typeface="Arx Cyr" panose="00000400000000000000" pitchFamily="2" charset="0"/>
              </a:rPr>
              <a:t>  </a:t>
            </a:r>
            <a:r>
              <a:rPr lang="bg-BG" sz="2200" b="1" dirty="0">
                <a:solidFill>
                  <a:srgbClr val="F21272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какъв ще е тоя дявол? </a:t>
            </a:r>
            <a:endParaRPr lang="bg-BG" sz="2200" dirty="0">
              <a:solidFill>
                <a:srgbClr val="F21272"/>
              </a:solidFill>
              <a:highlight>
                <a:srgbClr val="FFFF00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361F0D-9AE4-4924-AE36-59F75839A492}"/>
              </a:ext>
            </a:extLst>
          </p:cNvPr>
          <p:cNvSpPr/>
          <p:nvPr/>
        </p:nvSpPr>
        <p:spPr>
          <a:xfrm>
            <a:off x="2783632" y="5466490"/>
            <a:ext cx="7344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bg-BG" sz="2200" b="1" dirty="0">
                <a:solidFill>
                  <a:srgbClr val="F21272"/>
                </a:solidFill>
                <a:latin typeface="Arx Cyr" panose="00000400000000000000" pitchFamily="2" charset="0"/>
              </a:rPr>
              <a:t>В края на полупряката реч можем да пишем:</a:t>
            </a:r>
            <a:r>
              <a:rPr lang="bg-BG" sz="2200" b="1" dirty="0">
                <a:solidFill>
                  <a:srgbClr val="F21272"/>
                </a:solidFill>
                <a:highlight>
                  <a:srgbClr val="009999"/>
                </a:highlight>
                <a:latin typeface="Arx Cyr" panose="00000400000000000000" pitchFamily="2" charset="0"/>
              </a:rPr>
              <a:t> </a:t>
            </a:r>
            <a:r>
              <a:rPr lang="bg-BG" sz="2200" b="1" dirty="0">
                <a:solidFill>
                  <a:srgbClr val="002060"/>
                </a:solidFill>
                <a:highlight>
                  <a:srgbClr val="009999"/>
                </a:highlight>
                <a:latin typeface="Arx Cyr" panose="00000400000000000000" pitchFamily="2" charset="0"/>
              </a:rPr>
              <a:t>!  </a:t>
            </a:r>
            <a:r>
              <a:rPr lang="bg-BG" sz="2200" b="1" dirty="0">
                <a:solidFill>
                  <a:srgbClr val="002060"/>
                </a:solidFill>
                <a:latin typeface="Arx Cyr" panose="00000400000000000000" pitchFamily="2" charset="0"/>
              </a:rPr>
              <a:t> </a:t>
            </a:r>
            <a:r>
              <a:rPr lang="bg-BG" sz="2200" b="1" dirty="0">
                <a:solidFill>
                  <a:srgbClr val="002060"/>
                </a:solidFill>
                <a:highlight>
                  <a:srgbClr val="F21272"/>
                </a:highlight>
                <a:latin typeface="Arx Cyr" panose="00000400000000000000" pitchFamily="2" charset="0"/>
              </a:rPr>
              <a:t> ? </a:t>
            </a:r>
            <a:r>
              <a:rPr lang="bg-BG" sz="2200" b="1" dirty="0">
                <a:solidFill>
                  <a:srgbClr val="002060"/>
                </a:solidFill>
                <a:latin typeface="Arx Cyr" panose="00000400000000000000" pitchFamily="2" charset="0"/>
              </a:rPr>
              <a:t> </a:t>
            </a:r>
            <a:r>
              <a:rPr lang="bg-BG" sz="2200" b="1" dirty="0">
                <a:solidFill>
                  <a:srgbClr val="002060"/>
                </a:solidFill>
                <a:highlight>
                  <a:srgbClr val="00FFFF"/>
                </a:highlight>
                <a:latin typeface="Arx Cyr" panose="00000400000000000000" pitchFamily="2" charset="0"/>
              </a:rPr>
              <a:t> .  </a:t>
            </a:r>
            <a:r>
              <a:rPr lang="bg-BG" sz="2200" b="1" dirty="0">
                <a:solidFill>
                  <a:srgbClr val="002060"/>
                </a:solidFill>
                <a:latin typeface="Arx Cyr" panose="00000400000000000000" pitchFamily="2" charset="0"/>
              </a:rPr>
              <a:t> </a:t>
            </a:r>
            <a:r>
              <a:rPr lang="bg-BG" sz="2200" b="1" dirty="0">
                <a:solidFill>
                  <a:srgbClr val="002060"/>
                </a:solidFill>
                <a:highlight>
                  <a:srgbClr val="FF0000"/>
                </a:highlight>
                <a:latin typeface="Arx Cyr" panose="00000400000000000000" pitchFamily="2" charset="0"/>
              </a:rPr>
              <a:t>…</a:t>
            </a:r>
            <a:endParaRPr lang="bg-BG" sz="2200" b="1" dirty="0">
              <a:solidFill>
                <a:srgbClr val="C00000"/>
              </a:solidFill>
              <a:highlight>
                <a:srgbClr val="FF0000"/>
              </a:highlight>
              <a:latin typeface="Arx Cyr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85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831626"/>
          </a:xfrm>
        </p:spPr>
        <p:txBody>
          <a:bodyPr>
            <a:normAutofit/>
          </a:bodyPr>
          <a:lstStyle/>
          <a:p>
            <a:r>
              <a:rPr lang="bg-BG" sz="4400" dirty="0">
                <a:solidFill>
                  <a:srgbClr val="FF0000"/>
                </a:solidFill>
                <a:latin typeface="Arx Cyr" panose="00000400000000000000" pitchFamily="2" charset="0"/>
              </a:rPr>
              <a:t>Да обобщим:</a:t>
            </a:r>
            <a:endParaRPr lang="en-US" sz="4400" dirty="0">
              <a:solidFill>
                <a:srgbClr val="FF0000"/>
              </a:solidFill>
              <a:latin typeface="Arx Cyr" panose="000004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8" y="1828800"/>
            <a:ext cx="7092282" cy="3476625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g-BG" sz="2400" b="1" dirty="0">
                <a:solidFill>
                  <a:srgbClr val="F21272"/>
                </a:solidFill>
                <a:latin typeface="Arx Cyr" panose="00000400000000000000" pitchFamily="2" charset="0"/>
              </a:rPr>
              <a:t>Видове чужда реч: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g-BG" sz="2400" b="1" dirty="0">
                <a:solidFill>
                  <a:srgbClr val="0000FF"/>
                </a:solidFill>
                <a:latin typeface="Arx Cyr" panose="00000400000000000000" pitchFamily="2" charset="0"/>
              </a:rPr>
              <a:t>Пряка – речта на героите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g-BG" sz="2400" b="1" dirty="0">
                <a:solidFill>
                  <a:srgbClr val="002060"/>
                </a:solidFill>
                <a:latin typeface="Arx Cyr" panose="00000400000000000000" pitchFamily="2" charset="0"/>
              </a:rPr>
              <a:t>Непряка – преразказаната реч на друг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g-BG" sz="2400" b="1" dirty="0">
                <a:solidFill>
                  <a:srgbClr val="C00000"/>
                </a:solidFill>
                <a:latin typeface="Arx Cyr" panose="00000400000000000000" pitchFamily="2" charset="0"/>
              </a:rPr>
              <a:t>Полупряка – мислите, чувствата и преживяванията на героите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g-BG" sz="2400" b="1" dirty="0">
                <a:solidFill>
                  <a:srgbClr val="009999"/>
                </a:solidFill>
                <a:latin typeface="Arx Cyr" panose="00000400000000000000" pitchFamily="2" charset="0"/>
              </a:rPr>
              <a:t>Особености</a:t>
            </a:r>
            <a:endParaRPr lang="en-US" sz="2400" b="1" dirty="0">
              <a:solidFill>
                <a:srgbClr val="009999"/>
              </a:solidFill>
              <a:latin typeface="Arx Cyr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FEAD-38E5-402E-91DB-1CE991469A08}"/>
              </a:ext>
            </a:extLst>
          </p:cNvPr>
          <p:cNvSpPr txBox="1">
            <a:spLocks/>
          </p:cNvSpPr>
          <p:nvPr/>
        </p:nvSpPr>
        <p:spPr>
          <a:xfrm>
            <a:off x="1055440" y="1412776"/>
            <a:ext cx="9829800" cy="1296144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400" dirty="0">
                <a:solidFill>
                  <a:srgbClr val="FF0000"/>
                </a:solidFill>
                <a:latin typeface="Arx Cyr" panose="00000400000000000000" pitchFamily="2" charset="0"/>
              </a:rPr>
              <a:t>Домашна работа:</a:t>
            </a:r>
          </a:p>
          <a:p>
            <a:endParaRPr lang="bg-BG" sz="4400" dirty="0">
              <a:solidFill>
                <a:srgbClr val="FF0000"/>
              </a:solidFill>
              <a:latin typeface="Arx Cyr" panose="00000400000000000000" pitchFamily="2" charset="0"/>
            </a:endParaRPr>
          </a:p>
          <a:p>
            <a:r>
              <a:rPr lang="bg-BG" sz="4400" dirty="0">
                <a:solidFill>
                  <a:srgbClr val="FF0000"/>
                </a:solidFill>
                <a:latin typeface="Arx Cyr" panose="00000400000000000000" pitchFamily="2" charset="0"/>
              </a:rPr>
              <a:t>Стр. 95/ упр. 7 и 8</a:t>
            </a:r>
          </a:p>
          <a:p>
            <a:endParaRPr lang="bg-BG" sz="4400" dirty="0">
              <a:solidFill>
                <a:srgbClr val="FF0000"/>
              </a:solidFill>
              <a:latin typeface="Arx Cyr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FEAD-38E5-402E-91DB-1CE991469A08}"/>
              </a:ext>
            </a:extLst>
          </p:cNvPr>
          <p:cNvSpPr txBox="1">
            <a:spLocks/>
          </p:cNvSpPr>
          <p:nvPr/>
        </p:nvSpPr>
        <p:spPr>
          <a:xfrm>
            <a:off x="1055440" y="1124744"/>
            <a:ext cx="9829800" cy="8316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400" dirty="0">
                <a:solidFill>
                  <a:srgbClr val="FF0000"/>
                </a:solidFill>
                <a:latin typeface="Arx Cyr" panose="00000400000000000000" pitchFamily="2" charset="0"/>
              </a:rPr>
              <a:t>Благодаря ви за присъствието, ученици!</a:t>
            </a:r>
            <a:endParaRPr lang="en-US" sz="4400" dirty="0">
              <a:solidFill>
                <a:srgbClr val="FF0000"/>
              </a:solidFill>
              <a:latin typeface="Arx Cyr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0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Нека знам повече за чужда реч:</a:t>
            </a:r>
            <a:endParaRPr lang="en-US" b="1" dirty="0">
              <a:solidFill>
                <a:srgbClr val="F21272"/>
              </a:solidFill>
              <a:latin typeface="Arx Cyr" panose="000004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847528" y="2564904"/>
            <a:ext cx="3657600" cy="160133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g-BG" sz="2400" b="1" dirty="0">
                <a:solidFill>
                  <a:srgbClr val="F21272"/>
                </a:solidFill>
                <a:latin typeface="Arx Cyr" panose="00000400000000000000" pitchFamily="2" charset="0"/>
              </a:rPr>
              <a:t>Видове чужда реч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g-BG" sz="2400" b="1" dirty="0">
                <a:solidFill>
                  <a:srgbClr val="009999"/>
                </a:solidFill>
                <a:latin typeface="Arx Cyr" panose="00000400000000000000" pitchFamily="2" charset="0"/>
              </a:rPr>
              <a:t>Особености</a:t>
            </a:r>
            <a:endParaRPr lang="en-US" sz="2400" b="1" dirty="0">
              <a:solidFill>
                <a:srgbClr val="009999"/>
              </a:solidFill>
              <a:latin typeface="Arx Cyr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93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408" y="621812"/>
            <a:ext cx="9829800" cy="687610"/>
          </a:xfrm>
        </p:spPr>
        <p:txBody>
          <a:bodyPr/>
          <a:lstStyle/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В разширен план:</a:t>
            </a:r>
            <a:endParaRPr lang="en-US" b="1" dirty="0">
              <a:solidFill>
                <a:srgbClr val="F21272"/>
              </a:solidFill>
              <a:latin typeface="Arx Cyr" panose="00000400000000000000" pitchFamily="2" charset="0"/>
            </a:endParaRPr>
          </a:p>
        </p:txBody>
      </p:sp>
      <p:sp>
        <p:nvSpPr>
          <p:cNvPr id="5" name="L-Shape 4">
            <a:extLst>
              <a:ext uri="{FF2B5EF4-FFF2-40B4-BE49-F238E27FC236}">
                <a16:creationId xmlns:a16="http://schemas.microsoft.com/office/drawing/2014/main" id="{7210E713-8DF4-4DEA-A9BC-FB0F2B09B61F}"/>
              </a:ext>
            </a:extLst>
          </p:cNvPr>
          <p:cNvSpPr/>
          <p:nvPr/>
        </p:nvSpPr>
        <p:spPr>
          <a:xfrm rot="5400000">
            <a:off x="1220374" y="3645024"/>
            <a:ext cx="1224136" cy="1944216"/>
          </a:xfrm>
          <a:prstGeom prst="corner">
            <a:avLst>
              <a:gd name="adj1" fmla="val 19283"/>
              <a:gd name="adj2" fmla="val 17892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BEFA2E62-16BB-47ED-9E46-18F5BEE9CC0F}"/>
              </a:ext>
            </a:extLst>
          </p:cNvPr>
          <p:cNvSpPr/>
          <p:nvPr/>
        </p:nvSpPr>
        <p:spPr>
          <a:xfrm rot="5400000">
            <a:off x="3325989" y="3016556"/>
            <a:ext cx="1224136" cy="1944216"/>
          </a:xfrm>
          <a:prstGeom prst="corner">
            <a:avLst>
              <a:gd name="adj1" fmla="val 19283"/>
              <a:gd name="adj2" fmla="val 1789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6059B1E8-A163-479F-8B96-AE54A2A1DC54}"/>
              </a:ext>
            </a:extLst>
          </p:cNvPr>
          <p:cNvSpPr/>
          <p:nvPr/>
        </p:nvSpPr>
        <p:spPr>
          <a:xfrm rot="5400000">
            <a:off x="5413741" y="2516205"/>
            <a:ext cx="1224136" cy="1944216"/>
          </a:xfrm>
          <a:prstGeom prst="corner">
            <a:avLst>
              <a:gd name="adj1" fmla="val 19283"/>
              <a:gd name="adj2" fmla="val 17892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EA4A2C13-814D-406C-BE76-9D7EEF130149}"/>
              </a:ext>
            </a:extLst>
          </p:cNvPr>
          <p:cNvSpPr/>
          <p:nvPr/>
        </p:nvSpPr>
        <p:spPr>
          <a:xfrm rot="5400000">
            <a:off x="7501493" y="2027540"/>
            <a:ext cx="1224136" cy="1944216"/>
          </a:xfrm>
          <a:prstGeom prst="corner">
            <a:avLst>
              <a:gd name="adj1" fmla="val 19283"/>
              <a:gd name="adj2" fmla="val 17892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L-Shape 13">
            <a:extLst>
              <a:ext uri="{FF2B5EF4-FFF2-40B4-BE49-F238E27FC236}">
                <a16:creationId xmlns:a16="http://schemas.microsoft.com/office/drawing/2014/main" id="{6B9CDD9D-8C06-4700-A91A-D1308B8F53CE}"/>
              </a:ext>
            </a:extLst>
          </p:cNvPr>
          <p:cNvSpPr/>
          <p:nvPr/>
        </p:nvSpPr>
        <p:spPr>
          <a:xfrm rot="5400000">
            <a:off x="9589245" y="1554143"/>
            <a:ext cx="1224136" cy="1944216"/>
          </a:xfrm>
          <a:prstGeom prst="corner">
            <a:avLst>
              <a:gd name="adj1" fmla="val 19283"/>
              <a:gd name="adj2" fmla="val 1789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301B56B0-81F2-4AF2-97D7-8A4A22B954B4}"/>
              </a:ext>
            </a:extLst>
          </p:cNvPr>
          <p:cNvSpPr/>
          <p:nvPr/>
        </p:nvSpPr>
        <p:spPr>
          <a:xfrm rot="16200000">
            <a:off x="2468237" y="3643206"/>
            <a:ext cx="288032" cy="291668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35C63796-87CC-463F-B57A-F55D970980CC}"/>
              </a:ext>
            </a:extLst>
          </p:cNvPr>
          <p:cNvSpPr/>
          <p:nvPr/>
        </p:nvSpPr>
        <p:spPr>
          <a:xfrm rot="16200000">
            <a:off x="4593223" y="3011867"/>
            <a:ext cx="288032" cy="291668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897202E1-030F-4F2A-BE0A-CC243347BE92}"/>
              </a:ext>
            </a:extLst>
          </p:cNvPr>
          <p:cNvSpPr/>
          <p:nvPr/>
        </p:nvSpPr>
        <p:spPr>
          <a:xfrm rot="16200000">
            <a:off x="6708067" y="2524433"/>
            <a:ext cx="288032" cy="291668"/>
          </a:xfrm>
          <a:prstGeom prst="rt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5D3F899C-CC3F-40CE-A5B9-3664962A5881}"/>
              </a:ext>
            </a:extLst>
          </p:cNvPr>
          <p:cNvSpPr/>
          <p:nvPr/>
        </p:nvSpPr>
        <p:spPr>
          <a:xfrm rot="16200000">
            <a:off x="8795819" y="2035704"/>
            <a:ext cx="288032" cy="291668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39F670-311F-4F18-9D12-C58CBB18C5C6}"/>
              </a:ext>
            </a:extLst>
          </p:cNvPr>
          <p:cNvSpPr/>
          <p:nvPr/>
        </p:nvSpPr>
        <p:spPr>
          <a:xfrm>
            <a:off x="1111731" y="4416066"/>
            <a:ext cx="1196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Пряка реч</a:t>
            </a:r>
            <a:endParaRPr lang="en-US" b="1" dirty="0">
              <a:solidFill>
                <a:srgbClr val="F21272"/>
              </a:solidFill>
              <a:latin typeface="Arx Cyr" panose="00000400000000000000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CC44DC7-7085-4EC9-BA79-AA99C056DBFD}"/>
              </a:ext>
            </a:extLst>
          </p:cNvPr>
          <p:cNvSpPr/>
          <p:nvPr/>
        </p:nvSpPr>
        <p:spPr>
          <a:xfrm>
            <a:off x="3239789" y="3731049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solidFill>
                  <a:srgbClr val="333399"/>
                </a:solidFill>
                <a:latin typeface="Arx Cyr" panose="00000400000000000000" pitchFamily="2" charset="0"/>
              </a:rPr>
              <a:t>Непряка реч</a:t>
            </a:r>
            <a:endParaRPr lang="en-US" b="1" dirty="0">
              <a:solidFill>
                <a:srgbClr val="333399"/>
              </a:solidFill>
              <a:latin typeface="Arx Cyr" panose="00000400000000000000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68DFAA-8B97-4924-B69C-7C52157315D7}"/>
              </a:ext>
            </a:extLst>
          </p:cNvPr>
          <p:cNvSpPr/>
          <p:nvPr/>
        </p:nvSpPr>
        <p:spPr>
          <a:xfrm>
            <a:off x="5256667" y="3244334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solidFill>
                  <a:srgbClr val="7E36B4"/>
                </a:solidFill>
                <a:latin typeface="Arx Cyr" panose="00000400000000000000" pitchFamily="2" charset="0"/>
              </a:rPr>
              <a:t>Полупряка реч</a:t>
            </a:r>
            <a:endParaRPr lang="en-US" b="1" dirty="0">
              <a:solidFill>
                <a:srgbClr val="7E36B4"/>
              </a:solidFill>
              <a:latin typeface="Arx Cyr" panose="00000400000000000000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A11BFEA-71C4-4122-AFAB-E9879248E5DE}"/>
              </a:ext>
            </a:extLst>
          </p:cNvPr>
          <p:cNvSpPr/>
          <p:nvPr/>
        </p:nvSpPr>
        <p:spPr>
          <a:xfrm>
            <a:off x="7373996" y="2768987"/>
            <a:ext cx="113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solidFill>
                  <a:srgbClr val="C00000"/>
                </a:solidFill>
                <a:latin typeface="Arx Cyr" panose="00000400000000000000" pitchFamily="2" charset="0"/>
              </a:rPr>
              <a:t>Правопис</a:t>
            </a:r>
            <a:endParaRPr lang="en-US" b="1" dirty="0">
              <a:solidFill>
                <a:srgbClr val="C00000"/>
              </a:solidFill>
              <a:latin typeface="Arx Cyr" panose="00000400000000000000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0488391-DAD1-48F2-AB83-660085A805A2}"/>
              </a:ext>
            </a:extLst>
          </p:cNvPr>
          <p:cNvSpPr/>
          <p:nvPr/>
        </p:nvSpPr>
        <p:spPr>
          <a:xfrm>
            <a:off x="9494756" y="2287911"/>
            <a:ext cx="1401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solidFill>
                  <a:srgbClr val="0070C0"/>
                </a:solidFill>
                <a:latin typeface="Arx Cyr" panose="00000400000000000000" pitchFamily="2" charset="0"/>
              </a:rPr>
              <a:t>Пунктуация</a:t>
            </a:r>
            <a:endParaRPr lang="en-US" b="1" dirty="0">
              <a:solidFill>
                <a:srgbClr val="0070C0"/>
              </a:solidFill>
              <a:latin typeface="Arx Cyr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383432"/>
          </a:xfrm>
        </p:spPr>
        <p:txBody>
          <a:bodyPr/>
          <a:lstStyle/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1. Пряка реч</a:t>
            </a:r>
            <a:endParaRPr lang="en-US" b="1" dirty="0">
              <a:solidFill>
                <a:srgbClr val="F21272"/>
              </a:solidFill>
              <a:latin typeface="Arx Cyr" panose="000004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1664" y="2276872"/>
            <a:ext cx="6336704" cy="1828800"/>
          </a:xfrm>
        </p:spPr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а) Същност: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Това е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 речта на литературен герой или на лице,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която авторът предава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без промяна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(без да преразказва).</a:t>
            </a:r>
            <a:endParaRPr lang="en-US" b="1" dirty="0">
              <a:solidFill>
                <a:srgbClr val="F21272"/>
              </a:solidFill>
              <a:latin typeface="Arx Cyr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б) Графично оформление;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23592" y="1772816"/>
            <a:ext cx="6981408" cy="3816424"/>
          </a:xfrm>
          <a:ln w="57150"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400" b="1" dirty="0">
                <a:solidFill>
                  <a:srgbClr val="C00000"/>
                </a:solidFill>
                <a:latin typeface="Arx Cyr" panose="00000400000000000000" pitchFamily="2" charset="0"/>
              </a:rPr>
              <a:t>речта се отделя с: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bg-BG" sz="2400" b="1" u="sng" dirty="0">
                <a:solidFill>
                  <a:srgbClr val="F21272"/>
                </a:solidFill>
                <a:latin typeface="Arx Cyr" panose="00000400000000000000" pitchFamily="2" charset="0"/>
              </a:rPr>
              <a:t> тирета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400" b="1" dirty="0">
                <a:solidFill>
                  <a:srgbClr val="002060"/>
                </a:solidFill>
                <a:latin typeface="Arx Cyr" panose="00000400000000000000" pitchFamily="2" charset="0"/>
              </a:rPr>
              <a:t>Например: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400" b="1" dirty="0">
                <a:solidFill>
                  <a:srgbClr val="002060"/>
                </a:solidFill>
                <a:latin typeface="Arx Cyr" panose="00000400000000000000" pitchFamily="2" charset="0"/>
              </a:rPr>
              <a:t>Баба Илийца казва така: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400" dirty="0">
                <a:latin typeface="Arx Cyr" panose="00000400000000000000" pitchFamily="2" charset="0"/>
              </a:rPr>
              <a:t>     </a:t>
            </a:r>
            <a:r>
              <a:rPr lang="bg-BG" sz="2400" b="1" dirty="0">
                <a:solidFill>
                  <a:srgbClr val="0000FF"/>
                </a:solidFill>
                <a:latin typeface="Arx Cyr" panose="00000400000000000000" pitchFamily="2" charset="0"/>
              </a:rPr>
              <a:t>Има нещо да ти обадя … Нали сме </a:t>
            </a:r>
            <a:r>
              <a:rPr lang="bg-BG" sz="2400" b="1" dirty="0" err="1">
                <a:solidFill>
                  <a:srgbClr val="0000FF"/>
                </a:solidFill>
                <a:latin typeface="Arx Cyr" panose="00000400000000000000" pitchFamily="2" charset="0"/>
              </a:rPr>
              <a:t>христиени</a:t>
            </a:r>
            <a:r>
              <a:rPr lang="bg-BG" sz="2400" b="1" dirty="0">
                <a:solidFill>
                  <a:srgbClr val="0000FF"/>
                </a:solidFill>
                <a:latin typeface="Arx Cyr" panose="00000400000000000000" pitchFamily="2" charset="0"/>
              </a:rPr>
              <a:t> …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bg-BG" sz="2400" b="1" u="sng" dirty="0">
                <a:solidFill>
                  <a:srgbClr val="F21272"/>
                </a:solidFill>
                <a:latin typeface="Arx Cyr" panose="00000400000000000000" pitchFamily="2" charset="0"/>
              </a:rPr>
              <a:t> или с кавички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400" b="1" dirty="0">
                <a:solidFill>
                  <a:srgbClr val="002060"/>
                </a:solidFill>
                <a:latin typeface="Arx Cyr" panose="00000400000000000000" pitchFamily="2" charset="0"/>
              </a:rPr>
              <a:t>Например: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400" b="1" dirty="0">
                <a:solidFill>
                  <a:srgbClr val="002060"/>
                </a:solidFill>
                <a:latin typeface="Arx Cyr" panose="00000400000000000000" pitchFamily="2" charset="0"/>
              </a:rPr>
              <a:t>Бунтовникът казва: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400" b="1" dirty="0">
                <a:solidFill>
                  <a:srgbClr val="002060"/>
                </a:solidFill>
                <a:latin typeface="Arx Cyr" panose="00000400000000000000" pitchFamily="2" charset="0"/>
              </a:rPr>
              <a:t>              </a:t>
            </a:r>
            <a:r>
              <a:rPr lang="bg-BG" sz="3600" b="1" dirty="0">
                <a:solidFill>
                  <a:srgbClr val="00206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 </a:t>
            </a:r>
            <a:r>
              <a:rPr lang="bg-BG" sz="3600" b="1" dirty="0">
                <a:solidFill>
                  <a:srgbClr val="F21272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„</a:t>
            </a:r>
            <a:r>
              <a:rPr lang="bg-BG" sz="3600" b="1" dirty="0">
                <a:solidFill>
                  <a:srgbClr val="F21272"/>
                </a:solidFill>
                <a:latin typeface="Arx Cyr" panose="00000400000000000000" pitchFamily="2" charset="0"/>
              </a:rPr>
              <a:t> </a:t>
            </a:r>
            <a:r>
              <a:rPr lang="bg-BG" sz="2400" b="1" dirty="0">
                <a:solidFill>
                  <a:srgbClr val="0000FF"/>
                </a:solidFill>
                <a:latin typeface="Arx Cyr" panose="00000400000000000000" pitchFamily="2" charset="0"/>
              </a:rPr>
              <a:t>Бабо, хляб! Умирам от глад!</a:t>
            </a:r>
            <a:r>
              <a:rPr lang="bg-BG" sz="3600" b="1" dirty="0">
                <a:solidFill>
                  <a:srgbClr val="0000FF"/>
                </a:solidFill>
                <a:latin typeface="Arx Cyr" panose="00000400000000000000" pitchFamily="2" charset="0"/>
              </a:rPr>
              <a:t> </a:t>
            </a:r>
            <a:r>
              <a:rPr lang="bg-BG" sz="3600" b="1" dirty="0">
                <a:solidFill>
                  <a:srgbClr val="F21272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“</a:t>
            </a:r>
            <a:endParaRPr lang="en-US" sz="3600" b="1" dirty="0">
              <a:solidFill>
                <a:srgbClr val="F21272"/>
              </a:solidFill>
              <a:highlight>
                <a:srgbClr val="FFFF00"/>
              </a:highlight>
              <a:latin typeface="Arx Cyr" panose="00000400000000000000" pitchFamily="2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E44391-1009-4775-A216-2ED7C0652771}"/>
              </a:ext>
            </a:extLst>
          </p:cNvPr>
          <p:cNvCxnSpPr>
            <a:cxnSpLocks/>
          </p:cNvCxnSpPr>
          <p:nvPr/>
        </p:nvCxnSpPr>
        <p:spPr>
          <a:xfrm>
            <a:off x="2495600" y="3501008"/>
            <a:ext cx="3211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в) Място в изречението;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g-BG" sz="2000" b="1" u="sng" dirty="0">
                <a:solidFill>
                  <a:srgbClr val="F21272"/>
                </a:solidFill>
                <a:latin typeface="Arx Cyr" panose="00000400000000000000" pitchFamily="2" charset="0"/>
              </a:rPr>
              <a:t>СЛЕД АВТОРОВАТА РЕЧ</a:t>
            </a:r>
            <a:endParaRPr lang="en-US" sz="2000" b="1" u="sng" dirty="0">
              <a:solidFill>
                <a:srgbClr val="F21272"/>
              </a:solidFill>
              <a:latin typeface="Arx Cyr" panose="000004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33246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Пише се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двоеточие</a:t>
            </a:r>
            <a:r>
              <a:rPr lang="bg-BG" b="1" dirty="0">
                <a:latin typeface="Arx Cyr" panose="00000400000000000000" pitchFamily="2" charset="0"/>
              </a:rPr>
              <a:t>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след авторовата реч, ако има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глагол за казване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: </a:t>
            </a:r>
            <a:r>
              <a:rPr lang="bg-BG" b="1" dirty="0">
                <a:solidFill>
                  <a:srgbClr val="7030A0"/>
                </a:solidFill>
                <a:latin typeface="Arx Cyr" panose="00000400000000000000" pitchFamily="2" charset="0"/>
              </a:rPr>
              <a:t>каза, рече, продума, попита и т.н.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b="1" dirty="0">
                <a:solidFill>
                  <a:srgbClr val="002060"/>
                </a:solidFill>
                <a:latin typeface="Arx Cyr" panose="00000400000000000000" pitchFamily="2" charset="0"/>
              </a:rPr>
              <a:t>Например: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b="1" dirty="0">
                <a:solidFill>
                  <a:srgbClr val="002060"/>
                </a:solidFill>
                <a:latin typeface="Arx Cyr" panose="00000400000000000000" pitchFamily="2" charset="0"/>
              </a:rPr>
              <a:t>Тя понижи глас и </a:t>
            </a:r>
            <a:r>
              <a:rPr lang="bg-BG" b="1" dirty="0">
                <a:solidFill>
                  <a:srgbClr val="C00000"/>
                </a:solidFill>
                <a:latin typeface="Arx Cyr" panose="00000400000000000000" pitchFamily="2" charset="0"/>
              </a:rPr>
              <a:t>продума</a:t>
            </a:r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 :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dirty="0">
                <a:latin typeface="Arx Cyr" panose="00000400000000000000" pitchFamily="2" charset="0"/>
              </a:rPr>
              <a:t>      </a:t>
            </a:r>
            <a:r>
              <a:rPr lang="bg-BG" b="1" dirty="0">
                <a:solidFill>
                  <a:srgbClr val="009999"/>
                </a:solidFill>
                <a:latin typeface="Arx Cyr" panose="00000400000000000000" pitchFamily="2" charset="0"/>
              </a:rPr>
              <a:t>Има нещо да ти обадя … Нали сме </a:t>
            </a:r>
            <a:r>
              <a:rPr lang="bg-BG" b="1" dirty="0" err="1">
                <a:solidFill>
                  <a:srgbClr val="009999"/>
                </a:solidFill>
                <a:latin typeface="Arx Cyr" panose="00000400000000000000" pitchFamily="2" charset="0"/>
              </a:rPr>
              <a:t>христиени</a:t>
            </a:r>
            <a:r>
              <a:rPr lang="bg-BG" b="1" dirty="0">
                <a:solidFill>
                  <a:srgbClr val="009999"/>
                </a:solidFill>
                <a:latin typeface="Arx Cyr" panose="00000400000000000000" pitchFamily="2" charset="0"/>
              </a:rPr>
              <a:t> 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0096" y="260649"/>
            <a:ext cx="4857680" cy="2088232"/>
          </a:xfrm>
        </p:spPr>
        <p:txBody>
          <a:bodyPr>
            <a:normAutofit/>
          </a:bodyPr>
          <a:lstStyle/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Ако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 няма глагол за казване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, тогава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след авторовата реч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пишем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 точка.</a:t>
            </a:r>
            <a:endParaRPr lang="en-US" b="1" dirty="0">
              <a:solidFill>
                <a:srgbClr val="0000FF"/>
              </a:solidFill>
              <a:latin typeface="Arx Cyr" panose="00000400000000000000" pitchFamily="2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g-BG" b="1" dirty="0">
                <a:solidFill>
                  <a:srgbClr val="002060"/>
                </a:solidFill>
                <a:latin typeface="Arx Cyr" panose="00000400000000000000" pitchFamily="2" charset="0"/>
              </a:rPr>
              <a:t>Например: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g-BG" b="1" dirty="0">
                <a:solidFill>
                  <a:srgbClr val="002060"/>
                </a:solidFill>
                <a:latin typeface="Arx Cyr" panose="00000400000000000000" pitchFamily="2" charset="0"/>
              </a:rPr>
              <a:t>Калугерът се разсърди </a:t>
            </a:r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. </a:t>
            </a:r>
            <a:r>
              <a:rPr lang="bg-BG" b="1" dirty="0">
                <a:solidFill>
                  <a:srgbClr val="C00000"/>
                </a:solidFill>
                <a:latin typeface="Arx Cyr" panose="00000400000000000000" pitchFamily="2" charset="0"/>
              </a:rPr>
              <a:t> </a:t>
            </a:r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bg-BG" b="1" dirty="0">
              <a:solidFill>
                <a:srgbClr val="C00000"/>
              </a:solidFill>
              <a:highlight>
                <a:srgbClr val="FFFF00"/>
              </a:highlight>
              <a:latin typeface="Arx Cyr" panose="00000400000000000000" pitchFamily="2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       Какво ще обаждаш и какви </a:t>
            </a:r>
            <a:r>
              <a:rPr lang="bg-BG" b="1" dirty="0" err="1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христиени</a:t>
            </a:r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933E81A-C99F-4D26-B387-10F6D5543066}"/>
              </a:ext>
            </a:extLst>
          </p:cNvPr>
          <p:cNvCxnSpPr>
            <a:cxnSpLocks/>
          </p:cNvCxnSpPr>
          <p:nvPr/>
        </p:nvCxnSpPr>
        <p:spPr>
          <a:xfrm>
            <a:off x="1524000" y="46531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395D2B-36F0-40BC-BBBB-E92E157E4AD2}"/>
              </a:ext>
            </a:extLst>
          </p:cNvPr>
          <p:cNvCxnSpPr>
            <a:cxnSpLocks/>
          </p:cNvCxnSpPr>
          <p:nvPr/>
        </p:nvCxnSpPr>
        <p:spPr>
          <a:xfrm>
            <a:off x="7104112" y="2060848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BE4D04F0-D19A-4DB3-B8CC-245452F25606}"/>
              </a:ext>
            </a:extLst>
          </p:cNvPr>
          <p:cNvSpPr txBox="1">
            <a:spLocks/>
          </p:cNvSpPr>
          <p:nvPr/>
        </p:nvSpPr>
        <p:spPr>
          <a:xfrm>
            <a:off x="6456040" y="2780928"/>
            <a:ext cx="5352171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3500" b="1" dirty="0">
                <a:solidFill>
                  <a:srgbClr val="F21272"/>
                </a:solidFill>
                <a:latin typeface="Arx Cyr" panose="00000400000000000000" pitchFamily="2" charset="0"/>
              </a:rPr>
              <a:t>Кавички</a:t>
            </a:r>
            <a:r>
              <a:rPr lang="bg-BG" sz="3500" b="1" dirty="0">
                <a:solidFill>
                  <a:srgbClr val="0000FF"/>
                </a:solidFill>
                <a:latin typeface="Arx Cyr" panose="00000400000000000000" pitchFamily="2" charset="0"/>
              </a:rPr>
              <a:t> се пишат, когато</a:t>
            </a:r>
            <a:r>
              <a:rPr lang="bg-BG" sz="3500" b="1" dirty="0">
                <a:solidFill>
                  <a:srgbClr val="F21272"/>
                </a:solidFill>
                <a:latin typeface="Arx Cyr" panose="00000400000000000000" pitchFamily="2" charset="0"/>
              </a:rPr>
              <a:t> речта на героя и </a:t>
            </a:r>
            <a:r>
              <a:rPr lang="bg-BG" sz="3500" b="1" dirty="0">
                <a:solidFill>
                  <a:srgbClr val="0000FF"/>
                </a:solidFill>
                <a:latin typeface="Arx Cyr" panose="00000400000000000000" pitchFamily="2" charset="0"/>
              </a:rPr>
              <a:t>речта на автора </a:t>
            </a:r>
            <a:r>
              <a:rPr lang="bg-BG" sz="3500" b="1" dirty="0">
                <a:solidFill>
                  <a:srgbClr val="C00000"/>
                </a:solidFill>
                <a:latin typeface="Arx Cyr" panose="00000400000000000000" pitchFamily="2" charset="0"/>
              </a:rPr>
              <a:t>са</a:t>
            </a:r>
            <a:r>
              <a:rPr lang="bg-BG" sz="3500" b="1" dirty="0">
                <a:solidFill>
                  <a:srgbClr val="0000FF"/>
                </a:solidFill>
                <a:latin typeface="Arx Cyr" panose="00000400000000000000" pitchFamily="2" charset="0"/>
              </a:rPr>
              <a:t> на един и същи ред.</a:t>
            </a:r>
            <a:endParaRPr lang="en-US" sz="3500" b="1" dirty="0">
              <a:solidFill>
                <a:srgbClr val="0000FF"/>
              </a:solidFill>
              <a:latin typeface="Arx Cyr" panose="00000400000000000000" pitchFamily="2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bg-BG" sz="3500" b="1" dirty="0">
                <a:solidFill>
                  <a:srgbClr val="002060"/>
                </a:solidFill>
                <a:latin typeface="Arx Cyr" panose="00000400000000000000" pitchFamily="2" charset="0"/>
              </a:rPr>
              <a:t>Например: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bg-BG" sz="3500" b="1" dirty="0">
                <a:solidFill>
                  <a:srgbClr val="F21272"/>
                </a:solidFill>
                <a:latin typeface="Arx Cyr" panose="00000400000000000000" pitchFamily="2" charset="0"/>
              </a:rPr>
              <a:t>… из нея излезе някакъв момък с чудати опнати дрехи, с ширити по гърдите и с пушка; лицето му беше </a:t>
            </a:r>
            <a:r>
              <a:rPr lang="bg-BG" sz="3500" b="1" dirty="0" err="1">
                <a:solidFill>
                  <a:srgbClr val="F21272"/>
                </a:solidFill>
                <a:latin typeface="Arx Cyr" panose="00000400000000000000" pitchFamily="2" charset="0"/>
              </a:rPr>
              <a:t>измахнато</a:t>
            </a:r>
            <a:r>
              <a:rPr lang="bg-BG" sz="3500" b="1" dirty="0">
                <a:solidFill>
                  <a:srgbClr val="F21272"/>
                </a:solidFill>
                <a:latin typeface="Arx Cyr" panose="00000400000000000000" pitchFamily="2" charset="0"/>
              </a:rPr>
              <a:t> и бледно.  </a:t>
            </a:r>
            <a:r>
              <a:rPr lang="bg-BG" sz="3700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„ </a:t>
            </a:r>
            <a:r>
              <a:rPr lang="bg-BG" sz="3500" b="1" dirty="0">
                <a:solidFill>
                  <a:srgbClr val="0000FF"/>
                </a:solidFill>
                <a:latin typeface="Arx Cyr" panose="00000400000000000000" pitchFamily="2" charset="0"/>
              </a:rPr>
              <a:t>Бабо, хляб! Умирам от глад!</a:t>
            </a:r>
            <a:r>
              <a:rPr lang="bg-BG" sz="3700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 “</a:t>
            </a:r>
            <a:endParaRPr lang="bg-BG" b="1" dirty="0">
              <a:solidFill>
                <a:srgbClr val="C00000"/>
              </a:solidFill>
              <a:highlight>
                <a:srgbClr val="FFFF00"/>
              </a:highlight>
              <a:latin typeface="Arx Cyr" panose="00000400000000000000" pitchFamily="2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bg-BG" b="1" dirty="0">
              <a:solidFill>
                <a:srgbClr val="C00000"/>
              </a:solidFill>
              <a:highlight>
                <a:srgbClr val="FFFF00"/>
              </a:highlight>
              <a:latin typeface="Arx Cyr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7399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7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16" y="400885"/>
            <a:ext cx="5996476" cy="79586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bg-BG" sz="2000" b="1" u="sng" dirty="0">
                <a:solidFill>
                  <a:srgbClr val="F21272"/>
                </a:solidFill>
                <a:latin typeface="Arx Cyr" panose="00000400000000000000" pitchFamily="2" charset="0"/>
              </a:rPr>
              <a:t>АВТОРОВАТА РЕЧ Е МЕЖДУ ДУМИТЕ НА ГЕРОЯ</a:t>
            </a:r>
            <a:endParaRPr lang="en-US" sz="2000" b="1" u="sng" dirty="0">
              <a:solidFill>
                <a:srgbClr val="F21272"/>
              </a:solidFill>
              <a:latin typeface="Arx Cyr" panose="000004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336" y="1484784"/>
            <a:ext cx="5184576" cy="33246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bg-BG" b="1" u="sng" dirty="0">
                <a:solidFill>
                  <a:srgbClr val="0000FF"/>
                </a:solidFill>
                <a:latin typeface="Arx Cyr" panose="00000400000000000000" pitchFamily="2" charset="0"/>
              </a:rPr>
              <a:t>Правило за думите на героите: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Пише се </a:t>
            </a:r>
            <a:r>
              <a:rPr lang="bg-BG" b="1" dirty="0">
                <a:solidFill>
                  <a:srgbClr val="F21272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?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,</a:t>
            </a:r>
            <a:r>
              <a:rPr lang="bg-BG" b="1" dirty="0">
                <a:solidFill>
                  <a:srgbClr val="F21272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 !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или </a:t>
            </a:r>
            <a:r>
              <a:rPr lang="bg-BG" b="1" dirty="0">
                <a:solidFill>
                  <a:srgbClr val="F21272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…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след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 първото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изречение, а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второто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започва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 с главна буква.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bg-BG" b="1" u="sng" dirty="0">
                <a:solidFill>
                  <a:srgbClr val="F21272"/>
                </a:solidFill>
                <a:latin typeface="Arx Cyr" panose="00000400000000000000" pitchFamily="2" charset="0"/>
              </a:rPr>
              <a:t>Авторовата реч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започва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с малка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буква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и завършва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с точка.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Отделя се от думите на героя от двете страни с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b="1" dirty="0">
                <a:solidFill>
                  <a:srgbClr val="002060"/>
                </a:solidFill>
                <a:latin typeface="Arx Cyr" panose="00000400000000000000" pitchFamily="2" charset="0"/>
              </a:rPr>
              <a:t>Например: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Не се вълнувай</a:t>
            </a:r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! </a:t>
            </a:r>
            <a:r>
              <a:rPr lang="bg-BG" b="1" dirty="0">
                <a:solidFill>
                  <a:srgbClr val="C00000"/>
                </a:solidFill>
                <a:latin typeface="Arx Cyr" panose="00000400000000000000" pitchFamily="2" charset="0"/>
              </a:rPr>
              <a:t>      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прошушна тихо </a:t>
            </a:r>
            <a:r>
              <a:rPr lang="bg-BG" b="1" dirty="0" err="1">
                <a:solidFill>
                  <a:srgbClr val="F21272"/>
                </a:solidFill>
                <a:latin typeface="Arx Cyr" panose="00000400000000000000" pitchFamily="2" charset="0"/>
              </a:rPr>
              <a:t>Бръчков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.        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Бъди спокоен, моля те</a:t>
            </a:r>
            <a:r>
              <a:rPr lang="bg-BG" b="1" dirty="0">
                <a:solidFill>
                  <a:srgbClr val="0000FF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! 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933E81A-C99F-4D26-B387-10F6D5543066}"/>
              </a:ext>
            </a:extLst>
          </p:cNvPr>
          <p:cNvCxnSpPr>
            <a:cxnSpLocks/>
          </p:cNvCxnSpPr>
          <p:nvPr/>
        </p:nvCxnSpPr>
        <p:spPr>
          <a:xfrm>
            <a:off x="5140917" y="3861048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BC54AB-FECC-482B-99DA-21C595B39EBA}"/>
              </a:ext>
            </a:extLst>
          </p:cNvPr>
          <p:cNvCxnSpPr>
            <a:cxnSpLocks/>
          </p:cNvCxnSpPr>
          <p:nvPr/>
        </p:nvCxnSpPr>
        <p:spPr>
          <a:xfrm>
            <a:off x="4151784" y="321297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B3AC1B2-F21A-4184-AD28-E8E6BDD72444}"/>
              </a:ext>
            </a:extLst>
          </p:cNvPr>
          <p:cNvCxnSpPr>
            <a:cxnSpLocks/>
          </p:cNvCxnSpPr>
          <p:nvPr/>
        </p:nvCxnSpPr>
        <p:spPr>
          <a:xfrm>
            <a:off x="2063552" y="3861048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A722B47-36BD-4EDF-8B3F-6FD71CB35F7B}"/>
              </a:ext>
            </a:extLst>
          </p:cNvPr>
          <p:cNvSpPr txBox="1">
            <a:spLocks/>
          </p:cNvSpPr>
          <p:nvPr/>
        </p:nvSpPr>
        <p:spPr>
          <a:xfrm>
            <a:off x="6168008" y="374766"/>
            <a:ext cx="5996476" cy="795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bg-BG" sz="2000" b="1" u="sng" dirty="0">
                <a:solidFill>
                  <a:srgbClr val="F21272"/>
                </a:solidFill>
                <a:latin typeface="Arx Cyr" panose="00000400000000000000" pitchFamily="2" charset="0"/>
              </a:rPr>
              <a:t>АВТОРОВАТА РЕЧ  Е  СЛЕД  ДУМИТЕ НА  ГЕРОЯ</a:t>
            </a:r>
            <a:endParaRPr lang="en-US" sz="2000" b="1" u="sng" dirty="0">
              <a:solidFill>
                <a:srgbClr val="F21272"/>
              </a:solidFill>
              <a:latin typeface="Arx Cyr" panose="00000400000000000000" pitchFamily="2" charset="0"/>
            </a:endParaRP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BBE5CB19-9934-4406-BA69-C41707CA7B6D}"/>
              </a:ext>
            </a:extLst>
          </p:cNvPr>
          <p:cNvSpPr txBox="1">
            <a:spLocks/>
          </p:cNvSpPr>
          <p:nvPr/>
        </p:nvSpPr>
        <p:spPr>
          <a:xfrm>
            <a:off x="6240016" y="1484784"/>
            <a:ext cx="5184576" cy="3324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bg-BG" b="1" u="sng" dirty="0">
                <a:solidFill>
                  <a:srgbClr val="0000FF"/>
                </a:solidFill>
                <a:latin typeface="Arx Cyr" panose="00000400000000000000" pitchFamily="2" charset="0"/>
              </a:rPr>
              <a:t>Правило за думите на героите: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Пише се </a:t>
            </a:r>
            <a:r>
              <a:rPr lang="bg-BG" b="1" dirty="0">
                <a:solidFill>
                  <a:srgbClr val="F21272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?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,</a:t>
            </a:r>
            <a:r>
              <a:rPr lang="bg-BG" b="1" dirty="0">
                <a:solidFill>
                  <a:srgbClr val="F21272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 !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или </a:t>
            </a:r>
            <a:r>
              <a:rPr lang="bg-BG" b="1" dirty="0">
                <a:solidFill>
                  <a:srgbClr val="F21272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…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след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думите на героя, а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авторовата реч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започва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 с малка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буква и завършва с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 точка.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bg-BG" b="1" dirty="0">
                <a:solidFill>
                  <a:srgbClr val="002060"/>
                </a:solidFill>
                <a:latin typeface="Arx Cyr" panose="00000400000000000000" pitchFamily="2" charset="0"/>
              </a:rPr>
              <a:t>Например: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      Ами аз няма да нощувам тука </a:t>
            </a:r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! </a:t>
            </a:r>
            <a:r>
              <a:rPr lang="bg-BG" b="1" dirty="0">
                <a:solidFill>
                  <a:srgbClr val="C00000"/>
                </a:solidFill>
                <a:latin typeface="Arx Cyr" panose="00000400000000000000" pitchFamily="2" charset="0"/>
              </a:rPr>
              <a:t>       рече селянката </a:t>
            </a:r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. </a:t>
            </a:r>
            <a:r>
              <a:rPr lang="bg-BG" b="1" dirty="0">
                <a:solidFill>
                  <a:srgbClr val="C00000"/>
                </a:solidFill>
                <a:latin typeface="Arx Cyr" panose="00000400000000000000" pitchFamily="2" charset="0"/>
              </a:rPr>
              <a:t>  </a:t>
            </a:r>
            <a:endParaRPr lang="bg-BG" b="1" dirty="0">
              <a:solidFill>
                <a:srgbClr val="0000FF"/>
              </a:solidFill>
              <a:highlight>
                <a:srgbClr val="FFFF00"/>
              </a:highlight>
              <a:latin typeface="Arx Cyr" panose="00000400000000000000" pitchFamily="2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2F0925E-3D48-4B1C-B94D-96F7B5F2B2C5}"/>
              </a:ext>
            </a:extLst>
          </p:cNvPr>
          <p:cNvCxnSpPr>
            <a:cxnSpLocks/>
          </p:cNvCxnSpPr>
          <p:nvPr/>
        </p:nvCxnSpPr>
        <p:spPr>
          <a:xfrm>
            <a:off x="6312024" y="3212976"/>
            <a:ext cx="28803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9A763B1-9187-4650-A2E7-36F211BFCF96}"/>
              </a:ext>
            </a:extLst>
          </p:cNvPr>
          <p:cNvCxnSpPr>
            <a:cxnSpLocks/>
          </p:cNvCxnSpPr>
          <p:nvPr/>
        </p:nvCxnSpPr>
        <p:spPr>
          <a:xfrm>
            <a:off x="10344472" y="321297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4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6" y="260648"/>
            <a:ext cx="4759424" cy="792088"/>
          </a:xfrm>
        </p:spPr>
        <p:txBody>
          <a:bodyPr/>
          <a:lstStyle/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2. Непряка реч</a:t>
            </a:r>
            <a:endParaRPr lang="en-US" b="1" dirty="0">
              <a:solidFill>
                <a:srgbClr val="F21272"/>
              </a:solidFill>
              <a:latin typeface="Arx Cyr" panose="000004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1538" y="265660"/>
            <a:ext cx="6336704" cy="2443260"/>
          </a:xfrm>
        </p:spPr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а) Същност: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bg-BG" b="1" dirty="0">
                <a:solidFill>
                  <a:srgbClr val="C00000"/>
                </a:solidFill>
                <a:latin typeface="Arx Cyr" panose="00000400000000000000" pitchFamily="2" charset="0"/>
              </a:rPr>
              <a:t>Това е речта, която се предава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по смисъл,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преразказваме я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. 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bg-BG" b="1" dirty="0">
                <a:solidFill>
                  <a:srgbClr val="C00000"/>
                </a:solidFill>
                <a:latin typeface="Arx Cyr" panose="00000400000000000000" pitchFamily="2" charset="0"/>
              </a:rPr>
              <a:t> Когато превръщаме </a:t>
            </a:r>
            <a:r>
              <a:rPr lang="bg-BG" b="1" dirty="0">
                <a:solidFill>
                  <a:srgbClr val="0070C0"/>
                </a:solidFill>
                <a:latin typeface="Arx Cyr" panose="00000400000000000000" pitchFamily="2" charset="0"/>
              </a:rPr>
              <a:t>пряка реч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 </a:t>
            </a:r>
            <a:r>
              <a:rPr lang="bg-BG" b="1" dirty="0">
                <a:solidFill>
                  <a:srgbClr val="C00000"/>
                </a:solidFill>
                <a:latin typeface="Arx Cyr" panose="00000400000000000000" pitchFamily="2" charset="0"/>
              </a:rPr>
              <a:t>в </a:t>
            </a:r>
            <a:r>
              <a:rPr lang="bg-BG" b="1" dirty="0">
                <a:solidFill>
                  <a:srgbClr val="0070C0"/>
                </a:solidFill>
                <a:latin typeface="Arx Cyr" panose="00000400000000000000" pitchFamily="2" charset="0"/>
              </a:rPr>
              <a:t>непряка</a:t>
            </a:r>
            <a:r>
              <a:rPr lang="bg-BG" b="1" dirty="0">
                <a:solidFill>
                  <a:srgbClr val="C00000"/>
                </a:solidFill>
                <a:latin typeface="Arx Cyr" panose="00000400000000000000" pitchFamily="2" charset="0"/>
              </a:rPr>
              <a:t>,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 </a:t>
            </a:r>
            <a:r>
              <a:rPr lang="bg-BG" b="1" dirty="0">
                <a:solidFill>
                  <a:srgbClr val="0070C0"/>
                </a:solidFill>
                <a:latin typeface="Arx Cyr" panose="00000400000000000000" pitchFamily="2" charset="0"/>
              </a:rPr>
              <a:t>образуваме сложно съставно изречение</a:t>
            </a:r>
            <a:r>
              <a:rPr lang="bg-BG" b="1" dirty="0">
                <a:solidFill>
                  <a:srgbClr val="C00000"/>
                </a:solidFill>
                <a:latin typeface="Arx Cyr" panose="00000400000000000000" pitchFamily="2" charset="0"/>
              </a:rPr>
              <a:t>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b="1" dirty="0">
              <a:solidFill>
                <a:srgbClr val="C00000"/>
              </a:solidFill>
              <a:latin typeface="Arx Cyr" panose="000004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F39474-AE89-4FE1-82D2-F33E33B7F6D7}"/>
              </a:ext>
            </a:extLst>
          </p:cNvPr>
          <p:cNvSpPr/>
          <p:nvPr/>
        </p:nvSpPr>
        <p:spPr>
          <a:xfrm>
            <a:off x="3244695" y="2675341"/>
            <a:ext cx="1540806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Авторовата </a:t>
            </a:r>
          </a:p>
          <a:p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реч</a:t>
            </a:r>
            <a:endParaRPr lang="bg-BG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10ADC6-8651-4588-9DA8-FFB993179032}"/>
              </a:ext>
            </a:extLst>
          </p:cNvPr>
          <p:cNvSpPr/>
          <p:nvPr/>
        </p:nvSpPr>
        <p:spPr>
          <a:xfrm>
            <a:off x="6262603" y="2675340"/>
            <a:ext cx="1797287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ГЛАВНО </a:t>
            </a:r>
          </a:p>
          <a:p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ИЗРЕЧЕНИЕ</a:t>
            </a:r>
            <a:endParaRPr lang="bg-BG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2C90660-A67E-45AC-9E9C-D9CA436075B8}"/>
              </a:ext>
            </a:extLst>
          </p:cNvPr>
          <p:cNvSpPr/>
          <p:nvPr/>
        </p:nvSpPr>
        <p:spPr>
          <a:xfrm>
            <a:off x="4930712" y="2878439"/>
            <a:ext cx="978408" cy="240134"/>
          </a:xfrm>
          <a:prstGeom prst="rightArrow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009999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A6F9B4-48DF-4004-B733-A158FC7815DB}"/>
              </a:ext>
            </a:extLst>
          </p:cNvPr>
          <p:cNvSpPr/>
          <p:nvPr/>
        </p:nvSpPr>
        <p:spPr>
          <a:xfrm>
            <a:off x="3879110" y="3505692"/>
            <a:ext cx="1181734" cy="1200329"/>
          </a:xfrm>
          <a:prstGeom prst="rect">
            <a:avLst/>
          </a:prstGeom>
          <a:solidFill>
            <a:srgbClr val="00FFFF"/>
          </a:solidFill>
        </p:spPr>
        <p:txBody>
          <a:bodyPr wrap="none">
            <a:spAutoFit/>
          </a:bodyPr>
          <a:lstStyle/>
          <a:p>
            <a:pPr algn="ctr"/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Речта на </a:t>
            </a:r>
          </a:p>
          <a:p>
            <a:pPr algn="ctr"/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героя,</a:t>
            </a:r>
          </a:p>
          <a:p>
            <a:pPr algn="ctr"/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пряката </a:t>
            </a:r>
          </a:p>
          <a:p>
            <a:pPr algn="ctr"/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реч</a:t>
            </a:r>
            <a:endParaRPr lang="bg-BG" dirty="0">
              <a:solidFill>
                <a:srgbClr val="F2127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7B441A-03D5-43EA-88DA-3F7D900BDE57}"/>
              </a:ext>
            </a:extLst>
          </p:cNvPr>
          <p:cNvSpPr/>
          <p:nvPr/>
        </p:nvSpPr>
        <p:spPr>
          <a:xfrm>
            <a:off x="6672064" y="3782690"/>
            <a:ext cx="1797287" cy="646331"/>
          </a:xfrm>
          <a:prstGeom prst="rect">
            <a:avLst/>
          </a:prstGeom>
          <a:solidFill>
            <a:srgbClr val="00FFFF"/>
          </a:solidFill>
        </p:spPr>
        <p:txBody>
          <a:bodyPr wrap="none">
            <a:spAutoFit/>
          </a:bodyPr>
          <a:lstStyle/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ПОДЧИНЕНО</a:t>
            </a:r>
          </a:p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ИЗРЕЧЕНИЕ</a:t>
            </a:r>
            <a:endParaRPr lang="bg-BG" dirty="0">
              <a:solidFill>
                <a:srgbClr val="F21272"/>
              </a:solidFill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323E448-F694-4B99-975A-FFE9BABA9B90}"/>
              </a:ext>
            </a:extLst>
          </p:cNvPr>
          <p:cNvSpPr/>
          <p:nvPr/>
        </p:nvSpPr>
        <p:spPr>
          <a:xfrm>
            <a:off x="5377250" y="3916511"/>
            <a:ext cx="978408" cy="24013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3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640" y="140582"/>
            <a:ext cx="4609728" cy="759618"/>
          </a:xfrm>
        </p:spPr>
        <p:txBody>
          <a:bodyPr/>
          <a:lstStyle/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ТРИ ПРАВИЛА!!!</a:t>
            </a:r>
            <a:endParaRPr lang="en-US" b="1" dirty="0">
              <a:solidFill>
                <a:srgbClr val="F21272"/>
              </a:solidFill>
              <a:latin typeface="Arx Cyr" panose="000004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B230E8-F206-4D41-8D60-CFEB7A5E0E6F}"/>
              </a:ext>
            </a:extLst>
          </p:cNvPr>
          <p:cNvSpPr/>
          <p:nvPr/>
        </p:nvSpPr>
        <p:spPr>
          <a:xfrm>
            <a:off x="838200" y="1196752"/>
            <a:ext cx="55691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   Ами аз няма да нощувам тука </a:t>
            </a:r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! </a:t>
            </a:r>
            <a:r>
              <a:rPr lang="bg-BG" b="1" dirty="0">
                <a:solidFill>
                  <a:srgbClr val="C00000"/>
                </a:solidFill>
                <a:latin typeface="Arx Cyr" panose="00000400000000000000" pitchFamily="2" charset="0"/>
              </a:rPr>
              <a:t>     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рече селянката.</a:t>
            </a:r>
          </a:p>
          <a:p>
            <a:endParaRPr lang="bg-BG" b="1" dirty="0">
              <a:solidFill>
                <a:srgbClr val="F21272"/>
              </a:solidFill>
              <a:latin typeface="Arx Cyr" panose="00000400000000000000" pitchFamily="2" charset="0"/>
            </a:endParaRPr>
          </a:p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Селянката рече</a:t>
            </a:r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, че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няма да нощува тук.</a:t>
            </a:r>
          </a:p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 </a:t>
            </a:r>
            <a:endParaRPr lang="bg-BG" dirty="0">
              <a:solidFill>
                <a:srgbClr val="F21272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4BDE4B4-89BE-408A-9C45-AE4D11AB878E}"/>
              </a:ext>
            </a:extLst>
          </p:cNvPr>
          <p:cNvCxnSpPr>
            <a:cxnSpLocks/>
          </p:cNvCxnSpPr>
          <p:nvPr/>
        </p:nvCxnSpPr>
        <p:spPr>
          <a:xfrm>
            <a:off x="767408" y="1399571"/>
            <a:ext cx="289248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A5D1BAB-3024-45F8-A61E-496B8EACACB0}"/>
              </a:ext>
            </a:extLst>
          </p:cNvPr>
          <p:cNvCxnSpPr>
            <a:cxnSpLocks/>
          </p:cNvCxnSpPr>
          <p:nvPr/>
        </p:nvCxnSpPr>
        <p:spPr>
          <a:xfrm>
            <a:off x="4354290" y="1381418"/>
            <a:ext cx="217240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152049C4-D3A3-4125-98B7-3EE68D631E0D}"/>
              </a:ext>
            </a:extLst>
          </p:cNvPr>
          <p:cNvSpPr/>
          <p:nvPr/>
        </p:nvSpPr>
        <p:spPr>
          <a:xfrm>
            <a:off x="8184232" y="476672"/>
            <a:ext cx="243688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При преобразуване на </a:t>
            </a:r>
          </a:p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пряка в непряка реч</a:t>
            </a:r>
          </a:p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пишем </a:t>
            </a:r>
            <a:r>
              <a:rPr lang="bg-BG" b="1" dirty="0">
                <a:solidFill>
                  <a:srgbClr val="002060"/>
                </a:solidFill>
                <a:latin typeface="Arx Cyr" panose="00000400000000000000" pitchFamily="2" charset="0"/>
              </a:rPr>
              <a:t>съюз „ЧЕ“,</a:t>
            </a:r>
          </a:p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когато имаме знак </a:t>
            </a:r>
            <a:r>
              <a:rPr lang="bg-BG" b="1" dirty="0">
                <a:solidFill>
                  <a:srgbClr val="F21272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„!“</a:t>
            </a:r>
            <a:endParaRPr lang="bg-BG" dirty="0">
              <a:highlight>
                <a:srgbClr val="FFFF00"/>
              </a:highlight>
            </a:endParaRPr>
          </a:p>
        </p:txBody>
      </p:sp>
      <p:sp>
        <p:nvSpPr>
          <p:cNvPr id="13" name="Arrow: Curved Left 12">
            <a:extLst>
              <a:ext uri="{FF2B5EF4-FFF2-40B4-BE49-F238E27FC236}">
                <a16:creationId xmlns:a16="http://schemas.microsoft.com/office/drawing/2014/main" id="{F265FC17-00C0-4B38-95DA-5E34A24D4E47}"/>
              </a:ext>
            </a:extLst>
          </p:cNvPr>
          <p:cNvSpPr/>
          <p:nvPr/>
        </p:nvSpPr>
        <p:spPr>
          <a:xfrm>
            <a:off x="6312024" y="1415595"/>
            <a:ext cx="911075" cy="635873"/>
          </a:xfrm>
          <a:prstGeom prst="curvedLeftArrow">
            <a:avLst>
              <a:gd name="adj1" fmla="val 25000"/>
              <a:gd name="adj2" fmla="val 50000"/>
              <a:gd name="adj3" fmla="val 27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C039FD-D584-4A36-BC89-BE3AD7C01D92}"/>
              </a:ext>
            </a:extLst>
          </p:cNvPr>
          <p:cNvSpPr/>
          <p:nvPr/>
        </p:nvSpPr>
        <p:spPr>
          <a:xfrm>
            <a:off x="823075" y="2469089"/>
            <a:ext cx="36744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   Сама ли си </a:t>
            </a:r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? </a:t>
            </a:r>
            <a:r>
              <a:rPr lang="bg-BG" b="1" dirty="0">
                <a:solidFill>
                  <a:srgbClr val="C00000"/>
                </a:solidFill>
                <a:latin typeface="Arx Cyr" panose="00000400000000000000" pitchFamily="2" charset="0"/>
              </a:rPr>
              <a:t>     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 попита ратаят.</a:t>
            </a:r>
          </a:p>
          <a:p>
            <a:endParaRPr lang="bg-BG" b="1" dirty="0">
              <a:solidFill>
                <a:srgbClr val="F21272"/>
              </a:solidFill>
              <a:latin typeface="Arx Cyr" panose="00000400000000000000" pitchFamily="2" charset="0"/>
            </a:endParaRPr>
          </a:p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Ратаят попита </a:t>
            </a:r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дали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 е сама.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B87242-8212-4B32-83F2-706978A1EDB7}"/>
              </a:ext>
            </a:extLst>
          </p:cNvPr>
          <p:cNvCxnSpPr>
            <a:cxnSpLocks/>
          </p:cNvCxnSpPr>
          <p:nvPr/>
        </p:nvCxnSpPr>
        <p:spPr>
          <a:xfrm>
            <a:off x="767408" y="2636912"/>
            <a:ext cx="289248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BAAFCE-2A55-4F34-AAA1-352BEE12C2FE}"/>
              </a:ext>
            </a:extLst>
          </p:cNvPr>
          <p:cNvCxnSpPr>
            <a:cxnSpLocks/>
          </p:cNvCxnSpPr>
          <p:nvPr/>
        </p:nvCxnSpPr>
        <p:spPr>
          <a:xfrm>
            <a:off x="2495600" y="2708920"/>
            <a:ext cx="217240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C6B90F2-88F1-48F2-978F-746D7B054C84}"/>
              </a:ext>
            </a:extLst>
          </p:cNvPr>
          <p:cNvSpPr/>
          <p:nvPr/>
        </p:nvSpPr>
        <p:spPr>
          <a:xfrm>
            <a:off x="6965789" y="2397081"/>
            <a:ext cx="246093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При преобразуване на </a:t>
            </a:r>
          </a:p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пряка в непряка реч</a:t>
            </a:r>
          </a:p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пишем </a:t>
            </a:r>
            <a:r>
              <a:rPr lang="bg-BG" b="1" dirty="0">
                <a:solidFill>
                  <a:srgbClr val="002060"/>
                </a:solidFill>
                <a:latin typeface="Arx Cyr" panose="00000400000000000000" pitchFamily="2" charset="0"/>
              </a:rPr>
              <a:t>съюз „ДАЛИ“,</a:t>
            </a:r>
          </a:p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когато имаме знак </a:t>
            </a:r>
            <a:r>
              <a:rPr lang="bg-BG" b="1" dirty="0">
                <a:solidFill>
                  <a:srgbClr val="F21272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„?“</a:t>
            </a:r>
            <a:endParaRPr lang="bg-BG" dirty="0">
              <a:highlight>
                <a:srgbClr val="FFFF00"/>
              </a:highlight>
            </a:endParaRPr>
          </a:p>
        </p:txBody>
      </p:sp>
      <p:sp>
        <p:nvSpPr>
          <p:cNvPr id="18" name="Arrow: Curved Left 17">
            <a:extLst>
              <a:ext uri="{FF2B5EF4-FFF2-40B4-BE49-F238E27FC236}">
                <a16:creationId xmlns:a16="http://schemas.microsoft.com/office/drawing/2014/main" id="{09B4C0EB-43F8-4901-8BF9-600F657B305B}"/>
              </a:ext>
            </a:extLst>
          </p:cNvPr>
          <p:cNvSpPr/>
          <p:nvPr/>
        </p:nvSpPr>
        <p:spPr>
          <a:xfrm>
            <a:off x="5300368" y="2640857"/>
            <a:ext cx="911075" cy="635873"/>
          </a:xfrm>
          <a:prstGeom prst="curvedLeftArrow">
            <a:avLst>
              <a:gd name="adj1" fmla="val 25000"/>
              <a:gd name="adj2" fmla="val 50000"/>
              <a:gd name="adj3" fmla="val 27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448AD7E-C194-47CF-8838-A748E29E638E}"/>
              </a:ext>
            </a:extLst>
          </p:cNvPr>
          <p:cNvSpPr/>
          <p:nvPr/>
        </p:nvSpPr>
        <p:spPr>
          <a:xfrm>
            <a:off x="1775520" y="4365104"/>
            <a:ext cx="31406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  Хай, </a:t>
            </a:r>
            <a:r>
              <a:rPr lang="bg-BG" b="1" u="sng" dirty="0">
                <a:solidFill>
                  <a:schemeClr val="tx2"/>
                </a:solidFill>
                <a:latin typeface="Arx Cyr" panose="00000400000000000000" pitchFamily="2" charset="0"/>
              </a:rPr>
              <a:t>върви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 си       каза той</a:t>
            </a:r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. </a:t>
            </a:r>
            <a:r>
              <a:rPr lang="bg-BG" b="1" dirty="0">
                <a:solidFill>
                  <a:srgbClr val="C00000"/>
                </a:solidFill>
                <a:latin typeface="Arx Cyr" panose="00000400000000000000" pitchFamily="2" charset="0"/>
              </a:rPr>
              <a:t> </a:t>
            </a:r>
          </a:p>
          <a:p>
            <a:r>
              <a:rPr lang="bg-BG" b="1" dirty="0">
                <a:solidFill>
                  <a:srgbClr val="C00000"/>
                </a:solidFill>
                <a:latin typeface="Arx Cyr" panose="00000400000000000000" pitchFamily="2" charset="0"/>
              </a:rPr>
              <a:t>     </a:t>
            </a:r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 </a:t>
            </a:r>
          </a:p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Той й каза </a:t>
            </a:r>
            <a:r>
              <a:rPr lang="bg-BG" b="1" dirty="0">
                <a:solidFill>
                  <a:srgbClr val="C00000"/>
                </a:solidFill>
                <a:highlight>
                  <a:srgbClr val="FFFF00"/>
                </a:highlight>
                <a:latin typeface="Arx Cyr" panose="00000400000000000000" pitchFamily="2" charset="0"/>
              </a:rPr>
              <a:t>да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 си върви. 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BF5383-6D5A-48B5-9D38-15E232D1411B}"/>
              </a:ext>
            </a:extLst>
          </p:cNvPr>
          <p:cNvCxnSpPr>
            <a:cxnSpLocks/>
          </p:cNvCxnSpPr>
          <p:nvPr/>
        </p:nvCxnSpPr>
        <p:spPr>
          <a:xfrm>
            <a:off x="1648953" y="4581128"/>
            <a:ext cx="289248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9F21DA6-4D42-467E-BD5E-DE99FD4AD2BB}"/>
              </a:ext>
            </a:extLst>
          </p:cNvPr>
          <p:cNvCxnSpPr>
            <a:cxnSpLocks/>
          </p:cNvCxnSpPr>
          <p:nvPr/>
        </p:nvCxnSpPr>
        <p:spPr>
          <a:xfrm>
            <a:off x="3333528" y="4581128"/>
            <a:ext cx="289248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Arrow: Curved Left 21">
            <a:extLst>
              <a:ext uri="{FF2B5EF4-FFF2-40B4-BE49-F238E27FC236}">
                <a16:creationId xmlns:a16="http://schemas.microsoft.com/office/drawing/2014/main" id="{65F627D0-A636-48F9-9088-2737D2C95418}"/>
              </a:ext>
            </a:extLst>
          </p:cNvPr>
          <p:cNvSpPr/>
          <p:nvPr/>
        </p:nvSpPr>
        <p:spPr>
          <a:xfrm>
            <a:off x="4799856" y="4581128"/>
            <a:ext cx="911075" cy="635873"/>
          </a:xfrm>
          <a:prstGeom prst="curvedLeftArrow">
            <a:avLst>
              <a:gd name="adj1" fmla="val 25000"/>
              <a:gd name="adj2" fmla="val 50000"/>
              <a:gd name="adj3" fmla="val 27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1FCEC1B-4F56-4E60-A89F-A8CC6F5D95FF}"/>
              </a:ext>
            </a:extLst>
          </p:cNvPr>
          <p:cNvSpPr/>
          <p:nvPr/>
        </p:nvSpPr>
        <p:spPr>
          <a:xfrm>
            <a:off x="6265670" y="4088105"/>
            <a:ext cx="259718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При преобразуване на </a:t>
            </a:r>
          </a:p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пряка в непряка реч</a:t>
            </a:r>
          </a:p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пишем </a:t>
            </a:r>
            <a:r>
              <a:rPr lang="bg-BG" b="1" dirty="0">
                <a:solidFill>
                  <a:srgbClr val="002060"/>
                </a:solidFill>
                <a:latin typeface="Arx Cyr" panose="00000400000000000000" pitchFamily="2" charset="0"/>
              </a:rPr>
              <a:t>съюз „ДА“,</a:t>
            </a:r>
          </a:p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 </a:t>
            </a:r>
            <a:r>
              <a:rPr lang="bg-BG" b="1" dirty="0">
                <a:solidFill>
                  <a:srgbClr val="0000FF"/>
                </a:solidFill>
                <a:latin typeface="Arx Cyr" panose="00000400000000000000" pitchFamily="2" charset="0"/>
              </a:rPr>
              <a:t>когато имаме глагол в </a:t>
            </a:r>
          </a:p>
          <a:p>
            <a:r>
              <a:rPr lang="bg-BG" b="1" dirty="0">
                <a:solidFill>
                  <a:srgbClr val="F21272"/>
                </a:solidFill>
                <a:latin typeface="Arx Cyr" panose="00000400000000000000" pitchFamily="2" charset="0"/>
              </a:rPr>
              <a:t>повелително наклонение.</a:t>
            </a:r>
            <a:endParaRPr lang="bg-BG" dirty="0">
              <a:solidFill>
                <a:srgbClr val="F21272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0935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333</TotalTime>
  <Words>727</Words>
  <Application>Microsoft Office PowerPoint</Application>
  <PresentationFormat>Widescreen</PresentationFormat>
  <Paragraphs>111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Arx Cyr</vt:lpstr>
      <vt:lpstr>Times New Roman</vt:lpstr>
      <vt:lpstr>Wingdings</vt:lpstr>
      <vt:lpstr>Children Friends 16x9</vt:lpstr>
      <vt:lpstr>Пряко, непряко и полупряко предаване на чужда реч</vt:lpstr>
      <vt:lpstr>Нека знам повече за чужда реч:</vt:lpstr>
      <vt:lpstr>В разширен план:</vt:lpstr>
      <vt:lpstr>1. Пряка реч</vt:lpstr>
      <vt:lpstr>б) Графично оформление;</vt:lpstr>
      <vt:lpstr>в) Място в изречението;</vt:lpstr>
      <vt:lpstr>PowerPoint Presentation</vt:lpstr>
      <vt:lpstr>2. Непряка реч</vt:lpstr>
      <vt:lpstr>ТРИ ПРАВИЛА!!!</vt:lpstr>
      <vt:lpstr>3. Полупряка реч (вътрешна реч)</vt:lpstr>
      <vt:lpstr>Да обобщим: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Пряко, непряко и полупряко предаване на чужда реч</dc:title>
  <dc:creator>Заприна Глушкова</dc:creator>
  <cp:keywords/>
  <cp:lastModifiedBy>Заприна Глушкова</cp:lastModifiedBy>
  <cp:revision>22</cp:revision>
  <dcterms:created xsi:type="dcterms:W3CDTF">2020-06-03T04:12:25Z</dcterms:created>
  <dcterms:modified xsi:type="dcterms:W3CDTF">2020-06-03T09:46:06Z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