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4" r:id="rId3"/>
    <p:sldId id="265" r:id="rId4"/>
    <p:sldId id="268" r:id="rId5"/>
    <p:sldId id="266" r:id="rId6"/>
    <p:sldId id="267" r:id="rId7"/>
    <p:sldId id="275" r:id="rId8"/>
    <p:sldId id="273" r:id="rId9"/>
    <p:sldId id="259" r:id="rId10"/>
    <p:sldId id="260" r:id="rId11"/>
    <p:sldId id="262" r:id="rId12"/>
    <p:sldId id="276" r:id="rId13"/>
    <p:sldId id="270" r:id="rId14"/>
    <p:sldId id="271" r:id="rId15"/>
    <p:sldId id="277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EDC22-FD13-4133-9BC5-EC45D551B1D4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2B61E74-DE93-46AE-8083-16AB08A55545}">
      <dgm:prSet/>
      <dgm:spPr/>
      <dgm:t>
        <a:bodyPr/>
        <a:lstStyle/>
        <a:p>
          <a:r>
            <a:rPr lang="ru-RU"/>
            <a:t>Научната революция и научният метод;</a:t>
          </a:r>
          <a:endParaRPr lang="en-US"/>
        </a:p>
      </dgm:t>
    </dgm:pt>
    <dgm:pt modelId="{409C6AFD-A07F-41F0-B650-FAEAC434561B}" type="parTrans" cxnId="{291D11C4-C2AB-4102-8A3F-34FDA942648F}">
      <dgm:prSet/>
      <dgm:spPr/>
      <dgm:t>
        <a:bodyPr/>
        <a:lstStyle/>
        <a:p>
          <a:endParaRPr lang="en-US"/>
        </a:p>
      </dgm:t>
    </dgm:pt>
    <dgm:pt modelId="{A2CEEC74-7508-4674-9912-9ECBB1592BC4}" type="sibTrans" cxnId="{291D11C4-C2AB-4102-8A3F-34FDA942648F}">
      <dgm:prSet/>
      <dgm:spPr/>
      <dgm:t>
        <a:bodyPr/>
        <a:lstStyle/>
        <a:p>
          <a:endParaRPr lang="en-US"/>
        </a:p>
      </dgm:t>
    </dgm:pt>
    <dgm:pt modelId="{E28092A0-81C9-4F50-BBD8-7B79B7C6EAA3}">
      <dgm:prSet/>
      <dgm:spPr/>
      <dgm:t>
        <a:bodyPr/>
        <a:lstStyle/>
        <a:p>
          <a:r>
            <a:rPr lang="ru-RU"/>
            <a:t>Критика на обществения ред;</a:t>
          </a:r>
          <a:endParaRPr lang="en-US"/>
        </a:p>
      </dgm:t>
    </dgm:pt>
    <dgm:pt modelId="{176DE84E-0AC1-4E75-928A-88778C594EF5}" type="parTrans" cxnId="{7616887A-5E0D-4119-A0F0-F29900F26657}">
      <dgm:prSet/>
      <dgm:spPr/>
      <dgm:t>
        <a:bodyPr/>
        <a:lstStyle/>
        <a:p>
          <a:endParaRPr lang="en-US"/>
        </a:p>
      </dgm:t>
    </dgm:pt>
    <dgm:pt modelId="{A3B1AC5F-B0CE-49E7-B883-7DAD30F82A4D}" type="sibTrans" cxnId="{7616887A-5E0D-4119-A0F0-F29900F26657}">
      <dgm:prSet/>
      <dgm:spPr/>
      <dgm:t>
        <a:bodyPr/>
        <a:lstStyle/>
        <a:p>
          <a:endParaRPr lang="en-US"/>
        </a:p>
      </dgm:t>
    </dgm:pt>
    <dgm:pt modelId="{356EC881-3523-44C5-BC1A-33DF17172426}">
      <dgm:prSet/>
      <dgm:spPr/>
      <dgm:t>
        <a:bodyPr/>
        <a:lstStyle/>
        <a:p>
          <a:r>
            <a:rPr lang="ru-RU"/>
            <a:t>Философски идеи: силата на разума, религиозна толерантност, лични права и свободи, развитие и прогрес.</a:t>
          </a:r>
          <a:endParaRPr lang="en-US"/>
        </a:p>
      </dgm:t>
    </dgm:pt>
    <dgm:pt modelId="{862829CD-92D7-47AA-91DB-6B2A2536B70D}" type="parTrans" cxnId="{70EC9C75-5697-42B7-B087-975042D7C115}">
      <dgm:prSet/>
      <dgm:spPr/>
      <dgm:t>
        <a:bodyPr/>
        <a:lstStyle/>
        <a:p>
          <a:endParaRPr lang="en-US"/>
        </a:p>
      </dgm:t>
    </dgm:pt>
    <dgm:pt modelId="{448ABD6A-7F21-46AD-A304-FEF3162F26CC}" type="sibTrans" cxnId="{70EC9C75-5697-42B7-B087-975042D7C115}">
      <dgm:prSet/>
      <dgm:spPr/>
      <dgm:t>
        <a:bodyPr/>
        <a:lstStyle/>
        <a:p>
          <a:endParaRPr lang="en-US"/>
        </a:p>
      </dgm:t>
    </dgm:pt>
    <dgm:pt modelId="{EBD903C5-65FA-4184-927B-0916CDA2BDA8}" type="pres">
      <dgm:prSet presAssocID="{9C4EDC22-FD13-4133-9BC5-EC45D551B1D4}" presName="linear" presStyleCnt="0">
        <dgm:presLayoutVars>
          <dgm:animLvl val="lvl"/>
          <dgm:resizeHandles val="exact"/>
        </dgm:presLayoutVars>
      </dgm:prSet>
      <dgm:spPr/>
    </dgm:pt>
    <dgm:pt modelId="{DEC3A261-CB4C-4572-98C5-EE40A8D26662}" type="pres">
      <dgm:prSet presAssocID="{02B61E74-DE93-46AE-8083-16AB08A555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4197CC-67FF-49E3-B171-AE000A0F28AF}" type="pres">
      <dgm:prSet presAssocID="{A2CEEC74-7508-4674-9912-9ECBB1592BC4}" presName="spacer" presStyleCnt="0"/>
      <dgm:spPr/>
    </dgm:pt>
    <dgm:pt modelId="{AF863F88-5375-4BA9-861F-6F56D4057BF8}" type="pres">
      <dgm:prSet presAssocID="{E28092A0-81C9-4F50-BBD8-7B79B7C6EA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59B80D-E385-487F-BC86-F81036690172}" type="pres">
      <dgm:prSet presAssocID="{A3B1AC5F-B0CE-49E7-B883-7DAD30F82A4D}" presName="spacer" presStyleCnt="0"/>
      <dgm:spPr/>
    </dgm:pt>
    <dgm:pt modelId="{8BB1AF7F-3139-41AF-A262-B1A20D191C8A}" type="pres">
      <dgm:prSet presAssocID="{356EC881-3523-44C5-BC1A-33DF171724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E60041-5BE2-45FE-8F59-189498BE96C2}" type="presOf" srcId="{9C4EDC22-FD13-4133-9BC5-EC45D551B1D4}" destId="{EBD903C5-65FA-4184-927B-0916CDA2BDA8}" srcOrd="0" destOrd="0" presId="urn:microsoft.com/office/officeart/2005/8/layout/vList2"/>
    <dgm:cxn modelId="{9AB97667-AA18-443D-BD91-D92DE099A994}" type="presOf" srcId="{02B61E74-DE93-46AE-8083-16AB08A55545}" destId="{DEC3A261-CB4C-4572-98C5-EE40A8D26662}" srcOrd="0" destOrd="0" presId="urn:microsoft.com/office/officeart/2005/8/layout/vList2"/>
    <dgm:cxn modelId="{70EC9C75-5697-42B7-B087-975042D7C115}" srcId="{9C4EDC22-FD13-4133-9BC5-EC45D551B1D4}" destId="{356EC881-3523-44C5-BC1A-33DF17172426}" srcOrd="2" destOrd="0" parTransId="{862829CD-92D7-47AA-91DB-6B2A2536B70D}" sibTransId="{448ABD6A-7F21-46AD-A304-FEF3162F26CC}"/>
    <dgm:cxn modelId="{7616887A-5E0D-4119-A0F0-F29900F26657}" srcId="{9C4EDC22-FD13-4133-9BC5-EC45D551B1D4}" destId="{E28092A0-81C9-4F50-BBD8-7B79B7C6EAA3}" srcOrd="1" destOrd="0" parTransId="{176DE84E-0AC1-4E75-928A-88778C594EF5}" sibTransId="{A3B1AC5F-B0CE-49E7-B883-7DAD30F82A4D}"/>
    <dgm:cxn modelId="{F313CB95-F1A9-457E-AE59-011008845F83}" type="presOf" srcId="{E28092A0-81C9-4F50-BBD8-7B79B7C6EAA3}" destId="{AF863F88-5375-4BA9-861F-6F56D4057BF8}" srcOrd="0" destOrd="0" presId="urn:microsoft.com/office/officeart/2005/8/layout/vList2"/>
    <dgm:cxn modelId="{CCDAF09C-BE42-495F-8CAF-12042DB4FA50}" type="presOf" srcId="{356EC881-3523-44C5-BC1A-33DF17172426}" destId="{8BB1AF7F-3139-41AF-A262-B1A20D191C8A}" srcOrd="0" destOrd="0" presId="urn:microsoft.com/office/officeart/2005/8/layout/vList2"/>
    <dgm:cxn modelId="{291D11C4-C2AB-4102-8A3F-34FDA942648F}" srcId="{9C4EDC22-FD13-4133-9BC5-EC45D551B1D4}" destId="{02B61E74-DE93-46AE-8083-16AB08A55545}" srcOrd="0" destOrd="0" parTransId="{409C6AFD-A07F-41F0-B650-FAEAC434561B}" sibTransId="{A2CEEC74-7508-4674-9912-9ECBB1592BC4}"/>
    <dgm:cxn modelId="{BB9CB2DD-0085-4443-86AF-5AA9AF5E0EB6}" type="presParOf" srcId="{EBD903C5-65FA-4184-927B-0916CDA2BDA8}" destId="{DEC3A261-CB4C-4572-98C5-EE40A8D26662}" srcOrd="0" destOrd="0" presId="urn:microsoft.com/office/officeart/2005/8/layout/vList2"/>
    <dgm:cxn modelId="{2A324090-149C-4763-912C-5BBE549EEE49}" type="presParOf" srcId="{EBD903C5-65FA-4184-927B-0916CDA2BDA8}" destId="{334197CC-67FF-49E3-B171-AE000A0F28AF}" srcOrd="1" destOrd="0" presId="urn:microsoft.com/office/officeart/2005/8/layout/vList2"/>
    <dgm:cxn modelId="{78BEE207-0357-4518-AB6B-9F2E3EFEDE2B}" type="presParOf" srcId="{EBD903C5-65FA-4184-927B-0916CDA2BDA8}" destId="{AF863F88-5375-4BA9-861F-6F56D4057BF8}" srcOrd="2" destOrd="0" presId="urn:microsoft.com/office/officeart/2005/8/layout/vList2"/>
    <dgm:cxn modelId="{E0BEC579-0245-49C5-92E7-A585AF49358B}" type="presParOf" srcId="{EBD903C5-65FA-4184-927B-0916CDA2BDA8}" destId="{4E59B80D-E385-487F-BC86-F81036690172}" srcOrd="3" destOrd="0" presId="urn:microsoft.com/office/officeart/2005/8/layout/vList2"/>
    <dgm:cxn modelId="{7D486C80-920C-44E1-AACB-8B402A9B4A89}" type="presParOf" srcId="{EBD903C5-65FA-4184-927B-0916CDA2BDA8}" destId="{8BB1AF7F-3139-41AF-A262-B1A20D191C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3A261-CB4C-4572-98C5-EE40A8D26662}">
      <dsp:nvSpPr>
        <dsp:cNvPr id="0" name=""/>
        <dsp:cNvSpPr/>
      </dsp:nvSpPr>
      <dsp:spPr>
        <a:xfrm>
          <a:off x="0" y="106943"/>
          <a:ext cx="4282984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Научната революция и научният метод;</a:t>
          </a:r>
          <a:endParaRPr lang="en-US" sz="1900" kern="1200"/>
        </a:p>
      </dsp:txBody>
      <dsp:txXfrm>
        <a:off x="51885" y="158828"/>
        <a:ext cx="4179214" cy="959101"/>
      </dsp:txXfrm>
    </dsp:sp>
    <dsp:sp modelId="{AF863F88-5375-4BA9-861F-6F56D4057BF8}">
      <dsp:nvSpPr>
        <dsp:cNvPr id="0" name=""/>
        <dsp:cNvSpPr/>
      </dsp:nvSpPr>
      <dsp:spPr>
        <a:xfrm>
          <a:off x="0" y="1224535"/>
          <a:ext cx="4282984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Критика на обществения ред;</a:t>
          </a:r>
          <a:endParaRPr lang="en-US" sz="1900" kern="1200"/>
        </a:p>
      </dsp:txBody>
      <dsp:txXfrm>
        <a:off x="51885" y="1276420"/>
        <a:ext cx="4179214" cy="959101"/>
      </dsp:txXfrm>
    </dsp:sp>
    <dsp:sp modelId="{8BB1AF7F-3139-41AF-A262-B1A20D191C8A}">
      <dsp:nvSpPr>
        <dsp:cNvPr id="0" name=""/>
        <dsp:cNvSpPr/>
      </dsp:nvSpPr>
      <dsp:spPr>
        <a:xfrm>
          <a:off x="0" y="2342127"/>
          <a:ext cx="4282984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Философски идеи: силата на разума, религиозна толерантност, лични права и свободи, развитие и прогрес.</a:t>
          </a:r>
          <a:endParaRPr lang="en-US" sz="1900" kern="1200"/>
        </a:p>
      </dsp:txBody>
      <dsp:txXfrm>
        <a:off x="51885" y="2394012"/>
        <a:ext cx="4179214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58EDEA-02F7-4E3A-B83A-2CB2797DB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453CC32-CDAB-4B00-893E-975434338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046F42E-8133-46E7-AF61-AA25BC87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EF7F17A-B640-4819-8C6B-9DA90404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BCB584C-2572-47A6-9C00-B38E745A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A5E794B-4A20-4F1E-B71A-3753D00F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212803E-37CA-490A-8A3C-09944806F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282E5EE-522E-40CC-92D1-9F1858D3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5F64B87-56AB-4BC2-8BF3-78C28B90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5C32751-2C06-4F7D-ADA7-D99A47B0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E6EAA8F-6595-4AF8-B35E-DCBBF6BA3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D4FCA45D-BE7E-41A3-8420-AC9820EAA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4C42AF4-FC7B-480E-AABA-044C4219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7F046EB-B63E-4289-A0BE-70E2596F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B878F42-2AAA-4B23-84CC-43A404E7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A12E649-AD4B-4BD2-8083-7456335F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DA9D1FD-2603-487F-9B55-332DC239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1C693FC-9C85-40B7-9FC5-41A41650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F625EBC-3904-48F8-90CD-5F1F9A5D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77E89CD-7B3A-459C-9CC6-AEC235C4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95BFE7-7366-42AC-9785-BD44738B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AD9CA24-CD33-4219-AC23-9FA89611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031332D-81A5-494B-9BBC-4CA13271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260826C-2ED7-45EB-AC91-96FCB13F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0A783B8-7776-4F66-B76A-8B51AB71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1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73ED5C-E9DE-4B44-9E6A-34AD3E06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0DFCBFE-0A45-4AFB-A21B-1349FD317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03C236B-3C62-4A46-B230-4FC869AD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606DB3F5-2186-4F6F-B8D8-2F85347D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AF643CC5-482E-4B91-B533-A7368121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1F8B2F2-9F3B-422C-B74A-8AE2A87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936454-9C81-476A-A27B-934D7DD8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D73A118-D978-4276-83B4-351B3464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35DD62E8-32A1-43FA-8F62-A6FE511E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C24E160-63DA-41C4-9B44-3199BCB2F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6220C357-0D7A-46EC-960F-428B87878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ED4C4031-E194-455D-9D0C-164F4A17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65F20F47-45E7-4169-A7F2-76D9E44B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00C8B3A5-D990-4CCB-BEE4-01285470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25A3A0B-7123-47E0-845F-26CCBB77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16D54D15-3919-40F6-BB07-A6A68F5A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EF12A3E7-118A-480E-9DFF-FA38E68C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71CC399D-86C5-470B-BB4A-38EFB1D3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F6E1EE2F-77BA-4F3F-9571-A5963942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7E0D4AA6-5D52-458B-ACCA-95C306C4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4154C4B-5813-4536-8BD9-452F5FBE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A8C693C-1652-462F-9990-6745456F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1D6E244-333E-4917-B867-B4D885981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7402136-48DD-402C-B8A2-FAB82DAAE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63054D6-B99F-40CA-AB31-60CEA884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3C3BBB96-706C-4FB9-AC85-F1F03AA3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19EAAC9-DE92-4D25-ACB1-95135A84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0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D02551B-7E97-4607-B4B8-6D1B1077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FE726ED8-717A-4DF7-9237-AE0A62408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F9B0916A-1C7D-43F5-A88B-9E4799306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2F0E0FA-05B7-4704-B42A-5802B576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BE87D62-B92B-43E2-B154-9642C579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B37C88D-4341-4AAF-9A03-F1F4592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E884D5DB-B535-4C24-8A2C-6E0DD292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AC9CF64-E747-46DA-A4EA-6488714B4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32967C8-DC0C-44D9-9928-DF728D089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B7DF922-E26C-40DF-9631-62F8266D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17125AF-E22E-447C-950F-B6F75A2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7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9F18D22-478A-4DC7-B59D-874141BCC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526" y="685802"/>
            <a:ext cx="3228738" cy="9919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solidFill>
                  <a:srgbClr val="595959"/>
                </a:solidFill>
              </a:rPr>
              <a:t>Просвещението</a:t>
            </a:r>
            <a:r>
              <a:rPr lang="en-US" sz="2800" dirty="0">
                <a:solidFill>
                  <a:srgbClr val="595959"/>
                </a:solidFill>
              </a:rPr>
              <a:t> </a:t>
            </a:r>
            <a:r>
              <a:rPr lang="en-US" sz="2800" dirty="0" err="1">
                <a:solidFill>
                  <a:srgbClr val="595959"/>
                </a:solidFill>
              </a:rPr>
              <a:t>като</a:t>
            </a:r>
            <a:r>
              <a:rPr lang="en-US" sz="2800" dirty="0">
                <a:solidFill>
                  <a:srgbClr val="595959"/>
                </a:solidFill>
              </a:rPr>
              <a:t> </a:t>
            </a:r>
            <a:r>
              <a:rPr lang="en-US" sz="2800" dirty="0" err="1">
                <a:solidFill>
                  <a:srgbClr val="595959"/>
                </a:solidFill>
              </a:rPr>
              <a:t>културна</a:t>
            </a:r>
            <a:r>
              <a:rPr lang="en-US" sz="2800" dirty="0">
                <a:solidFill>
                  <a:srgbClr val="595959"/>
                </a:solidFill>
              </a:rPr>
              <a:t> </a:t>
            </a:r>
            <a:r>
              <a:rPr lang="en-US" sz="2800" dirty="0" err="1">
                <a:solidFill>
                  <a:srgbClr val="595959"/>
                </a:solidFill>
              </a:rPr>
              <a:t>епоха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37AD83E-33FA-432F-8E0E-717D43CA8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26" y="1677788"/>
            <a:ext cx="3705168" cy="4430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1. </a:t>
            </a:r>
            <a:r>
              <a:rPr lang="en-US" sz="800" dirty="0" err="1">
                <a:solidFill>
                  <a:srgbClr val="595959"/>
                </a:solidFill>
              </a:rPr>
              <a:t>Поява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същност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времеви</a:t>
            </a:r>
            <a:r>
              <a:rPr lang="en-US" sz="800" dirty="0">
                <a:solidFill>
                  <a:srgbClr val="595959"/>
                </a:solidFill>
              </a:rPr>
              <a:t> и </a:t>
            </a:r>
            <a:r>
              <a:rPr lang="en-US" sz="800" dirty="0" err="1">
                <a:solidFill>
                  <a:srgbClr val="595959"/>
                </a:solidFill>
              </a:rPr>
              <a:t>пространствени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граници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на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Просвещението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2. </a:t>
            </a:r>
            <a:r>
              <a:rPr lang="en-US" sz="800" dirty="0" err="1">
                <a:solidFill>
                  <a:srgbClr val="595959"/>
                </a:solidFill>
              </a:rPr>
              <a:t>Идеите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на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Просвещението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научната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революция</a:t>
            </a:r>
            <a:r>
              <a:rPr lang="en-US" sz="800" dirty="0">
                <a:solidFill>
                  <a:srgbClr val="595959"/>
                </a:solidFill>
              </a:rPr>
              <a:t> и </a:t>
            </a:r>
            <a:r>
              <a:rPr lang="en-US" sz="800" dirty="0" err="1">
                <a:solidFill>
                  <a:srgbClr val="595959"/>
                </a:solidFill>
              </a:rPr>
              <a:t>научният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метод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критика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на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обществения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ред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философски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идеи</a:t>
            </a:r>
            <a:r>
              <a:rPr lang="en-US" sz="800" dirty="0">
                <a:solidFill>
                  <a:srgbClr val="595959"/>
                </a:solidFill>
              </a:rPr>
              <a:t>: </a:t>
            </a:r>
            <a:r>
              <a:rPr lang="en-US" sz="800" dirty="0" err="1">
                <a:solidFill>
                  <a:srgbClr val="595959"/>
                </a:solidFill>
              </a:rPr>
              <a:t>силата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на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разума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религиозна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толерантност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лични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права</a:t>
            </a:r>
            <a:r>
              <a:rPr lang="en-US" sz="800" dirty="0">
                <a:solidFill>
                  <a:srgbClr val="595959"/>
                </a:solidFill>
              </a:rPr>
              <a:t> и </a:t>
            </a:r>
            <a:r>
              <a:rPr lang="en-US" sz="800" dirty="0" err="1">
                <a:solidFill>
                  <a:srgbClr val="595959"/>
                </a:solidFill>
              </a:rPr>
              <a:t>свободи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развитие</a:t>
            </a:r>
            <a:r>
              <a:rPr lang="en-US" sz="800" dirty="0">
                <a:solidFill>
                  <a:srgbClr val="595959"/>
                </a:solidFill>
              </a:rPr>
              <a:t> и </a:t>
            </a:r>
            <a:r>
              <a:rPr lang="en-US" sz="800" dirty="0" err="1">
                <a:solidFill>
                  <a:srgbClr val="595959"/>
                </a:solidFill>
              </a:rPr>
              <a:t>прогрес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3. </a:t>
            </a:r>
            <a:r>
              <a:rPr lang="en-US" sz="800" dirty="0" err="1">
                <a:solidFill>
                  <a:srgbClr val="595959"/>
                </a:solidFill>
              </a:rPr>
              <a:t>Политически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социални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културни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процеси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предизвикани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от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идеите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на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Просвещението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4. </a:t>
            </a:r>
            <a:r>
              <a:rPr lang="en-US" sz="800" dirty="0" err="1">
                <a:solidFill>
                  <a:srgbClr val="595959"/>
                </a:solidFill>
              </a:rPr>
              <a:t>Просвещението</a:t>
            </a:r>
            <a:r>
              <a:rPr lang="en-US" sz="800" dirty="0">
                <a:solidFill>
                  <a:srgbClr val="595959"/>
                </a:solidFill>
              </a:rPr>
              <a:t> в </a:t>
            </a:r>
            <a:r>
              <a:rPr lang="en-US" sz="800" dirty="0" err="1">
                <a:solidFill>
                  <a:srgbClr val="595959"/>
                </a:solidFill>
              </a:rPr>
              <a:t>литературата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класицизъм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трагедия</a:t>
            </a:r>
            <a:r>
              <a:rPr lang="en-US" sz="800" dirty="0">
                <a:solidFill>
                  <a:srgbClr val="595959"/>
                </a:solidFill>
              </a:rPr>
              <a:t>, </a:t>
            </a:r>
            <a:r>
              <a:rPr lang="en-US" sz="800" dirty="0" err="1">
                <a:solidFill>
                  <a:srgbClr val="595959"/>
                </a:solidFill>
              </a:rPr>
              <a:t>философски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роман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хумор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– </a:t>
            </a:r>
            <a:r>
              <a:rPr lang="en-US" sz="800" dirty="0" err="1">
                <a:solidFill>
                  <a:srgbClr val="595959"/>
                </a:solidFill>
              </a:rPr>
              <a:t>литературни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салони</a:t>
            </a:r>
            <a:endParaRPr lang="en-US" sz="800" dirty="0">
              <a:solidFill>
                <a:srgbClr val="595959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95959"/>
                </a:solidFill>
              </a:rPr>
              <a:t>5. </a:t>
            </a:r>
            <a:r>
              <a:rPr lang="en-US" sz="800" dirty="0" err="1">
                <a:solidFill>
                  <a:srgbClr val="595959"/>
                </a:solidFill>
              </a:rPr>
              <a:t>Просвещението</a:t>
            </a:r>
            <a:r>
              <a:rPr lang="en-US" sz="800" dirty="0">
                <a:solidFill>
                  <a:srgbClr val="595959"/>
                </a:solidFill>
              </a:rPr>
              <a:t> в </a:t>
            </a:r>
            <a:r>
              <a:rPr lang="en-US" sz="800" dirty="0" err="1">
                <a:solidFill>
                  <a:srgbClr val="595959"/>
                </a:solidFill>
              </a:rPr>
              <a:t>другите</a:t>
            </a:r>
            <a:r>
              <a:rPr lang="en-US" sz="800" dirty="0">
                <a:solidFill>
                  <a:srgbClr val="595959"/>
                </a:solidFill>
              </a:rPr>
              <a:t> </a:t>
            </a:r>
            <a:r>
              <a:rPr lang="en-US" sz="800" dirty="0" err="1">
                <a:solidFill>
                  <a:srgbClr val="595959"/>
                </a:solidFill>
              </a:rPr>
              <a:t>изкуства</a:t>
            </a:r>
            <a:endParaRPr lang="en-US" sz="800" dirty="0">
              <a:solidFill>
                <a:srgbClr val="595959"/>
              </a:solidFill>
            </a:endParaRPr>
          </a:p>
        </p:txBody>
      </p:sp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79D4CCB9-ED7E-4A61-8DD7-002667C37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74" y="990718"/>
            <a:ext cx="2938131" cy="4876565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алкохол, разписка&#10;&#10;Описанието е генерирано автоматично">
            <a:extLst>
              <a:ext uri="{FF2B5EF4-FFF2-40B4-BE49-F238E27FC236}">
                <a16:creationId xmlns:a16="http://schemas.microsoft.com/office/drawing/2014/main" id="{72DD1168-67A7-4517-83D3-CC4DE8BE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383" y="1018279"/>
            <a:ext cx="2953135" cy="4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онтейнер за съдържание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DCC741F7-8B16-4596-8F1E-30F528D9C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4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6548D9D6-971D-497E-B548-C093192B4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956DD4-8C1C-43B1-B7BA-C711A841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bg-BG" dirty="0"/>
              <a:t>Дени Дидро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FA0F2DA-7203-483D-B2E6-D1AED775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46" r="-2" b="8780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667232-B1FD-4BC7-A48B-5F24FE4E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441" y="5021831"/>
            <a:ext cx="8901403" cy="129994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err="1"/>
              <a:t>През</a:t>
            </a:r>
            <a:r>
              <a:rPr lang="ru-RU" sz="2000" dirty="0"/>
              <a:t> 1746 г. </a:t>
            </a:r>
            <a:r>
              <a:rPr lang="ru-RU" sz="2000" dirty="0" err="1"/>
              <a:t>младият</a:t>
            </a:r>
            <a:r>
              <a:rPr lang="ru-RU" sz="2000" dirty="0"/>
              <a:t> Дидро </a:t>
            </a:r>
            <a:r>
              <a:rPr lang="ru-RU" sz="2000" dirty="0" err="1"/>
              <a:t>публикува</a:t>
            </a:r>
            <a:r>
              <a:rPr lang="ru-RU" sz="2000" dirty="0"/>
              <a:t> </a:t>
            </a:r>
            <a:r>
              <a:rPr lang="ru-RU" sz="2000" dirty="0" err="1"/>
              <a:t>книгата</a:t>
            </a:r>
            <a:r>
              <a:rPr lang="ru-RU" sz="2000" dirty="0"/>
              <a:t> „Философски </a:t>
            </a:r>
            <a:r>
              <a:rPr lang="ru-RU" sz="2000" dirty="0" err="1"/>
              <a:t>мисли</a:t>
            </a:r>
            <a:r>
              <a:rPr lang="ru-RU" sz="2000" dirty="0"/>
              <a:t>“, </a:t>
            </a:r>
            <a:r>
              <a:rPr lang="ru-RU" sz="2000" dirty="0" err="1"/>
              <a:t>предизвикала</a:t>
            </a:r>
            <a:r>
              <a:rPr lang="ru-RU" sz="2000" dirty="0"/>
              <a:t> </a:t>
            </a:r>
            <a:r>
              <a:rPr lang="ru-RU" sz="2000" dirty="0" err="1"/>
              <a:t>голямо</a:t>
            </a:r>
            <a:r>
              <a:rPr lang="ru-RU" sz="2000" dirty="0"/>
              <a:t> брожение сред </a:t>
            </a:r>
            <a:r>
              <a:rPr lang="ru-RU" sz="2000" dirty="0" err="1"/>
              <a:t>просветителите</a:t>
            </a:r>
            <a:r>
              <a:rPr lang="ru-RU" sz="2000" dirty="0"/>
              <a:t>. В </a:t>
            </a:r>
            <a:r>
              <a:rPr lang="ru-RU" sz="2000" dirty="0" err="1"/>
              <a:t>нея</a:t>
            </a:r>
            <a:r>
              <a:rPr lang="ru-RU" sz="2000" dirty="0"/>
              <a:t> той вече </a:t>
            </a:r>
            <a:r>
              <a:rPr lang="ru-RU" sz="2000" dirty="0" err="1"/>
              <a:t>застъпва</a:t>
            </a:r>
            <a:r>
              <a:rPr lang="ru-RU" sz="2000" dirty="0"/>
              <a:t> </a:t>
            </a:r>
            <a:r>
              <a:rPr lang="ru-RU" sz="2000" dirty="0" err="1"/>
              <a:t>позициите</a:t>
            </a:r>
            <a:r>
              <a:rPr lang="ru-RU" sz="2000" dirty="0"/>
              <a:t> на един </a:t>
            </a:r>
            <a:r>
              <a:rPr lang="ru-RU" sz="2000" dirty="0" err="1"/>
              <a:t>просветен</a:t>
            </a:r>
            <a:r>
              <a:rPr lang="ru-RU" sz="2000" dirty="0"/>
              <a:t> </a:t>
            </a:r>
            <a:r>
              <a:rPr lang="ru-RU" sz="2000" dirty="0" err="1"/>
              <a:t>деизъм</a:t>
            </a:r>
            <a:r>
              <a:rPr lang="ru-RU" sz="2000" dirty="0"/>
              <a:t>, </a:t>
            </a:r>
            <a:r>
              <a:rPr lang="ru-RU" sz="2000" dirty="0" err="1"/>
              <a:t>който</a:t>
            </a:r>
            <a:r>
              <a:rPr lang="ru-RU" sz="2000" dirty="0"/>
              <a:t> не </a:t>
            </a:r>
            <a:r>
              <a:rPr lang="ru-RU" sz="2000" dirty="0" err="1"/>
              <a:t>отрича</a:t>
            </a:r>
            <a:r>
              <a:rPr lang="ru-RU" sz="2000" dirty="0"/>
              <a:t> </a:t>
            </a:r>
            <a:r>
              <a:rPr lang="ru-RU" sz="2000" dirty="0" err="1"/>
              <a:t>съществуването</a:t>
            </a:r>
            <a:r>
              <a:rPr lang="ru-RU" sz="2000" dirty="0"/>
              <a:t> на Бога, но </a:t>
            </a:r>
            <a:r>
              <a:rPr lang="ru-RU" sz="2000" dirty="0" err="1"/>
              <a:t>търси</a:t>
            </a:r>
            <a:r>
              <a:rPr lang="ru-RU" sz="2000" dirty="0"/>
              <a:t> нови, </a:t>
            </a:r>
            <a:r>
              <a:rPr lang="ru-RU" sz="2000" dirty="0" err="1"/>
              <a:t>по-ефикасни</a:t>
            </a:r>
            <a:r>
              <a:rPr lang="ru-RU" sz="2000" dirty="0"/>
              <a:t> средства то да </a:t>
            </a:r>
            <a:r>
              <a:rPr lang="ru-RU" sz="2000" dirty="0" err="1"/>
              <a:t>бъде</a:t>
            </a:r>
            <a:r>
              <a:rPr lang="ru-RU" sz="2000" dirty="0"/>
              <a:t> </a:t>
            </a:r>
            <a:r>
              <a:rPr lang="ru-RU" sz="2000" dirty="0" err="1"/>
              <a:t>мотивирано</a:t>
            </a:r>
            <a:r>
              <a:rPr lang="ru-RU" sz="2000" dirty="0"/>
              <a:t>. </a:t>
            </a:r>
            <a:r>
              <a:rPr lang="ru-RU" sz="2000" dirty="0" err="1"/>
              <a:t>Във</a:t>
            </a:r>
            <a:r>
              <a:rPr lang="ru-RU" sz="2000" dirty="0"/>
              <a:t> „Философски </a:t>
            </a:r>
            <a:r>
              <a:rPr lang="ru-RU" sz="2000" dirty="0" err="1"/>
              <a:t>мисли</a:t>
            </a:r>
            <a:r>
              <a:rPr lang="ru-RU" sz="2000" dirty="0"/>
              <a:t>“ Дидро </a:t>
            </a:r>
            <a:r>
              <a:rPr lang="ru-RU" sz="2000" dirty="0" err="1"/>
              <a:t>като</a:t>
            </a:r>
            <a:r>
              <a:rPr lang="ru-RU" sz="2000" dirty="0"/>
              <a:t> че ли се </a:t>
            </a:r>
            <a:r>
              <a:rPr lang="ru-RU" sz="2000" dirty="0" err="1"/>
              <a:t>доближава</a:t>
            </a:r>
            <a:r>
              <a:rPr lang="ru-RU" sz="2000" dirty="0"/>
              <a:t> до пантеизма на Спиноза, </a:t>
            </a:r>
            <a:r>
              <a:rPr lang="ru-RU" sz="2000" dirty="0" err="1"/>
              <a:t>откриващ</a:t>
            </a:r>
            <a:r>
              <a:rPr lang="ru-RU" sz="2000" dirty="0"/>
              <a:t> Бога </a:t>
            </a:r>
            <a:r>
              <a:rPr lang="ru-RU" sz="2000" dirty="0" err="1"/>
              <a:t>във</a:t>
            </a:r>
            <a:r>
              <a:rPr lang="ru-RU" sz="2000" dirty="0"/>
              <a:t> всяко </a:t>
            </a:r>
            <a:r>
              <a:rPr lang="ru-RU" sz="2000" dirty="0" err="1"/>
              <a:t>кътче</a:t>
            </a:r>
            <a:r>
              <a:rPr lang="ru-RU" sz="2000" dirty="0"/>
              <a:t> на </a:t>
            </a:r>
            <a:r>
              <a:rPr lang="ru-RU" sz="2000" dirty="0" err="1"/>
              <a:t>мирозданието</a:t>
            </a:r>
            <a:r>
              <a:rPr lang="ru-RU" sz="2000" dirty="0"/>
              <a:t>. </a:t>
            </a:r>
            <a:endParaRPr lang="en-US" sz="2000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B66C2689-C0F3-4FD9-8974-9F2583AD8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2" r="3" b="3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9026F6D-164F-426B-9F61-8FDECEB63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62" r="3" b="3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885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07CA5F-A4B8-4ED7-9D03-8749A84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Жан д’Аламбер</a:t>
            </a:r>
            <a:br>
              <a:rPr lang="en-US" sz="4600"/>
            </a:br>
            <a:endParaRPr lang="en-US" sz="4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CFBDE39-BB5F-454A-8FCD-D737DA0FC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81" y="1033826"/>
            <a:ext cx="3383280" cy="4924552"/>
          </a:xfrm>
          <a:prstGeom prst="rect">
            <a:avLst/>
          </a:prstGeom>
        </p:spPr>
      </p:pic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A31672E4-8B78-4A9E-965B-0F98A179A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2357" y="1388140"/>
            <a:ext cx="3383280" cy="42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7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07CA5F-A4B8-4ED7-9D03-8749A84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Просвещението и другите изкуства – Глук, Хайдн и Моцарт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Картина 4" descr="Картина, която съдържа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FC5ACAB4-A096-4E31-B8F4-5EC5E7FDF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4" r="-2" b="-2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Картина 8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62632930-214C-4B61-A2A6-E87204B02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9" r="31187" b="-2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Контейнер за съдържание 7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31622359-380E-4442-9C04-DBF5AB6A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7" r="3" b="3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54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D6889C7-69D8-4AB0-925E-0798036D2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402682"/>
              </p:ext>
            </p:extLst>
          </p:nvPr>
        </p:nvGraphicFramePr>
        <p:xfrm>
          <a:off x="643467" y="686066"/>
          <a:ext cx="10905068" cy="54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77">
                  <a:extLst>
                    <a:ext uri="{9D8B030D-6E8A-4147-A177-3AD203B41FA5}">
                      <a16:colId xmlns:a16="http://schemas.microsoft.com/office/drawing/2014/main" val="1673775542"/>
                    </a:ext>
                  </a:extLst>
                </a:gridCol>
                <a:gridCol w="4549523">
                  <a:extLst>
                    <a:ext uri="{9D8B030D-6E8A-4147-A177-3AD203B41FA5}">
                      <a16:colId xmlns:a16="http://schemas.microsoft.com/office/drawing/2014/main" val="4115504786"/>
                    </a:ext>
                  </a:extLst>
                </a:gridCol>
                <a:gridCol w="4615268">
                  <a:extLst>
                    <a:ext uri="{9D8B030D-6E8A-4147-A177-3AD203B41FA5}">
                      <a16:colId xmlns:a16="http://schemas.microsoft.com/office/drawing/2014/main" val="2929346115"/>
                    </a:ext>
                  </a:extLst>
                </a:gridCol>
              </a:tblGrid>
              <a:tr h="450333">
                <a:tc>
                  <a:txBody>
                    <a:bodyPr/>
                    <a:lstStyle/>
                    <a:p>
                      <a:endParaRPr lang="bg-BG" sz="2000"/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Ренесанс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Просвещение</a:t>
                      </a:r>
                    </a:p>
                  </a:txBody>
                  <a:tcPr marL="102348" marR="102348" marT="51174" marB="51174"/>
                </a:tc>
                <a:extLst>
                  <a:ext uri="{0D108BD9-81ED-4DB2-BD59-A6C34878D82A}">
                    <a16:rowId xmlns:a16="http://schemas.microsoft.com/office/drawing/2014/main" val="1533303697"/>
                  </a:ext>
                </a:extLst>
              </a:tr>
              <a:tr h="1371467">
                <a:tc>
                  <a:txBody>
                    <a:bodyPr/>
                    <a:lstStyle/>
                    <a:p>
                      <a:r>
                        <a:rPr lang="bg-BG" sz="2000"/>
                        <a:t>Наука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Нови идеи във физиката и астрономията, начало на научната революция.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Утвърждаване на научния метод, разгръщане на научната революция, начало на индустриалното производство.</a:t>
                      </a:r>
                    </a:p>
                  </a:txBody>
                  <a:tcPr marL="102348" marR="102348" marT="51174" marB="51174"/>
                </a:tc>
                <a:extLst>
                  <a:ext uri="{0D108BD9-81ED-4DB2-BD59-A6C34878D82A}">
                    <a16:rowId xmlns:a16="http://schemas.microsoft.com/office/drawing/2014/main" val="4259195389"/>
                  </a:ext>
                </a:extLst>
              </a:tr>
              <a:tr h="1064422">
                <a:tc>
                  <a:txBody>
                    <a:bodyPr/>
                    <a:lstStyle/>
                    <a:p>
                      <a:r>
                        <a:rPr lang="bg-BG" sz="2000"/>
                        <a:t>Философия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Хуманизъм, индивидуализъм, внимание към многостранното усъвършенстване на личността.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Култ към разума, внимание към проблемите на обществото, идея за прогрес.</a:t>
                      </a:r>
                    </a:p>
                  </a:txBody>
                  <a:tcPr marL="102348" marR="102348" marT="51174" marB="51174"/>
                </a:tc>
                <a:extLst>
                  <a:ext uri="{0D108BD9-81ED-4DB2-BD59-A6C34878D82A}">
                    <a16:rowId xmlns:a16="http://schemas.microsoft.com/office/drawing/2014/main" val="3981236665"/>
                  </a:ext>
                </a:extLst>
              </a:tr>
              <a:tr h="2599646">
                <a:tc>
                  <a:txBody>
                    <a:bodyPr/>
                    <a:lstStyle/>
                    <a:p>
                      <a:r>
                        <a:rPr lang="bg-BG" sz="2000"/>
                        <a:t>Изкуство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Преоткриване на античните теми и принципите на съразмерност и хармония; подражание на природата. В Късния ренесанс се развива художественият стил барок, който се отличава с великолепие, пищност, динамика, емоционално напрежение.</a:t>
                      </a:r>
                    </a:p>
                  </a:txBody>
                  <a:tcPr marL="102348" marR="102348" marT="51174" marB="51174"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Късен барок, последван от класицизъм – завръщане към античните теми и към класическата яснота, симетрия и хармония; превес на рационалния подход и моралната поука над емоционалното въздействие.</a:t>
                      </a:r>
                    </a:p>
                  </a:txBody>
                  <a:tcPr marL="102348" marR="102348" marT="51174" marB="51174"/>
                </a:tc>
                <a:extLst>
                  <a:ext uri="{0D108BD9-81ED-4DB2-BD59-A6C34878D82A}">
                    <a16:rowId xmlns:a16="http://schemas.microsoft.com/office/drawing/2014/main" val="127414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861AFF-3522-4704-9245-9C78B694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465147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F490E60-41E2-4BA7-B042-5200BFCF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2" y="873940"/>
            <a:ext cx="3951525" cy="1035781"/>
          </a:xfrm>
        </p:spPr>
        <p:txBody>
          <a:bodyPr anchor="ctr">
            <a:normAutofit/>
          </a:bodyPr>
          <a:lstStyle/>
          <a:p>
            <a:r>
              <a:rPr lang="bg-BG" sz="3200"/>
              <a:t>Наименование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7D0BF9D-3E79-419F-8A47-DF496A3E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0" y="2524721"/>
            <a:ext cx="3943993" cy="3677123"/>
          </a:xfrm>
        </p:spPr>
        <p:txBody>
          <a:bodyPr anchor="ctr">
            <a:normAutofit/>
          </a:bodyPr>
          <a:lstStyle/>
          <a:p>
            <a:r>
              <a:rPr lang="ru-RU" sz="1800" dirty="0"/>
              <a:t>Просвещение (на </a:t>
            </a:r>
            <a:r>
              <a:rPr lang="ru-RU" sz="1800" dirty="0" err="1"/>
              <a:t>английски</a:t>
            </a:r>
            <a:r>
              <a:rPr lang="ru-RU" sz="1800" dirty="0"/>
              <a:t>: </a:t>
            </a:r>
            <a:r>
              <a:rPr lang="ru-RU" sz="1800" dirty="0" err="1"/>
              <a:t>Enlightenment</a:t>
            </a:r>
            <a:r>
              <a:rPr lang="ru-RU" sz="1800" dirty="0"/>
              <a:t>; на </a:t>
            </a:r>
            <a:r>
              <a:rPr lang="ru-RU" sz="1800" dirty="0" err="1"/>
              <a:t>френски</a:t>
            </a:r>
            <a:r>
              <a:rPr lang="ru-RU" sz="1800" dirty="0"/>
              <a:t>: </a:t>
            </a:r>
            <a:r>
              <a:rPr lang="ru-RU" sz="1800" dirty="0" err="1"/>
              <a:t>Siècle</a:t>
            </a:r>
            <a:r>
              <a:rPr lang="ru-RU" sz="1800" dirty="0"/>
              <a:t> </a:t>
            </a:r>
            <a:r>
              <a:rPr lang="ru-RU" sz="1800" dirty="0" err="1"/>
              <a:t>des</a:t>
            </a:r>
            <a:r>
              <a:rPr lang="ru-RU" sz="1800" dirty="0"/>
              <a:t> </a:t>
            </a:r>
            <a:r>
              <a:rPr lang="ru-RU" sz="1800" dirty="0" err="1"/>
              <a:t>Lumières</a:t>
            </a:r>
            <a:r>
              <a:rPr lang="ru-RU" sz="1800" dirty="0"/>
              <a:t>; на </a:t>
            </a:r>
            <a:r>
              <a:rPr lang="ru-RU" sz="1800" dirty="0" err="1"/>
              <a:t>немски</a:t>
            </a:r>
            <a:r>
              <a:rPr lang="ru-RU" sz="1800" dirty="0"/>
              <a:t>: </a:t>
            </a:r>
            <a:r>
              <a:rPr lang="ru-RU" sz="1800" dirty="0" err="1"/>
              <a:t>Aufklärung</a:t>
            </a:r>
            <a:r>
              <a:rPr lang="ru-RU" sz="1800" dirty="0"/>
              <a:t>) е </a:t>
            </a:r>
            <a:r>
              <a:rPr lang="ru-RU" sz="1800" dirty="0" err="1"/>
              <a:t>интелектуално</a:t>
            </a:r>
            <a:r>
              <a:rPr lang="ru-RU" sz="1800" dirty="0"/>
              <a:t> и </a:t>
            </a:r>
            <a:r>
              <a:rPr lang="ru-RU" sz="1800" dirty="0" err="1"/>
              <a:t>философско</a:t>
            </a:r>
            <a:r>
              <a:rPr lang="ru-RU" sz="1800" dirty="0"/>
              <a:t> движение в Европа от края на XVII до </a:t>
            </a:r>
            <a:r>
              <a:rPr lang="ru-RU" sz="1800" dirty="0" err="1"/>
              <a:t>началото</a:t>
            </a:r>
            <a:r>
              <a:rPr lang="ru-RU" sz="1800" dirty="0"/>
              <a:t> на XIX век. </a:t>
            </a:r>
            <a:r>
              <a:rPr lang="ru-RU" sz="1800" dirty="0" err="1"/>
              <a:t>Епохата</a:t>
            </a:r>
            <a:r>
              <a:rPr lang="ru-RU" sz="1800" dirty="0"/>
              <a:t> е известна </a:t>
            </a:r>
            <a:r>
              <a:rPr lang="ru-RU" sz="1800" dirty="0" err="1"/>
              <a:t>също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„век на разума“ или „век на </a:t>
            </a:r>
            <a:r>
              <a:rPr lang="ru-RU" sz="1800" dirty="0" err="1"/>
              <a:t>философите</a:t>
            </a:r>
            <a:r>
              <a:rPr lang="ru-RU" sz="1800" dirty="0"/>
              <a:t>“.</a:t>
            </a:r>
          </a:p>
          <a:p>
            <a:r>
              <a:rPr lang="ru-RU" sz="1800" dirty="0"/>
              <a:t>Рене Декарт – «</a:t>
            </a:r>
            <a:r>
              <a:rPr lang="ru-RU" sz="1800" dirty="0" err="1"/>
              <a:t>Мисля</a:t>
            </a:r>
            <a:r>
              <a:rPr lang="ru-RU" sz="1800" dirty="0"/>
              <a:t>, </a:t>
            </a:r>
            <a:r>
              <a:rPr lang="ru-RU" sz="1800" dirty="0" err="1"/>
              <a:t>следователно</a:t>
            </a:r>
            <a:r>
              <a:rPr lang="ru-RU" sz="1800" dirty="0"/>
              <a:t> </a:t>
            </a:r>
            <a:r>
              <a:rPr lang="ru-RU" sz="1800" dirty="0" err="1"/>
              <a:t>съществувам</a:t>
            </a:r>
            <a:r>
              <a:rPr lang="ru-RU" sz="1800" dirty="0"/>
              <a:t>.»</a:t>
            </a:r>
            <a:endParaRPr lang="bg-BG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09CAE-F41A-4061-A316-864DC2A71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7222" y="650055"/>
            <a:ext cx="5526578" cy="5634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D8E3874-7692-411F-A2E7-B5E17572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16" y="985932"/>
            <a:ext cx="1201307" cy="172230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167C5A1-6CB3-4DF0-BCC4-3BA18A19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86" y="985937"/>
            <a:ext cx="1153941" cy="1722300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C6D079F-2902-4686-AD18-6268CA5C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820" y="985931"/>
            <a:ext cx="1537157" cy="1722305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9B35584-602B-44B6-A155-27C782A55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421" y="2816738"/>
            <a:ext cx="4926129" cy="322661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1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BAF85E-6C6F-42A3-BEB1-6C3660DB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 </a:t>
            </a:r>
            <a:r>
              <a:rPr lang="ru-RU" sz="3400" dirty="0" err="1">
                <a:solidFill>
                  <a:srgbClr val="FFFFFF"/>
                </a:solidFill>
              </a:rPr>
              <a:t>Поява</a:t>
            </a:r>
            <a:r>
              <a:rPr lang="ru-RU" sz="3400" dirty="0">
                <a:solidFill>
                  <a:srgbClr val="FFFFFF"/>
                </a:solidFill>
              </a:rPr>
              <a:t>, </a:t>
            </a:r>
            <a:r>
              <a:rPr lang="ru-RU" sz="3400" dirty="0" err="1">
                <a:solidFill>
                  <a:srgbClr val="FFFFFF"/>
                </a:solidFill>
              </a:rPr>
              <a:t>същност</a:t>
            </a:r>
            <a:r>
              <a:rPr lang="ru-RU" sz="3400" dirty="0">
                <a:solidFill>
                  <a:srgbClr val="FFFFFF"/>
                </a:solidFill>
              </a:rPr>
              <a:t>, </a:t>
            </a:r>
            <a:r>
              <a:rPr lang="ru-RU" sz="3400" dirty="0" err="1">
                <a:solidFill>
                  <a:srgbClr val="FFFFFF"/>
                </a:solidFill>
              </a:rPr>
              <a:t>времеви</a:t>
            </a:r>
            <a:r>
              <a:rPr lang="ru-RU" sz="3400" dirty="0">
                <a:solidFill>
                  <a:srgbClr val="FFFFFF"/>
                </a:solidFill>
              </a:rPr>
              <a:t> и </a:t>
            </a:r>
            <a:r>
              <a:rPr lang="ru-RU" sz="3400" dirty="0" err="1">
                <a:solidFill>
                  <a:srgbClr val="FFFFFF"/>
                </a:solidFill>
              </a:rPr>
              <a:t>пространствени</a:t>
            </a:r>
            <a:r>
              <a:rPr lang="ru-RU" sz="3400" dirty="0">
                <a:solidFill>
                  <a:srgbClr val="FFFFFF"/>
                </a:solidFill>
              </a:rPr>
              <a:t> </a:t>
            </a:r>
            <a:r>
              <a:rPr lang="ru-RU" sz="3400" dirty="0" err="1">
                <a:solidFill>
                  <a:srgbClr val="FFFFFF"/>
                </a:solidFill>
              </a:rPr>
              <a:t>граници</a:t>
            </a:r>
            <a:r>
              <a:rPr lang="ru-RU" sz="3400" dirty="0">
                <a:solidFill>
                  <a:srgbClr val="FFFFFF"/>
                </a:solidFill>
              </a:rPr>
              <a:t> на </a:t>
            </a:r>
            <a:r>
              <a:rPr lang="ru-RU" sz="3400" dirty="0" err="1">
                <a:solidFill>
                  <a:srgbClr val="FFFFFF"/>
                </a:solidFill>
              </a:rPr>
              <a:t>Просвещението</a:t>
            </a:r>
            <a:br>
              <a:rPr lang="ru-RU" sz="3400" dirty="0">
                <a:solidFill>
                  <a:srgbClr val="FFFFFF"/>
                </a:solidFill>
              </a:rPr>
            </a:br>
            <a:endParaRPr lang="bg-BG" sz="3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7053EDA-53DE-4DB1-A661-5B49E816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 dirty="0" err="1"/>
              <a:t>Просвещениетое</a:t>
            </a:r>
            <a:r>
              <a:rPr lang="ru-RU" sz="2600" dirty="0"/>
              <a:t> духовно движение, </a:t>
            </a:r>
            <a:r>
              <a:rPr lang="ru-RU" sz="2600" dirty="0" err="1"/>
              <a:t>обхващащо</a:t>
            </a:r>
            <a:r>
              <a:rPr lang="ru-RU" sz="2600" dirty="0"/>
              <a:t> периода от края на XVII до </a:t>
            </a:r>
            <a:r>
              <a:rPr lang="ru-RU" sz="2600" dirty="0" err="1"/>
              <a:t>началото</a:t>
            </a:r>
            <a:r>
              <a:rPr lang="ru-RU" sz="2600" dirty="0"/>
              <a:t> на XIX век. </a:t>
            </a:r>
            <a:r>
              <a:rPr lang="ru-RU" sz="2600" dirty="0" err="1"/>
              <a:t>Носител</a:t>
            </a:r>
            <a:r>
              <a:rPr lang="ru-RU" sz="2600" dirty="0"/>
              <a:t> на </a:t>
            </a:r>
            <a:r>
              <a:rPr lang="ru-RU" sz="2600" dirty="0" err="1"/>
              <a:t>идеите</a:t>
            </a:r>
            <a:r>
              <a:rPr lang="ru-RU" sz="2600" dirty="0"/>
              <a:t> на </a:t>
            </a:r>
            <a:r>
              <a:rPr lang="ru-RU" sz="2600" dirty="0" err="1"/>
              <a:t>Просвещението</a:t>
            </a:r>
            <a:r>
              <a:rPr lang="ru-RU" sz="2600" dirty="0"/>
              <a:t> била </a:t>
            </a:r>
            <a:r>
              <a:rPr lang="ru-RU" sz="2600" dirty="0" err="1"/>
              <a:t>буржоазията</a:t>
            </a:r>
            <a:r>
              <a:rPr lang="ru-RU" sz="2600" dirty="0"/>
              <a:t>, </a:t>
            </a:r>
            <a:r>
              <a:rPr lang="ru-RU" sz="2600" dirty="0" err="1"/>
              <a:t>която</a:t>
            </a:r>
            <a:r>
              <a:rPr lang="ru-RU" sz="2600" dirty="0"/>
              <a:t> </a:t>
            </a:r>
            <a:r>
              <a:rPr lang="ru-RU" sz="2600" dirty="0" err="1"/>
              <a:t>започнала</a:t>
            </a:r>
            <a:r>
              <a:rPr lang="ru-RU" sz="2600" dirty="0"/>
              <a:t> да се </a:t>
            </a:r>
            <a:r>
              <a:rPr lang="ru-RU" sz="2600" dirty="0" err="1"/>
              <a:t>еманципира</a:t>
            </a:r>
            <a:r>
              <a:rPr lang="ru-RU" sz="2600" dirty="0"/>
              <a:t> </a:t>
            </a:r>
            <a:r>
              <a:rPr lang="ru-RU" sz="2600" dirty="0" err="1"/>
              <a:t>още</a:t>
            </a:r>
            <a:r>
              <a:rPr lang="ru-RU" sz="2600" dirty="0"/>
              <a:t> </a:t>
            </a:r>
            <a:r>
              <a:rPr lang="ru-RU" sz="2600" dirty="0" err="1"/>
              <a:t>през</a:t>
            </a:r>
            <a:r>
              <a:rPr lang="ru-RU" sz="2600" dirty="0"/>
              <a:t> </a:t>
            </a:r>
            <a:r>
              <a:rPr lang="ru-RU" sz="2600" dirty="0" err="1"/>
              <a:t>Ренесанса</a:t>
            </a:r>
            <a:r>
              <a:rPr lang="ru-RU" sz="2600" dirty="0"/>
              <a:t>. </a:t>
            </a:r>
            <a:r>
              <a:rPr lang="ru-RU" sz="2600" dirty="0" err="1"/>
              <a:t>Затова</a:t>
            </a:r>
            <a:r>
              <a:rPr lang="ru-RU" sz="2600" dirty="0"/>
              <a:t> </a:t>
            </a:r>
            <a:r>
              <a:rPr lang="ru-RU" sz="2600" dirty="0" err="1"/>
              <a:t>литературата</a:t>
            </a:r>
            <a:r>
              <a:rPr lang="ru-RU" sz="2600" dirty="0"/>
              <a:t> в </a:t>
            </a:r>
            <a:r>
              <a:rPr lang="ru-RU" sz="2600" dirty="0" err="1"/>
              <a:t>този</a:t>
            </a:r>
            <a:r>
              <a:rPr lang="ru-RU" sz="2600" dirty="0"/>
              <a:t> период била антирелигиозна и </a:t>
            </a:r>
            <a:r>
              <a:rPr lang="ru-RU" sz="2600" dirty="0" err="1"/>
              <a:t>антифеодална</a:t>
            </a:r>
            <a:r>
              <a:rPr lang="ru-RU" sz="2600" dirty="0"/>
              <a:t>. В </a:t>
            </a:r>
            <a:r>
              <a:rPr lang="ru-RU" sz="2600" dirty="0" err="1"/>
              <a:t>условията</a:t>
            </a:r>
            <a:r>
              <a:rPr lang="ru-RU" sz="2600" dirty="0"/>
              <a:t> на абсолютизма, </a:t>
            </a:r>
            <a:r>
              <a:rPr lang="ru-RU" sz="2600" dirty="0" err="1"/>
              <a:t>когато</a:t>
            </a:r>
            <a:r>
              <a:rPr lang="ru-RU" sz="2600" dirty="0"/>
              <a:t> </a:t>
            </a:r>
            <a:r>
              <a:rPr lang="ru-RU" sz="2600" dirty="0" err="1"/>
              <a:t>владетелите</a:t>
            </a:r>
            <a:r>
              <a:rPr lang="ru-RU" sz="2600" dirty="0"/>
              <a:t> в Европа с </a:t>
            </a:r>
            <a:r>
              <a:rPr lang="ru-RU" sz="2600" dirty="0" err="1"/>
              <a:t>помощта</a:t>
            </a:r>
            <a:r>
              <a:rPr lang="ru-RU" sz="2600" dirty="0"/>
              <a:t> на </a:t>
            </a:r>
            <a:r>
              <a:rPr lang="ru-RU" sz="2600" dirty="0" err="1"/>
              <a:t>църквата</a:t>
            </a:r>
            <a:r>
              <a:rPr lang="ru-RU" sz="2600" dirty="0"/>
              <a:t> </a:t>
            </a:r>
            <a:r>
              <a:rPr lang="ru-RU" sz="2600" dirty="0" err="1"/>
              <a:t>управлявали</a:t>
            </a:r>
            <a:r>
              <a:rPr lang="ru-RU" sz="2600" dirty="0"/>
              <a:t> </a:t>
            </a:r>
            <a:r>
              <a:rPr lang="ru-RU" sz="2600" dirty="0" err="1"/>
              <a:t>обществените</a:t>
            </a:r>
            <a:r>
              <a:rPr lang="ru-RU" sz="2600" dirty="0"/>
              <a:t> </a:t>
            </a:r>
            <a:r>
              <a:rPr lang="ru-RU" sz="2600" dirty="0" err="1"/>
              <a:t>слоеве</a:t>
            </a:r>
            <a:r>
              <a:rPr lang="ru-RU" sz="2600" dirty="0"/>
              <a:t> </a:t>
            </a:r>
            <a:r>
              <a:rPr lang="ru-RU" sz="2600" dirty="0" err="1"/>
              <a:t>буржоазията</a:t>
            </a:r>
            <a:r>
              <a:rPr lang="ru-RU" sz="2600" dirty="0"/>
              <a:t>, </a:t>
            </a:r>
            <a:r>
              <a:rPr lang="ru-RU" sz="2600" dirty="0" err="1"/>
              <a:t>със</a:t>
            </a:r>
            <a:r>
              <a:rPr lang="ru-RU" sz="2600" dirty="0"/>
              <a:t> </a:t>
            </a:r>
            <a:r>
              <a:rPr lang="ru-RU" sz="2600" dirty="0" err="1"/>
              <a:t>своята</a:t>
            </a:r>
            <a:r>
              <a:rPr lang="ru-RU" sz="2600" dirty="0"/>
              <a:t> </a:t>
            </a:r>
            <a:r>
              <a:rPr lang="ru-RU" sz="2600" dirty="0" err="1"/>
              <a:t>материална</a:t>
            </a:r>
            <a:r>
              <a:rPr lang="ru-RU" sz="2600" dirty="0"/>
              <a:t> и </a:t>
            </a:r>
            <a:r>
              <a:rPr lang="ru-RU" sz="2600" dirty="0" err="1"/>
              <a:t>интелектуална</a:t>
            </a:r>
            <a:r>
              <a:rPr lang="ru-RU" sz="2600" dirty="0"/>
              <a:t> </a:t>
            </a:r>
            <a:r>
              <a:rPr lang="ru-RU" sz="2600" dirty="0" err="1"/>
              <a:t>мощ</a:t>
            </a:r>
            <a:r>
              <a:rPr lang="ru-RU" sz="2600" dirty="0"/>
              <a:t>, </a:t>
            </a:r>
            <a:r>
              <a:rPr lang="ru-RU" sz="2600" dirty="0" err="1"/>
              <a:t>прозряла</a:t>
            </a:r>
            <a:r>
              <a:rPr lang="ru-RU" sz="2600" dirty="0"/>
              <a:t>, че </a:t>
            </a:r>
            <a:r>
              <a:rPr lang="ru-RU" sz="2600" dirty="0" err="1"/>
              <a:t>системата</a:t>
            </a:r>
            <a:r>
              <a:rPr lang="ru-RU" sz="2600" dirty="0"/>
              <a:t> на управление </a:t>
            </a:r>
            <a:r>
              <a:rPr lang="ru-RU" sz="2600" dirty="0" err="1"/>
              <a:t>трябва</a:t>
            </a:r>
            <a:r>
              <a:rPr lang="ru-RU" sz="2600" dirty="0"/>
              <a:t> да се смени. </a:t>
            </a:r>
          </a:p>
          <a:p>
            <a:endParaRPr lang="bg-BG" sz="2600" dirty="0"/>
          </a:p>
        </p:txBody>
      </p:sp>
    </p:spTree>
    <p:extLst>
      <p:ext uri="{BB962C8B-B14F-4D97-AF65-F5344CB8AC3E}">
        <p14:creationId xmlns:p14="http://schemas.microsoft.com/office/powerpoint/2010/main" val="171647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FC143D-2640-4C8E-9E25-4542CEEA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bg-BG" sz="2500"/>
              <a:t>2. Идеите на Просвещението</a:t>
            </a:r>
            <a:br>
              <a:rPr lang="bg-BG" sz="2500"/>
            </a:br>
            <a:endParaRPr lang="bg-BG" sz="25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C6D7849-41AA-4075-AC51-A186BFACB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4" r="1" b="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49E3FC1D-F737-4F83-857F-7F7522338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17025"/>
              </p:ext>
            </p:extLst>
          </p:nvPr>
        </p:nvGraphicFramePr>
        <p:xfrm>
          <a:off x="645066" y="2031101"/>
          <a:ext cx="4282984" cy="351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6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1EED269-193F-4BFA-8110-6A400852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Политически, </a:t>
            </a:r>
            <a:r>
              <a:rPr lang="ru-RU" dirty="0" err="1"/>
              <a:t>социални</a:t>
            </a:r>
            <a:r>
              <a:rPr lang="ru-RU" dirty="0"/>
              <a:t>, </a:t>
            </a:r>
            <a:r>
              <a:rPr lang="ru-RU" dirty="0" err="1"/>
              <a:t>културни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предизвикани</a:t>
            </a:r>
            <a:r>
              <a:rPr lang="ru-RU" dirty="0"/>
              <a:t> от </a:t>
            </a:r>
            <a:r>
              <a:rPr lang="ru-RU" dirty="0" err="1"/>
              <a:t>идеите</a:t>
            </a:r>
            <a:r>
              <a:rPr lang="ru-RU" dirty="0"/>
              <a:t> на </a:t>
            </a:r>
            <a:r>
              <a:rPr lang="ru-RU" dirty="0" err="1"/>
              <a:t>Просвещението</a:t>
            </a:r>
            <a:br>
              <a:rPr lang="ru-RU" dirty="0"/>
            </a:b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A565994-FA65-412D-B7A5-0513ADFD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литературата</a:t>
            </a:r>
            <a:r>
              <a:rPr lang="ru-RU" dirty="0"/>
              <a:t> от </a:t>
            </a:r>
            <a:r>
              <a:rPr lang="ru-RU" dirty="0" err="1"/>
              <a:t>Просвещението</a:t>
            </a:r>
            <a:r>
              <a:rPr lang="ru-RU" dirty="0"/>
              <a:t> </a:t>
            </a:r>
            <a:r>
              <a:rPr lang="ru-RU" dirty="0" err="1"/>
              <a:t>доминирали</a:t>
            </a:r>
            <a:r>
              <a:rPr lang="ru-RU" dirty="0"/>
              <a:t> </a:t>
            </a:r>
            <a:r>
              <a:rPr lang="ru-RU" dirty="0" err="1"/>
              <a:t>гражданските</a:t>
            </a:r>
            <a:r>
              <a:rPr lang="ru-RU" dirty="0"/>
              <a:t> теми,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Класицизма</a:t>
            </a:r>
            <a:r>
              <a:rPr lang="ru-RU" dirty="0"/>
              <a:t> се </a:t>
            </a:r>
            <a:r>
              <a:rPr lang="ru-RU" dirty="0" err="1"/>
              <a:t>пишело</a:t>
            </a:r>
            <a:r>
              <a:rPr lang="ru-RU" dirty="0"/>
              <a:t> за начина на живот в </a:t>
            </a:r>
            <a:r>
              <a:rPr lang="ru-RU" dirty="0" err="1"/>
              <a:t>кралския</a:t>
            </a:r>
            <a:r>
              <a:rPr lang="ru-RU" dirty="0"/>
              <a:t> двор и най-вече за живота на </a:t>
            </a:r>
            <a:r>
              <a:rPr lang="ru-RU" dirty="0" err="1"/>
              <a:t>аристокрацията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Първи</a:t>
            </a:r>
            <a:r>
              <a:rPr lang="ru-RU" dirty="0"/>
              <a:t> </a:t>
            </a:r>
            <a:r>
              <a:rPr lang="ru-RU" dirty="0" err="1"/>
              <a:t>привърженици</a:t>
            </a:r>
            <a:r>
              <a:rPr lang="ru-RU" dirty="0"/>
              <a:t> на </a:t>
            </a:r>
            <a:r>
              <a:rPr lang="ru-RU" dirty="0" err="1"/>
              <a:t>Πросвещението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Хуго </a:t>
            </a:r>
            <a:r>
              <a:rPr lang="ru-RU" dirty="0" err="1"/>
              <a:t>Гроций</a:t>
            </a:r>
            <a:r>
              <a:rPr lang="ru-RU" dirty="0"/>
              <a:t> и Спиноза от </a:t>
            </a:r>
            <a:r>
              <a:rPr lang="ru-RU" dirty="0" err="1"/>
              <a:t>Холандия</a:t>
            </a:r>
            <a:r>
              <a:rPr lang="ru-RU" dirty="0"/>
              <a:t>. Томас </a:t>
            </a:r>
            <a:r>
              <a:rPr lang="ru-RU" dirty="0" err="1"/>
              <a:t>Хобс</a:t>
            </a:r>
            <a:r>
              <a:rPr lang="ru-RU" dirty="0"/>
              <a:t>, </a:t>
            </a:r>
            <a:r>
              <a:rPr lang="ru-RU" dirty="0" err="1"/>
              <a:t>Дейвид</a:t>
            </a:r>
            <a:r>
              <a:rPr lang="ru-RU" dirty="0"/>
              <a:t> </a:t>
            </a:r>
            <a:r>
              <a:rPr lang="ru-RU" dirty="0" err="1"/>
              <a:t>Хюм</a:t>
            </a:r>
            <a:r>
              <a:rPr lang="ru-RU" dirty="0"/>
              <a:t> и Джон </a:t>
            </a:r>
            <a:r>
              <a:rPr lang="ru-RU" dirty="0" err="1"/>
              <a:t>Лок</a:t>
            </a:r>
            <a:r>
              <a:rPr lang="ru-RU" dirty="0"/>
              <a:t> от Англия </a:t>
            </a:r>
            <a:r>
              <a:rPr lang="ru-RU" dirty="0" err="1"/>
              <a:t>развиват</a:t>
            </a:r>
            <a:r>
              <a:rPr lang="ru-RU" dirty="0"/>
              <a:t> </a:t>
            </a:r>
            <a:r>
              <a:rPr lang="ru-RU" dirty="0" err="1"/>
              <a:t>емпиристката</a:t>
            </a:r>
            <a:r>
              <a:rPr lang="ru-RU" dirty="0"/>
              <a:t> философия, а </a:t>
            </a:r>
            <a:r>
              <a:rPr lang="ru-RU" dirty="0" err="1"/>
              <a:t>Исак</a:t>
            </a:r>
            <a:r>
              <a:rPr lang="ru-RU" dirty="0"/>
              <a:t> </a:t>
            </a:r>
            <a:r>
              <a:rPr lang="ru-RU" dirty="0" err="1"/>
              <a:t>Нютон</a:t>
            </a:r>
            <a:r>
              <a:rPr lang="ru-RU" dirty="0"/>
              <a:t> се </a:t>
            </a:r>
            <a:r>
              <a:rPr lang="ru-RU" dirty="0" err="1"/>
              <a:t>прочува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своите</a:t>
            </a:r>
            <a:r>
              <a:rPr lang="ru-RU" dirty="0"/>
              <a:t> </a:t>
            </a:r>
            <a:r>
              <a:rPr lang="ru-RU" dirty="0" err="1"/>
              <a:t>открития</a:t>
            </a:r>
            <a:r>
              <a:rPr lang="ru-RU" dirty="0"/>
              <a:t> в </a:t>
            </a:r>
            <a:r>
              <a:rPr lang="ru-RU" dirty="0" err="1"/>
              <a:t>областта</a:t>
            </a:r>
            <a:r>
              <a:rPr lang="ru-RU" dirty="0"/>
              <a:t> на </a:t>
            </a:r>
            <a:r>
              <a:rPr lang="ru-RU" dirty="0" err="1"/>
              <a:t>физиката</a:t>
            </a:r>
            <a:r>
              <a:rPr lang="ru-RU" dirty="0"/>
              <a:t>. "</a:t>
            </a:r>
            <a:r>
              <a:rPr lang="ru-RU" dirty="0" err="1"/>
              <a:t>Теорията</a:t>
            </a:r>
            <a:r>
              <a:rPr lang="ru-RU" dirty="0"/>
              <a:t> на </a:t>
            </a:r>
            <a:r>
              <a:rPr lang="ru-RU" dirty="0" err="1"/>
              <a:t>държавата</a:t>
            </a:r>
            <a:r>
              <a:rPr lang="ru-RU" dirty="0"/>
              <a:t>" на </a:t>
            </a:r>
            <a:r>
              <a:rPr lang="ru-RU" dirty="0" err="1"/>
              <a:t>Лок</a:t>
            </a:r>
            <a:r>
              <a:rPr lang="ru-RU" dirty="0"/>
              <a:t> и </a:t>
            </a:r>
            <a:r>
              <a:rPr lang="ru-RU" dirty="0" err="1"/>
              <a:t>неговата</a:t>
            </a:r>
            <a:r>
              <a:rPr lang="ru-RU" dirty="0"/>
              <a:t> </a:t>
            </a:r>
            <a:r>
              <a:rPr lang="ru-RU" dirty="0" err="1"/>
              <a:t>мисъл</a:t>
            </a:r>
            <a:r>
              <a:rPr lang="ru-RU" dirty="0"/>
              <a:t> за </a:t>
            </a:r>
            <a:r>
              <a:rPr lang="ru-RU" dirty="0" err="1"/>
              <a:t>природния</a:t>
            </a:r>
            <a:r>
              <a:rPr lang="ru-RU" dirty="0"/>
              <a:t> </a:t>
            </a:r>
            <a:r>
              <a:rPr lang="ru-RU" dirty="0" err="1"/>
              <a:t>човек</a:t>
            </a:r>
            <a:r>
              <a:rPr lang="ru-RU" dirty="0"/>
              <a:t> </a:t>
            </a:r>
            <a:r>
              <a:rPr lang="ru-RU" dirty="0" err="1"/>
              <a:t>влияело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повечето</a:t>
            </a:r>
            <a:r>
              <a:rPr lang="ru-RU" dirty="0"/>
              <a:t> писатели на </a:t>
            </a:r>
            <a:r>
              <a:rPr lang="ru-RU" dirty="0" err="1"/>
              <a:t>Просвещението</a:t>
            </a:r>
            <a:r>
              <a:rPr lang="ru-RU" dirty="0"/>
              <a:t>. </a:t>
            </a:r>
            <a:r>
              <a:rPr lang="ru-RU" dirty="0" err="1"/>
              <a:t>Просвещението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Франция се </a:t>
            </a:r>
            <a:r>
              <a:rPr lang="ru-RU" dirty="0" err="1"/>
              <a:t>влияело</a:t>
            </a:r>
            <a:r>
              <a:rPr lang="ru-RU" dirty="0"/>
              <a:t> от </a:t>
            </a:r>
            <a:r>
              <a:rPr lang="ru-RU" dirty="0" err="1"/>
              <a:t>английското</a:t>
            </a:r>
            <a:r>
              <a:rPr lang="ru-RU" dirty="0"/>
              <a:t>, но било </a:t>
            </a:r>
            <a:r>
              <a:rPr lang="ru-RU" dirty="0" err="1"/>
              <a:t>по-радикално</a:t>
            </a:r>
            <a:r>
              <a:rPr lang="ru-RU" dirty="0"/>
              <a:t>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035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46333A4-4475-4B06-A08B-9B099E56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bg-BG" dirty="0"/>
              <a:t>Просвещението в Англия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F10BCC5-27F2-4EC6-A7C2-D87BB4AA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Даниел Дефо е един от великите представители на литературата на Английското просвещение.Той поставя в романа си “Робинзон Крузо”  проблема за изграждането и духовното развитие на човешката личност. Дефо създава роман за човека-герой, за човека-митологема. Робинзон Крузо е създаден като художествен архетип на самотника, на преодоляващия трудностите човек –събирателен образ на формираното вече буржоазно време.</a:t>
            </a:r>
          </a:p>
          <a:p>
            <a:endParaRPr lang="bg-BG" sz="20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F1F15D7-91A7-4D0D-84CF-034798C8B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2" r="817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F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216892-514D-4721-A05A-4302EE6B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Джонатан Суифт</a:t>
            </a:r>
          </a:p>
        </p:txBody>
      </p:sp>
      <p:pic>
        <p:nvPicPr>
          <p:cNvPr id="4" name="Контейнер за съдържание 3" descr="Картина, която съдържа мъж, лице, носене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B770C06E-E170-4E8E-ACF6-E444D0C7A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95" r="17697" b="2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спално бельо, тъкан&#10;&#10;Описанието е генерирано автоматично">
            <a:extLst>
              <a:ext uri="{FF2B5EF4-FFF2-40B4-BE49-F238E27FC236}">
                <a16:creationId xmlns:a16="http://schemas.microsoft.com/office/drawing/2014/main" id="{D8E212BD-5B9A-45A0-A8E4-6C396F21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" r="-1" b="875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6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D817229C-E6F4-4327-93E7-6071A4002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0" r="2" b="20856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3A5DDBA-FF02-47E9-A9C0-E07A5246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bg-BG" sz="2500"/>
              <a:t>4. Просвещението в литературата</a:t>
            </a:r>
            <a:br>
              <a:rPr lang="bg-BG" sz="2500"/>
            </a:br>
            <a:endParaRPr lang="bg-BG" sz="2500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AD6E388-E245-4D3C-9EA5-27C8DFDC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20" y="2330505"/>
            <a:ext cx="4093248" cy="309226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 err="1"/>
              <a:t>класицизъм</a:t>
            </a:r>
            <a:endParaRPr lang="ru-RU" sz="2000" dirty="0"/>
          </a:p>
          <a:p>
            <a:r>
              <a:rPr lang="ru-RU" sz="2000" dirty="0"/>
              <a:t> трагедия, философски роман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хумор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err="1"/>
              <a:t>литературни</a:t>
            </a:r>
            <a:r>
              <a:rPr lang="ru-RU" sz="2000" dirty="0"/>
              <a:t> </a:t>
            </a:r>
            <a:r>
              <a:rPr lang="ru-RU" sz="2000" dirty="0" err="1"/>
              <a:t>салони</a:t>
            </a:r>
            <a:endParaRPr lang="ru-RU" sz="2000" dirty="0"/>
          </a:p>
          <a:p>
            <a:endParaRPr lang="bg-BG" sz="20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84D7DBD-074B-43AD-91A7-02888BAE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7" r="23340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C764C276-885E-4BD4-8771-E6ACCF697746}"/>
              </a:ext>
            </a:extLst>
          </p:cNvPr>
          <p:cNvSpPr/>
          <p:nvPr/>
        </p:nvSpPr>
        <p:spPr>
          <a:xfrm>
            <a:off x="490223" y="59343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Салонът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мадам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Жофрен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типична форма за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комуникация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между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философите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във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Франция (картина от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Габриел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Лемоние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60225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6F30F8C7-8CCC-4EEE-A81C-38EABF1C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Просвещението във Франция</a:t>
            </a:r>
          </a:p>
        </p:txBody>
      </p:sp>
      <p:pic>
        <p:nvPicPr>
          <p:cNvPr id="4" name="Контейнер за съдържание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26026BEA-4DD0-4CEC-B50E-A047C98D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05" y="821094"/>
            <a:ext cx="7490024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7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на Office</vt:lpstr>
      <vt:lpstr>Просвещението като културна епоха</vt:lpstr>
      <vt:lpstr>Наименование</vt:lpstr>
      <vt:lpstr> Поява, същност, времеви и пространствени граници на Просвещението </vt:lpstr>
      <vt:lpstr>2. Идеите на Просвещението </vt:lpstr>
      <vt:lpstr>3. Политически, социални, културни процеси, предизвикани от идеите на Просвещението </vt:lpstr>
      <vt:lpstr>Просвещението в Англия</vt:lpstr>
      <vt:lpstr>Джонатан Суифт</vt:lpstr>
      <vt:lpstr>4. Просвещението в литературата </vt:lpstr>
      <vt:lpstr>Просвещението във Франция</vt:lpstr>
      <vt:lpstr>PowerPoint Presentation</vt:lpstr>
      <vt:lpstr>PowerPoint Presentation</vt:lpstr>
      <vt:lpstr>Дени Дидро</vt:lpstr>
      <vt:lpstr>Жан д’Аламбер </vt:lpstr>
      <vt:lpstr>Просвещението и другите изкуства – Глук, Хайдн и Моцарт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Просвещението като културна епоха</dc:title>
  <dc:creator>Лиляна Н. Джолева</dc:creator>
  <cp:lastModifiedBy>Заприна Г. Глушкова</cp:lastModifiedBy>
  <cp:revision>1</cp:revision>
  <dcterms:created xsi:type="dcterms:W3CDTF">2021-10-05T19:55:31Z</dcterms:created>
  <dcterms:modified xsi:type="dcterms:W3CDTF">2021-10-27T18:46:25Z</dcterms:modified>
</cp:coreProperties>
</file>