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77" r:id="rId5"/>
    <p:sldId id="279" r:id="rId6"/>
    <p:sldId id="259" r:id="rId7"/>
    <p:sldId id="261" r:id="rId8"/>
    <p:sldId id="283" r:id="rId9"/>
    <p:sldId id="285" r:id="rId10"/>
    <p:sldId id="263" r:id="rId11"/>
    <p:sldId id="280" r:id="rId12"/>
    <p:sldId id="271" r:id="rId13"/>
    <p:sldId id="275" r:id="rId14"/>
    <p:sldId id="269" r:id="rId15"/>
    <p:sldId id="270" r:id="rId16"/>
    <p:sldId id="272" r:id="rId17"/>
    <p:sldId id="273" r:id="rId18"/>
    <p:sldId id="281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DEE5C3-85C9-42B5-AE7D-AE3AC9652CD8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DC20B6-1D00-4B18-BAE1-1AC37D6719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7" y="285728"/>
            <a:ext cx="6303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g-BG" sz="5400" b="1" u="sng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Любен Каравелов</a:t>
            </a:r>
          </a:p>
          <a:p>
            <a:pPr algn="ctr"/>
            <a:r>
              <a:rPr lang="bg-BG" sz="5400" b="1" u="sng" dirty="0">
                <a:ln w="50800"/>
                <a:solidFill>
                  <a:schemeClr val="bg1">
                    <a:shade val="50000"/>
                  </a:schemeClr>
                </a:solidFill>
                <a:latin typeface="Brush Script MT" pitchFamily="66" charset="0"/>
              </a:rPr>
              <a:t>1834-1879</a:t>
            </a:r>
            <a:endParaRPr lang="en-US" sz="5400" b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rush Script MT" pitchFamily="66" charset="0"/>
            </a:endParaRPr>
          </a:p>
        </p:txBody>
      </p:sp>
      <p:pic>
        <p:nvPicPr>
          <p:cNvPr id="35842" name="Picture 2" descr="Ð ÐµÐ·ÑÐ»ÑÐ°Ñ Ñ Ð¸Ð·Ð¾Ð±ÑÐ°Ð¶ÐµÐ½Ð¸Ðµ Ð·Ð° Ð»ÑÐ±ÐµÐ½ ÐºÐ°ÑÐ°Ð²ÐµÐ»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044" y="2357430"/>
            <a:ext cx="3213278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0" y="1214422"/>
            <a:ext cx="3166508" cy="465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4" y="1045574"/>
            <a:ext cx="3352799" cy="531238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	През март 1875 година Каравелов и Ботев влизат в публичен конфликт, като Каравелов конфискува за дългове последния брой на „Знаме“. Двамата си отправят взаимни нападки в печата и в кореспонденцията си, като предизвикват вълнения сред българската емиграция и поставят под съмнение ефективността на БРЦК.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81000"/>
            <a:ext cx="3143272" cy="596900"/>
          </a:xfrm>
        </p:spPr>
        <p:txBody>
          <a:bodyPr>
            <a:noAutofit/>
          </a:bodyPr>
          <a:lstStyle/>
          <a:p>
            <a:r>
              <a:rPr lang="bg-BG" u="sng" dirty="0">
                <a:solidFill>
                  <a:schemeClr val="bg1"/>
                </a:solidFill>
              </a:rPr>
              <a:t>Конфликтът между Ботев и Каравелов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15232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ботев вестник знам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710" y="2500307"/>
            <a:ext cx="302419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</a:rPr>
              <a:t> </a:t>
            </a:r>
            <a:r>
              <a:rPr lang="bg-BG" b="1" u="sng" dirty="0">
                <a:solidFill>
                  <a:schemeClr val="bg1"/>
                </a:solidFill>
              </a:rPr>
              <a:t>Страница от вестник “Знаме”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57158" y="2214554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	През октомври Любен Каравелов се отказва от издаването на вестник „Независимост“, но оставя на Ботев издаването на нов вестник на БРЦК — така през декември започва да излиза вестник „Знаме“.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u="sng" dirty="0">
                <a:solidFill>
                  <a:schemeClr val="bg1"/>
                </a:solidFill>
              </a:rPr>
              <a:t>Любовта към българите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643050"/>
            <a:ext cx="748490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00420" cy="704832"/>
          </a:xfrm>
        </p:spPr>
        <p:txBody>
          <a:bodyPr>
            <a:normAutofit fontScale="90000"/>
          </a:bodyPr>
          <a:lstStyle/>
          <a:p>
            <a:r>
              <a:rPr lang="bg-BG" dirty="0"/>
              <a:t>Произведения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endParaRPr lang="bg-B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1857388" cy="272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7" name="Picture 3" descr="C:\Users\HP\Desktop\fafad393a48fee5af188f9608e3fcd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714" y="714356"/>
            <a:ext cx="382703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C:\Users\HP\Desktop\03536ca167bef7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357694"/>
            <a:ext cx="328614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142984"/>
            <a:ext cx="746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    «Когато се той [българският народ] освободи от гръцкото духовенство и от турското иго, то ще бъде свободен политически; а когато се освободи от своята простота и незнание, от своите стари суеверия и допотопни нрави, то той ще бъде свободен и духовно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bg-BG" dirty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259" y="2857496"/>
            <a:ext cx="7935686" cy="3086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14546" y="285728"/>
            <a:ext cx="557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u="sng" dirty="0">
                <a:solidFill>
                  <a:schemeClr val="bg1"/>
                </a:solidFill>
              </a:rPr>
              <a:t>Цитати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66374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age_6061994_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600" y="1643050"/>
            <a:ext cx="3580485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u="sng" dirty="0">
                <a:solidFill>
                  <a:schemeClr val="bg1"/>
                </a:solidFill>
              </a:rPr>
              <a:t>Последната снимка на Любен Каравелов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		Създава заедно с други революционни дейци в Търново комитет „Единство“, с който си поставят за задача помагането на революционното движение на българите в Македония, останали под османско владичество. Същият комитет е отговорен за подготвянето на Кресненско-Разложкото въстание, избухнало на 5 октомври 1878 година. 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		Установява се в Русе, но здравословното му състояние се влошава. Умира на 21 януари 1879 година от туберкулоза. Погребан е тържествено от българската общественост, от представители на руската власт и на други славянски народи</a:t>
            </a:r>
            <a:r>
              <a:rPr lang="ru-RU" sz="2400" baseline="30000" dirty="0">
                <a:solidFill>
                  <a:schemeClr val="bg1"/>
                </a:solidFill>
              </a:rPr>
              <a:t>.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</a:rPr>
              <a:t>Последни</a:t>
            </a:r>
            <a:r>
              <a:rPr lang="bg-BG" b="1" dirty="0"/>
              <a:t> </a:t>
            </a:r>
            <a:r>
              <a:rPr lang="bg-BG" b="1" dirty="0">
                <a:solidFill>
                  <a:schemeClr val="bg1"/>
                </a:solidFill>
              </a:rPr>
              <a:t>години - 1876 – 1879</a:t>
            </a:r>
            <a:br>
              <a:rPr lang="bg-BG" b="1" dirty="0"/>
            </a:br>
            <a:endParaRPr lang="bg-BG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e/e9/BASA-Ruse-410K-1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81" y="1500174"/>
            <a:ext cx="6823481" cy="450059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Гробът му в Русе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Благодаря Ви!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28736"/>
            <a:ext cx="6572296" cy="44291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g-BG" sz="2400" dirty="0">
                <a:solidFill>
                  <a:schemeClr val="bg1"/>
                </a:solidFill>
              </a:rPr>
              <a:t>		Любен Стойчев Каравелов е роден на</a:t>
            </a:r>
          </a:p>
          <a:p>
            <a:pPr algn="ctr">
              <a:buNone/>
            </a:pPr>
            <a:r>
              <a:rPr lang="bg-BG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7 </a:t>
            </a:r>
            <a:r>
              <a:rPr lang="bg-BG" sz="2400" dirty="0">
                <a:solidFill>
                  <a:schemeClr val="bg1"/>
                </a:solidFill>
              </a:rPr>
              <a:t>ноември 1834 в град Копривщица </a:t>
            </a:r>
            <a:r>
              <a:rPr lang="ru-RU" sz="2400" dirty="0">
                <a:solidFill>
                  <a:schemeClr val="bg1"/>
                </a:solidFill>
              </a:rPr>
              <a:t>в семейството на заможния бегликчия Стойчо Каравела.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3" y="500042"/>
            <a:ext cx="6782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g-BG" sz="5400" b="1" u="sng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Къде и кога е роден</a:t>
            </a:r>
            <a:endParaRPr lang="bg-BG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8914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4248769" cy="2824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28736"/>
            <a:ext cx="8143932" cy="428628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bg1"/>
                </a:solidFill>
              </a:rPr>
              <a:t>Майка на Любен Каравелов е Неделя Доганова, произхождаща от знатния копривщенски род Доганови, а по майчина линия – от Чалъкови.</a:t>
            </a:r>
          </a:p>
          <a:p>
            <a:pPr algn="ctr">
              <a:lnSpc>
                <a:spcPct val="120000"/>
              </a:lnSpc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bg1"/>
                </a:solidFill>
              </a:rPr>
              <a:t>Бащата на Любен Каравелов е Стойчо Каравела.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bg1"/>
                </a:solidFill>
              </a:rPr>
              <a:t>Каравеловият род води началото си от средата на 18. век, като според различни сведения неговият основоположник хаджи Стойчо произлиза от Златишкоили от Костурско.</a:t>
            </a:r>
          </a:p>
          <a:p>
            <a:pPr algn="ctr">
              <a:lnSpc>
                <a:spcPct val="120000"/>
              </a:lnSpc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bg1"/>
                </a:solidFill>
              </a:rPr>
              <a:t>Семейството на Стойчо и Неделя има седем деца – четири момчета-Любен, Христо, Петко и Рали, и три момичета- Рада, Велика и Мария.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219200"/>
          </a:xfrm>
        </p:spPr>
        <p:txBody>
          <a:bodyPr>
            <a:normAutofit/>
          </a:bodyPr>
          <a:lstStyle/>
          <a:p>
            <a:r>
              <a:rPr lang="bg-BG" b="1" u="sng" dirty="0">
                <a:solidFill>
                  <a:schemeClr val="bg1"/>
                </a:solidFill>
              </a:rPr>
              <a:t>Семейството на Каравелов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82" y="1883832"/>
            <a:ext cx="4681362" cy="1371600"/>
          </a:xfrm>
        </p:spPr>
        <p:txBody>
          <a:bodyPr/>
          <a:lstStyle/>
          <a:p>
            <a:r>
              <a:rPr lang="bg-BG" dirty="0"/>
              <a:t>Любен Караве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3" r="583"/>
          <a:stretch>
            <a:fillRect/>
          </a:stretch>
        </p:blipFill>
        <p:spPr>
          <a:xfrm>
            <a:off x="571472" y="1547884"/>
            <a:ext cx="3101786" cy="40242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9058" y="428604"/>
            <a:ext cx="4714908" cy="55911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	След откриването на първото българско класно училище от Найден Геров </a:t>
            </a:r>
            <a:r>
              <a:rPr lang="bg-BG" sz="2600" dirty="0">
                <a:solidFill>
                  <a:schemeClr val="bg1"/>
                </a:solidFill>
              </a:rPr>
              <a:t>в Копривщица през 1846г., </a:t>
            </a:r>
            <a:r>
              <a:rPr lang="ru-RU" sz="2600" dirty="0">
                <a:solidFill>
                  <a:schemeClr val="bg1"/>
                </a:solidFill>
              </a:rPr>
              <a:t>Каравелов става ученик на Геров (до 1850 година).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	Там той изучава българска история, физика, геометрия,</a:t>
            </a:r>
            <a:r>
              <a:rPr lang="bg-BG" sz="2600" dirty="0">
                <a:solidFill>
                  <a:schemeClr val="bg1"/>
                </a:solidFill>
              </a:rPr>
              <a:t> география и други предмети.</a:t>
            </a:r>
          </a:p>
          <a:p>
            <a:pPr algn="just"/>
            <a:r>
              <a:rPr lang="ru-RU" sz="2600" dirty="0"/>
              <a:t>	</a:t>
            </a:r>
            <a:r>
              <a:rPr lang="ru-RU" sz="2600" dirty="0">
                <a:solidFill>
                  <a:schemeClr val="bg1"/>
                </a:solidFill>
              </a:rPr>
              <a:t>От 1850 година е изпратен от баща си да учи 2 години в гръцкия гимназион 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	През 1852 г. се премества в училището на Геров в Пловдив, където за първи път се запознава и чете някои съчинения от руската литература</a:t>
            </a:r>
            <a:r>
              <a:rPr lang="ru-RU" sz="2600" baseline="30000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458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924641"/>
            <a:ext cx="59293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	Четири години по-късно бъдещият възрожденец се връща у дома, за да помага на баща си. Така той често обикаля Османската империя и вижда неволите, през които минава българският народ.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	През 1856 г. отива в Цариград, за да се занимава с търговия. Но вместо това се интересува най-вече от Източния въпрос и Кримската война, показвайки интереса си към националното дело още от младини.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	През следващата година започва т.нар. "руски период" в неговия живот.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	Той заминава за Москва, за да продължи образованието си, но тъй като надхвърля съответната възраст, се записва като свободен слушател в Историко-филологическия факултет на Московския университет.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Ð»ÑÐ±ÐµÐ½ ÐºÐ°ÑÐ°Ð²ÐµÐ»Ð¾Ð²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0" y="1068953"/>
            <a:ext cx="1785938" cy="27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5627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33525"/>
            <a:ext cx="8096250" cy="455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u="sng" dirty="0">
                <a:solidFill>
                  <a:schemeClr val="bg1"/>
                </a:solidFill>
              </a:rPr>
              <a:t>Срещата на Любен Каравелов и Христо Ботев</a:t>
            </a:r>
            <a:endParaRPr lang="bg-BG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Desktop\1280px-Bucharest-Lyuben_Karavelov-Hou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3571876"/>
            <a:ext cx="3562360" cy="267177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2" y="785794"/>
            <a:ext cx="8196288" cy="5763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	</a:t>
            </a:r>
            <a:r>
              <a:rPr lang="ru-RU" sz="2000" b="1" dirty="0">
                <a:solidFill>
                  <a:schemeClr val="bg1"/>
                </a:solidFill>
              </a:rPr>
              <a:t>През лятото на 1874 г. Христо Ботев и Любен Каравелов се включват активно в работата на Българския революционен централен комитет (БРЦК) и участват в неговото общо  събрание на 20-21 август, проведено в печатницата на Каравелов. На събранието те са избрани за двама от петимата членове на комитета, заедно с Киряк Цанков и Тодор Пеев</a:t>
            </a:r>
            <a:r>
              <a:rPr lang="ru-RU" sz="1800" b="1" dirty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300" y="414338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езултат с изображение за ботев вестник знам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1" y="3237874"/>
            <a:ext cx="684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0800000" flipV="1">
            <a:off x="642910" y="3475166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>
                <a:solidFill>
                  <a:schemeClr val="bg1"/>
                </a:solidFill>
              </a:rPr>
              <a:t>Къщата в Букурещ, където е работил Каравелов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710974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/>
              <a:t>	</a:t>
            </a:r>
            <a:r>
              <a:rPr lang="bg-BG" sz="2000" dirty="0">
                <a:solidFill>
                  <a:schemeClr val="bg1"/>
                </a:solidFill>
              </a:rPr>
              <a:t>В началото на май 1869 г., се установява в Букурещ и е ангажиран от група заможни български търовци да редактира вестника им „Отечество“. Не след дълго влиза в конфликт с тях и се застъпва за самостоятелни революционни действия за освобождение. На 7 ноември 1869 г., излиза първия брой на вестник „Свобода“, който разпространява тази и много други идеи. 	Неофициален орган на БРЦК. Вестникът също така разпространява новини от България, Европа, Северна Америка и др. През 1872 г. Османското правителство спира вестника. През февруари 1873 г. е заменен от вестник „Независимост“.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 Вестник „</a:t>
            </a:r>
            <a:r>
              <a:rPr lang="bg-BG" dirty="0">
                <a:solidFill>
                  <a:schemeClr val="bg1"/>
                </a:solidFill>
                <a:latin typeface="+mn-lt"/>
              </a:rPr>
              <a:t>Свобода</a:t>
            </a:r>
            <a:r>
              <a:rPr lang="bg-BG" dirty="0">
                <a:solidFill>
                  <a:schemeClr val="bg1"/>
                </a:solidFill>
              </a:rPr>
              <a:t>“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286256"/>
            <a:ext cx="3842584" cy="20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5719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Вестник „Независимост“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>
                <a:solidFill>
                  <a:schemeClr val="bg1"/>
                </a:solidFill>
              </a:rPr>
              <a:t>	Издаван в периода 1873 – 1874 г., от Любен Каравелов с активното сътрудничество на Христо Ботев. Отговорен редактор е Киро Тулешков. Неофициален орган на БРЦК. По-късно е издаван от 1880 – 1883 г. Под редакцията на Петко Славейков и свързан с Либералната партия. Първият му брой излиза на 29 август/8 септември 1880 г. Излиза отново през 1886 г. този път под редакцията на Захари Стоянов, Димитър Петков и Димитър Ризов.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0" y="4643446"/>
            <a:ext cx="3163784" cy="20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3577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872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Brush Script MT</vt:lpstr>
      <vt:lpstr>Constantia</vt:lpstr>
      <vt:lpstr>Wingdings 2</vt:lpstr>
      <vt:lpstr>Paper</vt:lpstr>
      <vt:lpstr>PowerPoint Presentation</vt:lpstr>
      <vt:lpstr>PowerPoint Presentation</vt:lpstr>
      <vt:lpstr>Семейството на Каравелов</vt:lpstr>
      <vt:lpstr>Любен Караве</vt:lpstr>
      <vt:lpstr>PowerPoint Presentation</vt:lpstr>
      <vt:lpstr>Срещата на Любен Каравелов и Христо Ботев</vt:lpstr>
      <vt:lpstr>PowerPoint Presentation</vt:lpstr>
      <vt:lpstr> Вестник „Свобода“</vt:lpstr>
      <vt:lpstr>Вестник „Независимост“</vt:lpstr>
      <vt:lpstr>Конфликтът между Ботев и Каравелов</vt:lpstr>
      <vt:lpstr> Страница от вестник “Знаме”</vt:lpstr>
      <vt:lpstr>Любовта към българите</vt:lpstr>
      <vt:lpstr>Произведения</vt:lpstr>
      <vt:lpstr>PowerPoint Presentation</vt:lpstr>
      <vt:lpstr>PowerPoint Presentation</vt:lpstr>
      <vt:lpstr>Последни години - 1876 – 1879 </vt:lpstr>
      <vt:lpstr>Гробът му в Русе</vt:lpstr>
      <vt:lpstr>Благодаря Ви!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Заприна Г. Глушкова</cp:lastModifiedBy>
  <cp:revision>40</cp:revision>
  <dcterms:created xsi:type="dcterms:W3CDTF">2018-09-30T12:54:38Z</dcterms:created>
  <dcterms:modified xsi:type="dcterms:W3CDTF">2021-10-29T19:47:11Z</dcterms:modified>
</cp:coreProperties>
</file>