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7" r:id="rId2"/>
    <p:sldId id="258" r:id="rId3"/>
    <p:sldId id="267" r:id="rId4"/>
    <p:sldId id="271" r:id="rId5"/>
    <p:sldId id="272" r:id="rId6"/>
    <p:sldId id="263" r:id="rId7"/>
    <p:sldId id="275" r:id="rId8"/>
    <p:sldId id="266" r:id="rId9"/>
    <p:sldId id="276" r:id="rId10"/>
    <p:sldId id="273" r:id="rId11"/>
    <p:sldId id="265" r:id="rId12"/>
    <p:sldId id="274" r:id="rId13"/>
    <p:sldId id="277" r:id="rId14"/>
    <p:sldId id="27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5" autoAdjust="0"/>
    <p:restoredTop sz="94660"/>
  </p:normalViewPr>
  <p:slideViewPr>
    <p:cSldViewPr snapToGrid="0">
      <p:cViewPr>
        <p:scale>
          <a:sx n="50" d="100"/>
          <a:sy n="50" d="100"/>
        </p:scale>
        <p:origin x="388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45BA1-980A-4507-BE5A-5C1E7C2FFD8F}" type="datetimeFigureOut">
              <a:rPr lang="en-US"/>
              <a:t>12/8/2020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03411-58E2-43FD-AE1D-AD77DFF8CB2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3416D-7FED-43BC-AA7C-D92DBA01ED64}" type="datetimeFigureOut">
              <a:rPr lang="en-US"/>
              <a:t>12/8/2020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C57A8-AE18-4654-B6AF-04B3577165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84" name="Group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97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grpSp>
        <p:nvGrpSpPr>
          <p:cNvPr id="98" name="Group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1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grpSp>
        <p:nvGrpSpPr>
          <p:cNvPr id="112" name="Group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25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12/8/2020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/>
          <a:lstStyle>
            <a:lvl1pPr algn="l">
              <a:defRPr/>
            </a:lvl1pPr>
          </a:lstStyle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/>
          <a:lstStyle/>
          <a:p>
            <a:fld id="{4CF99945-0A15-4715-AB6C-F5E56CF20F70}" type="datetimeFigureOut">
              <a:rPr lang="en-US"/>
              <a:t>12/8/2020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grpSp>
        <p:nvGrpSpPr>
          <p:cNvPr id="8" name="Group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Freef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reefor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1" name="Freefor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2" name="Freefor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12/8/2020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12/8/2020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12/8/2020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12/8/2020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12/8/2020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12/8/2020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12/8/2020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12/8/2020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6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7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12/8/2020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52" name="Group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9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84" name="Group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8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97" name="Group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9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80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12/8/2020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4CF99945-0A15-4715-AB6C-F5E56CF20F70}" type="datetimeFigureOut">
              <a:rPr lang="en-US" smtClean="0"/>
              <a:pPr/>
              <a:t>12/8/2020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#_bookmark1"/><Relationship Id="rId2" Type="http://schemas.openxmlformats.org/officeDocument/2006/relationships/hyperlink" Target="#_bookmark0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5611" y="1104900"/>
            <a:ext cx="6858002" cy="1727200"/>
          </a:xfrm>
        </p:spPr>
        <p:txBody>
          <a:bodyPr>
            <a:normAutofit/>
          </a:bodyPr>
          <a:lstStyle/>
          <a:p>
            <a:r>
              <a:rPr lang="bg-BG" sz="4400" dirty="0"/>
              <a:t>Подготовка за класна работа в 6. клас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bg-BG" dirty="0"/>
              <a:t>Изготвила: Заприна Глушкова – </a:t>
            </a:r>
          </a:p>
          <a:p>
            <a:r>
              <a:rPr lang="bg-BG" dirty="0"/>
              <a:t>старши учител по БЕЛ</a:t>
            </a:r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3CBDA5-7AC3-49D5-A72D-DF7A47B5E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Домашна работа: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ADE4286-27ED-413C-9503-C007309FA481}"/>
              </a:ext>
            </a:extLst>
          </p:cNvPr>
          <p:cNvSpPr txBox="1"/>
          <p:nvPr/>
        </p:nvSpPr>
        <p:spPr>
          <a:xfrm>
            <a:off x="939800" y="2227582"/>
            <a:ext cx="10642600" cy="20251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73660" lvl="0" algn="just">
              <a:lnSpc>
                <a:spcPct val="114000"/>
              </a:lnSpc>
              <a:spcAft>
                <a:spcPts val="0"/>
              </a:spcAft>
              <a:buSzPts val="1150"/>
              <a:tabLst>
                <a:tab pos="224155" algn="l"/>
              </a:tabLst>
            </a:pPr>
            <a:r>
              <a:rPr lang="bg-BG" sz="2000" b="1" kern="0" dirty="0">
                <a:effectLst/>
                <a:latin typeface="+mj-lt"/>
                <a:ea typeface="Times New Roman" panose="02020603050405020304" pitchFamily="18" charset="0"/>
              </a:rPr>
              <a:t>1. Съставете по едно изречение с неопределителните местоимения </a:t>
            </a:r>
            <a:r>
              <a:rPr lang="bg-BG" sz="2000" b="1" i="1" kern="0" dirty="0">
                <a:effectLst/>
                <a:latin typeface="+mj-lt"/>
                <a:ea typeface="Times New Roman" panose="02020603050405020304" pitchFamily="18" charset="0"/>
              </a:rPr>
              <a:t>някой си </a:t>
            </a:r>
            <a:r>
              <a:rPr lang="bg-BG" sz="2000" b="1" kern="0" dirty="0">
                <a:effectLst/>
                <a:latin typeface="+mj-lt"/>
                <a:ea typeface="Times New Roman" panose="02020603050405020304" pitchFamily="18" charset="0"/>
              </a:rPr>
              <a:t>и </a:t>
            </a:r>
            <a:r>
              <a:rPr lang="bg-BG" sz="2000" b="1" i="1" kern="0" dirty="0">
                <a:effectLst/>
                <a:latin typeface="+mj-lt"/>
                <a:ea typeface="Times New Roman" panose="02020603050405020304" pitchFamily="18" charset="0"/>
              </a:rPr>
              <a:t>еди-кой си</a:t>
            </a:r>
            <a:r>
              <a:rPr lang="bg-BG" sz="2000" b="1" kern="0" dirty="0">
                <a:effectLst/>
                <a:latin typeface="+mj-lt"/>
                <a:ea typeface="Times New Roman" panose="02020603050405020304" pitchFamily="18" charset="0"/>
              </a:rPr>
              <a:t>. В коя сфера на общуване се</a:t>
            </a:r>
            <a:r>
              <a:rPr lang="bg-BG" sz="2000" b="1" kern="0" spc="-2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bg-BG" sz="2000" b="1" kern="0" dirty="0">
                <a:effectLst/>
                <a:latin typeface="+mj-lt"/>
                <a:ea typeface="Times New Roman" panose="02020603050405020304" pitchFamily="18" charset="0"/>
              </a:rPr>
              <a:t>използват?</a:t>
            </a:r>
          </a:p>
          <a:p>
            <a:pPr marR="73660" lvl="0" algn="just">
              <a:spcBef>
                <a:spcPts val="5"/>
              </a:spcBef>
              <a:spcAft>
                <a:spcPts val="0"/>
              </a:spcAft>
              <a:buSzPts val="1150"/>
              <a:tabLst>
                <a:tab pos="224155" algn="l"/>
              </a:tabLst>
            </a:pPr>
            <a:endParaRPr lang="bg-BG" sz="2000" b="1" kern="0" dirty="0">
              <a:effectLst/>
              <a:latin typeface="+mj-lt"/>
              <a:ea typeface="Times New Roman" panose="02020603050405020304" pitchFamily="18" charset="0"/>
            </a:endParaRPr>
          </a:p>
          <a:p>
            <a:pPr>
              <a:spcBef>
                <a:spcPts val="40"/>
              </a:spcBef>
            </a:pPr>
            <a:r>
              <a:rPr lang="bg-BG" sz="2000" b="1" dirty="0">
                <a:effectLst/>
                <a:latin typeface="+mj-lt"/>
                <a:ea typeface="Times New Roman" panose="02020603050405020304" pitchFamily="18" charset="0"/>
              </a:rPr>
              <a:t> </a:t>
            </a:r>
            <a:r>
              <a:rPr lang="bg-BG" sz="2000" spc="-5" dirty="0">
                <a:effectLst/>
                <a:latin typeface="+mj-lt"/>
                <a:ea typeface="Times New Roman" panose="02020603050405020304" pitchFamily="18" charset="0"/>
              </a:rPr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.……………………………………………………………………………………………………………………………………….</a:t>
            </a:r>
            <a:endParaRPr lang="bg-BG" sz="2000" dirty="0">
              <a:effectLst/>
              <a:latin typeface="+mj-lt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90877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1712" y="1257300"/>
            <a:ext cx="10631488" cy="4025900"/>
          </a:xfrm>
        </p:spPr>
        <p:txBody>
          <a:bodyPr>
            <a:noAutofit/>
          </a:bodyPr>
          <a:lstStyle/>
          <a:p>
            <a:pPr marR="74295" lvl="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150"/>
              <a:tabLst>
                <a:tab pos="226060" algn="l"/>
              </a:tabLst>
            </a:pPr>
            <a:r>
              <a:rPr lang="bg-BG" sz="2000" b="1" kern="0" dirty="0">
                <a:effectLst/>
                <a:ea typeface="Times New Roman" panose="02020603050405020304" pitchFamily="18" charset="0"/>
              </a:rPr>
              <a:t>2. Разтълкувайте писмено посланието на подчертаното изречение в текста </a:t>
            </a:r>
            <a:r>
              <a:rPr lang="bg-BG" sz="2000" b="1" i="1" kern="0" dirty="0">
                <a:effectLst/>
                <a:ea typeface="Times New Roman" panose="02020603050405020304" pitchFamily="18" charset="0"/>
              </a:rPr>
              <a:t>Гугъл беше победил Бог</a:t>
            </a:r>
            <a:r>
              <a:rPr lang="bg-BG" sz="2000" b="1" kern="0" dirty="0">
                <a:effectLst/>
                <a:ea typeface="Times New Roman" panose="02020603050405020304" pitchFamily="18" charset="0"/>
              </a:rPr>
              <a:t>. Съгласни ли сте, че Гугъл е новият Бог в съвременния свят? Аргументирайте позицията си. Постарайте се да използвате местоимения, изучавани в 6.</a:t>
            </a:r>
            <a:r>
              <a:rPr lang="bg-BG" sz="2000" b="1" kern="0" spc="-30" dirty="0">
                <a:effectLst/>
                <a:ea typeface="Times New Roman" panose="02020603050405020304" pitchFamily="18" charset="0"/>
              </a:rPr>
              <a:t> </a:t>
            </a:r>
            <a:r>
              <a:rPr lang="bg-BG" sz="2000" b="1" kern="0" dirty="0">
                <a:effectLst/>
                <a:ea typeface="Times New Roman" panose="02020603050405020304" pitchFamily="18" charset="0"/>
              </a:rPr>
              <a:t>клас.</a:t>
            </a:r>
            <a:br>
              <a:rPr lang="bg-BG" sz="2000" b="1" kern="0" dirty="0">
                <a:effectLst/>
                <a:ea typeface="Times New Roman" panose="02020603050405020304" pitchFamily="18" charset="0"/>
              </a:rPr>
            </a:br>
            <a:br>
              <a:rPr lang="bg-BG" sz="2000" b="1" kern="0" dirty="0">
                <a:effectLst/>
                <a:ea typeface="Times New Roman" panose="02020603050405020304" pitchFamily="18" charset="0"/>
              </a:rPr>
            </a:br>
            <a:r>
              <a:rPr lang="bg-BG" sz="2000" spc="-5" dirty="0">
                <a:effectLst/>
                <a:ea typeface="Times New Roman" panose="02020603050405020304" pitchFamily="18" charset="0"/>
              </a:rPr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</a:t>
            </a:r>
            <a:endParaRPr lang="bg-BG" sz="2000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75225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1712" y="1257300"/>
            <a:ext cx="10631488" cy="4025900"/>
          </a:xfrm>
        </p:spPr>
        <p:txBody>
          <a:bodyPr>
            <a:noAutofit/>
          </a:bodyPr>
          <a:lstStyle/>
          <a:p>
            <a:pPr marR="74930" lvl="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150"/>
              <a:tabLst>
                <a:tab pos="304800" algn="l"/>
              </a:tabLst>
            </a:pPr>
            <a:r>
              <a:rPr lang="bg-BG" sz="2000" b="1" kern="0" dirty="0">
                <a:ea typeface="Times New Roman" panose="02020603050405020304" pitchFamily="18" charset="0"/>
              </a:rPr>
              <a:t>3</a:t>
            </a:r>
            <a:r>
              <a:rPr lang="bg-BG" sz="2000" b="1" kern="0" dirty="0">
                <a:effectLst/>
                <a:ea typeface="Times New Roman" panose="02020603050405020304" pitchFamily="18" charset="0"/>
              </a:rPr>
              <a:t>. Какво означава изразът </a:t>
            </a:r>
            <a:r>
              <a:rPr lang="bg-BG" sz="2000" b="1" i="1" kern="0" dirty="0">
                <a:effectLst/>
                <a:ea typeface="Times New Roman" panose="02020603050405020304" pitchFamily="18" charset="0"/>
              </a:rPr>
              <a:t>Бог знае колко</a:t>
            </a:r>
            <a:r>
              <a:rPr lang="bg-BG" sz="2000" b="1" kern="0" dirty="0">
                <a:effectLst/>
                <a:ea typeface="Times New Roman" panose="02020603050405020304" pitchFamily="18" charset="0"/>
              </a:rPr>
              <a:t>, в който е употребено въпросително местоимение? Включете този израз в кратък</a:t>
            </a:r>
            <a:r>
              <a:rPr lang="bg-BG" sz="2000" b="1" kern="0" spc="-15" dirty="0">
                <a:effectLst/>
                <a:ea typeface="Times New Roman" panose="02020603050405020304" pitchFamily="18" charset="0"/>
              </a:rPr>
              <a:t> </a:t>
            </a:r>
            <a:r>
              <a:rPr lang="bg-BG" sz="2000" b="1" kern="0" dirty="0">
                <a:effectLst/>
                <a:ea typeface="Times New Roman" panose="02020603050405020304" pitchFamily="18" charset="0"/>
              </a:rPr>
              <a:t>текст.</a:t>
            </a:r>
            <a:br>
              <a:rPr lang="bg-BG" sz="2000" b="1" kern="0" dirty="0">
                <a:effectLst/>
                <a:ea typeface="Times New Roman" panose="02020603050405020304" pitchFamily="18" charset="0"/>
              </a:rPr>
            </a:br>
            <a:br>
              <a:rPr lang="bg-BG" sz="2000" b="1" kern="0" dirty="0">
                <a:effectLst/>
                <a:ea typeface="Times New Roman" panose="02020603050405020304" pitchFamily="18" charset="0"/>
              </a:rPr>
            </a:br>
            <a:r>
              <a:rPr lang="bg-BG" sz="2000" spc="-5" dirty="0">
                <a:effectLst/>
                <a:ea typeface="Times New Roman" panose="02020603050405020304" pitchFamily="18" charset="0"/>
              </a:rPr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</a:t>
            </a:r>
            <a:endParaRPr lang="bg-BG" sz="2000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8094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0912" y="1619250"/>
            <a:ext cx="10631488" cy="4940300"/>
          </a:xfrm>
        </p:spPr>
        <p:txBody>
          <a:bodyPr>
            <a:noAutofit/>
          </a:bodyPr>
          <a:lstStyle/>
          <a:p>
            <a:pPr marR="74295" lv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150"/>
              <a:tabLst>
                <a:tab pos="306705" algn="l"/>
              </a:tabLst>
            </a:pPr>
            <a:r>
              <a:rPr lang="bg-BG" sz="2000" b="1" kern="0" dirty="0">
                <a:effectLst/>
                <a:ea typeface="Times New Roman" panose="02020603050405020304" pitchFamily="18" charset="0"/>
              </a:rPr>
              <a:t>4. В текста са допуснати 6 грешки – правописни, пунктуационни и граматични. Препишете текста и отстранете грешките.</a:t>
            </a:r>
            <a:br>
              <a:rPr lang="bg-BG" sz="2000" b="1" kern="0" dirty="0">
                <a:effectLst/>
                <a:ea typeface="Times New Roman" panose="02020603050405020304" pitchFamily="18" charset="0"/>
              </a:rPr>
            </a:br>
            <a:r>
              <a:rPr lang="bg-BG" sz="2000" b="1" dirty="0">
                <a:effectLst/>
                <a:ea typeface="Times New Roman" panose="02020603050405020304" pitchFamily="18" charset="0"/>
              </a:rPr>
              <a:t> </a:t>
            </a:r>
            <a:br>
              <a:rPr lang="bg-BG" sz="2000" dirty="0">
                <a:effectLst/>
                <a:ea typeface="Times New Roman" panose="02020603050405020304" pitchFamily="18" charset="0"/>
              </a:rPr>
            </a:br>
            <a:r>
              <a:rPr lang="bg-BG" sz="2000" dirty="0">
                <a:effectLst/>
                <a:ea typeface="Times New Roman" panose="02020603050405020304" pitchFamily="18" charset="0"/>
              </a:rPr>
              <a:t>В Китай живее човек които е един от най-високите хора на планетата. Ръстът на </a:t>
            </a:r>
            <a:r>
              <a:rPr lang="bg-BG" sz="2000" dirty="0" err="1">
                <a:effectLst/>
                <a:ea typeface="Times New Roman" panose="02020603050405020304" pitchFamily="18" charset="0"/>
              </a:rPr>
              <a:t>Чжао</a:t>
            </a:r>
            <a:r>
              <a:rPr lang="bg-BG" sz="2000" dirty="0">
                <a:effectLst/>
                <a:ea typeface="Times New Roman" panose="02020603050405020304" pitchFamily="18" charset="0"/>
              </a:rPr>
              <a:t> Лян, бивш баскетболист, достига 2,46 метра. Височината му е измерена от лекари в болница </a:t>
            </a:r>
            <a:r>
              <a:rPr lang="bg-BG" sz="2000" dirty="0" err="1">
                <a:effectLst/>
                <a:ea typeface="Times New Roman" panose="02020603050405020304" pitchFamily="18" charset="0"/>
              </a:rPr>
              <a:t>кадето</a:t>
            </a:r>
            <a:r>
              <a:rPr lang="bg-BG" sz="2000" dirty="0">
                <a:effectLst/>
                <a:ea typeface="Times New Roman" panose="02020603050405020304" pitchFamily="18" charset="0"/>
              </a:rPr>
              <a:t> той е бил опериран, тъй като е имал травма на крака. За да бъде признат официално за най-високия човек на планетата, </a:t>
            </a:r>
            <a:r>
              <a:rPr lang="bg-BG" sz="2000" dirty="0" err="1">
                <a:effectLst/>
                <a:ea typeface="Times New Roman" panose="02020603050405020304" pitchFamily="18" charset="0"/>
              </a:rPr>
              <a:t>неколко</a:t>
            </a:r>
            <a:r>
              <a:rPr lang="bg-BG" sz="2000" dirty="0">
                <a:effectLst/>
                <a:ea typeface="Times New Roman" panose="02020603050405020304" pitchFamily="18" charset="0"/>
              </a:rPr>
              <a:t> независими експерта трябва да установят неговия ръст.</a:t>
            </a:r>
            <a:br>
              <a:rPr lang="bg-BG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bg-BG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br>
              <a:rPr lang="bg-BG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bg-BG" sz="18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…………………………………………………………………………………………………………………</a:t>
            </a:r>
            <a:br>
              <a:rPr lang="bg-BG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bg-BG" sz="18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…………………………………………………………………………………………………………………</a:t>
            </a:r>
            <a:br>
              <a:rPr lang="bg-BG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bg-BG" sz="18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…………………………………………………………………………………………………………………</a:t>
            </a:r>
            <a:br>
              <a:rPr lang="bg-BG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bg-BG" sz="18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…………………………………………………………………………………………………………………</a:t>
            </a:r>
            <a:br>
              <a:rPr lang="bg-BG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bg-BG" sz="18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…………………………………………………………………………………………………………………</a:t>
            </a:r>
            <a:br>
              <a:rPr lang="bg-BG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bg-BG" sz="18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…………………………………………………………………………………………………………………</a:t>
            </a:r>
            <a:br>
              <a:rPr lang="bg-BG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bg-BG" sz="18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…………………………………………………………………………………………………………………</a:t>
            </a:r>
            <a:br>
              <a:rPr lang="bg-BG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bg-BG" sz="2000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06360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458F9B-1F62-474C-B9C1-3ABE2926E4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77010" y="4813300"/>
            <a:ext cx="5359405" cy="914400"/>
          </a:xfrm>
        </p:spPr>
        <p:txBody>
          <a:bodyPr/>
          <a:lstStyle/>
          <a:p>
            <a:r>
              <a:rPr lang="bg-BG" dirty="0"/>
              <a:t>Използван ресурс: БГ учебник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A311BE7-0EA4-4103-BBFB-052D7BB9230C}"/>
              </a:ext>
            </a:extLst>
          </p:cNvPr>
          <p:cNvSpPr txBox="1">
            <a:spLocks/>
          </p:cNvSpPr>
          <p:nvPr/>
        </p:nvSpPr>
        <p:spPr>
          <a:xfrm>
            <a:off x="4913313" y="2044700"/>
            <a:ext cx="6858002" cy="14351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dirty="0"/>
              <a:t>Благодаря Ви за вниманието!!!</a:t>
            </a:r>
          </a:p>
        </p:txBody>
      </p:sp>
    </p:spTree>
    <p:extLst>
      <p:ext uri="{BB962C8B-B14F-4D97-AF65-F5344CB8AC3E}">
        <p14:creationId xmlns:p14="http://schemas.microsoft.com/office/powerpoint/2010/main" val="12243999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637880"/>
          </a:xfrm>
        </p:spPr>
        <p:txBody>
          <a:bodyPr>
            <a:normAutofit/>
          </a:bodyPr>
          <a:lstStyle/>
          <a:p>
            <a:pPr marL="76200" algn="just">
              <a:spcBef>
                <a:spcPts val="455"/>
              </a:spcBef>
              <a:spcAft>
                <a:spcPts val="0"/>
              </a:spcAft>
            </a:pPr>
            <a:r>
              <a:rPr lang="bg-BG" sz="2300" b="1" kern="0" dirty="0">
                <a:effectLst/>
                <a:ea typeface="Times New Roman" panose="02020603050405020304" pitchFamily="18" charset="0"/>
              </a:rPr>
              <a:t>Прочетете текста и изпълнете задачите към него (1. – 7.).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065214" y="1046374"/>
            <a:ext cx="10058400" cy="5175317"/>
          </a:xfrm>
        </p:spPr>
        <p:txBody>
          <a:bodyPr>
            <a:normAutofit fontScale="85000" lnSpcReduction="10000"/>
          </a:bodyPr>
          <a:lstStyle/>
          <a:p>
            <a:pPr marL="75565" marR="73660" indent="215265" algn="just">
              <a:spcBef>
                <a:spcPts val="555"/>
              </a:spcBef>
              <a:spcAft>
                <a:spcPts val="0"/>
              </a:spcAft>
            </a:pPr>
            <a:r>
              <a:rPr lang="bg-BG" sz="1800" dirty="0">
                <a:effectLst/>
                <a:latin typeface="+mj-lt"/>
                <a:ea typeface="Times New Roman" panose="02020603050405020304" pitchFamily="18" charset="0"/>
              </a:rPr>
              <a:t>Разговорът ни за имената постепенно набираше скорост и страст. Възникна спор около това кое е най-голямото име. Най-мощното, най-разпространеното, най-изговаряното. Решихме </a:t>
            </a:r>
            <a:r>
              <a:rPr lang="bg-BG" sz="1800" b="1" dirty="0">
                <a:solidFill>
                  <a:srgbClr val="C00000"/>
                </a:solidFill>
                <a:effectLst/>
                <a:latin typeface="+mj-lt"/>
                <a:ea typeface="Times New Roman" panose="02020603050405020304" pitchFamily="18" charset="0"/>
              </a:rPr>
              <a:t>всеки</a:t>
            </a:r>
            <a:r>
              <a:rPr lang="bg-BG" sz="1800" b="1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bg-BG" sz="1800" dirty="0">
                <a:effectLst/>
                <a:latin typeface="+mj-lt"/>
                <a:ea typeface="Times New Roman" panose="02020603050405020304" pitchFamily="18" charset="0"/>
              </a:rPr>
              <a:t>да си намисли тайно по едно име, да се обзаложим и после да проверим къде, къде… в Гугъл, разбира се. Теглихме жребий кой да бъде пръв. Никога не съм бил любимец на Тюхе</a:t>
            </a:r>
            <a:r>
              <a:rPr lang="bg-BG" sz="1800" u="none" strike="noStrike" baseline="30000" dirty="0">
                <a:solidFill>
                  <a:srgbClr val="0000FF"/>
                </a:solidFill>
                <a:effectLst/>
                <a:latin typeface="+mj-lt"/>
                <a:ea typeface="Times New Roman" panose="02020603050405020304" pitchFamily="18" charset="0"/>
                <a:hlinkClick r:id="rId2"/>
              </a:rPr>
              <a:t>1</a:t>
            </a:r>
            <a:r>
              <a:rPr lang="bg-BG" sz="1800" u="none" strike="noStrike" dirty="0">
                <a:solidFill>
                  <a:srgbClr val="0000FF"/>
                </a:solidFill>
                <a:effectLst/>
                <a:latin typeface="+mj-lt"/>
                <a:ea typeface="Times New Roman" panose="02020603050405020304" pitchFamily="18" charset="0"/>
                <a:hlinkClick r:id="rId2"/>
              </a:rPr>
              <a:t>,</a:t>
            </a:r>
            <a:r>
              <a:rPr lang="bg-BG" sz="1800" dirty="0">
                <a:effectLst/>
                <a:latin typeface="+mj-lt"/>
                <a:ea typeface="Times New Roman" panose="02020603050405020304" pitchFamily="18" charset="0"/>
              </a:rPr>
              <a:t> така че приех с примирение правото на първи опит за приятеля ми. Той отвори малкия си син лаптоп, </a:t>
            </a:r>
            <a:r>
              <a:rPr lang="bg-BG" sz="1800" dirty="0">
                <a:solidFill>
                  <a:srgbClr val="C00000"/>
                </a:solidFill>
                <a:effectLst/>
                <a:latin typeface="+mj-lt"/>
                <a:ea typeface="Times New Roman" panose="02020603050405020304" pitchFamily="18" charset="0"/>
              </a:rPr>
              <a:t>с </a:t>
            </a:r>
            <a:r>
              <a:rPr lang="bg-BG" sz="1800" b="1" dirty="0">
                <a:solidFill>
                  <a:srgbClr val="C00000"/>
                </a:solidFill>
                <a:effectLst/>
                <a:latin typeface="+mj-lt"/>
                <a:ea typeface="Times New Roman" panose="02020603050405020304" pitchFamily="18" charset="0"/>
              </a:rPr>
              <a:t>който </a:t>
            </a:r>
            <a:r>
              <a:rPr lang="bg-BG" sz="1800" dirty="0">
                <a:effectLst/>
                <a:latin typeface="+mj-lt"/>
                <a:ea typeface="Times New Roman" panose="02020603050405020304" pitchFamily="18" charset="0"/>
              </a:rPr>
              <a:t>никога не се разделяше, влезе в Гугъл, постоя няколко секунди, все едно се колебаеше кое точно име да избере… Три кратки почуквания, </a:t>
            </a:r>
            <a:r>
              <a:rPr lang="bg-BG" sz="1800" dirty="0" err="1">
                <a:effectLst/>
                <a:latin typeface="+mj-lt"/>
                <a:ea typeface="Times New Roman" panose="02020603050405020304" pitchFamily="18" charset="0"/>
              </a:rPr>
              <a:t>Enter</a:t>
            </a:r>
            <a:r>
              <a:rPr lang="bg-BG" sz="1800" dirty="0">
                <a:effectLst/>
                <a:latin typeface="+mj-lt"/>
                <a:ea typeface="Times New Roman" panose="02020603050405020304" pitchFamily="18" charset="0"/>
              </a:rPr>
              <a:t> и онази тънка усмивка, с която сякаш се извинява за превъзходството си. Бог, по-точно </a:t>
            </a:r>
            <a:r>
              <a:rPr lang="bg-BG" sz="1800" dirty="0" err="1">
                <a:effectLst/>
                <a:latin typeface="+mj-lt"/>
                <a:ea typeface="Times New Roman" panose="02020603050405020304" pitchFamily="18" charset="0"/>
              </a:rPr>
              <a:t>God</a:t>
            </a:r>
            <a:r>
              <a:rPr lang="bg-BG" sz="1800" dirty="0">
                <a:effectLst/>
                <a:latin typeface="+mj-lt"/>
                <a:ea typeface="Times New Roman" panose="02020603050405020304" pitchFamily="18" charset="0"/>
              </a:rPr>
              <a:t>. </a:t>
            </a:r>
            <a:r>
              <a:rPr lang="bg-BG" sz="1800" b="1" dirty="0">
                <a:solidFill>
                  <a:srgbClr val="C00000"/>
                </a:solidFill>
                <a:effectLst/>
                <a:latin typeface="+mj-lt"/>
                <a:ea typeface="Times New Roman" panose="02020603050405020304" pitchFamily="18" charset="0"/>
              </a:rPr>
              <a:t>Не се иска Бог знае каква мъдрост</a:t>
            </a:r>
            <a:r>
              <a:rPr lang="bg-BG" sz="1800" b="1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bg-BG" sz="1800" dirty="0">
                <a:effectLst/>
                <a:latin typeface="+mj-lt"/>
                <a:ea typeface="Times New Roman" panose="02020603050405020304" pitchFamily="18" charset="0"/>
              </a:rPr>
              <a:t>да се досетиш, че това ще бъде най-плодовитото име. В Гугъл Бог се яви точно 611 000 000 пъти.</a:t>
            </a:r>
            <a:r>
              <a:rPr lang="bg-BG" sz="1800" spc="-7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bg-BG" sz="1800" dirty="0">
                <a:effectLst/>
                <a:latin typeface="+mj-lt"/>
                <a:ea typeface="Times New Roman" panose="02020603050405020304" pitchFamily="18" charset="0"/>
              </a:rPr>
              <a:t>[…]</a:t>
            </a:r>
          </a:p>
          <a:p>
            <a:pPr marL="75565" marR="73660" indent="215265" algn="just">
              <a:spcAft>
                <a:spcPts val="0"/>
              </a:spcAft>
            </a:pPr>
            <a:r>
              <a:rPr lang="bg-BG" sz="1800" dirty="0">
                <a:effectLst/>
                <a:latin typeface="+mj-lt"/>
                <a:ea typeface="Times New Roman" panose="02020603050405020304" pitchFamily="18" charset="0"/>
              </a:rPr>
              <a:t>Гугъл чакаше като пес, с полуотворена морда</a:t>
            </a:r>
            <a:r>
              <a:rPr lang="bg-BG" sz="1800" u="none" strike="noStrike" baseline="30000" dirty="0">
                <a:solidFill>
                  <a:srgbClr val="0000FF"/>
                </a:solidFill>
                <a:effectLst/>
                <a:latin typeface="+mj-lt"/>
                <a:ea typeface="Times New Roman" panose="02020603050405020304" pitchFamily="18" charset="0"/>
                <a:hlinkClick r:id="rId3"/>
              </a:rPr>
              <a:t>2</a:t>
            </a:r>
            <a:r>
              <a:rPr lang="bg-BG" sz="1800" u="none" strike="noStrike" dirty="0">
                <a:solidFill>
                  <a:srgbClr val="0000FF"/>
                </a:solidFill>
                <a:effectLst/>
                <a:latin typeface="+mj-lt"/>
                <a:ea typeface="Times New Roman" panose="02020603050405020304" pitchFamily="18" charset="0"/>
                <a:hlinkClick r:id="rId3"/>
              </a:rPr>
              <a:t>,</a:t>
            </a:r>
            <a:r>
              <a:rPr lang="bg-BG" sz="1800" dirty="0">
                <a:effectLst/>
                <a:latin typeface="+mj-lt"/>
                <a:ea typeface="Times New Roman" panose="02020603050405020304" pitchFamily="18" charset="0"/>
              </a:rPr>
              <a:t> за да хвърля името, чиито кокали щеше да струпа пред мен. И точно в този момент, дяволът ме е бутнал, сигурен съм, ми хрумна да хвърля в тази паст едно име. </a:t>
            </a:r>
            <a:r>
              <a:rPr lang="bg-BG" sz="1800" dirty="0" err="1">
                <a:effectLst/>
                <a:latin typeface="+mj-lt"/>
                <a:ea typeface="Times New Roman" panose="02020603050405020304" pitchFamily="18" charset="0"/>
              </a:rPr>
              <a:t>Google</a:t>
            </a:r>
            <a:r>
              <a:rPr lang="bg-BG" sz="1800" dirty="0">
                <a:effectLst/>
                <a:latin typeface="+mj-lt"/>
                <a:ea typeface="Times New Roman" panose="02020603050405020304" pitchFamily="18" charset="0"/>
              </a:rPr>
              <a:t>. Да пуснеш търсачката да търси себе си, е най-малкото нередно и противоестествено. То е като да накараш змия да захапе опашката си, котка да лови сянката си. Природата не прощава подобни неща.</a:t>
            </a:r>
            <a:r>
              <a:rPr lang="bg-BG" sz="1800" spc="-3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bg-BG" sz="1800" dirty="0">
                <a:effectLst/>
                <a:latin typeface="+mj-lt"/>
                <a:ea typeface="Times New Roman" panose="02020603050405020304" pitchFamily="18" charset="0"/>
              </a:rPr>
              <a:t>[…]</a:t>
            </a:r>
          </a:p>
          <a:p>
            <a:pPr marL="75565" marR="74295" indent="215265" algn="just">
              <a:spcBef>
                <a:spcPts val="10"/>
              </a:spcBef>
              <a:spcAft>
                <a:spcPts val="0"/>
              </a:spcAft>
            </a:pPr>
            <a:r>
              <a:rPr lang="bg-BG" sz="1800" dirty="0">
                <a:effectLst/>
                <a:latin typeface="+mj-lt"/>
                <a:ea typeface="Times New Roman" panose="02020603050405020304" pitchFamily="18" charset="0"/>
              </a:rPr>
              <a:t>На Гугъл му бяха нужни обидно кратките 0,09 секунди и той изплю без </a:t>
            </a:r>
            <a:r>
              <a:rPr lang="bg-BG" sz="1800" b="1" dirty="0">
                <a:solidFill>
                  <a:srgbClr val="C00000"/>
                </a:solidFill>
                <a:effectLst/>
                <a:latin typeface="+mj-lt"/>
                <a:ea typeface="Times New Roman" panose="02020603050405020304" pitchFamily="18" charset="0"/>
              </a:rPr>
              <a:t>свян</a:t>
            </a:r>
            <a:r>
              <a:rPr lang="bg-BG" sz="1800" b="1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bg-BG" sz="1800" dirty="0">
                <a:effectLst/>
                <a:latin typeface="+mj-lt"/>
                <a:ea typeface="Times New Roman" panose="02020603050405020304" pitchFamily="18" charset="0"/>
              </a:rPr>
              <a:t>2 810 000 000 пъти своето собствено име. Това ли беше новият Бог на имената? Приятелят ми не можеше да повярва на очите си. Сигурната допреди малко победа в облога му се изплъзваше с лекота. Със същата лекота, с която </a:t>
            </a:r>
            <a:r>
              <a:rPr lang="bg-BG" sz="1800" u="heavy" dirty="0">
                <a:effectLst/>
                <a:latin typeface="+mj-lt"/>
                <a:ea typeface="Times New Roman" panose="02020603050405020304" pitchFamily="18" charset="0"/>
              </a:rPr>
              <a:t>Гугъл беше победил Бог</a:t>
            </a:r>
            <a:r>
              <a:rPr lang="bg-BG" sz="1800" dirty="0">
                <a:effectLst/>
                <a:latin typeface="+mj-lt"/>
                <a:ea typeface="Times New Roman" panose="02020603050405020304" pitchFamily="18" charset="0"/>
              </a:rPr>
              <a:t>. За стотни от</a:t>
            </a:r>
            <a:r>
              <a:rPr lang="bg-BG" sz="1800" spc="-3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bg-BG" sz="1800" dirty="0">
                <a:effectLst/>
                <a:latin typeface="+mj-lt"/>
                <a:ea typeface="Times New Roman" panose="02020603050405020304" pitchFamily="18" charset="0"/>
              </a:rPr>
              <a:t>секундата.</a:t>
            </a:r>
          </a:p>
          <a:p>
            <a:pPr marL="76200" marR="74295" indent="215265" algn="just">
              <a:lnSpc>
                <a:spcPct val="98000"/>
              </a:lnSpc>
              <a:spcBef>
                <a:spcPts val="10"/>
              </a:spcBef>
              <a:spcAft>
                <a:spcPts val="0"/>
              </a:spcAft>
            </a:pPr>
            <a:r>
              <a:rPr lang="bg-BG" sz="1800" dirty="0">
                <a:effectLst/>
                <a:latin typeface="+mj-lt"/>
                <a:ea typeface="Times New Roman" panose="02020603050405020304" pitchFamily="18" charset="0"/>
              </a:rPr>
              <a:t>Седяхме вцепенени и все по-ясно разбирахме, че </a:t>
            </a:r>
            <a:r>
              <a:rPr lang="bg-BG" sz="1800" b="1" dirty="0">
                <a:solidFill>
                  <a:srgbClr val="C00000"/>
                </a:solidFill>
                <a:effectLst/>
                <a:latin typeface="+mj-lt"/>
                <a:ea typeface="Times New Roman" panose="02020603050405020304" pitchFamily="18" charset="0"/>
              </a:rPr>
              <a:t>нищо</a:t>
            </a:r>
            <a:r>
              <a:rPr lang="bg-BG" sz="1800" b="1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bg-BG" sz="1800" dirty="0">
                <a:effectLst/>
                <a:latin typeface="+mj-lt"/>
                <a:ea typeface="Times New Roman" panose="02020603050405020304" pitchFamily="18" charset="0"/>
              </a:rPr>
              <a:t>в този свят на имена вече няма да е същото. А ние и двамата бяхме от губещата страна на облога.</a:t>
            </a:r>
          </a:p>
          <a:p>
            <a:pPr marR="74295" algn="r"/>
            <a:r>
              <a:rPr lang="bg-BG" sz="1800" dirty="0">
                <a:effectLst/>
                <a:latin typeface="+mj-lt"/>
                <a:ea typeface="Times New Roman" panose="02020603050405020304" pitchFamily="18" charset="0"/>
              </a:rPr>
              <a:t>Георги Господинов, „Бог на имената“</a:t>
            </a:r>
          </a:p>
        </p:txBody>
      </p:sp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  <a:p>
            <a:pPr algn="ctr"/>
            <a:r>
              <a:rPr lang="bg-BG" sz="3000" b="1" dirty="0"/>
              <a:t>В</a:t>
            </a:r>
            <a:endParaRPr lang="en-US" sz="3000" b="1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19"/>
          </p:nvPr>
        </p:nvSpPr>
        <p:spPr/>
        <p:txBody>
          <a:bodyPr/>
          <a:lstStyle/>
          <a:p>
            <a:endParaRPr lang="bg-BG" dirty="0"/>
          </a:p>
          <a:p>
            <a:pPr algn="ctr"/>
            <a:r>
              <a:rPr lang="bg-BG" sz="3000" b="1" dirty="0"/>
              <a:t>Г</a:t>
            </a:r>
            <a:endParaRPr lang="en-US" sz="30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7C628DA-F3C9-456A-BC7C-804BCA3C11D4}"/>
              </a:ext>
            </a:extLst>
          </p:cNvPr>
          <p:cNvSpPr txBox="1"/>
          <p:nvPr/>
        </p:nvSpPr>
        <p:spPr>
          <a:xfrm>
            <a:off x="1161377" y="1900210"/>
            <a:ext cx="41510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buSzPts val="1150"/>
              <a:tabLst>
                <a:tab pos="222885" algn="l"/>
              </a:tabLst>
            </a:pPr>
            <a:r>
              <a:rPr lang="en-US" sz="1800" b="1" kern="0" dirty="0">
                <a:effectLst/>
                <a:ea typeface="Times New Roman" panose="02020603050405020304" pitchFamily="18" charset="0"/>
              </a:rPr>
              <a:t>1. </a:t>
            </a:r>
            <a:r>
              <a:rPr lang="bg-BG" sz="1800" b="1" kern="0" dirty="0">
                <a:effectLst/>
                <a:ea typeface="Times New Roman" panose="02020603050405020304" pitchFamily="18" charset="0"/>
              </a:rPr>
              <a:t>Думата </a:t>
            </a:r>
            <a:r>
              <a:rPr lang="bg-BG" sz="1800" b="1" i="1" kern="0" dirty="0">
                <a:effectLst/>
                <a:ea typeface="Times New Roman" panose="02020603050405020304" pitchFamily="18" charset="0"/>
              </a:rPr>
              <a:t>който</a:t>
            </a:r>
            <a:r>
              <a:rPr lang="bg-BG" sz="1800" b="1" kern="0" dirty="0">
                <a:effectLst/>
                <a:ea typeface="Times New Roman" panose="02020603050405020304" pitchFamily="18" charset="0"/>
              </a:rPr>
              <a:t>, подчертана в текста,</a:t>
            </a:r>
            <a:r>
              <a:rPr lang="bg-BG" sz="1800" b="1" kern="0" spc="-60" dirty="0">
                <a:effectLst/>
                <a:ea typeface="Times New Roman" panose="02020603050405020304" pitchFamily="18" charset="0"/>
              </a:rPr>
              <a:t> </a:t>
            </a:r>
            <a:r>
              <a:rPr lang="bg-BG" sz="1800" b="1" kern="0" dirty="0">
                <a:effectLst/>
                <a:ea typeface="Times New Roman" panose="02020603050405020304" pitchFamily="18" charset="0"/>
              </a:rPr>
              <a:t>е:</a:t>
            </a:r>
            <a:endParaRPr lang="en-US" sz="1800" b="1" kern="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F8B0E91-C778-416E-A614-87903EC53F92}"/>
              </a:ext>
            </a:extLst>
          </p:cNvPr>
          <p:cNvSpPr txBox="1"/>
          <p:nvPr/>
        </p:nvSpPr>
        <p:spPr>
          <a:xfrm>
            <a:off x="1108641" y="2546541"/>
            <a:ext cx="4163861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6200"/>
            <a:r>
              <a:rPr lang="bg-BG" dirty="0">
                <a:effectLst/>
                <a:latin typeface="+mj-lt"/>
                <a:ea typeface="Times New Roman" panose="02020603050405020304" pitchFamily="18" charset="0"/>
              </a:rPr>
              <a:t>А) въпросително местоимение</a:t>
            </a:r>
          </a:p>
          <a:p>
            <a:pPr marL="75565" marR="277495"/>
            <a:r>
              <a:rPr lang="bg-BG" dirty="0">
                <a:effectLst/>
                <a:latin typeface="+mj-lt"/>
                <a:ea typeface="Times New Roman" panose="02020603050405020304" pitchFamily="18" charset="0"/>
              </a:rPr>
              <a:t>Б) въпросително местоименно наречие </a:t>
            </a:r>
            <a:endParaRPr lang="en-US" dirty="0">
              <a:effectLst/>
              <a:latin typeface="+mj-lt"/>
              <a:ea typeface="Times New Roman" panose="02020603050405020304" pitchFamily="18" charset="0"/>
            </a:endParaRPr>
          </a:p>
          <a:p>
            <a:pPr marL="75565" marR="277495"/>
            <a:r>
              <a:rPr lang="bg-BG" dirty="0">
                <a:effectLst/>
                <a:latin typeface="+mj-lt"/>
                <a:ea typeface="Times New Roman" panose="02020603050405020304" pitchFamily="18" charset="0"/>
              </a:rPr>
              <a:t>В) относително местоимение</a:t>
            </a:r>
          </a:p>
          <a:p>
            <a:pPr marL="75565"/>
            <a:r>
              <a:rPr lang="bg-BG" dirty="0">
                <a:effectLst/>
                <a:latin typeface="+mj-lt"/>
                <a:ea typeface="Times New Roman" panose="02020603050405020304" pitchFamily="18" charset="0"/>
              </a:rPr>
              <a:t>Г) относително местоименно наречие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9285A89-CC28-4F8D-8FAE-C46E521EE163}"/>
              </a:ext>
            </a:extLst>
          </p:cNvPr>
          <p:cNvSpPr txBox="1"/>
          <p:nvPr/>
        </p:nvSpPr>
        <p:spPr>
          <a:xfrm>
            <a:off x="6879553" y="1951890"/>
            <a:ext cx="41510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buSzPts val="1150"/>
              <a:tabLst>
                <a:tab pos="222885" algn="l"/>
              </a:tabLst>
            </a:pPr>
            <a:r>
              <a:rPr lang="en-US" sz="1800" b="1" kern="0" dirty="0">
                <a:effectLst/>
                <a:latin typeface="+mj-lt"/>
                <a:ea typeface="Times New Roman" panose="02020603050405020304" pitchFamily="18" charset="0"/>
              </a:rPr>
              <a:t>2. </a:t>
            </a:r>
            <a:r>
              <a:rPr lang="bg-BG" sz="1800" b="1" kern="0" dirty="0">
                <a:effectLst/>
                <a:latin typeface="+mj-lt"/>
                <a:ea typeface="Times New Roman" panose="02020603050405020304" pitchFamily="18" charset="0"/>
              </a:rPr>
              <a:t>Думата </a:t>
            </a:r>
            <a:r>
              <a:rPr lang="bg-BG" sz="1800" b="1" i="1" kern="0" dirty="0">
                <a:effectLst/>
                <a:latin typeface="+mj-lt"/>
                <a:ea typeface="Times New Roman" panose="02020603050405020304" pitchFamily="18" charset="0"/>
              </a:rPr>
              <a:t>нищо</a:t>
            </a:r>
            <a:r>
              <a:rPr lang="bg-BG" sz="1800" b="1" kern="0" dirty="0">
                <a:effectLst/>
                <a:latin typeface="+mj-lt"/>
                <a:ea typeface="Times New Roman" panose="02020603050405020304" pitchFamily="18" charset="0"/>
              </a:rPr>
              <a:t>, подчертана в текста,</a:t>
            </a:r>
            <a:r>
              <a:rPr lang="bg-BG" sz="1800" b="1" kern="0" spc="-45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bg-BG" sz="1800" b="1" kern="0" dirty="0">
                <a:effectLst/>
                <a:latin typeface="+mj-lt"/>
                <a:ea typeface="Times New Roman" panose="02020603050405020304" pitchFamily="18" charset="0"/>
              </a:rPr>
              <a:t>е: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7F276FB-8AAA-4ADD-9132-D3B9DBF7C6CC}"/>
              </a:ext>
            </a:extLst>
          </p:cNvPr>
          <p:cNvSpPr txBox="1"/>
          <p:nvPr/>
        </p:nvSpPr>
        <p:spPr>
          <a:xfrm>
            <a:off x="6742908" y="2615012"/>
            <a:ext cx="4748302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5565" marR="336550">
              <a:spcAft>
                <a:spcPts val="0"/>
              </a:spcAft>
            </a:pPr>
            <a:r>
              <a:rPr lang="bg-BG" sz="1800" dirty="0">
                <a:effectLst/>
                <a:latin typeface="+mj-lt"/>
                <a:ea typeface="Times New Roman" panose="02020603050405020304" pitchFamily="18" charset="0"/>
              </a:rPr>
              <a:t>А) отрицателно местоименно наречие</a:t>
            </a:r>
            <a:endParaRPr lang="en-US" sz="1800" dirty="0">
              <a:effectLst/>
              <a:latin typeface="+mj-lt"/>
              <a:ea typeface="Times New Roman" panose="02020603050405020304" pitchFamily="18" charset="0"/>
            </a:endParaRPr>
          </a:p>
          <a:p>
            <a:pPr marL="75565" marR="336550">
              <a:spcAft>
                <a:spcPts val="0"/>
              </a:spcAft>
            </a:pPr>
            <a:r>
              <a:rPr lang="bg-BG" sz="1800" dirty="0">
                <a:effectLst/>
                <a:latin typeface="+mj-lt"/>
                <a:ea typeface="Times New Roman" panose="02020603050405020304" pitchFamily="18" charset="0"/>
              </a:rPr>
              <a:t>Б) неопределително местоимение</a:t>
            </a:r>
          </a:p>
          <a:p>
            <a:pPr marL="75565" marR="832485">
              <a:spcAft>
                <a:spcPts val="0"/>
              </a:spcAft>
            </a:pPr>
            <a:r>
              <a:rPr lang="bg-BG" sz="1800" dirty="0">
                <a:effectLst/>
                <a:latin typeface="+mj-lt"/>
                <a:ea typeface="Times New Roman" panose="02020603050405020304" pitchFamily="18" charset="0"/>
              </a:rPr>
              <a:t>В) обобщително местоимение </a:t>
            </a:r>
            <a:endParaRPr lang="en-US" sz="1800" dirty="0">
              <a:effectLst/>
              <a:latin typeface="+mj-lt"/>
              <a:ea typeface="Times New Roman" panose="02020603050405020304" pitchFamily="18" charset="0"/>
            </a:endParaRPr>
          </a:p>
          <a:p>
            <a:pPr marL="75565" marR="832485">
              <a:spcAft>
                <a:spcPts val="0"/>
              </a:spcAft>
            </a:pPr>
            <a:r>
              <a:rPr lang="bg-BG" sz="1800" dirty="0">
                <a:effectLst/>
                <a:latin typeface="+mj-lt"/>
                <a:ea typeface="Times New Roman" panose="02020603050405020304" pitchFamily="18" charset="0"/>
              </a:rPr>
              <a:t>Г) отрицателно местоимение</a:t>
            </a:r>
          </a:p>
        </p:txBody>
      </p:sp>
    </p:spTree>
    <p:extLst>
      <p:ext uri="{BB962C8B-B14F-4D97-AF65-F5344CB8AC3E}">
        <p14:creationId xmlns:p14="http://schemas.microsoft.com/office/powerpoint/2010/main" val="21616337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75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75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75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75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75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75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0" grpId="0" build="p"/>
      <p:bldP spid="12" grpId="0"/>
      <p:bldP spid="13" grpId="0"/>
      <p:bldP spid="14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  <a:p>
            <a:pPr algn="ctr"/>
            <a:r>
              <a:rPr lang="bg-BG" sz="3000" b="1" dirty="0"/>
              <a:t>В</a:t>
            </a:r>
            <a:endParaRPr lang="en-US" sz="3000" b="1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19"/>
          </p:nvPr>
        </p:nvSpPr>
        <p:spPr/>
        <p:txBody>
          <a:bodyPr/>
          <a:lstStyle/>
          <a:p>
            <a:endParaRPr lang="bg-BG" dirty="0"/>
          </a:p>
          <a:p>
            <a:pPr algn="ctr"/>
            <a:r>
              <a:rPr lang="bg-BG" sz="3000" b="1" dirty="0"/>
              <a:t>А</a:t>
            </a:r>
            <a:endParaRPr lang="en-US" sz="30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7C628DA-F3C9-456A-BC7C-804BCA3C11D4}"/>
              </a:ext>
            </a:extLst>
          </p:cNvPr>
          <p:cNvSpPr txBox="1"/>
          <p:nvPr/>
        </p:nvSpPr>
        <p:spPr>
          <a:xfrm>
            <a:off x="1161377" y="1900210"/>
            <a:ext cx="41510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SzPts val="1150"/>
              <a:tabLst>
                <a:tab pos="222885" algn="l"/>
              </a:tabLst>
            </a:pPr>
            <a:r>
              <a:rPr lang="bg-BG" b="1" kern="0" dirty="0">
                <a:ea typeface="Times New Roman" panose="02020603050405020304" pitchFamily="18" charset="0"/>
              </a:rPr>
              <a:t>3</a:t>
            </a:r>
            <a:r>
              <a:rPr lang="en-US" sz="1800" b="1" kern="0" dirty="0">
                <a:effectLst/>
                <a:ea typeface="Times New Roman" panose="02020603050405020304" pitchFamily="18" charset="0"/>
              </a:rPr>
              <a:t>. </a:t>
            </a:r>
            <a:r>
              <a:rPr lang="bg-BG" sz="1800" b="1" kern="0" dirty="0">
                <a:effectLst/>
                <a:latin typeface="+mj-lt"/>
                <a:ea typeface="Times New Roman" panose="02020603050405020304" pitchFamily="18" charset="0"/>
              </a:rPr>
              <a:t>Думата </a:t>
            </a:r>
            <a:r>
              <a:rPr lang="bg-BG" sz="1800" b="1" i="1" kern="0" dirty="0">
                <a:effectLst/>
                <a:latin typeface="+mj-lt"/>
                <a:ea typeface="Times New Roman" panose="02020603050405020304" pitchFamily="18" charset="0"/>
              </a:rPr>
              <a:t>всеки</a:t>
            </a:r>
            <a:r>
              <a:rPr lang="bg-BG" sz="1800" b="1" kern="0" dirty="0">
                <a:effectLst/>
                <a:latin typeface="+mj-lt"/>
                <a:ea typeface="Times New Roman" panose="02020603050405020304" pitchFamily="18" charset="0"/>
              </a:rPr>
              <a:t>, подчертана в текста,</a:t>
            </a:r>
            <a:r>
              <a:rPr lang="bg-BG" sz="1800" b="1" kern="0" spc="-45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bg-BG" sz="1800" b="1" kern="0" dirty="0">
                <a:effectLst/>
                <a:latin typeface="+mj-lt"/>
                <a:ea typeface="Times New Roman" panose="02020603050405020304" pitchFamily="18" charset="0"/>
              </a:rPr>
              <a:t>е: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F8B0E91-C778-416E-A614-87903EC53F92}"/>
              </a:ext>
            </a:extLst>
          </p:cNvPr>
          <p:cNvSpPr txBox="1"/>
          <p:nvPr/>
        </p:nvSpPr>
        <p:spPr>
          <a:xfrm>
            <a:off x="1108641" y="2546541"/>
            <a:ext cx="4606359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5565" marR="522605">
              <a:spcAft>
                <a:spcPts val="0"/>
              </a:spcAft>
            </a:pPr>
            <a:r>
              <a:rPr lang="bg-BG" sz="1800" dirty="0">
                <a:effectLst/>
                <a:latin typeface="+mj-lt"/>
                <a:ea typeface="Times New Roman" panose="02020603050405020304" pitchFamily="18" charset="0"/>
              </a:rPr>
              <a:t>А) неопределително местоимение </a:t>
            </a:r>
          </a:p>
          <a:p>
            <a:pPr marL="75565" marR="522605">
              <a:spcAft>
                <a:spcPts val="0"/>
              </a:spcAft>
            </a:pPr>
            <a:r>
              <a:rPr lang="bg-BG" sz="1800" dirty="0">
                <a:effectLst/>
                <a:latin typeface="+mj-lt"/>
                <a:ea typeface="Times New Roman" panose="02020603050405020304" pitchFamily="18" charset="0"/>
              </a:rPr>
              <a:t>Б) въпросително местоимение</a:t>
            </a:r>
          </a:p>
          <a:p>
            <a:pPr marL="75565" marR="767715">
              <a:spcAft>
                <a:spcPts val="0"/>
              </a:spcAft>
            </a:pPr>
            <a:r>
              <a:rPr lang="bg-BG" sz="1800" dirty="0">
                <a:effectLst/>
                <a:latin typeface="+mj-lt"/>
                <a:ea typeface="Times New Roman" panose="02020603050405020304" pitchFamily="18" charset="0"/>
              </a:rPr>
              <a:t>В) обобщително местоимение </a:t>
            </a:r>
          </a:p>
          <a:p>
            <a:pPr marL="75565" marR="767715">
              <a:spcAft>
                <a:spcPts val="0"/>
              </a:spcAft>
            </a:pPr>
            <a:r>
              <a:rPr lang="bg-BG" sz="1800" dirty="0">
                <a:effectLst/>
                <a:latin typeface="+mj-lt"/>
                <a:ea typeface="Times New Roman" panose="02020603050405020304" pitchFamily="18" charset="0"/>
              </a:rPr>
              <a:t>Г) относително местоимение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9285A89-CC28-4F8D-8FAE-C46E521EE163}"/>
              </a:ext>
            </a:extLst>
          </p:cNvPr>
          <p:cNvSpPr txBox="1"/>
          <p:nvPr/>
        </p:nvSpPr>
        <p:spPr>
          <a:xfrm>
            <a:off x="6879553" y="1863694"/>
            <a:ext cx="415107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SzPts val="1150"/>
              <a:tabLst>
                <a:tab pos="222885" algn="l"/>
              </a:tabLst>
            </a:pPr>
            <a:r>
              <a:rPr lang="bg-BG" b="1" kern="0" dirty="0">
                <a:latin typeface="+mj-lt"/>
                <a:ea typeface="Times New Roman" panose="02020603050405020304" pitchFamily="18" charset="0"/>
              </a:rPr>
              <a:t>4</a:t>
            </a:r>
            <a:r>
              <a:rPr lang="en-US" sz="1800" b="1" kern="0" dirty="0">
                <a:effectLst/>
                <a:latin typeface="+mj-lt"/>
                <a:ea typeface="Times New Roman" panose="02020603050405020304" pitchFamily="18" charset="0"/>
              </a:rPr>
              <a:t>. </a:t>
            </a:r>
            <a:r>
              <a:rPr lang="bg-BG" sz="1800" b="1" kern="0" dirty="0">
                <a:effectLst/>
                <a:latin typeface="+mj-lt"/>
                <a:ea typeface="Times New Roman" panose="02020603050405020304" pitchFamily="18" charset="0"/>
              </a:rPr>
              <a:t>Коя от посочените думи, употребени в текста, е неопределително</a:t>
            </a:r>
            <a:r>
              <a:rPr lang="bg-BG" sz="1800" b="1" kern="0" spc="-7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bg-BG" sz="1800" b="1" kern="0" dirty="0">
                <a:effectLst/>
                <a:latin typeface="+mj-lt"/>
                <a:ea typeface="Times New Roman" panose="02020603050405020304" pitchFamily="18" charset="0"/>
              </a:rPr>
              <a:t>местоимение?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7F276FB-8AAA-4ADD-9132-D3B9DBF7C6CC}"/>
              </a:ext>
            </a:extLst>
          </p:cNvPr>
          <p:cNvSpPr txBox="1"/>
          <p:nvPr/>
        </p:nvSpPr>
        <p:spPr>
          <a:xfrm>
            <a:off x="6879553" y="2870648"/>
            <a:ext cx="415107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5565" marR="336550">
              <a:spcAft>
                <a:spcPts val="0"/>
              </a:spcAft>
            </a:pPr>
            <a:r>
              <a:rPr lang="bg-BG" sz="1800" dirty="0">
                <a:effectLst/>
                <a:latin typeface="+mj-lt"/>
                <a:ea typeface="Times New Roman" panose="02020603050405020304" pitchFamily="18" charset="0"/>
              </a:rPr>
              <a:t>А) няколко</a:t>
            </a:r>
            <a:endParaRPr lang="en-US" sz="1800" dirty="0">
              <a:effectLst/>
              <a:latin typeface="+mj-lt"/>
              <a:ea typeface="Times New Roman" panose="02020603050405020304" pitchFamily="18" charset="0"/>
            </a:endParaRPr>
          </a:p>
          <a:p>
            <a:pPr marL="75565" marR="336550">
              <a:spcAft>
                <a:spcPts val="0"/>
              </a:spcAft>
            </a:pPr>
            <a:r>
              <a:rPr lang="bg-BG" sz="1800" dirty="0">
                <a:effectLst/>
                <a:latin typeface="+mj-lt"/>
                <a:ea typeface="Times New Roman" panose="02020603050405020304" pitchFamily="18" charset="0"/>
              </a:rPr>
              <a:t>Б) къде</a:t>
            </a:r>
          </a:p>
          <a:p>
            <a:pPr marL="75565" marR="832485">
              <a:spcAft>
                <a:spcPts val="0"/>
              </a:spcAft>
            </a:pPr>
            <a:r>
              <a:rPr lang="bg-BG" sz="1800" dirty="0">
                <a:effectLst/>
                <a:latin typeface="+mj-lt"/>
                <a:ea typeface="Times New Roman" panose="02020603050405020304" pitchFamily="18" charset="0"/>
              </a:rPr>
              <a:t>В) никога</a:t>
            </a:r>
            <a:endParaRPr lang="en-US" sz="1800" dirty="0">
              <a:effectLst/>
              <a:latin typeface="+mj-lt"/>
              <a:ea typeface="Times New Roman" panose="02020603050405020304" pitchFamily="18" charset="0"/>
            </a:endParaRPr>
          </a:p>
          <a:p>
            <a:pPr marL="75565" marR="832485">
              <a:spcAft>
                <a:spcPts val="0"/>
              </a:spcAft>
            </a:pPr>
            <a:r>
              <a:rPr lang="bg-BG" sz="1800" dirty="0">
                <a:effectLst/>
                <a:latin typeface="+mj-lt"/>
                <a:ea typeface="Times New Roman" panose="02020603050405020304" pitchFamily="18" charset="0"/>
              </a:rPr>
              <a:t>Г) онази</a:t>
            </a:r>
          </a:p>
        </p:txBody>
      </p:sp>
    </p:spTree>
    <p:extLst>
      <p:ext uri="{BB962C8B-B14F-4D97-AF65-F5344CB8AC3E}">
        <p14:creationId xmlns:p14="http://schemas.microsoft.com/office/powerpoint/2010/main" val="31024353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0" grpId="0" build="p"/>
      <p:bldP spid="12" grpId="0"/>
      <p:bldP spid="13" grpId="0"/>
      <p:bldP spid="14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  <a:p>
            <a:pPr algn="ctr"/>
            <a:r>
              <a:rPr lang="bg-BG" sz="3000" b="1" dirty="0"/>
              <a:t>В</a:t>
            </a:r>
            <a:endParaRPr lang="en-US" sz="3000" b="1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19"/>
          </p:nvPr>
        </p:nvSpPr>
        <p:spPr/>
        <p:txBody>
          <a:bodyPr/>
          <a:lstStyle/>
          <a:p>
            <a:endParaRPr lang="bg-BG" dirty="0"/>
          </a:p>
          <a:p>
            <a:pPr algn="ctr"/>
            <a:r>
              <a:rPr lang="bg-BG" sz="3000" b="1" dirty="0"/>
              <a:t>А</a:t>
            </a:r>
            <a:endParaRPr lang="en-US" sz="30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7C628DA-F3C9-456A-BC7C-804BCA3C11D4}"/>
              </a:ext>
            </a:extLst>
          </p:cNvPr>
          <p:cNvSpPr txBox="1"/>
          <p:nvPr/>
        </p:nvSpPr>
        <p:spPr>
          <a:xfrm>
            <a:off x="1161377" y="1900210"/>
            <a:ext cx="415107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SzPts val="1150"/>
              <a:tabLst>
                <a:tab pos="222885" algn="l"/>
              </a:tabLst>
            </a:pPr>
            <a:r>
              <a:rPr lang="bg-BG" sz="1800" b="1" kern="0" dirty="0">
                <a:effectLst/>
                <a:ea typeface="Times New Roman" panose="02020603050405020304" pitchFamily="18" charset="0"/>
              </a:rPr>
              <a:t>5</a:t>
            </a:r>
            <a:r>
              <a:rPr lang="en-US" sz="1800" b="1" kern="0" dirty="0">
                <a:effectLst/>
                <a:ea typeface="Times New Roman" panose="02020603050405020304" pitchFamily="18" charset="0"/>
              </a:rPr>
              <a:t>. </a:t>
            </a:r>
            <a:r>
              <a:rPr lang="bg-BG" sz="1800" b="1" kern="0" dirty="0">
                <a:effectLst/>
                <a:latin typeface="+mj-lt"/>
                <a:ea typeface="Times New Roman" panose="02020603050405020304" pitchFamily="18" charset="0"/>
              </a:rPr>
              <a:t>Коя от посочените думи, употребени в текста, НЕ е въпросително</a:t>
            </a:r>
            <a:r>
              <a:rPr lang="bg-BG" sz="1800" b="1" kern="0" spc="-165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bg-BG" sz="1800" b="1" kern="0" dirty="0">
                <a:effectLst/>
                <a:latin typeface="+mj-lt"/>
                <a:ea typeface="Times New Roman" panose="02020603050405020304" pitchFamily="18" charset="0"/>
              </a:rPr>
              <a:t>местоимение?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F8B0E91-C778-416E-A614-87903EC53F92}"/>
              </a:ext>
            </a:extLst>
          </p:cNvPr>
          <p:cNvSpPr txBox="1"/>
          <p:nvPr/>
        </p:nvSpPr>
        <p:spPr>
          <a:xfrm>
            <a:off x="1052423" y="3028324"/>
            <a:ext cx="395137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5565" marR="522605">
              <a:spcAft>
                <a:spcPts val="0"/>
              </a:spcAft>
            </a:pPr>
            <a:r>
              <a:rPr lang="bg-BG" sz="1800" dirty="0">
                <a:effectLst/>
                <a:latin typeface="+mj-lt"/>
                <a:ea typeface="Times New Roman" panose="02020603050405020304" pitchFamily="18" charset="0"/>
              </a:rPr>
              <a:t>А) каква</a:t>
            </a:r>
          </a:p>
          <a:p>
            <a:pPr marL="75565" marR="522605">
              <a:spcAft>
                <a:spcPts val="0"/>
              </a:spcAft>
            </a:pPr>
            <a:r>
              <a:rPr lang="bg-BG" sz="1800" dirty="0">
                <a:effectLst/>
                <a:latin typeface="+mj-lt"/>
                <a:ea typeface="Times New Roman" panose="02020603050405020304" pitchFamily="18" charset="0"/>
              </a:rPr>
              <a:t>Б) кой</a:t>
            </a:r>
          </a:p>
          <a:p>
            <a:pPr marL="75565" marR="767715">
              <a:spcAft>
                <a:spcPts val="0"/>
              </a:spcAft>
            </a:pPr>
            <a:r>
              <a:rPr lang="bg-BG" sz="1800" dirty="0">
                <a:effectLst/>
                <a:latin typeface="+mj-lt"/>
                <a:ea typeface="Times New Roman" panose="02020603050405020304" pitchFamily="18" charset="0"/>
              </a:rPr>
              <a:t>В) която</a:t>
            </a:r>
          </a:p>
          <a:p>
            <a:pPr marL="75565" marR="767715">
              <a:spcAft>
                <a:spcPts val="0"/>
              </a:spcAft>
            </a:pPr>
            <a:r>
              <a:rPr lang="bg-BG" sz="1800" dirty="0">
                <a:effectLst/>
                <a:latin typeface="+mj-lt"/>
                <a:ea typeface="Times New Roman" panose="02020603050405020304" pitchFamily="18" charset="0"/>
              </a:rPr>
              <a:t>Г) кое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9285A89-CC28-4F8D-8FAE-C46E521EE163}"/>
              </a:ext>
            </a:extLst>
          </p:cNvPr>
          <p:cNvSpPr txBox="1"/>
          <p:nvPr/>
        </p:nvSpPr>
        <p:spPr>
          <a:xfrm>
            <a:off x="6879553" y="1863694"/>
            <a:ext cx="415107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SzPts val="1150"/>
              <a:tabLst>
                <a:tab pos="222885" algn="l"/>
              </a:tabLst>
            </a:pPr>
            <a:r>
              <a:rPr lang="bg-BG" sz="1800" b="1" kern="0" dirty="0">
                <a:effectLst/>
                <a:latin typeface="+mj-lt"/>
                <a:ea typeface="Times New Roman" panose="02020603050405020304" pitchFamily="18" charset="0"/>
              </a:rPr>
              <a:t>6</a:t>
            </a:r>
            <a:r>
              <a:rPr lang="en-US" sz="1800" b="1" kern="0" dirty="0">
                <a:effectLst/>
                <a:latin typeface="+mj-lt"/>
                <a:ea typeface="Times New Roman" panose="02020603050405020304" pitchFamily="18" charset="0"/>
              </a:rPr>
              <a:t>. </a:t>
            </a:r>
            <a:r>
              <a:rPr lang="bg-BG" sz="1800" b="1" kern="0" dirty="0">
                <a:effectLst/>
                <a:latin typeface="+mj-lt"/>
                <a:ea typeface="Times New Roman" panose="02020603050405020304" pitchFamily="18" charset="0"/>
              </a:rPr>
              <a:t>В коя от изброените думи, употребени в текста, НЯМА променливо</a:t>
            </a:r>
            <a:r>
              <a:rPr lang="bg-BG" sz="1800" b="1" kern="0" spc="-9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bg-BG" sz="1800" b="1" kern="0" dirty="0">
                <a:effectLst/>
                <a:latin typeface="+mj-lt"/>
                <a:ea typeface="Times New Roman" panose="02020603050405020304" pitchFamily="18" charset="0"/>
              </a:rPr>
              <a:t>Я?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7F276FB-8AAA-4ADD-9132-D3B9DBF7C6CC}"/>
              </a:ext>
            </a:extLst>
          </p:cNvPr>
          <p:cNvSpPr txBox="1"/>
          <p:nvPr/>
        </p:nvSpPr>
        <p:spPr>
          <a:xfrm>
            <a:off x="6879553" y="2870648"/>
            <a:ext cx="415107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5565" marR="336550">
              <a:spcAft>
                <a:spcPts val="0"/>
              </a:spcAft>
            </a:pPr>
            <a:r>
              <a:rPr lang="bg-BG" sz="1800" dirty="0">
                <a:effectLst/>
                <a:latin typeface="+mj-lt"/>
                <a:ea typeface="Times New Roman" panose="02020603050405020304" pitchFamily="18" charset="0"/>
              </a:rPr>
              <a:t>А) изговаряното</a:t>
            </a:r>
            <a:endParaRPr lang="en-US" sz="1800" dirty="0">
              <a:effectLst/>
              <a:latin typeface="+mj-lt"/>
              <a:ea typeface="Times New Roman" panose="02020603050405020304" pitchFamily="18" charset="0"/>
            </a:endParaRPr>
          </a:p>
          <a:p>
            <a:pPr marL="75565" marR="336550">
              <a:spcAft>
                <a:spcPts val="0"/>
              </a:spcAft>
            </a:pPr>
            <a:r>
              <a:rPr lang="bg-BG" sz="1800" dirty="0">
                <a:effectLst/>
                <a:latin typeface="+mj-lt"/>
                <a:ea typeface="Times New Roman" panose="02020603050405020304" pitchFamily="18" charset="0"/>
              </a:rPr>
              <a:t>Б) сянката</a:t>
            </a:r>
          </a:p>
          <a:p>
            <a:pPr marL="75565" marR="832485">
              <a:spcAft>
                <a:spcPts val="0"/>
              </a:spcAft>
            </a:pPr>
            <a:r>
              <a:rPr lang="bg-BG" sz="1800" dirty="0">
                <a:effectLst/>
                <a:latin typeface="+mj-lt"/>
                <a:ea typeface="Times New Roman" panose="02020603050405020304" pitchFamily="18" charset="0"/>
              </a:rPr>
              <a:t>В) няколко</a:t>
            </a:r>
            <a:endParaRPr lang="en-US" sz="1800" dirty="0">
              <a:effectLst/>
              <a:latin typeface="+mj-lt"/>
              <a:ea typeface="Times New Roman" panose="02020603050405020304" pitchFamily="18" charset="0"/>
            </a:endParaRPr>
          </a:p>
          <a:p>
            <a:pPr marL="75565" marR="832485">
              <a:spcAft>
                <a:spcPts val="0"/>
              </a:spcAft>
            </a:pPr>
            <a:r>
              <a:rPr lang="bg-BG" sz="1800" dirty="0">
                <a:effectLst/>
                <a:latin typeface="+mj-lt"/>
                <a:ea typeface="Times New Roman" panose="02020603050405020304" pitchFamily="18" charset="0"/>
              </a:rPr>
              <a:t>Г) голямото</a:t>
            </a:r>
          </a:p>
        </p:txBody>
      </p:sp>
    </p:spTree>
    <p:extLst>
      <p:ext uri="{BB962C8B-B14F-4D97-AF65-F5344CB8AC3E}">
        <p14:creationId xmlns:p14="http://schemas.microsoft.com/office/powerpoint/2010/main" val="22697351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0" grpId="0" build="p"/>
      <p:bldP spid="12" grpId="0"/>
      <p:bldP spid="13" grpId="0"/>
      <p:bldP spid="14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5613" y="571500"/>
            <a:ext cx="6858002" cy="1625600"/>
          </a:xfrm>
        </p:spPr>
        <p:txBody>
          <a:bodyPr>
            <a:normAutofit/>
          </a:bodyPr>
          <a:lstStyle/>
          <a:p>
            <a:pPr marR="74295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50"/>
              <a:tabLst>
                <a:tab pos="245110" algn="l"/>
              </a:tabLst>
            </a:pPr>
            <a:r>
              <a:rPr lang="bg-BG" sz="2200" b="1" kern="0" dirty="0">
                <a:effectLst/>
                <a:ea typeface="Times New Roman" panose="02020603050405020304" pitchFamily="18" charset="0"/>
              </a:rPr>
              <a:t>7. Съдържа ли променливо </a:t>
            </a:r>
            <a:r>
              <a:rPr lang="bg-BG" sz="2200" b="1" u="sng" kern="0" dirty="0">
                <a:effectLst/>
                <a:ea typeface="Times New Roman" panose="02020603050405020304" pitchFamily="18" charset="0"/>
              </a:rPr>
              <a:t>Я</a:t>
            </a:r>
            <a:r>
              <a:rPr lang="bg-BG" sz="2200" b="1" kern="0" dirty="0">
                <a:effectLst/>
                <a:ea typeface="Times New Roman" panose="02020603050405020304" pitchFamily="18" charset="0"/>
              </a:rPr>
              <a:t> думата </a:t>
            </a:r>
            <a:r>
              <a:rPr lang="bg-BG" sz="2200" b="1" i="1" u="sng" kern="0" dirty="0">
                <a:effectLst/>
                <a:ea typeface="Times New Roman" panose="02020603050405020304" pitchFamily="18" charset="0"/>
              </a:rPr>
              <a:t>свян</a:t>
            </a:r>
            <a:r>
              <a:rPr lang="bg-BG" sz="2200" b="1" kern="0" dirty="0">
                <a:effectLst/>
                <a:ea typeface="Times New Roman" panose="02020603050405020304" pitchFamily="18" charset="0"/>
              </a:rPr>
              <a:t>? Напишете граматичните ѝ форми и сродните ѝ думи. Потърсете значението ѝ в тълковен</a:t>
            </a:r>
            <a:r>
              <a:rPr lang="bg-BG" sz="2200" b="1" kern="0" spc="-15" dirty="0">
                <a:effectLst/>
                <a:ea typeface="Times New Roman" panose="02020603050405020304" pitchFamily="18" charset="0"/>
              </a:rPr>
              <a:t> </a:t>
            </a:r>
            <a:r>
              <a:rPr lang="bg-BG" sz="2200" b="1" kern="0" dirty="0">
                <a:effectLst/>
                <a:ea typeface="Times New Roman" panose="02020603050405020304" pitchFamily="18" charset="0"/>
              </a:rPr>
              <a:t>речник.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just"/>
            <a:r>
              <a:rPr lang="bg-BG" sz="2000" dirty="0">
                <a:effectLst/>
                <a:latin typeface="+mj-lt"/>
                <a:ea typeface="Calibri" panose="020F0502020204030204" pitchFamily="34" charset="0"/>
              </a:rPr>
              <a:t>В думата „свян“ има променливо Я. Граматични форми – свянът, свяна. Сродни думи – свенлив, свенливост, свеня се. </a:t>
            </a:r>
            <a:endParaRPr 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057482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2AA67-2AC0-4BD0-A6CB-B5AF9A7E8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8101" y="1828800"/>
            <a:ext cx="7823200" cy="914400"/>
          </a:xfrm>
        </p:spPr>
        <p:txBody>
          <a:bodyPr>
            <a:normAutofit/>
          </a:bodyPr>
          <a:lstStyle/>
          <a:p>
            <a:r>
              <a:rPr lang="bg-BG" sz="2600" dirty="0"/>
              <a:t>8. В кое изречение не е допусната правописна грешка?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48B87A-B0E1-4986-8AA3-FAA137999A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56855" y="2933443"/>
            <a:ext cx="7405691" cy="2178049"/>
          </a:xfrm>
        </p:spPr>
        <p:txBody>
          <a:bodyPr>
            <a:normAutofit/>
          </a:bodyPr>
          <a:lstStyle/>
          <a:p>
            <a:pPr>
              <a:lnSpc>
                <a:spcPct val="134000"/>
              </a:lnSpc>
            </a:pPr>
            <a:r>
              <a:rPr lang="bg-BG" sz="1800" dirty="0"/>
              <a:t>А) </a:t>
            </a:r>
            <a:r>
              <a:rPr lang="bg-BG" sz="1800" dirty="0" err="1"/>
              <a:t>Некои</a:t>
            </a:r>
            <a:r>
              <a:rPr lang="bg-BG" sz="1800" dirty="0"/>
              <a:t> хора не откъсват поглед от своя телефон.</a:t>
            </a:r>
          </a:p>
          <a:p>
            <a:pPr>
              <a:lnSpc>
                <a:spcPct val="134000"/>
              </a:lnSpc>
            </a:pPr>
            <a:r>
              <a:rPr lang="bg-BG" sz="1800" dirty="0"/>
              <a:t>Б) </a:t>
            </a:r>
            <a:r>
              <a:rPr lang="bg-BG" sz="1800" dirty="0" err="1"/>
              <a:t>Некакъв</a:t>
            </a:r>
            <a:r>
              <a:rPr lang="bg-BG" sz="1800" dirty="0"/>
              <a:t> човек свири на китара в подлеза.</a:t>
            </a:r>
          </a:p>
          <a:p>
            <a:pPr>
              <a:lnSpc>
                <a:spcPct val="134000"/>
              </a:lnSpc>
            </a:pPr>
            <a:r>
              <a:rPr lang="bg-BG" sz="1800" dirty="0"/>
              <a:t>В) Неколкократно повторих какви са задълженията ти.</a:t>
            </a:r>
          </a:p>
          <a:p>
            <a:pPr>
              <a:lnSpc>
                <a:spcPct val="134000"/>
              </a:lnSpc>
            </a:pPr>
            <a:r>
              <a:rPr lang="bg-BG" sz="1800" dirty="0"/>
              <a:t>Г) </a:t>
            </a:r>
            <a:r>
              <a:rPr lang="bg-BG" sz="1800" dirty="0" err="1"/>
              <a:t>Неколко</a:t>
            </a:r>
            <a:r>
              <a:rPr lang="bg-BG" sz="1800" dirty="0"/>
              <a:t> деца са много шумни в парка.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7D41CC-D3D2-4345-AEC9-74C1FC057CCC}"/>
              </a:ext>
            </a:extLst>
          </p:cNvPr>
          <p:cNvSpPr txBox="1"/>
          <p:nvPr/>
        </p:nvSpPr>
        <p:spPr>
          <a:xfrm>
            <a:off x="9017000" y="5301736"/>
            <a:ext cx="10795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g-BG" sz="3000" b="1" dirty="0"/>
              <a:t>В) </a:t>
            </a:r>
          </a:p>
        </p:txBody>
      </p:sp>
    </p:spTree>
    <p:extLst>
      <p:ext uri="{BB962C8B-B14F-4D97-AF65-F5344CB8AC3E}">
        <p14:creationId xmlns:p14="http://schemas.microsoft.com/office/powerpoint/2010/main" val="37367135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723C2D4-9459-4A77-A265-0967D661C543}"/>
              </a:ext>
            </a:extLst>
          </p:cNvPr>
          <p:cNvSpPr txBox="1"/>
          <p:nvPr/>
        </p:nvSpPr>
        <p:spPr>
          <a:xfrm>
            <a:off x="1282700" y="1195668"/>
            <a:ext cx="9664700" cy="32393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4000"/>
              </a:lnSpc>
              <a:buSzPts val="1150"/>
              <a:tabLst>
                <a:tab pos="295910" algn="l"/>
              </a:tabLst>
            </a:pPr>
            <a:r>
              <a:rPr lang="bg-BG" sz="2000" b="1" kern="0" dirty="0">
                <a:effectLst/>
                <a:latin typeface="+mj-lt"/>
                <a:ea typeface="Times New Roman" panose="02020603050405020304" pitchFamily="18" charset="0"/>
              </a:rPr>
              <a:t>9. В кое изречение е допусната пунктуационна</a:t>
            </a:r>
            <a:r>
              <a:rPr lang="bg-BG" sz="2000" b="1" kern="0" spc="-25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bg-BG" sz="2000" b="1" kern="0" dirty="0">
                <a:effectLst/>
                <a:latin typeface="+mj-lt"/>
                <a:ea typeface="Times New Roman" panose="02020603050405020304" pitchFamily="18" charset="0"/>
              </a:rPr>
              <a:t>грешка?</a:t>
            </a:r>
          </a:p>
          <a:p>
            <a:pPr lvl="0">
              <a:lnSpc>
                <a:spcPct val="114000"/>
              </a:lnSpc>
              <a:buSzPts val="1150"/>
              <a:tabLst>
                <a:tab pos="295910" algn="l"/>
              </a:tabLst>
            </a:pPr>
            <a:endParaRPr lang="bg-BG" sz="2000" b="1" kern="0" dirty="0">
              <a:effectLst/>
              <a:latin typeface="+mj-lt"/>
              <a:ea typeface="Times New Roman" panose="02020603050405020304" pitchFamily="18" charset="0"/>
            </a:endParaRPr>
          </a:p>
          <a:p>
            <a:pPr marL="75565">
              <a:lnSpc>
                <a:spcPct val="114000"/>
              </a:lnSpc>
            </a:pPr>
            <a:r>
              <a:rPr lang="bg-BG" sz="2000" dirty="0">
                <a:effectLst/>
                <a:latin typeface="+mj-lt"/>
                <a:ea typeface="Times New Roman" panose="02020603050405020304" pitchFamily="18" charset="0"/>
              </a:rPr>
              <a:t>А) Пожарникарите са сред хората, които често рискуват живота си.</a:t>
            </a:r>
          </a:p>
          <a:p>
            <a:pPr marL="75565" marR="90170">
              <a:lnSpc>
                <a:spcPct val="114000"/>
              </a:lnSpc>
            </a:pPr>
            <a:r>
              <a:rPr lang="bg-BG" sz="2000" dirty="0">
                <a:effectLst/>
                <a:latin typeface="+mj-lt"/>
                <a:ea typeface="Times New Roman" panose="02020603050405020304" pitchFamily="18" charset="0"/>
              </a:rPr>
              <a:t>Б) На срещата присъстваха писатели, чиито творби са обичани от децата. </a:t>
            </a:r>
          </a:p>
          <a:p>
            <a:pPr marL="75565" marR="90170">
              <a:lnSpc>
                <a:spcPct val="114000"/>
              </a:lnSpc>
            </a:pPr>
            <a:r>
              <a:rPr lang="bg-BG" sz="2000" dirty="0">
                <a:effectLst/>
                <a:latin typeface="+mj-lt"/>
                <a:ea typeface="Times New Roman" panose="02020603050405020304" pitchFamily="18" charset="0"/>
              </a:rPr>
              <a:t>В) Туристите се интересуваха какво е разстоянието до водопада.</a:t>
            </a:r>
          </a:p>
          <a:p>
            <a:pPr marL="75565">
              <a:lnSpc>
                <a:spcPct val="114000"/>
              </a:lnSpc>
            </a:pPr>
            <a:r>
              <a:rPr lang="bg-BG" sz="2000" dirty="0">
                <a:effectLst/>
                <a:latin typeface="+mj-lt"/>
                <a:ea typeface="Times New Roman" panose="02020603050405020304" pitchFamily="18" charset="0"/>
              </a:rPr>
              <a:t>Г) Режисьорът съобщи, кой е изпълнителят на главната роля в спектакъла</a:t>
            </a:r>
            <a:r>
              <a:rPr lang="bg-BG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A81A6A-7FE3-4B07-AE52-DA3BDAE389FE}"/>
              </a:ext>
            </a:extLst>
          </p:cNvPr>
          <p:cNvSpPr txBox="1"/>
          <p:nvPr/>
        </p:nvSpPr>
        <p:spPr>
          <a:xfrm>
            <a:off x="3670300" y="4781034"/>
            <a:ext cx="15494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g-BG" sz="3000" b="1" dirty="0">
                <a:effectLst/>
                <a:latin typeface="+mj-lt"/>
                <a:ea typeface="Times New Roman" panose="02020603050405020304" pitchFamily="18" charset="0"/>
              </a:rPr>
              <a:t>Г) </a:t>
            </a:r>
            <a:endParaRPr lang="bg-BG" sz="3000" b="1" dirty="0"/>
          </a:p>
        </p:txBody>
      </p:sp>
    </p:spTree>
    <p:extLst>
      <p:ext uri="{BB962C8B-B14F-4D97-AF65-F5344CB8AC3E}">
        <p14:creationId xmlns:p14="http://schemas.microsoft.com/office/powerpoint/2010/main" val="6127491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723C2D4-9459-4A77-A265-0967D661C543}"/>
              </a:ext>
            </a:extLst>
          </p:cNvPr>
          <p:cNvSpPr txBox="1"/>
          <p:nvPr/>
        </p:nvSpPr>
        <p:spPr>
          <a:xfrm>
            <a:off x="1282700" y="1195668"/>
            <a:ext cx="9664700" cy="28884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4000"/>
              </a:lnSpc>
              <a:buSzPts val="1150"/>
              <a:tabLst>
                <a:tab pos="295910" algn="l"/>
              </a:tabLst>
            </a:pPr>
            <a:r>
              <a:rPr lang="bg-BG" sz="2000" b="1" kern="0" dirty="0">
                <a:latin typeface="+mj-lt"/>
                <a:ea typeface="Times New Roman" panose="02020603050405020304" pitchFamily="18" charset="0"/>
              </a:rPr>
              <a:t>10</a:t>
            </a:r>
            <a:r>
              <a:rPr lang="bg-BG" sz="2000" b="1" kern="0" dirty="0">
                <a:effectLst/>
                <a:latin typeface="+mj-lt"/>
                <a:ea typeface="Times New Roman" panose="02020603050405020304" pitchFamily="18" charset="0"/>
              </a:rPr>
              <a:t>. В кое изречение е допусната граматична</a:t>
            </a:r>
            <a:r>
              <a:rPr lang="bg-BG" sz="2000" b="1" kern="0" spc="-25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bg-BG" sz="2000" b="1" kern="0" dirty="0">
                <a:effectLst/>
                <a:latin typeface="+mj-lt"/>
                <a:ea typeface="Times New Roman" panose="02020603050405020304" pitchFamily="18" charset="0"/>
              </a:rPr>
              <a:t>грешка?</a:t>
            </a:r>
          </a:p>
          <a:p>
            <a:pPr lvl="0">
              <a:lnSpc>
                <a:spcPct val="114000"/>
              </a:lnSpc>
              <a:buSzPts val="1150"/>
              <a:tabLst>
                <a:tab pos="295910" algn="l"/>
              </a:tabLst>
            </a:pPr>
            <a:endParaRPr lang="bg-BG" sz="2000" b="1" kern="0" dirty="0">
              <a:effectLst/>
              <a:latin typeface="+mj-lt"/>
              <a:ea typeface="Times New Roman" panose="02020603050405020304" pitchFamily="18" charset="0"/>
            </a:endParaRPr>
          </a:p>
          <a:p>
            <a:pPr marL="75565">
              <a:lnSpc>
                <a:spcPct val="114000"/>
              </a:lnSpc>
            </a:pPr>
            <a:r>
              <a:rPr lang="bg-BG" sz="2000" dirty="0">
                <a:effectLst/>
                <a:latin typeface="+mj-lt"/>
                <a:ea typeface="Times New Roman" panose="02020603050405020304" pitchFamily="18" charset="0"/>
              </a:rPr>
              <a:t>А) Четох интервю на поета, който много ценя.</a:t>
            </a:r>
          </a:p>
          <a:p>
            <a:pPr marL="76200">
              <a:lnSpc>
                <a:spcPct val="114000"/>
              </a:lnSpc>
            </a:pPr>
            <a:r>
              <a:rPr lang="bg-BG" sz="2000" dirty="0">
                <a:effectLst/>
                <a:latin typeface="+mj-lt"/>
                <a:ea typeface="Times New Roman" panose="02020603050405020304" pitchFamily="18" charset="0"/>
              </a:rPr>
              <a:t>Б) Четох интервю на поета, който говори за новата си стихосбирка.</a:t>
            </a:r>
          </a:p>
          <a:p>
            <a:pPr marL="76200" marR="13970" indent="-635">
              <a:lnSpc>
                <a:spcPct val="114000"/>
              </a:lnSpc>
            </a:pPr>
            <a:r>
              <a:rPr lang="bg-BG" sz="2000" dirty="0">
                <a:effectLst/>
                <a:latin typeface="+mj-lt"/>
                <a:ea typeface="Times New Roman" panose="02020603050405020304" pitchFamily="18" charset="0"/>
              </a:rPr>
              <a:t>В) Майката направи забележка на сина си, чиито дрехи бяха разхвърляни. </a:t>
            </a:r>
          </a:p>
          <a:p>
            <a:pPr marL="76200" marR="13970" indent="-635">
              <a:lnSpc>
                <a:spcPct val="114000"/>
              </a:lnSpc>
            </a:pPr>
            <a:r>
              <a:rPr lang="bg-BG" sz="2000" dirty="0">
                <a:effectLst/>
                <a:latin typeface="+mj-lt"/>
                <a:ea typeface="Times New Roman" panose="02020603050405020304" pitchFamily="18" charset="0"/>
              </a:rPr>
              <a:t>Г) Купих си книга на моя любим автор, чийто стил харесвам.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A81A6A-7FE3-4B07-AE52-DA3BDAE389FE}"/>
              </a:ext>
            </a:extLst>
          </p:cNvPr>
          <p:cNvSpPr txBox="1"/>
          <p:nvPr/>
        </p:nvSpPr>
        <p:spPr>
          <a:xfrm>
            <a:off x="3670300" y="4781034"/>
            <a:ext cx="15494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g-BG" sz="3000" b="1" dirty="0">
                <a:latin typeface="+mj-lt"/>
                <a:ea typeface="Times New Roman" panose="02020603050405020304" pitchFamily="18" charset="0"/>
              </a:rPr>
              <a:t>А</a:t>
            </a:r>
            <a:r>
              <a:rPr lang="bg-BG" sz="3000" b="1" dirty="0">
                <a:effectLst/>
                <a:latin typeface="+mj-lt"/>
                <a:ea typeface="Times New Roman" panose="02020603050405020304" pitchFamily="18" charset="0"/>
              </a:rPr>
              <a:t>) </a:t>
            </a:r>
            <a:endParaRPr lang="bg-BG" sz="3000" b="1" dirty="0"/>
          </a:p>
        </p:txBody>
      </p:sp>
    </p:spTree>
    <p:extLst>
      <p:ext uri="{BB962C8B-B14F-4D97-AF65-F5344CB8AC3E}">
        <p14:creationId xmlns:p14="http://schemas.microsoft.com/office/powerpoint/2010/main" val="17939458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theme/theme1.xml><?xml version="1.0" encoding="utf-8"?>
<a:theme xmlns:a="http://schemas.openxmlformats.org/drawingml/2006/main" name="Nature Illustration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3431377.potx" id="{56A48130-F36A-41C3-8C0C-0EF853C6708B}" vid="{0432F83B-7085-406B-BFE7-677E72A6CADA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Rainbow presentation</Template>
  <TotalTime>76</TotalTime>
  <Words>1015</Words>
  <Application>Microsoft Office PowerPoint</Application>
  <PresentationFormat>Widescreen</PresentationFormat>
  <Paragraphs>82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Segoe Print</vt:lpstr>
      <vt:lpstr>Times New Roman</vt:lpstr>
      <vt:lpstr>Nature Illustration 16x9</vt:lpstr>
      <vt:lpstr>Подготовка за класна работа в 6. клас</vt:lpstr>
      <vt:lpstr>Прочетете текста и изпълнете задачите към него (1. – 7.).</vt:lpstr>
      <vt:lpstr>PowerPoint Presentation</vt:lpstr>
      <vt:lpstr>PowerPoint Presentation</vt:lpstr>
      <vt:lpstr>PowerPoint Presentation</vt:lpstr>
      <vt:lpstr>7. Съдържа ли променливо Я думата свян? Напишете граматичните ѝ форми и сродните ѝ думи. Потърсете значението ѝ в тълковен речник.</vt:lpstr>
      <vt:lpstr>8. В кое изречение не е допусната правописна грешка?</vt:lpstr>
      <vt:lpstr>PowerPoint Presentation</vt:lpstr>
      <vt:lpstr>PowerPoint Presentation</vt:lpstr>
      <vt:lpstr>Домашна работа:</vt:lpstr>
      <vt:lpstr>2. Разтълкувайте писмено посланието на подчертаното изречение в текста Гугъл беше победил Бог. Съгласни ли сте, че Гугъл е новият Бог в съвременния свят? Аргументирайте позицията си. Постарайте се да използвате местоимения, изучавани в 6. клас.  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</vt:lpstr>
      <vt:lpstr>3. Какво означава изразът Бог знае колко, в който е употребено въпросително местоимение? Включете този израз в кратък текст.  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</vt:lpstr>
      <vt:lpstr>4. В текста са допуснати 6 грешки – правописни, пунктуационни и граматични. Препишете текста и отстранете грешките.   В Китай живее човек които е един от най-високите хора на планетата. Ръстът на Чжао Лян, бивш баскетболист, достига 2,46 метра. Височината му е измерена от лекари в болница кадето той е бил опериран, тъй като е имал травма на крака. За да бъде признат официално за най-високия човек на планетата, неколко независими експерта трябва да установят неговия ръст.   ………………………………………………………………………………………………………………… ………………………………………………………………………………………………………………… ………………………………………………………………………………………………………………… ………………………………………………………………………………………………………………… ………………………………………………………………………………………………………………… ………………………………………………………………………………………………………………… …………………………………………………………………………………………………………………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Заприна Глушкова</dc:creator>
  <cp:lastModifiedBy>Заприна Глушкова</cp:lastModifiedBy>
  <cp:revision>10</cp:revision>
  <dcterms:created xsi:type="dcterms:W3CDTF">2020-12-08T05:23:56Z</dcterms:created>
  <dcterms:modified xsi:type="dcterms:W3CDTF">2020-12-08T06:40:34Z</dcterms:modified>
</cp:coreProperties>
</file>