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F3617-6748-477D-81BD-E56075485E5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F9E66B-7721-48E2-89D2-B0095C65B73C}">
      <dgm:prSet/>
      <dgm:spPr/>
      <dgm:t>
        <a:bodyPr/>
        <a:lstStyle/>
        <a:p>
          <a:r>
            <a:rPr lang="bg-BG" baseline="0"/>
            <a:t>А) Скачане на въже;</a:t>
          </a:r>
          <a:endParaRPr lang="en-US"/>
        </a:p>
      </dgm:t>
    </dgm:pt>
    <dgm:pt modelId="{E96B8B0A-8243-40A1-B1C1-63573E002B36}" type="parTrans" cxnId="{CAAB79B9-71CC-40D3-99FF-189AB24A113C}">
      <dgm:prSet/>
      <dgm:spPr/>
      <dgm:t>
        <a:bodyPr/>
        <a:lstStyle/>
        <a:p>
          <a:endParaRPr lang="en-US"/>
        </a:p>
      </dgm:t>
    </dgm:pt>
    <dgm:pt modelId="{34FD250B-6141-47DD-97BB-89CE8DD1DE35}" type="sibTrans" cxnId="{CAAB79B9-71CC-40D3-99FF-189AB24A113C}">
      <dgm:prSet/>
      <dgm:spPr/>
      <dgm:t>
        <a:bodyPr/>
        <a:lstStyle/>
        <a:p>
          <a:endParaRPr lang="en-US"/>
        </a:p>
      </dgm:t>
    </dgm:pt>
    <dgm:pt modelId="{86B8DAD4-9C8B-4ADA-A8F1-AF59C0B227B9}">
      <dgm:prSet/>
      <dgm:spPr/>
      <dgm:t>
        <a:bodyPr/>
        <a:lstStyle/>
        <a:p>
          <a:r>
            <a:rPr lang="bg-BG" baseline="0"/>
            <a:t>Б) Каране на колело;</a:t>
          </a:r>
          <a:endParaRPr lang="en-US"/>
        </a:p>
      </dgm:t>
    </dgm:pt>
    <dgm:pt modelId="{DA31FC43-0CA1-4AFD-A091-1A266DA2AE5D}" type="parTrans" cxnId="{7545F61F-D5AA-45FD-B75B-0B710A5B07BD}">
      <dgm:prSet/>
      <dgm:spPr/>
      <dgm:t>
        <a:bodyPr/>
        <a:lstStyle/>
        <a:p>
          <a:endParaRPr lang="en-US"/>
        </a:p>
      </dgm:t>
    </dgm:pt>
    <dgm:pt modelId="{F7A89FBD-23B8-4D7A-AEA4-983ECD9C5953}" type="sibTrans" cxnId="{7545F61F-D5AA-45FD-B75B-0B710A5B07BD}">
      <dgm:prSet/>
      <dgm:spPr/>
      <dgm:t>
        <a:bodyPr/>
        <a:lstStyle/>
        <a:p>
          <a:endParaRPr lang="en-US"/>
        </a:p>
      </dgm:t>
    </dgm:pt>
    <dgm:pt modelId="{77B7719B-AB66-437C-9BBB-CB7EEF1B8BC5}">
      <dgm:prSet/>
      <dgm:spPr/>
      <dgm:t>
        <a:bodyPr/>
        <a:lstStyle/>
        <a:p>
          <a:r>
            <a:rPr lang="bg-BG" baseline="0"/>
            <a:t>В) игра на боулинг;</a:t>
          </a:r>
          <a:endParaRPr lang="en-US"/>
        </a:p>
      </dgm:t>
    </dgm:pt>
    <dgm:pt modelId="{AD4E8810-E38E-4E5D-AE9B-96B93729AE99}" type="parTrans" cxnId="{0690EB89-E2DD-4814-8731-5F531F927D8B}">
      <dgm:prSet/>
      <dgm:spPr/>
      <dgm:t>
        <a:bodyPr/>
        <a:lstStyle/>
        <a:p>
          <a:endParaRPr lang="en-US"/>
        </a:p>
      </dgm:t>
    </dgm:pt>
    <dgm:pt modelId="{7A1B17F6-00D6-42FC-A9A3-8CD4CB5122AD}" type="sibTrans" cxnId="{0690EB89-E2DD-4814-8731-5F531F927D8B}">
      <dgm:prSet/>
      <dgm:spPr/>
      <dgm:t>
        <a:bodyPr/>
        <a:lstStyle/>
        <a:p>
          <a:endParaRPr lang="en-US"/>
        </a:p>
      </dgm:t>
    </dgm:pt>
    <dgm:pt modelId="{561C591A-9C7F-45A2-9611-8DFB5DD7DB1C}">
      <dgm:prSet/>
      <dgm:spPr/>
      <dgm:t>
        <a:bodyPr/>
        <a:lstStyle/>
        <a:p>
          <a:r>
            <a:rPr lang="bg-BG" baseline="0"/>
            <a:t>Г) Каране на ски.</a:t>
          </a:r>
          <a:endParaRPr lang="en-US"/>
        </a:p>
      </dgm:t>
    </dgm:pt>
    <dgm:pt modelId="{780E51CC-65A6-4CA9-A5A2-A19451081FBD}" type="parTrans" cxnId="{12800D7C-2218-4C4A-B61A-236E3E99250C}">
      <dgm:prSet/>
      <dgm:spPr/>
      <dgm:t>
        <a:bodyPr/>
        <a:lstStyle/>
        <a:p>
          <a:endParaRPr lang="en-US"/>
        </a:p>
      </dgm:t>
    </dgm:pt>
    <dgm:pt modelId="{92C1FA95-C0D8-47AC-AD14-338D282D6056}" type="sibTrans" cxnId="{12800D7C-2218-4C4A-B61A-236E3E99250C}">
      <dgm:prSet/>
      <dgm:spPr/>
      <dgm:t>
        <a:bodyPr/>
        <a:lstStyle/>
        <a:p>
          <a:endParaRPr lang="en-US"/>
        </a:p>
      </dgm:t>
    </dgm:pt>
    <dgm:pt modelId="{0EC40A39-6399-4309-97E0-A89087CDAD96}" type="pres">
      <dgm:prSet presAssocID="{C23F3617-6748-477D-81BD-E56075485E59}" presName="matrix" presStyleCnt="0">
        <dgm:presLayoutVars>
          <dgm:chMax val="1"/>
          <dgm:dir/>
          <dgm:resizeHandles val="exact"/>
        </dgm:presLayoutVars>
      </dgm:prSet>
      <dgm:spPr/>
    </dgm:pt>
    <dgm:pt modelId="{DB27069A-785B-44C8-A6E0-24756BC2344D}" type="pres">
      <dgm:prSet presAssocID="{C23F3617-6748-477D-81BD-E56075485E59}" presName="diamond" presStyleLbl="bgShp" presStyleIdx="0" presStyleCnt="1"/>
      <dgm:spPr/>
    </dgm:pt>
    <dgm:pt modelId="{C1DA3926-EE97-4723-86D2-86CE242ADD3C}" type="pres">
      <dgm:prSet presAssocID="{C23F3617-6748-477D-81BD-E56075485E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B83C40-2552-40C1-A154-4FDB200CD6FB}" type="pres">
      <dgm:prSet presAssocID="{C23F3617-6748-477D-81BD-E56075485E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E6B6C5-5129-42DF-9CF3-1B091CB1D552}" type="pres">
      <dgm:prSet presAssocID="{C23F3617-6748-477D-81BD-E56075485E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8807F1-67FA-47DF-969E-D2AA8F4CBBA7}" type="pres">
      <dgm:prSet presAssocID="{C23F3617-6748-477D-81BD-E56075485E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591517-54F4-4D5C-B49E-20E98810B946}" type="presOf" srcId="{C23F3617-6748-477D-81BD-E56075485E59}" destId="{0EC40A39-6399-4309-97E0-A89087CDAD96}" srcOrd="0" destOrd="0" presId="urn:microsoft.com/office/officeart/2005/8/layout/matrix3"/>
    <dgm:cxn modelId="{7545F61F-D5AA-45FD-B75B-0B710A5B07BD}" srcId="{C23F3617-6748-477D-81BD-E56075485E59}" destId="{86B8DAD4-9C8B-4ADA-A8F1-AF59C0B227B9}" srcOrd="1" destOrd="0" parTransId="{DA31FC43-0CA1-4AFD-A091-1A266DA2AE5D}" sibTransId="{F7A89FBD-23B8-4D7A-AEA4-983ECD9C5953}"/>
    <dgm:cxn modelId="{4E5D7827-24B6-41A5-A55F-10D2E121FED1}" type="presOf" srcId="{9BF9E66B-7721-48E2-89D2-B0095C65B73C}" destId="{C1DA3926-EE97-4723-86D2-86CE242ADD3C}" srcOrd="0" destOrd="0" presId="urn:microsoft.com/office/officeart/2005/8/layout/matrix3"/>
    <dgm:cxn modelId="{B7648344-C09C-4CDC-9836-CC40BB87CC51}" type="presOf" srcId="{561C591A-9C7F-45A2-9611-8DFB5DD7DB1C}" destId="{948807F1-67FA-47DF-969E-D2AA8F4CBBA7}" srcOrd="0" destOrd="0" presId="urn:microsoft.com/office/officeart/2005/8/layout/matrix3"/>
    <dgm:cxn modelId="{9EDA7E6D-8404-4FE1-AD20-703EA0A62F10}" type="presOf" srcId="{77B7719B-AB66-437C-9BBB-CB7EEF1B8BC5}" destId="{B4E6B6C5-5129-42DF-9CF3-1B091CB1D552}" srcOrd="0" destOrd="0" presId="urn:microsoft.com/office/officeart/2005/8/layout/matrix3"/>
    <dgm:cxn modelId="{12800D7C-2218-4C4A-B61A-236E3E99250C}" srcId="{C23F3617-6748-477D-81BD-E56075485E59}" destId="{561C591A-9C7F-45A2-9611-8DFB5DD7DB1C}" srcOrd="3" destOrd="0" parTransId="{780E51CC-65A6-4CA9-A5A2-A19451081FBD}" sibTransId="{92C1FA95-C0D8-47AC-AD14-338D282D6056}"/>
    <dgm:cxn modelId="{D3D08782-B619-43CF-AE3D-5F5CCDAF58BB}" type="presOf" srcId="{86B8DAD4-9C8B-4ADA-A8F1-AF59C0B227B9}" destId="{86B83C40-2552-40C1-A154-4FDB200CD6FB}" srcOrd="0" destOrd="0" presId="urn:microsoft.com/office/officeart/2005/8/layout/matrix3"/>
    <dgm:cxn modelId="{0690EB89-E2DD-4814-8731-5F531F927D8B}" srcId="{C23F3617-6748-477D-81BD-E56075485E59}" destId="{77B7719B-AB66-437C-9BBB-CB7EEF1B8BC5}" srcOrd="2" destOrd="0" parTransId="{AD4E8810-E38E-4E5D-AE9B-96B93729AE99}" sibTransId="{7A1B17F6-00D6-42FC-A9A3-8CD4CB5122AD}"/>
    <dgm:cxn modelId="{CAAB79B9-71CC-40D3-99FF-189AB24A113C}" srcId="{C23F3617-6748-477D-81BD-E56075485E59}" destId="{9BF9E66B-7721-48E2-89D2-B0095C65B73C}" srcOrd="0" destOrd="0" parTransId="{E96B8B0A-8243-40A1-B1C1-63573E002B36}" sibTransId="{34FD250B-6141-47DD-97BB-89CE8DD1DE35}"/>
    <dgm:cxn modelId="{D0333D43-B313-4B40-9326-16A89D16DACE}" type="presParOf" srcId="{0EC40A39-6399-4309-97E0-A89087CDAD96}" destId="{DB27069A-785B-44C8-A6E0-24756BC2344D}" srcOrd="0" destOrd="0" presId="urn:microsoft.com/office/officeart/2005/8/layout/matrix3"/>
    <dgm:cxn modelId="{EA66D3E8-CD85-40F2-BD53-D4BCE0A74905}" type="presParOf" srcId="{0EC40A39-6399-4309-97E0-A89087CDAD96}" destId="{C1DA3926-EE97-4723-86D2-86CE242ADD3C}" srcOrd="1" destOrd="0" presId="urn:microsoft.com/office/officeart/2005/8/layout/matrix3"/>
    <dgm:cxn modelId="{80842B17-1FCB-439F-9384-6438C3669A7B}" type="presParOf" srcId="{0EC40A39-6399-4309-97E0-A89087CDAD96}" destId="{86B83C40-2552-40C1-A154-4FDB200CD6FB}" srcOrd="2" destOrd="0" presId="urn:microsoft.com/office/officeart/2005/8/layout/matrix3"/>
    <dgm:cxn modelId="{C92893F0-BC69-4EC3-847A-C564DFA15B84}" type="presParOf" srcId="{0EC40A39-6399-4309-97E0-A89087CDAD96}" destId="{B4E6B6C5-5129-42DF-9CF3-1B091CB1D552}" srcOrd="3" destOrd="0" presId="urn:microsoft.com/office/officeart/2005/8/layout/matrix3"/>
    <dgm:cxn modelId="{BC3FF764-C8E5-442E-A59E-286A5684DC18}" type="presParOf" srcId="{0EC40A39-6399-4309-97E0-A89087CDAD96}" destId="{948807F1-67FA-47DF-969E-D2AA8F4CBB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106C1-6E58-4CFE-8CCB-50364116377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69D968-92CC-4782-B02C-08DD02845204}">
      <dgm:prSet/>
      <dgm:spPr/>
      <dgm:t>
        <a:bodyPr/>
        <a:lstStyle/>
        <a:p>
          <a:r>
            <a:rPr lang="bg-BG" baseline="0"/>
            <a:t>А) изгаряне на мазнини при определена дейност;</a:t>
          </a:r>
          <a:endParaRPr lang="en-US"/>
        </a:p>
      </dgm:t>
    </dgm:pt>
    <dgm:pt modelId="{17EAA47D-7B34-48CD-ACB1-928135EEE7DD}" type="parTrans" cxnId="{52055101-D2A1-4929-961B-5E973EF48923}">
      <dgm:prSet/>
      <dgm:spPr/>
      <dgm:t>
        <a:bodyPr/>
        <a:lstStyle/>
        <a:p>
          <a:endParaRPr lang="en-US"/>
        </a:p>
      </dgm:t>
    </dgm:pt>
    <dgm:pt modelId="{A882E5FB-6F2A-4CAB-B4BC-B8F98F11E427}" type="sibTrans" cxnId="{52055101-D2A1-4929-961B-5E973EF48923}">
      <dgm:prSet/>
      <dgm:spPr/>
      <dgm:t>
        <a:bodyPr/>
        <a:lstStyle/>
        <a:p>
          <a:endParaRPr lang="en-US"/>
        </a:p>
      </dgm:t>
    </dgm:pt>
    <dgm:pt modelId="{CDF074F2-E7A4-438A-B696-7CFD3F461FA9}">
      <dgm:prSet/>
      <dgm:spPr/>
      <dgm:t>
        <a:bodyPr/>
        <a:lstStyle/>
        <a:p>
          <a:r>
            <a:rPr lang="bg-BG" baseline="0"/>
            <a:t>Б) приемане на определено количество калории;</a:t>
          </a:r>
          <a:endParaRPr lang="en-US"/>
        </a:p>
      </dgm:t>
    </dgm:pt>
    <dgm:pt modelId="{7C602F39-FA9D-4D10-AC17-A041743C1AE6}" type="parTrans" cxnId="{F4E72693-7FA7-4AA0-8C21-A373D49F3B35}">
      <dgm:prSet/>
      <dgm:spPr/>
      <dgm:t>
        <a:bodyPr/>
        <a:lstStyle/>
        <a:p>
          <a:endParaRPr lang="en-US"/>
        </a:p>
      </dgm:t>
    </dgm:pt>
    <dgm:pt modelId="{59349396-0525-4E73-8AEA-6B518C44FD93}" type="sibTrans" cxnId="{F4E72693-7FA7-4AA0-8C21-A373D49F3B35}">
      <dgm:prSet/>
      <dgm:spPr/>
      <dgm:t>
        <a:bodyPr/>
        <a:lstStyle/>
        <a:p>
          <a:endParaRPr lang="en-US"/>
        </a:p>
      </dgm:t>
    </dgm:pt>
    <dgm:pt modelId="{132C1C92-D0B1-4C8E-9F0C-945815DA63C6}">
      <dgm:prSet/>
      <dgm:spPr/>
      <dgm:t>
        <a:bodyPr/>
        <a:lstStyle/>
        <a:p>
          <a:r>
            <a:rPr lang="bg-BG" baseline="0"/>
            <a:t>В) количество изгорени от организма калории;</a:t>
          </a:r>
          <a:endParaRPr lang="en-US"/>
        </a:p>
      </dgm:t>
    </dgm:pt>
    <dgm:pt modelId="{0ACF716F-E015-4C72-B1F0-364B3F10041A}" type="parTrans" cxnId="{FCC6F0AE-93C4-41D8-A4EF-81BD4A141296}">
      <dgm:prSet/>
      <dgm:spPr/>
      <dgm:t>
        <a:bodyPr/>
        <a:lstStyle/>
        <a:p>
          <a:endParaRPr lang="en-US"/>
        </a:p>
      </dgm:t>
    </dgm:pt>
    <dgm:pt modelId="{6B3447F1-D06E-4506-A86B-826A88088F0D}" type="sibTrans" cxnId="{FCC6F0AE-93C4-41D8-A4EF-81BD4A141296}">
      <dgm:prSet/>
      <dgm:spPr/>
      <dgm:t>
        <a:bodyPr/>
        <a:lstStyle/>
        <a:p>
          <a:endParaRPr lang="en-US"/>
        </a:p>
      </dgm:t>
    </dgm:pt>
    <dgm:pt modelId="{75219557-FFF1-46AC-9928-B12EB67D4BAD}">
      <dgm:prSet/>
      <dgm:spPr/>
      <dgm:t>
        <a:bodyPr/>
        <a:lstStyle/>
        <a:p>
          <a:r>
            <a:rPr lang="bg-BG" baseline="0"/>
            <a:t>Г) ускоряване на обмена на веществата.</a:t>
          </a:r>
          <a:endParaRPr lang="en-US"/>
        </a:p>
      </dgm:t>
    </dgm:pt>
    <dgm:pt modelId="{345575AC-1A4D-4A0F-9E32-332D762A1210}" type="parTrans" cxnId="{ED58E6B1-41E8-469D-AAAF-FE99CEDC6906}">
      <dgm:prSet/>
      <dgm:spPr/>
      <dgm:t>
        <a:bodyPr/>
        <a:lstStyle/>
        <a:p>
          <a:endParaRPr lang="en-US"/>
        </a:p>
      </dgm:t>
    </dgm:pt>
    <dgm:pt modelId="{7A7E5430-7DB6-47F0-996B-8ABB077A9F66}" type="sibTrans" cxnId="{ED58E6B1-41E8-469D-AAAF-FE99CEDC6906}">
      <dgm:prSet/>
      <dgm:spPr/>
      <dgm:t>
        <a:bodyPr/>
        <a:lstStyle/>
        <a:p>
          <a:endParaRPr lang="en-US"/>
        </a:p>
      </dgm:t>
    </dgm:pt>
    <dgm:pt modelId="{CE391D19-5423-4D0C-A95F-9B1C7C8B84FF}" type="pres">
      <dgm:prSet presAssocID="{565106C1-6E58-4CFE-8CCB-503641163773}" presName="outerComposite" presStyleCnt="0">
        <dgm:presLayoutVars>
          <dgm:chMax val="5"/>
          <dgm:dir/>
          <dgm:resizeHandles val="exact"/>
        </dgm:presLayoutVars>
      </dgm:prSet>
      <dgm:spPr/>
    </dgm:pt>
    <dgm:pt modelId="{35EF19FE-C352-4469-8CF1-FC1B09F9D761}" type="pres">
      <dgm:prSet presAssocID="{565106C1-6E58-4CFE-8CCB-503641163773}" presName="dummyMaxCanvas" presStyleCnt="0">
        <dgm:presLayoutVars/>
      </dgm:prSet>
      <dgm:spPr/>
    </dgm:pt>
    <dgm:pt modelId="{947E3259-97C4-4B5B-8FB2-9A999F290ED1}" type="pres">
      <dgm:prSet presAssocID="{565106C1-6E58-4CFE-8CCB-503641163773}" presName="FourNodes_1" presStyleLbl="node1" presStyleIdx="0" presStyleCnt="4">
        <dgm:presLayoutVars>
          <dgm:bulletEnabled val="1"/>
        </dgm:presLayoutVars>
      </dgm:prSet>
      <dgm:spPr/>
    </dgm:pt>
    <dgm:pt modelId="{8557E7F6-86AF-4CA4-8E16-874E80D3EC5C}" type="pres">
      <dgm:prSet presAssocID="{565106C1-6E58-4CFE-8CCB-503641163773}" presName="FourNodes_2" presStyleLbl="node1" presStyleIdx="1" presStyleCnt="4">
        <dgm:presLayoutVars>
          <dgm:bulletEnabled val="1"/>
        </dgm:presLayoutVars>
      </dgm:prSet>
      <dgm:spPr/>
    </dgm:pt>
    <dgm:pt modelId="{FE4AB051-3D05-4C8E-A9D7-922D19D05900}" type="pres">
      <dgm:prSet presAssocID="{565106C1-6E58-4CFE-8CCB-503641163773}" presName="FourNodes_3" presStyleLbl="node1" presStyleIdx="2" presStyleCnt="4">
        <dgm:presLayoutVars>
          <dgm:bulletEnabled val="1"/>
        </dgm:presLayoutVars>
      </dgm:prSet>
      <dgm:spPr/>
    </dgm:pt>
    <dgm:pt modelId="{56503FDE-ACF8-4E76-B6C6-AF271CF6ECAA}" type="pres">
      <dgm:prSet presAssocID="{565106C1-6E58-4CFE-8CCB-503641163773}" presName="FourNodes_4" presStyleLbl="node1" presStyleIdx="3" presStyleCnt="4">
        <dgm:presLayoutVars>
          <dgm:bulletEnabled val="1"/>
        </dgm:presLayoutVars>
      </dgm:prSet>
      <dgm:spPr/>
    </dgm:pt>
    <dgm:pt modelId="{39B7353C-502F-4CBA-8A92-2842514B5E4F}" type="pres">
      <dgm:prSet presAssocID="{565106C1-6E58-4CFE-8CCB-503641163773}" presName="FourConn_1-2" presStyleLbl="fgAccFollowNode1" presStyleIdx="0" presStyleCnt="3">
        <dgm:presLayoutVars>
          <dgm:bulletEnabled val="1"/>
        </dgm:presLayoutVars>
      </dgm:prSet>
      <dgm:spPr/>
    </dgm:pt>
    <dgm:pt modelId="{31CAA05B-A554-4751-BDFD-51CE57E05254}" type="pres">
      <dgm:prSet presAssocID="{565106C1-6E58-4CFE-8CCB-503641163773}" presName="FourConn_2-3" presStyleLbl="fgAccFollowNode1" presStyleIdx="1" presStyleCnt="3">
        <dgm:presLayoutVars>
          <dgm:bulletEnabled val="1"/>
        </dgm:presLayoutVars>
      </dgm:prSet>
      <dgm:spPr/>
    </dgm:pt>
    <dgm:pt modelId="{16963F6E-FCE3-40CC-BAF8-F699761074C4}" type="pres">
      <dgm:prSet presAssocID="{565106C1-6E58-4CFE-8CCB-503641163773}" presName="FourConn_3-4" presStyleLbl="fgAccFollowNode1" presStyleIdx="2" presStyleCnt="3">
        <dgm:presLayoutVars>
          <dgm:bulletEnabled val="1"/>
        </dgm:presLayoutVars>
      </dgm:prSet>
      <dgm:spPr/>
    </dgm:pt>
    <dgm:pt modelId="{EE26AB1B-F939-46CC-B6AC-FFACC9016E05}" type="pres">
      <dgm:prSet presAssocID="{565106C1-6E58-4CFE-8CCB-503641163773}" presName="FourNodes_1_text" presStyleLbl="node1" presStyleIdx="3" presStyleCnt="4">
        <dgm:presLayoutVars>
          <dgm:bulletEnabled val="1"/>
        </dgm:presLayoutVars>
      </dgm:prSet>
      <dgm:spPr/>
    </dgm:pt>
    <dgm:pt modelId="{FD4AFD6F-C9BD-43A0-9469-3ED42AB20AA8}" type="pres">
      <dgm:prSet presAssocID="{565106C1-6E58-4CFE-8CCB-503641163773}" presName="FourNodes_2_text" presStyleLbl="node1" presStyleIdx="3" presStyleCnt="4">
        <dgm:presLayoutVars>
          <dgm:bulletEnabled val="1"/>
        </dgm:presLayoutVars>
      </dgm:prSet>
      <dgm:spPr/>
    </dgm:pt>
    <dgm:pt modelId="{8FEB0A54-2756-41A3-8AAB-E2B077C38537}" type="pres">
      <dgm:prSet presAssocID="{565106C1-6E58-4CFE-8CCB-503641163773}" presName="FourNodes_3_text" presStyleLbl="node1" presStyleIdx="3" presStyleCnt="4">
        <dgm:presLayoutVars>
          <dgm:bulletEnabled val="1"/>
        </dgm:presLayoutVars>
      </dgm:prSet>
      <dgm:spPr/>
    </dgm:pt>
    <dgm:pt modelId="{C7FF8B97-5E4D-43A0-BDEB-44434FBAA841}" type="pres">
      <dgm:prSet presAssocID="{565106C1-6E58-4CFE-8CCB-50364116377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2055101-D2A1-4929-961B-5E973EF48923}" srcId="{565106C1-6E58-4CFE-8CCB-503641163773}" destId="{F769D968-92CC-4782-B02C-08DD02845204}" srcOrd="0" destOrd="0" parTransId="{17EAA47D-7B34-48CD-ACB1-928135EEE7DD}" sibTransId="{A882E5FB-6F2A-4CAB-B4BC-B8F98F11E427}"/>
    <dgm:cxn modelId="{C53ADE05-97A1-441E-80B4-F9D9E9109D76}" type="presOf" srcId="{132C1C92-D0B1-4C8E-9F0C-945815DA63C6}" destId="{FE4AB051-3D05-4C8E-A9D7-922D19D05900}" srcOrd="0" destOrd="0" presId="urn:microsoft.com/office/officeart/2005/8/layout/vProcess5"/>
    <dgm:cxn modelId="{A87FB31B-D634-465E-B372-DE2B378251B2}" type="presOf" srcId="{59349396-0525-4E73-8AEA-6B518C44FD93}" destId="{31CAA05B-A554-4751-BDFD-51CE57E05254}" srcOrd="0" destOrd="0" presId="urn:microsoft.com/office/officeart/2005/8/layout/vProcess5"/>
    <dgm:cxn modelId="{07DCD922-423B-4B26-B05C-EBD31A42E2E9}" type="presOf" srcId="{75219557-FFF1-46AC-9928-B12EB67D4BAD}" destId="{56503FDE-ACF8-4E76-B6C6-AF271CF6ECAA}" srcOrd="0" destOrd="0" presId="urn:microsoft.com/office/officeart/2005/8/layout/vProcess5"/>
    <dgm:cxn modelId="{A460702D-DF80-45E2-BD05-4DB923B3D9CC}" type="presOf" srcId="{F769D968-92CC-4782-B02C-08DD02845204}" destId="{947E3259-97C4-4B5B-8FB2-9A999F290ED1}" srcOrd="0" destOrd="0" presId="urn:microsoft.com/office/officeart/2005/8/layout/vProcess5"/>
    <dgm:cxn modelId="{3BA02C38-5E19-47A2-94F2-428017D8E3FB}" type="presOf" srcId="{565106C1-6E58-4CFE-8CCB-503641163773}" destId="{CE391D19-5423-4D0C-A95F-9B1C7C8B84FF}" srcOrd="0" destOrd="0" presId="urn:microsoft.com/office/officeart/2005/8/layout/vProcess5"/>
    <dgm:cxn modelId="{310C7D39-4B09-43F5-99CB-DA7844036C07}" type="presOf" srcId="{F769D968-92CC-4782-B02C-08DD02845204}" destId="{EE26AB1B-F939-46CC-B6AC-FFACC9016E05}" srcOrd="1" destOrd="0" presId="urn:microsoft.com/office/officeart/2005/8/layout/vProcess5"/>
    <dgm:cxn modelId="{F4E72693-7FA7-4AA0-8C21-A373D49F3B35}" srcId="{565106C1-6E58-4CFE-8CCB-503641163773}" destId="{CDF074F2-E7A4-438A-B696-7CFD3F461FA9}" srcOrd="1" destOrd="0" parTransId="{7C602F39-FA9D-4D10-AC17-A041743C1AE6}" sibTransId="{59349396-0525-4E73-8AEA-6B518C44FD93}"/>
    <dgm:cxn modelId="{6F3A499A-D6A9-46BC-8F1E-5DD04E00725F}" type="presOf" srcId="{75219557-FFF1-46AC-9928-B12EB67D4BAD}" destId="{C7FF8B97-5E4D-43A0-BDEB-44434FBAA841}" srcOrd="1" destOrd="0" presId="urn:microsoft.com/office/officeart/2005/8/layout/vProcess5"/>
    <dgm:cxn modelId="{A01807A5-D6DD-4E36-A1AB-B053584863B1}" type="presOf" srcId="{6B3447F1-D06E-4506-A86B-826A88088F0D}" destId="{16963F6E-FCE3-40CC-BAF8-F699761074C4}" srcOrd="0" destOrd="0" presId="urn:microsoft.com/office/officeart/2005/8/layout/vProcess5"/>
    <dgm:cxn modelId="{FCC6F0AE-93C4-41D8-A4EF-81BD4A141296}" srcId="{565106C1-6E58-4CFE-8CCB-503641163773}" destId="{132C1C92-D0B1-4C8E-9F0C-945815DA63C6}" srcOrd="2" destOrd="0" parTransId="{0ACF716F-E015-4C72-B1F0-364B3F10041A}" sibTransId="{6B3447F1-D06E-4506-A86B-826A88088F0D}"/>
    <dgm:cxn modelId="{ED58E6B1-41E8-469D-AAAF-FE99CEDC6906}" srcId="{565106C1-6E58-4CFE-8CCB-503641163773}" destId="{75219557-FFF1-46AC-9928-B12EB67D4BAD}" srcOrd="3" destOrd="0" parTransId="{345575AC-1A4D-4A0F-9E32-332D762A1210}" sibTransId="{7A7E5430-7DB6-47F0-996B-8ABB077A9F66}"/>
    <dgm:cxn modelId="{EF624BB3-6246-4AFB-9843-0FD5EDDFCCCE}" type="presOf" srcId="{CDF074F2-E7A4-438A-B696-7CFD3F461FA9}" destId="{FD4AFD6F-C9BD-43A0-9469-3ED42AB20AA8}" srcOrd="1" destOrd="0" presId="urn:microsoft.com/office/officeart/2005/8/layout/vProcess5"/>
    <dgm:cxn modelId="{F9282BC8-9D92-4450-A5C4-09F197073D8A}" type="presOf" srcId="{A882E5FB-6F2A-4CAB-B4BC-B8F98F11E427}" destId="{39B7353C-502F-4CBA-8A92-2842514B5E4F}" srcOrd="0" destOrd="0" presId="urn:microsoft.com/office/officeart/2005/8/layout/vProcess5"/>
    <dgm:cxn modelId="{136896EF-520D-4185-B022-10018B6E7754}" type="presOf" srcId="{CDF074F2-E7A4-438A-B696-7CFD3F461FA9}" destId="{8557E7F6-86AF-4CA4-8E16-874E80D3EC5C}" srcOrd="0" destOrd="0" presId="urn:microsoft.com/office/officeart/2005/8/layout/vProcess5"/>
    <dgm:cxn modelId="{FD50BBFD-33BD-4123-B64A-C3FF510E898C}" type="presOf" srcId="{132C1C92-D0B1-4C8E-9F0C-945815DA63C6}" destId="{8FEB0A54-2756-41A3-8AAB-E2B077C38537}" srcOrd="1" destOrd="0" presId="urn:microsoft.com/office/officeart/2005/8/layout/vProcess5"/>
    <dgm:cxn modelId="{C14A8C58-48A5-477E-90C1-03AD287C9E85}" type="presParOf" srcId="{CE391D19-5423-4D0C-A95F-9B1C7C8B84FF}" destId="{35EF19FE-C352-4469-8CF1-FC1B09F9D761}" srcOrd="0" destOrd="0" presId="urn:microsoft.com/office/officeart/2005/8/layout/vProcess5"/>
    <dgm:cxn modelId="{5B21FFF2-BBC1-4915-A84A-A295E22BEAD8}" type="presParOf" srcId="{CE391D19-5423-4D0C-A95F-9B1C7C8B84FF}" destId="{947E3259-97C4-4B5B-8FB2-9A999F290ED1}" srcOrd="1" destOrd="0" presId="urn:microsoft.com/office/officeart/2005/8/layout/vProcess5"/>
    <dgm:cxn modelId="{3350DE02-1B4D-4CCF-B517-D35104B1AF35}" type="presParOf" srcId="{CE391D19-5423-4D0C-A95F-9B1C7C8B84FF}" destId="{8557E7F6-86AF-4CA4-8E16-874E80D3EC5C}" srcOrd="2" destOrd="0" presId="urn:microsoft.com/office/officeart/2005/8/layout/vProcess5"/>
    <dgm:cxn modelId="{B361C31E-126F-499D-A4AB-4A1B2F03F8DC}" type="presParOf" srcId="{CE391D19-5423-4D0C-A95F-9B1C7C8B84FF}" destId="{FE4AB051-3D05-4C8E-A9D7-922D19D05900}" srcOrd="3" destOrd="0" presId="urn:microsoft.com/office/officeart/2005/8/layout/vProcess5"/>
    <dgm:cxn modelId="{DD76693A-FA68-4940-AAB2-CDC1DC6F182D}" type="presParOf" srcId="{CE391D19-5423-4D0C-A95F-9B1C7C8B84FF}" destId="{56503FDE-ACF8-4E76-B6C6-AF271CF6ECAA}" srcOrd="4" destOrd="0" presId="urn:microsoft.com/office/officeart/2005/8/layout/vProcess5"/>
    <dgm:cxn modelId="{143F6C5D-41BD-4493-810C-4573DA8353A2}" type="presParOf" srcId="{CE391D19-5423-4D0C-A95F-9B1C7C8B84FF}" destId="{39B7353C-502F-4CBA-8A92-2842514B5E4F}" srcOrd="5" destOrd="0" presId="urn:microsoft.com/office/officeart/2005/8/layout/vProcess5"/>
    <dgm:cxn modelId="{06C5F87F-375D-45B4-A74F-2E21D8596827}" type="presParOf" srcId="{CE391D19-5423-4D0C-A95F-9B1C7C8B84FF}" destId="{31CAA05B-A554-4751-BDFD-51CE57E05254}" srcOrd="6" destOrd="0" presId="urn:microsoft.com/office/officeart/2005/8/layout/vProcess5"/>
    <dgm:cxn modelId="{DF73CC9A-E991-4B76-8E83-D954EC746746}" type="presParOf" srcId="{CE391D19-5423-4D0C-A95F-9B1C7C8B84FF}" destId="{16963F6E-FCE3-40CC-BAF8-F699761074C4}" srcOrd="7" destOrd="0" presId="urn:microsoft.com/office/officeart/2005/8/layout/vProcess5"/>
    <dgm:cxn modelId="{80BA462C-047E-4431-BE48-ECC86F9F69AB}" type="presParOf" srcId="{CE391D19-5423-4D0C-A95F-9B1C7C8B84FF}" destId="{EE26AB1B-F939-46CC-B6AC-FFACC9016E05}" srcOrd="8" destOrd="0" presId="urn:microsoft.com/office/officeart/2005/8/layout/vProcess5"/>
    <dgm:cxn modelId="{871E427C-22FE-4135-97B9-77269BB6DBF0}" type="presParOf" srcId="{CE391D19-5423-4D0C-A95F-9B1C7C8B84FF}" destId="{FD4AFD6F-C9BD-43A0-9469-3ED42AB20AA8}" srcOrd="9" destOrd="0" presId="urn:microsoft.com/office/officeart/2005/8/layout/vProcess5"/>
    <dgm:cxn modelId="{97CA647A-57E2-4CD7-B064-2BBBE2F3E107}" type="presParOf" srcId="{CE391D19-5423-4D0C-A95F-9B1C7C8B84FF}" destId="{8FEB0A54-2756-41A3-8AAB-E2B077C38537}" srcOrd="10" destOrd="0" presId="urn:microsoft.com/office/officeart/2005/8/layout/vProcess5"/>
    <dgm:cxn modelId="{67A3EA9A-1A34-40C6-A853-168BC9A17711}" type="presParOf" srcId="{CE391D19-5423-4D0C-A95F-9B1C7C8B84FF}" destId="{C7FF8B97-5E4D-43A0-BDEB-44434FBAA8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3738D-5FD2-4E46-8571-3E653C3EC68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781D92-A05C-4B35-918F-555CB294F1DB}">
      <dgm:prSet/>
      <dgm:spPr/>
      <dgm:t>
        <a:bodyPr/>
        <a:lstStyle/>
        <a:p>
          <a:r>
            <a:rPr lang="bg-BG" baseline="0"/>
            <a:t>А) се приемат;</a:t>
          </a:r>
          <a:endParaRPr lang="en-US"/>
        </a:p>
      </dgm:t>
    </dgm:pt>
    <dgm:pt modelId="{90B77F99-A083-41D8-85FC-754B4236ACBD}" type="parTrans" cxnId="{B0F0838C-656B-4B17-84B2-A76EB335971D}">
      <dgm:prSet/>
      <dgm:spPr/>
      <dgm:t>
        <a:bodyPr/>
        <a:lstStyle/>
        <a:p>
          <a:endParaRPr lang="en-US"/>
        </a:p>
      </dgm:t>
    </dgm:pt>
    <dgm:pt modelId="{AA9F24BC-3C2A-4C22-AD2F-485B6E04145C}" type="sibTrans" cxnId="{B0F0838C-656B-4B17-84B2-A76EB335971D}">
      <dgm:prSet/>
      <dgm:spPr/>
      <dgm:t>
        <a:bodyPr/>
        <a:lstStyle/>
        <a:p>
          <a:endParaRPr lang="en-US"/>
        </a:p>
      </dgm:t>
    </dgm:pt>
    <dgm:pt modelId="{18452D5D-2F9C-4C62-A052-92F2645A815A}">
      <dgm:prSet/>
      <dgm:spPr/>
      <dgm:t>
        <a:bodyPr/>
        <a:lstStyle/>
        <a:p>
          <a:r>
            <a:rPr lang="bg-BG" baseline="0"/>
            <a:t>Б) се натрупват;</a:t>
          </a:r>
          <a:endParaRPr lang="en-US"/>
        </a:p>
      </dgm:t>
    </dgm:pt>
    <dgm:pt modelId="{4E769461-1847-4C3D-8B84-469C52E2A955}" type="parTrans" cxnId="{F502F210-0E6D-463E-A1F1-32296D257C1F}">
      <dgm:prSet/>
      <dgm:spPr/>
      <dgm:t>
        <a:bodyPr/>
        <a:lstStyle/>
        <a:p>
          <a:endParaRPr lang="en-US"/>
        </a:p>
      </dgm:t>
    </dgm:pt>
    <dgm:pt modelId="{84C39E1C-1362-46BE-95A6-9D13F56577C0}" type="sibTrans" cxnId="{F502F210-0E6D-463E-A1F1-32296D257C1F}">
      <dgm:prSet/>
      <dgm:spPr/>
      <dgm:t>
        <a:bodyPr/>
        <a:lstStyle/>
        <a:p>
          <a:endParaRPr lang="en-US"/>
        </a:p>
      </dgm:t>
    </dgm:pt>
    <dgm:pt modelId="{CB732A14-EF7A-4391-9C1F-49FB0B4E1035}">
      <dgm:prSet/>
      <dgm:spPr/>
      <dgm:t>
        <a:bodyPr/>
        <a:lstStyle/>
        <a:p>
          <a:r>
            <a:rPr lang="bg-BG" baseline="0"/>
            <a:t>В) се изгарят;</a:t>
          </a:r>
          <a:endParaRPr lang="en-US"/>
        </a:p>
      </dgm:t>
    </dgm:pt>
    <dgm:pt modelId="{549FD049-7C07-4214-9DFF-D647C2EA22B3}" type="parTrans" cxnId="{8FA64136-C2C7-431F-89F7-9E373B3EAC0C}">
      <dgm:prSet/>
      <dgm:spPr/>
      <dgm:t>
        <a:bodyPr/>
        <a:lstStyle/>
        <a:p>
          <a:endParaRPr lang="en-US"/>
        </a:p>
      </dgm:t>
    </dgm:pt>
    <dgm:pt modelId="{D587116F-343A-49D6-8203-60D39A66BFCB}" type="sibTrans" cxnId="{8FA64136-C2C7-431F-89F7-9E373B3EAC0C}">
      <dgm:prSet/>
      <dgm:spPr/>
      <dgm:t>
        <a:bodyPr/>
        <a:lstStyle/>
        <a:p>
          <a:endParaRPr lang="en-US"/>
        </a:p>
      </dgm:t>
    </dgm:pt>
    <dgm:pt modelId="{70054D4C-C306-4802-A1E6-EE9A434AB769}">
      <dgm:prSet/>
      <dgm:spPr/>
      <dgm:t>
        <a:bodyPr/>
        <a:lstStyle/>
        <a:p>
          <a:r>
            <a:rPr lang="bg-BG" baseline="0"/>
            <a:t>Г) се съдържат.</a:t>
          </a:r>
          <a:endParaRPr lang="en-US"/>
        </a:p>
      </dgm:t>
    </dgm:pt>
    <dgm:pt modelId="{5918EB84-6EF1-4327-8C47-B51D99C51234}" type="parTrans" cxnId="{A96FE122-D747-460A-814C-102EBCDA6D6A}">
      <dgm:prSet/>
      <dgm:spPr/>
      <dgm:t>
        <a:bodyPr/>
        <a:lstStyle/>
        <a:p>
          <a:endParaRPr lang="en-US"/>
        </a:p>
      </dgm:t>
    </dgm:pt>
    <dgm:pt modelId="{AC632636-AC87-4CE9-A835-9EDDD7CD217D}" type="sibTrans" cxnId="{A96FE122-D747-460A-814C-102EBCDA6D6A}">
      <dgm:prSet/>
      <dgm:spPr/>
      <dgm:t>
        <a:bodyPr/>
        <a:lstStyle/>
        <a:p>
          <a:endParaRPr lang="en-US"/>
        </a:p>
      </dgm:t>
    </dgm:pt>
    <dgm:pt modelId="{8E3B8CE9-8851-4E4F-9587-1E4059C993DD}" type="pres">
      <dgm:prSet presAssocID="{EC43738D-5FD2-4E46-8571-3E653C3EC6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47BD08-B6B1-4308-9448-8B7EA4399F71}" type="pres">
      <dgm:prSet presAssocID="{9D781D92-A05C-4B35-918F-555CB294F1DB}" presName="hierRoot1" presStyleCnt="0"/>
      <dgm:spPr/>
    </dgm:pt>
    <dgm:pt modelId="{877CE0E4-80A2-40B5-8845-C6729B8BF6A3}" type="pres">
      <dgm:prSet presAssocID="{9D781D92-A05C-4B35-918F-555CB294F1DB}" presName="composite" presStyleCnt="0"/>
      <dgm:spPr/>
    </dgm:pt>
    <dgm:pt modelId="{C0542098-AD1D-4ABC-9001-E5B002411086}" type="pres">
      <dgm:prSet presAssocID="{9D781D92-A05C-4B35-918F-555CB294F1DB}" presName="background" presStyleLbl="node0" presStyleIdx="0" presStyleCnt="4"/>
      <dgm:spPr/>
    </dgm:pt>
    <dgm:pt modelId="{5DA5EF84-2035-448D-BD30-BB76E415282B}" type="pres">
      <dgm:prSet presAssocID="{9D781D92-A05C-4B35-918F-555CB294F1DB}" presName="text" presStyleLbl="fgAcc0" presStyleIdx="0" presStyleCnt="4">
        <dgm:presLayoutVars>
          <dgm:chPref val="3"/>
        </dgm:presLayoutVars>
      </dgm:prSet>
      <dgm:spPr/>
    </dgm:pt>
    <dgm:pt modelId="{E95CDC70-3AA3-482B-A094-F5A70E8726E9}" type="pres">
      <dgm:prSet presAssocID="{9D781D92-A05C-4B35-918F-555CB294F1DB}" presName="hierChild2" presStyleCnt="0"/>
      <dgm:spPr/>
    </dgm:pt>
    <dgm:pt modelId="{D867AB67-82D3-4279-949A-55C69EBDCB25}" type="pres">
      <dgm:prSet presAssocID="{18452D5D-2F9C-4C62-A052-92F2645A815A}" presName="hierRoot1" presStyleCnt="0"/>
      <dgm:spPr/>
    </dgm:pt>
    <dgm:pt modelId="{91E1963F-A952-4A0F-B7B8-6529C980DB46}" type="pres">
      <dgm:prSet presAssocID="{18452D5D-2F9C-4C62-A052-92F2645A815A}" presName="composite" presStyleCnt="0"/>
      <dgm:spPr/>
    </dgm:pt>
    <dgm:pt modelId="{033F660A-C3A6-4752-A8B7-6F0688CCC772}" type="pres">
      <dgm:prSet presAssocID="{18452D5D-2F9C-4C62-A052-92F2645A815A}" presName="background" presStyleLbl="node0" presStyleIdx="1" presStyleCnt="4"/>
      <dgm:spPr/>
    </dgm:pt>
    <dgm:pt modelId="{7114528A-AA2B-4B07-8050-5D0CF765B5ED}" type="pres">
      <dgm:prSet presAssocID="{18452D5D-2F9C-4C62-A052-92F2645A815A}" presName="text" presStyleLbl="fgAcc0" presStyleIdx="1" presStyleCnt="4">
        <dgm:presLayoutVars>
          <dgm:chPref val="3"/>
        </dgm:presLayoutVars>
      </dgm:prSet>
      <dgm:spPr/>
    </dgm:pt>
    <dgm:pt modelId="{F88DE2D6-FC92-4605-8C67-D9AA33F80C2B}" type="pres">
      <dgm:prSet presAssocID="{18452D5D-2F9C-4C62-A052-92F2645A815A}" presName="hierChild2" presStyleCnt="0"/>
      <dgm:spPr/>
    </dgm:pt>
    <dgm:pt modelId="{45786AB4-22C8-4F62-8EBF-C076BC3514C5}" type="pres">
      <dgm:prSet presAssocID="{CB732A14-EF7A-4391-9C1F-49FB0B4E1035}" presName="hierRoot1" presStyleCnt="0"/>
      <dgm:spPr/>
    </dgm:pt>
    <dgm:pt modelId="{96464B58-24C9-4497-AF43-D09D5478B68B}" type="pres">
      <dgm:prSet presAssocID="{CB732A14-EF7A-4391-9C1F-49FB0B4E1035}" presName="composite" presStyleCnt="0"/>
      <dgm:spPr/>
    </dgm:pt>
    <dgm:pt modelId="{EB688437-65D6-42FE-B4EE-0F4F793D414B}" type="pres">
      <dgm:prSet presAssocID="{CB732A14-EF7A-4391-9C1F-49FB0B4E1035}" presName="background" presStyleLbl="node0" presStyleIdx="2" presStyleCnt="4"/>
      <dgm:spPr/>
    </dgm:pt>
    <dgm:pt modelId="{CEACE427-BAD8-49E8-9AE0-8B27CF7BEB59}" type="pres">
      <dgm:prSet presAssocID="{CB732A14-EF7A-4391-9C1F-49FB0B4E1035}" presName="text" presStyleLbl="fgAcc0" presStyleIdx="2" presStyleCnt="4">
        <dgm:presLayoutVars>
          <dgm:chPref val="3"/>
        </dgm:presLayoutVars>
      </dgm:prSet>
      <dgm:spPr/>
    </dgm:pt>
    <dgm:pt modelId="{65B465C4-2025-4413-B81A-05DA605AE467}" type="pres">
      <dgm:prSet presAssocID="{CB732A14-EF7A-4391-9C1F-49FB0B4E1035}" presName="hierChild2" presStyleCnt="0"/>
      <dgm:spPr/>
    </dgm:pt>
    <dgm:pt modelId="{EAAF67CF-645C-4FB9-9067-9FB4D15D2204}" type="pres">
      <dgm:prSet presAssocID="{70054D4C-C306-4802-A1E6-EE9A434AB769}" presName="hierRoot1" presStyleCnt="0"/>
      <dgm:spPr/>
    </dgm:pt>
    <dgm:pt modelId="{2ACEF7B6-F0D2-4262-B1F3-F2956599628F}" type="pres">
      <dgm:prSet presAssocID="{70054D4C-C306-4802-A1E6-EE9A434AB769}" presName="composite" presStyleCnt="0"/>
      <dgm:spPr/>
    </dgm:pt>
    <dgm:pt modelId="{097F35BB-6ECF-48A3-B539-816B9033ABF8}" type="pres">
      <dgm:prSet presAssocID="{70054D4C-C306-4802-A1E6-EE9A434AB769}" presName="background" presStyleLbl="node0" presStyleIdx="3" presStyleCnt="4"/>
      <dgm:spPr/>
    </dgm:pt>
    <dgm:pt modelId="{1657DCCE-0885-47CC-8F3E-403877B52589}" type="pres">
      <dgm:prSet presAssocID="{70054D4C-C306-4802-A1E6-EE9A434AB769}" presName="text" presStyleLbl="fgAcc0" presStyleIdx="3" presStyleCnt="4">
        <dgm:presLayoutVars>
          <dgm:chPref val="3"/>
        </dgm:presLayoutVars>
      </dgm:prSet>
      <dgm:spPr/>
    </dgm:pt>
    <dgm:pt modelId="{851226CC-5A1B-4FAD-90B7-49F959E168A5}" type="pres">
      <dgm:prSet presAssocID="{70054D4C-C306-4802-A1E6-EE9A434AB769}" presName="hierChild2" presStyleCnt="0"/>
      <dgm:spPr/>
    </dgm:pt>
  </dgm:ptLst>
  <dgm:cxnLst>
    <dgm:cxn modelId="{12FB6306-6DE8-4FCF-A7FA-5A0841FF4490}" type="presOf" srcId="{18452D5D-2F9C-4C62-A052-92F2645A815A}" destId="{7114528A-AA2B-4B07-8050-5D0CF765B5ED}" srcOrd="0" destOrd="0" presId="urn:microsoft.com/office/officeart/2005/8/layout/hierarchy1"/>
    <dgm:cxn modelId="{F502F210-0E6D-463E-A1F1-32296D257C1F}" srcId="{EC43738D-5FD2-4E46-8571-3E653C3EC68D}" destId="{18452D5D-2F9C-4C62-A052-92F2645A815A}" srcOrd="1" destOrd="0" parTransId="{4E769461-1847-4C3D-8B84-469C52E2A955}" sibTransId="{84C39E1C-1362-46BE-95A6-9D13F56577C0}"/>
    <dgm:cxn modelId="{A96FE122-D747-460A-814C-102EBCDA6D6A}" srcId="{EC43738D-5FD2-4E46-8571-3E653C3EC68D}" destId="{70054D4C-C306-4802-A1E6-EE9A434AB769}" srcOrd="3" destOrd="0" parTransId="{5918EB84-6EF1-4327-8C47-B51D99C51234}" sibTransId="{AC632636-AC87-4CE9-A835-9EDDD7CD217D}"/>
    <dgm:cxn modelId="{8FA64136-C2C7-431F-89F7-9E373B3EAC0C}" srcId="{EC43738D-5FD2-4E46-8571-3E653C3EC68D}" destId="{CB732A14-EF7A-4391-9C1F-49FB0B4E1035}" srcOrd="2" destOrd="0" parTransId="{549FD049-7C07-4214-9DFF-D647C2EA22B3}" sibTransId="{D587116F-343A-49D6-8203-60D39A66BFCB}"/>
    <dgm:cxn modelId="{D6DAAE42-EF23-4E95-BC46-0AF9872C9BE5}" type="presOf" srcId="{70054D4C-C306-4802-A1E6-EE9A434AB769}" destId="{1657DCCE-0885-47CC-8F3E-403877B52589}" srcOrd="0" destOrd="0" presId="urn:microsoft.com/office/officeart/2005/8/layout/hierarchy1"/>
    <dgm:cxn modelId="{6F17C157-E255-4189-9A98-A91456764C90}" type="presOf" srcId="{EC43738D-5FD2-4E46-8571-3E653C3EC68D}" destId="{8E3B8CE9-8851-4E4F-9587-1E4059C993DD}" srcOrd="0" destOrd="0" presId="urn:microsoft.com/office/officeart/2005/8/layout/hierarchy1"/>
    <dgm:cxn modelId="{C3B0AD83-8150-445F-B212-7C49BA6CDDE4}" type="presOf" srcId="{9D781D92-A05C-4B35-918F-555CB294F1DB}" destId="{5DA5EF84-2035-448D-BD30-BB76E415282B}" srcOrd="0" destOrd="0" presId="urn:microsoft.com/office/officeart/2005/8/layout/hierarchy1"/>
    <dgm:cxn modelId="{9369E389-727F-4322-823D-953133AFE213}" type="presOf" srcId="{CB732A14-EF7A-4391-9C1F-49FB0B4E1035}" destId="{CEACE427-BAD8-49E8-9AE0-8B27CF7BEB59}" srcOrd="0" destOrd="0" presId="urn:microsoft.com/office/officeart/2005/8/layout/hierarchy1"/>
    <dgm:cxn modelId="{B0F0838C-656B-4B17-84B2-A76EB335971D}" srcId="{EC43738D-5FD2-4E46-8571-3E653C3EC68D}" destId="{9D781D92-A05C-4B35-918F-555CB294F1DB}" srcOrd="0" destOrd="0" parTransId="{90B77F99-A083-41D8-85FC-754B4236ACBD}" sibTransId="{AA9F24BC-3C2A-4C22-AD2F-485B6E04145C}"/>
    <dgm:cxn modelId="{53012BF5-8BCC-491D-93B5-62C476F3296E}" type="presParOf" srcId="{8E3B8CE9-8851-4E4F-9587-1E4059C993DD}" destId="{9847BD08-B6B1-4308-9448-8B7EA4399F71}" srcOrd="0" destOrd="0" presId="urn:microsoft.com/office/officeart/2005/8/layout/hierarchy1"/>
    <dgm:cxn modelId="{2D9BCE40-BAB0-4786-A2ED-E1766D33666B}" type="presParOf" srcId="{9847BD08-B6B1-4308-9448-8B7EA4399F71}" destId="{877CE0E4-80A2-40B5-8845-C6729B8BF6A3}" srcOrd="0" destOrd="0" presId="urn:microsoft.com/office/officeart/2005/8/layout/hierarchy1"/>
    <dgm:cxn modelId="{5E74B06A-770A-47E6-8250-2A389A52E8F2}" type="presParOf" srcId="{877CE0E4-80A2-40B5-8845-C6729B8BF6A3}" destId="{C0542098-AD1D-4ABC-9001-E5B002411086}" srcOrd="0" destOrd="0" presId="urn:microsoft.com/office/officeart/2005/8/layout/hierarchy1"/>
    <dgm:cxn modelId="{25AE01A0-2131-43DE-A380-7259C0A3D129}" type="presParOf" srcId="{877CE0E4-80A2-40B5-8845-C6729B8BF6A3}" destId="{5DA5EF84-2035-448D-BD30-BB76E415282B}" srcOrd="1" destOrd="0" presId="urn:microsoft.com/office/officeart/2005/8/layout/hierarchy1"/>
    <dgm:cxn modelId="{13231DE2-2C97-4DAC-AB55-BA37DB1BE155}" type="presParOf" srcId="{9847BD08-B6B1-4308-9448-8B7EA4399F71}" destId="{E95CDC70-3AA3-482B-A094-F5A70E8726E9}" srcOrd="1" destOrd="0" presId="urn:microsoft.com/office/officeart/2005/8/layout/hierarchy1"/>
    <dgm:cxn modelId="{59DF0D7A-9A67-430A-B393-F4603EABD10E}" type="presParOf" srcId="{8E3B8CE9-8851-4E4F-9587-1E4059C993DD}" destId="{D867AB67-82D3-4279-949A-55C69EBDCB25}" srcOrd="1" destOrd="0" presId="urn:microsoft.com/office/officeart/2005/8/layout/hierarchy1"/>
    <dgm:cxn modelId="{8A8DE467-90A2-47C2-A91A-5C63D5C522AB}" type="presParOf" srcId="{D867AB67-82D3-4279-949A-55C69EBDCB25}" destId="{91E1963F-A952-4A0F-B7B8-6529C980DB46}" srcOrd="0" destOrd="0" presId="urn:microsoft.com/office/officeart/2005/8/layout/hierarchy1"/>
    <dgm:cxn modelId="{CFBA3F15-4A79-4229-92FD-18B5551C8DE8}" type="presParOf" srcId="{91E1963F-A952-4A0F-B7B8-6529C980DB46}" destId="{033F660A-C3A6-4752-A8B7-6F0688CCC772}" srcOrd="0" destOrd="0" presId="urn:microsoft.com/office/officeart/2005/8/layout/hierarchy1"/>
    <dgm:cxn modelId="{06116F66-B8D0-4788-9FE2-3CEACD4404BA}" type="presParOf" srcId="{91E1963F-A952-4A0F-B7B8-6529C980DB46}" destId="{7114528A-AA2B-4B07-8050-5D0CF765B5ED}" srcOrd="1" destOrd="0" presId="urn:microsoft.com/office/officeart/2005/8/layout/hierarchy1"/>
    <dgm:cxn modelId="{B36581C3-84F2-4A88-80BE-C7B6769B168A}" type="presParOf" srcId="{D867AB67-82D3-4279-949A-55C69EBDCB25}" destId="{F88DE2D6-FC92-4605-8C67-D9AA33F80C2B}" srcOrd="1" destOrd="0" presId="urn:microsoft.com/office/officeart/2005/8/layout/hierarchy1"/>
    <dgm:cxn modelId="{20522F7C-D317-4E68-82D5-AA148CF18487}" type="presParOf" srcId="{8E3B8CE9-8851-4E4F-9587-1E4059C993DD}" destId="{45786AB4-22C8-4F62-8EBF-C076BC3514C5}" srcOrd="2" destOrd="0" presId="urn:microsoft.com/office/officeart/2005/8/layout/hierarchy1"/>
    <dgm:cxn modelId="{07AE9E00-EBAC-4562-BD8E-147BBF264ADB}" type="presParOf" srcId="{45786AB4-22C8-4F62-8EBF-C076BC3514C5}" destId="{96464B58-24C9-4497-AF43-D09D5478B68B}" srcOrd="0" destOrd="0" presId="urn:microsoft.com/office/officeart/2005/8/layout/hierarchy1"/>
    <dgm:cxn modelId="{45F95F44-2F79-4E38-8D17-544730225490}" type="presParOf" srcId="{96464B58-24C9-4497-AF43-D09D5478B68B}" destId="{EB688437-65D6-42FE-B4EE-0F4F793D414B}" srcOrd="0" destOrd="0" presId="urn:microsoft.com/office/officeart/2005/8/layout/hierarchy1"/>
    <dgm:cxn modelId="{3468797A-6F3F-4715-B681-1B3F1C024921}" type="presParOf" srcId="{96464B58-24C9-4497-AF43-D09D5478B68B}" destId="{CEACE427-BAD8-49E8-9AE0-8B27CF7BEB59}" srcOrd="1" destOrd="0" presId="urn:microsoft.com/office/officeart/2005/8/layout/hierarchy1"/>
    <dgm:cxn modelId="{BB4FDA91-5FC0-4149-A062-8AF9B06385AB}" type="presParOf" srcId="{45786AB4-22C8-4F62-8EBF-C076BC3514C5}" destId="{65B465C4-2025-4413-B81A-05DA605AE467}" srcOrd="1" destOrd="0" presId="urn:microsoft.com/office/officeart/2005/8/layout/hierarchy1"/>
    <dgm:cxn modelId="{535E591A-4A34-43E3-B3BE-D92DC7BAA2ED}" type="presParOf" srcId="{8E3B8CE9-8851-4E4F-9587-1E4059C993DD}" destId="{EAAF67CF-645C-4FB9-9067-9FB4D15D2204}" srcOrd="3" destOrd="0" presId="urn:microsoft.com/office/officeart/2005/8/layout/hierarchy1"/>
    <dgm:cxn modelId="{19C8C4B2-D55C-48EB-BDBB-8F7C3B137180}" type="presParOf" srcId="{EAAF67CF-645C-4FB9-9067-9FB4D15D2204}" destId="{2ACEF7B6-F0D2-4262-B1F3-F2956599628F}" srcOrd="0" destOrd="0" presId="urn:microsoft.com/office/officeart/2005/8/layout/hierarchy1"/>
    <dgm:cxn modelId="{16E15814-576A-4EE2-BCC9-056ADA36C28E}" type="presParOf" srcId="{2ACEF7B6-F0D2-4262-B1F3-F2956599628F}" destId="{097F35BB-6ECF-48A3-B539-816B9033ABF8}" srcOrd="0" destOrd="0" presId="urn:microsoft.com/office/officeart/2005/8/layout/hierarchy1"/>
    <dgm:cxn modelId="{33F69FF3-A80E-4419-A8B3-80389868C62B}" type="presParOf" srcId="{2ACEF7B6-F0D2-4262-B1F3-F2956599628F}" destId="{1657DCCE-0885-47CC-8F3E-403877B52589}" srcOrd="1" destOrd="0" presId="urn:microsoft.com/office/officeart/2005/8/layout/hierarchy1"/>
    <dgm:cxn modelId="{671446F5-9FA4-455F-AA2A-D4D6154CE49F}" type="presParOf" srcId="{EAAF67CF-645C-4FB9-9067-9FB4D15D2204}" destId="{851226CC-5A1B-4FAD-90B7-49F959E168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069A-785B-44C8-A6E0-24756BC2344D}">
      <dsp:nvSpPr>
        <dsp:cNvPr id="0" name=""/>
        <dsp:cNvSpPr/>
      </dsp:nvSpPr>
      <dsp:spPr>
        <a:xfrm>
          <a:off x="190847" y="0"/>
          <a:ext cx="5577781" cy="557778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A3926-EE97-4723-86D2-86CE242ADD3C}">
      <dsp:nvSpPr>
        <dsp:cNvPr id="0" name=""/>
        <dsp:cNvSpPr/>
      </dsp:nvSpPr>
      <dsp:spPr>
        <a:xfrm>
          <a:off x="720736" y="529889"/>
          <a:ext cx="2175334" cy="2175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baseline="0"/>
            <a:t>А) Скачане на въже;</a:t>
          </a:r>
          <a:endParaRPr lang="en-US" sz="3300" kern="1200"/>
        </a:p>
      </dsp:txBody>
      <dsp:txXfrm>
        <a:off x="826927" y="636080"/>
        <a:ext cx="1962952" cy="1962952"/>
      </dsp:txXfrm>
    </dsp:sp>
    <dsp:sp modelId="{86B83C40-2552-40C1-A154-4FDB200CD6FB}">
      <dsp:nvSpPr>
        <dsp:cNvPr id="0" name=""/>
        <dsp:cNvSpPr/>
      </dsp:nvSpPr>
      <dsp:spPr>
        <a:xfrm>
          <a:off x="3063404" y="529889"/>
          <a:ext cx="2175334" cy="21753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baseline="0"/>
            <a:t>Б) Каране на колело;</a:t>
          </a:r>
          <a:endParaRPr lang="en-US" sz="3300" kern="1200"/>
        </a:p>
      </dsp:txBody>
      <dsp:txXfrm>
        <a:off x="3169595" y="636080"/>
        <a:ext cx="1962952" cy="1962952"/>
      </dsp:txXfrm>
    </dsp:sp>
    <dsp:sp modelId="{B4E6B6C5-5129-42DF-9CF3-1B091CB1D552}">
      <dsp:nvSpPr>
        <dsp:cNvPr id="0" name=""/>
        <dsp:cNvSpPr/>
      </dsp:nvSpPr>
      <dsp:spPr>
        <a:xfrm>
          <a:off x="720736" y="2872557"/>
          <a:ext cx="2175334" cy="2175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baseline="0"/>
            <a:t>В) игра на боулинг;</a:t>
          </a:r>
          <a:endParaRPr lang="en-US" sz="3300" kern="1200"/>
        </a:p>
      </dsp:txBody>
      <dsp:txXfrm>
        <a:off x="826927" y="2978748"/>
        <a:ext cx="1962952" cy="1962952"/>
      </dsp:txXfrm>
    </dsp:sp>
    <dsp:sp modelId="{948807F1-67FA-47DF-969E-D2AA8F4CBBA7}">
      <dsp:nvSpPr>
        <dsp:cNvPr id="0" name=""/>
        <dsp:cNvSpPr/>
      </dsp:nvSpPr>
      <dsp:spPr>
        <a:xfrm>
          <a:off x="3063404" y="2872557"/>
          <a:ext cx="2175334" cy="21753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300" kern="1200" baseline="0"/>
            <a:t>Г) Каране на ски.</a:t>
          </a:r>
          <a:endParaRPr lang="en-US" sz="3300" kern="1200"/>
        </a:p>
      </dsp:txBody>
      <dsp:txXfrm>
        <a:off x="3169595" y="2978748"/>
        <a:ext cx="1962952" cy="1962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E3259-97C4-4B5B-8FB2-9A999F290ED1}">
      <dsp:nvSpPr>
        <dsp:cNvPr id="0" name=""/>
        <dsp:cNvSpPr/>
      </dsp:nvSpPr>
      <dsp:spPr>
        <a:xfrm>
          <a:off x="0" y="0"/>
          <a:ext cx="4767580" cy="1227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baseline="0"/>
            <a:t>А) изгаряне на мазнини при определена дейност;</a:t>
          </a:r>
          <a:endParaRPr lang="en-US" sz="2400" kern="1200"/>
        </a:p>
      </dsp:txBody>
      <dsp:txXfrm>
        <a:off x="35941" y="35941"/>
        <a:ext cx="3339739" cy="1155229"/>
      </dsp:txXfrm>
    </dsp:sp>
    <dsp:sp modelId="{8557E7F6-86AF-4CA4-8E16-874E80D3EC5C}">
      <dsp:nvSpPr>
        <dsp:cNvPr id="0" name=""/>
        <dsp:cNvSpPr/>
      </dsp:nvSpPr>
      <dsp:spPr>
        <a:xfrm>
          <a:off x="399284" y="1450223"/>
          <a:ext cx="4767580" cy="1227111"/>
        </a:xfrm>
        <a:prstGeom prst="roundRect">
          <a:avLst>
            <a:gd name="adj" fmla="val 10000"/>
          </a:avLst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baseline="0"/>
            <a:t>Б) приемане на определено количество калории;</a:t>
          </a:r>
          <a:endParaRPr lang="en-US" sz="2400" kern="1200"/>
        </a:p>
      </dsp:txBody>
      <dsp:txXfrm>
        <a:off x="435225" y="1486164"/>
        <a:ext cx="3498790" cy="1155229"/>
      </dsp:txXfrm>
    </dsp:sp>
    <dsp:sp modelId="{FE4AB051-3D05-4C8E-A9D7-922D19D05900}">
      <dsp:nvSpPr>
        <dsp:cNvPr id="0" name=""/>
        <dsp:cNvSpPr/>
      </dsp:nvSpPr>
      <dsp:spPr>
        <a:xfrm>
          <a:off x="792610" y="2900446"/>
          <a:ext cx="4767580" cy="1227111"/>
        </a:xfrm>
        <a:prstGeom prst="roundRect">
          <a:avLst>
            <a:gd name="adj" fmla="val 10000"/>
          </a:avLst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baseline="0"/>
            <a:t>В) количество изгорени от организма калории;</a:t>
          </a:r>
          <a:endParaRPr lang="en-US" sz="2400" kern="1200"/>
        </a:p>
      </dsp:txBody>
      <dsp:txXfrm>
        <a:off x="828551" y="2936387"/>
        <a:ext cx="3504749" cy="1155229"/>
      </dsp:txXfrm>
    </dsp:sp>
    <dsp:sp modelId="{56503FDE-ACF8-4E76-B6C6-AF271CF6ECAA}">
      <dsp:nvSpPr>
        <dsp:cNvPr id="0" name=""/>
        <dsp:cNvSpPr/>
      </dsp:nvSpPr>
      <dsp:spPr>
        <a:xfrm>
          <a:off x="1191895" y="4350669"/>
          <a:ext cx="4767580" cy="1227111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baseline="0"/>
            <a:t>Г) ускоряване на обмена на веществата.</a:t>
          </a:r>
          <a:endParaRPr lang="en-US" sz="2400" kern="1200"/>
        </a:p>
      </dsp:txBody>
      <dsp:txXfrm>
        <a:off x="1227836" y="4386610"/>
        <a:ext cx="3498790" cy="1155229"/>
      </dsp:txXfrm>
    </dsp:sp>
    <dsp:sp modelId="{39B7353C-502F-4CBA-8A92-2842514B5E4F}">
      <dsp:nvSpPr>
        <dsp:cNvPr id="0" name=""/>
        <dsp:cNvSpPr/>
      </dsp:nvSpPr>
      <dsp:spPr>
        <a:xfrm>
          <a:off x="3969957" y="939856"/>
          <a:ext cx="797622" cy="797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49422" y="939856"/>
        <a:ext cx="438692" cy="600211"/>
      </dsp:txXfrm>
    </dsp:sp>
    <dsp:sp modelId="{31CAA05B-A554-4751-BDFD-51CE57E05254}">
      <dsp:nvSpPr>
        <dsp:cNvPr id="0" name=""/>
        <dsp:cNvSpPr/>
      </dsp:nvSpPr>
      <dsp:spPr>
        <a:xfrm>
          <a:off x="4369242" y="2390079"/>
          <a:ext cx="797622" cy="797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390296"/>
            <a:satOff val="14733"/>
            <a:lumOff val="1507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48707" y="2390079"/>
        <a:ext cx="438692" cy="600211"/>
      </dsp:txXfrm>
    </dsp:sp>
    <dsp:sp modelId="{16963F6E-FCE3-40CC-BAF8-F699761074C4}">
      <dsp:nvSpPr>
        <dsp:cNvPr id="0" name=""/>
        <dsp:cNvSpPr/>
      </dsp:nvSpPr>
      <dsp:spPr>
        <a:xfrm>
          <a:off x="4762567" y="3840302"/>
          <a:ext cx="797622" cy="797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780593"/>
            <a:satOff val="29467"/>
            <a:lumOff val="3014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42032" y="3840302"/>
        <a:ext cx="438692" cy="600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42098-AD1D-4ABC-9001-E5B002411086}">
      <dsp:nvSpPr>
        <dsp:cNvPr id="0" name=""/>
        <dsp:cNvSpPr/>
      </dsp:nvSpPr>
      <dsp:spPr>
        <a:xfrm>
          <a:off x="2812" y="1047042"/>
          <a:ext cx="2008376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5EF84-2035-448D-BD30-BB76E415282B}">
      <dsp:nvSpPr>
        <dsp:cNvPr id="0" name=""/>
        <dsp:cNvSpPr/>
      </dsp:nvSpPr>
      <dsp:spPr>
        <a:xfrm>
          <a:off x="225965" y="1259038"/>
          <a:ext cx="2008376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900" kern="1200" baseline="0"/>
            <a:t>А) се приемат;</a:t>
          </a:r>
          <a:endParaRPr lang="en-US" sz="2900" kern="1200"/>
        </a:p>
      </dsp:txBody>
      <dsp:txXfrm>
        <a:off x="263318" y="1296391"/>
        <a:ext cx="1933670" cy="1200612"/>
      </dsp:txXfrm>
    </dsp:sp>
    <dsp:sp modelId="{033F660A-C3A6-4752-A8B7-6F0688CCC772}">
      <dsp:nvSpPr>
        <dsp:cNvPr id="0" name=""/>
        <dsp:cNvSpPr/>
      </dsp:nvSpPr>
      <dsp:spPr>
        <a:xfrm>
          <a:off x="2457494" y="1047042"/>
          <a:ext cx="2008376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4528A-AA2B-4B07-8050-5D0CF765B5ED}">
      <dsp:nvSpPr>
        <dsp:cNvPr id="0" name=""/>
        <dsp:cNvSpPr/>
      </dsp:nvSpPr>
      <dsp:spPr>
        <a:xfrm>
          <a:off x="2680647" y="1259038"/>
          <a:ext cx="2008376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900" kern="1200" baseline="0"/>
            <a:t>Б) се натрупват;</a:t>
          </a:r>
          <a:endParaRPr lang="en-US" sz="2900" kern="1200"/>
        </a:p>
      </dsp:txBody>
      <dsp:txXfrm>
        <a:off x="2718000" y="1296391"/>
        <a:ext cx="1933670" cy="1200612"/>
      </dsp:txXfrm>
    </dsp:sp>
    <dsp:sp modelId="{EB688437-65D6-42FE-B4EE-0F4F793D414B}">
      <dsp:nvSpPr>
        <dsp:cNvPr id="0" name=""/>
        <dsp:cNvSpPr/>
      </dsp:nvSpPr>
      <dsp:spPr>
        <a:xfrm>
          <a:off x="4912176" y="1047042"/>
          <a:ext cx="2008376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CE427-BAD8-49E8-9AE0-8B27CF7BEB59}">
      <dsp:nvSpPr>
        <dsp:cNvPr id="0" name=""/>
        <dsp:cNvSpPr/>
      </dsp:nvSpPr>
      <dsp:spPr>
        <a:xfrm>
          <a:off x="5135329" y="1259038"/>
          <a:ext cx="2008376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900" kern="1200" baseline="0"/>
            <a:t>В) се изгарят;</a:t>
          </a:r>
          <a:endParaRPr lang="en-US" sz="2900" kern="1200"/>
        </a:p>
      </dsp:txBody>
      <dsp:txXfrm>
        <a:off x="5172682" y="1296391"/>
        <a:ext cx="1933670" cy="1200612"/>
      </dsp:txXfrm>
    </dsp:sp>
    <dsp:sp modelId="{097F35BB-6ECF-48A3-B539-816B9033ABF8}">
      <dsp:nvSpPr>
        <dsp:cNvPr id="0" name=""/>
        <dsp:cNvSpPr/>
      </dsp:nvSpPr>
      <dsp:spPr>
        <a:xfrm>
          <a:off x="7366858" y="1047042"/>
          <a:ext cx="2008376" cy="127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DCCE-0885-47CC-8F3E-403877B52589}">
      <dsp:nvSpPr>
        <dsp:cNvPr id="0" name=""/>
        <dsp:cNvSpPr/>
      </dsp:nvSpPr>
      <dsp:spPr>
        <a:xfrm>
          <a:off x="7590011" y="1259038"/>
          <a:ext cx="2008376" cy="1275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900" kern="1200" baseline="0"/>
            <a:t>Г) се съдържат.</a:t>
          </a:r>
          <a:endParaRPr lang="en-US" sz="2900" kern="1200"/>
        </a:p>
      </dsp:txBody>
      <dsp:txXfrm>
        <a:off x="7627364" y="1296391"/>
        <a:ext cx="1933670" cy="120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B481-E5ED-4896-951C-AD512F92E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Подготовка за НВО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0CD6B-392E-4D82-83DF-BD0EDD2FF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2400" dirty="0">
                <a:solidFill>
                  <a:schemeClr val="tx1"/>
                </a:solidFill>
              </a:rPr>
              <a:t>Изготвила: Заприна Глушкова – ст. учител по БЕЛ</a:t>
            </a:r>
            <a:endParaRPr lang="en-US" sz="2400" dirty="0">
              <a:solidFill>
                <a:schemeClr val="tx1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036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399A-3C21-49A5-9318-D2CD70B9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bg-BG" sz="3400"/>
              <a:t>Коя от посочените думи може да замени формата се складират, без да се промени смисълът на изречението?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F3EC3F-D29D-4389-BBBE-2C24CE62B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3195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3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CB4A-304D-452C-BC41-D7B7ED9E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bg-BG" sz="3400" dirty="0"/>
              <a:t>В последния абзац на текст 1 е употребена глаголна форма за условно наклонение. Открийте я и я запишете!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29FFA4-A1DB-4F6A-9A6D-E3BF1E886DF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024" t="59037" r="42064" b="29776"/>
          <a:stretch/>
        </p:blipFill>
        <p:spPr>
          <a:xfrm>
            <a:off x="1023562" y="2743200"/>
            <a:ext cx="10355637" cy="130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64E8D-8237-477C-AA9C-2B090199739C}"/>
              </a:ext>
            </a:extLst>
          </p:cNvPr>
          <p:cNvSpPr txBox="1"/>
          <p:nvPr/>
        </p:nvSpPr>
        <p:spPr>
          <a:xfrm>
            <a:off x="2519680" y="4409440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solidFill>
                  <a:srgbClr val="C00000"/>
                </a:solidFill>
              </a:rPr>
              <a:t>Бихте изразходвали</a:t>
            </a:r>
          </a:p>
        </p:txBody>
      </p:sp>
    </p:spTree>
    <p:extLst>
      <p:ext uri="{BB962C8B-B14F-4D97-AF65-F5344CB8AC3E}">
        <p14:creationId xmlns:p14="http://schemas.microsoft.com/office/powerpoint/2010/main" val="24966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D12A-5D1F-4259-8DBB-1B79116F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bg-BG" sz="2400"/>
              <a:t>Трансформирайте изречението с глаголна форма за условно наклонение, която открихте при изпълнение на предходната задача, така че то да съдържа само форми на изявително наклонение!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0BB178-F37E-4314-B5E6-D95C6E401622}"/>
              </a:ext>
            </a:extLst>
          </p:cNvPr>
          <p:cNvSpPr/>
          <p:nvPr/>
        </p:nvSpPr>
        <p:spPr>
          <a:xfrm>
            <a:off x="1371600" y="2286000"/>
            <a:ext cx="3000374" cy="3581400"/>
          </a:xfrm>
          <a:custGeom>
            <a:avLst/>
            <a:gdLst>
              <a:gd name="connsiteX0" fmla="*/ 0 w 3000374"/>
              <a:gd name="connsiteY0" fmla="*/ 0 h 3581400"/>
              <a:gd name="connsiteX1" fmla="*/ 3000374 w 3000374"/>
              <a:gd name="connsiteY1" fmla="*/ 0 h 3581400"/>
              <a:gd name="connsiteX2" fmla="*/ 3000374 w 3000374"/>
              <a:gd name="connsiteY2" fmla="*/ 3581400 h 3581400"/>
              <a:gd name="connsiteX3" fmla="*/ 0 w 3000374"/>
              <a:gd name="connsiteY3" fmla="*/ 3581400 h 3581400"/>
              <a:gd name="connsiteX4" fmla="*/ 0 w 3000374"/>
              <a:gd name="connsiteY4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74" h="3581400">
                <a:moveTo>
                  <a:pt x="0" y="0"/>
                </a:moveTo>
                <a:lnTo>
                  <a:pt x="3000374" y="0"/>
                </a:lnTo>
                <a:lnTo>
                  <a:pt x="3000374" y="3581400"/>
                </a:lnTo>
                <a:lnTo>
                  <a:pt x="0" y="3581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921" tIns="1691132" rIns="233921" bIns="401828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I </a:t>
            </a:r>
            <a:r>
              <a:rPr lang="bg-BG" sz="1900" kern="1200" dirty="0"/>
              <a:t>начин: 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dirty="0"/>
              <a:t>При скачането на въже, ако тежите 60 кг, ще изразходвате 590 калории за час.</a:t>
            </a:r>
            <a:endParaRPr lang="en-US" sz="19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BF3EEDA-1849-421C-8D03-7065393B94A7}"/>
              </a:ext>
            </a:extLst>
          </p:cNvPr>
          <p:cNvSpPr/>
          <p:nvPr/>
        </p:nvSpPr>
        <p:spPr>
          <a:xfrm>
            <a:off x="2334577" y="2644139"/>
            <a:ext cx="1074420" cy="1074420"/>
          </a:xfrm>
          <a:custGeom>
            <a:avLst/>
            <a:gdLst>
              <a:gd name="connsiteX0" fmla="*/ 0 w 1074420"/>
              <a:gd name="connsiteY0" fmla="*/ 537210 h 1074420"/>
              <a:gd name="connsiteX1" fmla="*/ 537210 w 1074420"/>
              <a:gd name="connsiteY1" fmla="*/ 0 h 1074420"/>
              <a:gd name="connsiteX2" fmla="*/ 1074420 w 1074420"/>
              <a:gd name="connsiteY2" fmla="*/ 537210 h 1074420"/>
              <a:gd name="connsiteX3" fmla="*/ 537210 w 1074420"/>
              <a:gd name="connsiteY3" fmla="*/ 1074420 h 1074420"/>
              <a:gd name="connsiteX4" fmla="*/ 0 w 1074420"/>
              <a:gd name="connsiteY4" fmla="*/ 53721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1074420">
                <a:moveTo>
                  <a:pt x="0" y="537210"/>
                </a:moveTo>
                <a:cubicBezTo>
                  <a:pt x="0" y="240517"/>
                  <a:pt x="240517" y="0"/>
                  <a:pt x="537210" y="0"/>
                </a:cubicBezTo>
                <a:cubicBezTo>
                  <a:pt x="833903" y="0"/>
                  <a:pt x="1074420" y="240517"/>
                  <a:pt x="1074420" y="537210"/>
                </a:cubicBezTo>
                <a:cubicBezTo>
                  <a:pt x="1074420" y="833903"/>
                  <a:pt x="833903" y="1074420"/>
                  <a:pt x="537210" y="1074420"/>
                </a:cubicBezTo>
                <a:cubicBezTo>
                  <a:pt x="240517" y="1074420"/>
                  <a:pt x="0" y="833903"/>
                  <a:pt x="0" y="537210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11" tIns="170045" rIns="241111" bIns="170045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B761E-CBC3-4F8D-AF76-96B4899050F9}"/>
              </a:ext>
            </a:extLst>
          </p:cNvPr>
          <p:cNvSpPr/>
          <p:nvPr/>
        </p:nvSpPr>
        <p:spPr>
          <a:xfrm>
            <a:off x="1371600" y="5867328"/>
            <a:ext cx="3000374" cy="72"/>
          </a:xfrm>
          <a:prstGeom prst="rect">
            <a:avLst/>
          </a:prstGeom>
        </p:spPr>
        <p:style>
          <a:lnRef idx="2">
            <a:schemeClr val="accent5">
              <a:hueOff val="1766471"/>
              <a:satOff val="5752"/>
              <a:lumOff val="2000"/>
              <a:alphaOff val="0"/>
            </a:schemeClr>
          </a:lnRef>
          <a:fillRef idx="1">
            <a:schemeClr val="accent5">
              <a:hueOff val="1766471"/>
              <a:satOff val="5752"/>
              <a:lumOff val="2000"/>
              <a:alphaOff val="0"/>
            </a:schemeClr>
          </a:fillRef>
          <a:effectRef idx="0">
            <a:schemeClr val="accent5">
              <a:hueOff val="1766471"/>
              <a:satOff val="5752"/>
              <a:lumOff val="200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24B431-BFA2-4B41-AC79-D8582D55CD92}"/>
              </a:ext>
            </a:extLst>
          </p:cNvPr>
          <p:cNvSpPr/>
          <p:nvPr/>
        </p:nvSpPr>
        <p:spPr>
          <a:xfrm>
            <a:off x="4672012" y="2286000"/>
            <a:ext cx="3000374" cy="3581400"/>
          </a:xfrm>
          <a:custGeom>
            <a:avLst/>
            <a:gdLst>
              <a:gd name="connsiteX0" fmla="*/ 0 w 3000374"/>
              <a:gd name="connsiteY0" fmla="*/ 0 h 3581400"/>
              <a:gd name="connsiteX1" fmla="*/ 3000374 w 3000374"/>
              <a:gd name="connsiteY1" fmla="*/ 0 h 3581400"/>
              <a:gd name="connsiteX2" fmla="*/ 3000374 w 3000374"/>
              <a:gd name="connsiteY2" fmla="*/ 3581400 h 3581400"/>
              <a:gd name="connsiteX3" fmla="*/ 0 w 3000374"/>
              <a:gd name="connsiteY3" fmla="*/ 3581400 h 3581400"/>
              <a:gd name="connsiteX4" fmla="*/ 0 w 3000374"/>
              <a:gd name="connsiteY4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74" h="3581400">
                <a:moveTo>
                  <a:pt x="0" y="0"/>
                </a:moveTo>
                <a:lnTo>
                  <a:pt x="3000374" y="0"/>
                </a:lnTo>
                <a:lnTo>
                  <a:pt x="3000374" y="3581400"/>
                </a:lnTo>
                <a:lnTo>
                  <a:pt x="0" y="3581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4390296"/>
              <a:satOff val="14733"/>
              <a:lumOff val="1507"/>
              <a:alphaOff val="0"/>
            </a:schemeClr>
          </a:lnRef>
          <a:fillRef idx="1">
            <a:schemeClr val="accent5">
              <a:tint val="40000"/>
              <a:alpha val="90000"/>
              <a:hueOff val="4390296"/>
              <a:satOff val="14733"/>
              <a:lumOff val="1507"/>
              <a:alphaOff val="0"/>
            </a:schemeClr>
          </a:fillRef>
          <a:effectRef idx="0">
            <a:schemeClr val="accent5">
              <a:tint val="40000"/>
              <a:alpha val="90000"/>
              <a:hueOff val="4390296"/>
              <a:satOff val="14733"/>
              <a:lumOff val="15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921" tIns="1691132" rIns="233921" bIns="401828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II</a:t>
            </a:r>
            <a:r>
              <a:rPr lang="bg-BG" sz="1900" kern="1200" dirty="0"/>
              <a:t> начин: 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dirty="0"/>
              <a:t>При скачането на въже, ако тежите 60 кг, може да изразходвате 590 калории за час.</a:t>
            </a:r>
            <a:endParaRPr lang="en-US" sz="19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3DB2E-F3F7-4D8B-80FB-334EB5C9D612}"/>
              </a:ext>
            </a:extLst>
          </p:cNvPr>
          <p:cNvSpPr/>
          <p:nvPr/>
        </p:nvSpPr>
        <p:spPr>
          <a:xfrm>
            <a:off x="5634989" y="2644139"/>
            <a:ext cx="1074420" cy="1074420"/>
          </a:xfrm>
          <a:custGeom>
            <a:avLst/>
            <a:gdLst>
              <a:gd name="connsiteX0" fmla="*/ 0 w 1074420"/>
              <a:gd name="connsiteY0" fmla="*/ 537210 h 1074420"/>
              <a:gd name="connsiteX1" fmla="*/ 537210 w 1074420"/>
              <a:gd name="connsiteY1" fmla="*/ 0 h 1074420"/>
              <a:gd name="connsiteX2" fmla="*/ 1074420 w 1074420"/>
              <a:gd name="connsiteY2" fmla="*/ 537210 h 1074420"/>
              <a:gd name="connsiteX3" fmla="*/ 537210 w 1074420"/>
              <a:gd name="connsiteY3" fmla="*/ 1074420 h 1074420"/>
              <a:gd name="connsiteX4" fmla="*/ 0 w 1074420"/>
              <a:gd name="connsiteY4" fmla="*/ 53721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1074420">
                <a:moveTo>
                  <a:pt x="0" y="537210"/>
                </a:moveTo>
                <a:cubicBezTo>
                  <a:pt x="0" y="240517"/>
                  <a:pt x="240517" y="0"/>
                  <a:pt x="537210" y="0"/>
                </a:cubicBezTo>
                <a:cubicBezTo>
                  <a:pt x="833903" y="0"/>
                  <a:pt x="1074420" y="240517"/>
                  <a:pt x="1074420" y="537210"/>
                </a:cubicBezTo>
                <a:cubicBezTo>
                  <a:pt x="1074420" y="833903"/>
                  <a:pt x="833903" y="1074420"/>
                  <a:pt x="537210" y="1074420"/>
                </a:cubicBezTo>
                <a:cubicBezTo>
                  <a:pt x="240517" y="1074420"/>
                  <a:pt x="0" y="833903"/>
                  <a:pt x="0" y="537210"/>
                </a:cubicBezTo>
                <a:close/>
              </a:path>
            </a:pathLst>
          </a:custGeom>
        </p:spPr>
        <p:style>
          <a:lnRef idx="2">
            <a:schemeClr val="accent5">
              <a:hueOff val="3532942"/>
              <a:satOff val="11503"/>
              <a:lumOff val="4000"/>
              <a:alphaOff val="0"/>
            </a:schemeClr>
          </a:lnRef>
          <a:fillRef idx="1">
            <a:schemeClr val="accent5">
              <a:hueOff val="3532942"/>
              <a:satOff val="11503"/>
              <a:lumOff val="4000"/>
              <a:alphaOff val="0"/>
            </a:schemeClr>
          </a:fillRef>
          <a:effectRef idx="0">
            <a:schemeClr val="accent5">
              <a:hueOff val="3532942"/>
              <a:satOff val="11503"/>
              <a:lumOff val="4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11" tIns="170045" rIns="241111" bIns="170045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36A9A-C3E1-450C-81C9-3DBB3819CE30}"/>
              </a:ext>
            </a:extLst>
          </p:cNvPr>
          <p:cNvSpPr/>
          <p:nvPr/>
        </p:nvSpPr>
        <p:spPr>
          <a:xfrm>
            <a:off x="4672012" y="5867328"/>
            <a:ext cx="3000374" cy="72"/>
          </a:xfrm>
          <a:prstGeom prst="rect">
            <a:avLst/>
          </a:prstGeom>
        </p:spPr>
        <p:style>
          <a:lnRef idx="2">
            <a:schemeClr val="accent5">
              <a:hueOff val="5299413"/>
              <a:satOff val="17255"/>
              <a:lumOff val="6000"/>
              <a:alphaOff val="0"/>
            </a:schemeClr>
          </a:lnRef>
          <a:fillRef idx="1">
            <a:schemeClr val="accent5">
              <a:hueOff val="5299413"/>
              <a:satOff val="17255"/>
              <a:lumOff val="6000"/>
              <a:alphaOff val="0"/>
            </a:schemeClr>
          </a:fillRef>
          <a:effectRef idx="0">
            <a:schemeClr val="accent5">
              <a:hueOff val="5299413"/>
              <a:satOff val="17255"/>
              <a:lumOff val="600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417A67-5061-45D6-8C0F-1369BA4EB8CD}"/>
              </a:ext>
            </a:extLst>
          </p:cNvPr>
          <p:cNvSpPr/>
          <p:nvPr/>
        </p:nvSpPr>
        <p:spPr>
          <a:xfrm>
            <a:off x="7972424" y="2286000"/>
            <a:ext cx="3000374" cy="3581400"/>
          </a:xfrm>
          <a:custGeom>
            <a:avLst/>
            <a:gdLst>
              <a:gd name="connsiteX0" fmla="*/ 0 w 3000374"/>
              <a:gd name="connsiteY0" fmla="*/ 0 h 3581400"/>
              <a:gd name="connsiteX1" fmla="*/ 3000374 w 3000374"/>
              <a:gd name="connsiteY1" fmla="*/ 0 h 3581400"/>
              <a:gd name="connsiteX2" fmla="*/ 3000374 w 3000374"/>
              <a:gd name="connsiteY2" fmla="*/ 3581400 h 3581400"/>
              <a:gd name="connsiteX3" fmla="*/ 0 w 3000374"/>
              <a:gd name="connsiteY3" fmla="*/ 3581400 h 3581400"/>
              <a:gd name="connsiteX4" fmla="*/ 0 w 3000374"/>
              <a:gd name="connsiteY4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74" h="3581400">
                <a:moveTo>
                  <a:pt x="0" y="0"/>
                </a:moveTo>
                <a:lnTo>
                  <a:pt x="3000374" y="0"/>
                </a:lnTo>
                <a:lnTo>
                  <a:pt x="3000374" y="3581400"/>
                </a:lnTo>
                <a:lnTo>
                  <a:pt x="0" y="3581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8780593"/>
              <a:satOff val="29467"/>
              <a:lumOff val="3014"/>
              <a:alphaOff val="0"/>
            </a:schemeClr>
          </a:lnRef>
          <a:fillRef idx="1">
            <a:schemeClr val="accent5">
              <a:tint val="40000"/>
              <a:alpha val="90000"/>
              <a:hueOff val="8780593"/>
              <a:satOff val="29467"/>
              <a:lumOff val="3014"/>
              <a:alphaOff val="0"/>
            </a:schemeClr>
          </a:fillRef>
          <a:effectRef idx="0">
            <a:schemeClr val="accent5">
              <a:tint val="40000"/>
              <a:alpha val="90000"/>
              <a:hueOff val="8780593"/>
              <a:satOff val="29467"/>
              <a:lumOff val="301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921" tIns="1691132" rIns="233921" bIns="401828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III</a:t>
            </a:r>
            <a:r>
              <a:rPr lang="bg-BG" sz="1900" kern="1200" dirty="0"/>
              <a:t> начин: 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dirty="0"/>
              <a:t>При скачането на въже, ако тежите 60 кг, изразходвате 590 калории за час.</a:t>
            </a:r>
            <a:endParaRPr lang="en-US" sz="19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B134E8-6FE0-4D6C-B709-FCF030B3FCBA}"/>
              </a:ext>
            </a:extLst>
          </p:cNvPr>
          <p:cNvSpPr/>
          <p:nvPr/>
        </p:nvSpPr>
        <p:spPr>
          <a:xfrm>
            <a:off x="8935402" y="2644139"/>
            <a:ext cx="1074420" cy="1074420"/>
          </a:xfrm>
          <a:custGeom>
            <a:avLst/>
            <a:gdLst>
              <a:gd name="connsiteX0" fmla="*/ 0 w 1074420"/>
              <a:gd name="connsiteY0" fmla="*/ 537210 h 1074420"/>
              <a:gd name="connsiteX1" fmla="*/ 537210 w 1074420"/>
              <a:gd name="connsiteY1" fmla="*/ 0 h 1074420"/>
              <a:gd name="connsiteX2" fmla="*/ 1074420 w 1074420"/>
              <a:gd name="connsiteY2" fmla="*/ 537210 h 1074420"/>
              <a:gd name="connsiteX3" fmla="*/ 537210 w 1074420"/>
              <a:gd name="connsiteY3" fmla="*/ 1074420 h 1074420"/>
              <a:gd name="connsiteX4" fmla="*/ 0 w 1074420"/>
              <a:gd name="connsiteY4" fmla="*/ 53721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420" h="1074420">
                <a:moveTo>
                  <a:pt x="0" y="537210"/>
                </a:moveTo>
                <a:cubicBezTo>
                  <a:pt x="0" y="240517"/>
                  <a:pt x="240517" y="0"/>
                  <a:pt x="537210" y="0"/>
                </a:cubicBezTo>
                <a:cubicBezTo>
                  <a:pt x="833903" y="0"/>
                  <a:pt x="1074420" y="240517"/>
                  <a:pt x="1074420" y="537210"/>
                </a:cubicBezTo>
                <a:cubicBezTo>
                  <a:pt x="1074420" y="833903"/>
                  <a:pt x="833903" y="1074420"/>
                  <a:pt x="537210" y="1074420"/>
                </a:cubicBezTo>
                <a:cubicBezTo>
                  <a:pt x="240517" y="1074420"/>
                  <a:pt x="0" y="833903"/>
                  <a:pt x="0" y="537210"/>
                </a:cubicBezTo>
                <a:close/>
              </a:path>
            </a:pathLst>
          </a:custGeom>
        </p:spPr>
        <p:style>
          <a:lnRef idx="2">
            <a:schemeClr val="accent5">
              <a:hueOff val="7065884"/>
              <a:satOff val="23006"/>
              <a:lumOff val="8000"/>
              <a:alphaOff val="0"/>
            </a:schemeClr>
          </a:lnRef>
          <a:fillRef idx="1">
            <a:schemeClr val="accent5">
              <a:hueOff val="7065884"/>
              <a:satOff val="23006"/>
              <a:lumOff val="8000"/>
              <a:alphaOff val="0"/>
            </a:schemeClr>
          </a:fillRef>
          <a:effectRef idx="0">
            <a:schemeClr val="accent5">
              <a:hueOff val="7065884"/>
              <a:satOff val="23006"/>
              <a:lumOff val="8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11" tIns="170045" rIns="241111" bIns="170045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CE24E9-AC92-4666-94F8-7C8705D8F50B}"/>
              </a:ext>
            </a:extLst>
          </p:cNvPr>
          <p:cNvSpPr/>
          <p:nvPr/>
        </p:nvSpPr>
        <p:spPr>
          <a:xfrm>
            <a:off x="7972424" y="5867328"/>
            <a:ext cx="3000374" cy="72"/>
          </a:xfrm>
          <a:prstGeom prst="rect">
            <a:avLst/>
          </a:prstGeom>
        </p:spPr>
        <p:style>
          <a:lnRef idx="2">
            <a:schemeClr val="accent5">
              <a:hueOff val="8832355"/>
              <a:satOff val="28758"/>
              <a:lumOff val="10000"/>
              <a:alphaOff val="0"/>
            </a:schemeClr>
          </a:lnRef>
          <a:fillRef idx="1">
            <a:schemeClr val="accent5">
              <a:hueOff val="8832355"/>
              <a:satOff val="28758"/>
              <a:lumOff val="10000"/>
              <a:alphaOff val="0"/>
            </a:schemeClr>
          </a:fillRef>
          <a:effectRef idx="0">
            <a:schemeClr val="accent5">
              <a:hueOff val="8832355"/>
              <a:satOff val="28758"/>
              <a:lumOff val="1000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87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19FA7-CB1B-4001-89D9-2A258EAA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bg-BG" dirty="0"/>
              <a:t>Колко прости изречения съдържа изречението: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8658-22C4-4E2E-BCB0-1637E71B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bg-BG" dirty="0"/>
              <a:t>При плуване се задействат всички мускули и при скорост 1,5 км/ч се изразходват 230 калории, а при енергично плуване в стил бруст – 590 калории.</a:t>
            </a:r>
          </a:p>
          <a:p>
            <a:endParaRPr lang="bg-BG" dirty="0"/>
          </a:p>
          <a:p>
            <a:r>
              <a:rPr lang="bg-BG" dirty="0"/>
              <a:t>А) две;</a:t>
            </a:r>
          </a:p>
          <a:p>
            <a:r>
              <a:rPr lang="bg-BG" dirty="0"/>
              <a:t>Б) три;</a:t>
            </a:r>
          </a:p>
          <a:p>
            <a:r>
              <a:rPr lang="bg-BG" dirty="0"/>
              <a:t>В) едно;</a:t>
            </a:r>
          </a:p>
          <a:p>
            <a:r>
              <a:rPr lang="bg-BG" dirty="0"/>
              <a:t>Г) четири.</a:t>
            </a:r>
          </a:p>
        </p:txBody>
      </p:sp>
    </p:spTree>
    <p:extLst>
      <p:ext uri="{BB962C8B-B14F-4D97-AF65-F5344CB8AC3E}">
        <p14:creationId xmlns:p14="http://schemas.microsoft.com/office/powerpoint/2010/main" val="974173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8260-B9AE-44CD-B18C-8E6241BF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bg-BG" dirty="0"/>
              <a:t>Запишете какво е по състав и по вид изречението от предходната задача.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9C1AF2-FBDA-4B5D-B198-9C0C1A436AD3}"/>
              </a:ext>
            </a:extLst>
          </p:cNvPr>
          <p:cNvSpPr/>
          <p:nvPr/>
        </p:nvSpPr>
        <p:spPr>
          <a:xfrm>
            <a:off x="1371600" y="2286000"/>
            <a:ext cx="8161020" cy="1611630"/>
          </a:xfrm>
          <a:custGeom>
            <a:avLst/>
            <a:gdLst>
              <a:gd name="connsiteX0" fmla="*/ 0 w 8161020"/>
              <a:gd name="connsiteY0" fmla="*/ 161163 h 1611630"/>
              <a:gd name="connsiteX1" fmla="*/ 161163 w 8161020"/>
              <a:gd name="connsiteY1" fmla="*/ 0 h 1611630"/>
              <a:gd name="connsiteX2" fmla="*/ 7999857 w 8161020"/>
              <a:gd name="connsiteY2" fmla="*/ 0 h 1611630"/>
              <a:gd name="connsiteX3" fmla="*/ 8161020 w 8161020"/>
              <a:gd name="connsiteY3" fmla="*/ 161163 h 1611630"/>
              <a:gd name="connsiteX4" fmla="*/ 8161020 w 8161020"/>
              <a:gd name="connsiteY4" fmla="*/ 1450467 h 1611630"/>
              <a:gd name="connsiteX5" fmla="*/ 7999857 w 8161020"/>
              <a:gd name="connsiteY5" fmla="*/ 1611630 h 1611630"/>
              <a:gd name="connsiteX6" fmla="*/ 161163 w 8161020"/>
              <a:gd name="connsiteY6" fmla="*/ 1611630 h 1611630"/>
              <a:gd name="connsiteX7" fmla="*/ 0 w 8161020"/>
              <a:gd name="connsiteY7" fmla="*/ 1450467 h 1611630"/>
              <a:gd name="connsiteX8" fmla="*/ 0 w 8161020"/>
              <a:gd name="connsiteY8" fmla="*/ 161163 h 16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611630">
                <a:moveTo>
                  <a:pt x="0" y="161163"/>
                </a:moveTo>
                <a:cubicBezTo>
                  <a:pt x="0" y="72155"/>
                  <a:pt x="72155" y="0"/>
                  <a:pt x="161163" y="0"/>
                </a:cubicBezTo>
                <a:lnTo>
                  <a:pt x="7999857" y="0"/>
                </a:lnTo>
                <a:cubicBezTo>
                  <a:pt x="8088865" y="0"/>
                  <a:pt x="8161020" y="72155"/>
                  <a:pt x="8161020" y="161163"/>
                </a:cubicBezTo>
                <a:lnTo>
                  <a:pt x="8161020" y="1450467"/>
                </a:lnTo>
                <a:cubicBezTo>
                  <a:pt x="8161020" y="1539475"/>
                  <a:pt x="8088865" y="1611630"/>
                  <a:pt x="7999857" y="1611630"/>
                </a:cubicBezTo>
                <a:lnTo>
                  <a:pt x="161163" y="1611630"/>
                </a:lnTo>
                <a:cubicBezTo>
                  <a:pt x="72155" y="1611630"/>
                  <a:pt x="0" y="1539475"/>
                  <a:pt x="0" y="1450467"/>
                </a:cubicBezTo>
                <a:lnTo>
                  <a:pt x="0" y="161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53" tIns="142453" rIns="1713793" bIns="142453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2500" kern="1200" dirty="0"/>
              <a:t>При плуване се задействат всички мускули и при скорост 1,5 км/ч се изразходват 230 калории, а при енергично плуване в стил бруст – 590 калории.</a:t>
            </a:r>
            <a:endParaRPr lang="en-US" sz="25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0228810-7947-423E-AA59-A90322C121E1}"/>
              </a:ext>
            </a:extLst>
          </p:cNvPr>
          <p:cNvSpPr/>
          <p:nvPr/>
        </p:nvSpPr>
        <p:spPr>
          <a:xfrm>
            <a:off x="2811779" y="4255770"/>
            <a:ext cx="8161020" cy="1611630"/>
          </a:xfrm>
          <a:custGeom>
            <a:avLst/>
            <a:gdLst>
              <a:gd name="connsiteX0" fmla="*/ 0 w 8161020"/>
              <a:gd name="connsiteY0" fmla="*/ 161163 h 1611630"/>
              <a:gd name="connsiteX1" fmla="*/ 161163 w 8161020"/>
              <a:gd name="connsiteY1" fmla="*/ 0 h 1611630"/>
              <a:gd name="connsiteX2" fmla="*/ 7999857 w 8161020"/>
              <a:gd name="connsiteY2" fmla="*/ 0 h 1611630"/>
              <a:gd name="connsiteX3" fmla="*/ 8161020 w 8161020"/>
              <a:gd name="connsiteY3" fmla="*/ 161163 h 1611630"/>
              <a:gd name="connsiteX4" fmla="*/ 8161020 w 8161020"/>
              <a:gd name="connsiteY4" fmla="*/ 1450467 h 1611630"/>
              <a:gd name="connsiteX5" fmla="*/ 7999857 w 8161020"/>
              <a:gd name="connsiteY5" fmla="*/ 1611630 h 1611630"/>
              <a:gd name="connsiteX6" fmla="*/ 161163 w 8161020"/>
              <a:gd name="connsiteY6" fmla="*/ 1611630 h 1611630"/>
              <a:gd name="connsiteX7" fmla="*/ 0 w 8161020"/>
              <a:gd name="connsiteY7" fmla="*/ 1450467 h 1611630"/>
              <a:gd name="connsiteX8" fmla="*/ 0 w 8161020"/>
              <a:gd name="connsiteY8" fmla="*/ 161163 h 16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611630">
                <a:moveTo>
                  <a:pt x="0" y="161163"/>
                </a:moveTo>
                <a:cubicBezTo>
                  <a:pt x="0" y="72155"/>
                  <a:pt x="72155" y="0"/>
                  <a:pt x="161163" y="0"/>
                </a:cubicBezTo>
                <a:lnTo>
                  <a:pt x="7999857" y="0"/>
                </a:lnTo>
                <a:cubicBezTo>
                  <a:pt x="8088865" y="0"/>
                  <a:pt x="8161020" y="72155"/>
                  <a:pt x="8161020" y="161163"/>
                </a:cubicBezTo>
                <a:lnTo>
                  <a:pt x="8161020" y="1450467"/>
                </a:lnTo>
                <a:cubicBezTo>
                  <a:pt x="8161020" y="1539475"/>
                  <a:pt x="8088865" y="1611630"/>
                  <a:pt x="7999857" y="1611630"/>
                </a:cubicBezTo>
                <a:lnTo>
                  <a:pt x="161163" y="1611630"/>
                </a:lnTo>
                <a:cubicBezTo>
                  <a:pt x="72155" y="1611630"/>
                  <a:pt x="0" y="1539475"/>
                  <a:pt x="0" y="1450467"/>
                </a:cubicBezTo>
                <a:lnTo>
                  <a:pt x="0" y="1611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453" tIns="142453" rIns="2630193" bIns="142453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2500" kern="1200" dirty="0"/>
              <a:t>СЛОЖНО СЪЧИНЕНО ИЗРЕЧЕНИЕ</a:t>
            </a:r>
            <a:endParaRPr lang="en-US" sz="25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9B85E7-FABD-43E4-AAAA-069C1E4922D4}"/>
              </a:ext>
            </a:extLst>
          </p:cNvPr>
          <p:cNvSpPr/>
          <p:nvPr/>
        </p:nvSpPr>
        <p:spPr>
          <a:xfrm>
            <a:off x="8485060" y="3552920"/>
            <a:ext cx="1047559" cy="1047559"/>
          </a:xfrm>
          <a:custGeom>
            <a:avLst/>
            <a:gdLst>
              <a:gd name="connsiteX0" fmla="*/ 0 w 1047559"/>
              <a:gd name="connsiteY0" fmla="*/ 576157 h 1047559"/>
              <a:gd name="connsiteX1" fmla="*/ 235701 w 1047559"/>
              <a:gd name="connsiteY1" fmla="*/ 576157 h 1047559"/>
              <a:gd name="connsiteX2" fmla="*/ 235701 w 1047559"/>
              <a:gd name="connsiteY2" fmla="*/ 0 h 1047559"/>
              <a:gd name="connsiteX3" fmla="*/ 811858 w 1047559"/>
              <a:gd name="connsiteY3" fmla="*/ 0 h 1047559"/>
              <a:gd name="connsiteX4" fmla="*/ 811858 w 1047559"/>
              <a:gd name="connsiteY4" fmla="*/ 576157 h 1047559"/>
              <a:gd name="connsiteX5" fmla="*/ 1047559 w 1047559"/>
              <a:gd name="connsiteY5" fmla="*/ 576157 h 1047559"/>
              <a:gd name="connsiteX6" fmla="*/ 523780 w 1047559"/>
              <a:gd name="connsiteY6" fmla="*/ 1047559 h 1047559"/>
              <a:gd name="connsiteX7" fmla="*/ 0 w 1047559"/>
              <a:gd name="connsiteY7" fmla="*/ 576157 h 104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559" h="1047559">
                <a:moveTo>
                  <a:pt x="0" y="576157"/>
                </a:moveTo>
                <a:lnTo>
                  <a:pt x="235701" y="576157"/>
                </a:lnTo>
                <a:lnTo>
                  <a:pt x="235701" y="0"/>
                </a:lnTo>
                <a:lnTo>
                  <a:pt x="811858" y="0"/>
                </a:lnTo>
                <a:lnTo>
                  <a:pt x="811858" y="576157"/>
                </a:lnTo>
                <a:lnTo>
                  <a:pt x="1047559" y="576157"/>
                </a:lnTo>
                <a:lnTo>
                  <a:pt x="523780" y="1047559"/>
                </a:lnTo>
                <a:lnTo>
                  <a:pt x="0" y="57615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1421" tIns="45720" rIns="281421" bIns="30499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</p:spTree>
    <p:extLst>
      <p:ext uri="{BB962C8B-B14F-4D97-AF65-F5344CB8AC3E}">
        <p14:creationId xmlns:p14="http://schemas.microsoft.com/office/powerpoint/2010/main" val="17764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9B26-26EB-4369-8EFB-82E25BF9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bg-BG" sz="3400" dirty="0">
                <a:solidFill>
                  <a:schemeClr val="bg2"/>
                </a:solidFill>
              </a:rPr>
              <a:t>Прочетете следното изречение от първи абзац на 1. текст</a:t>
            </a:r>
            <a:r>
              <a:rPr lang="en-US" sz="3400" dirty="0">
                <a:solidFill>
                  <a:schemeClr val="bg2"/>
                </a:solidFill>
              </a:rPr>
              <a:t> </a:t>
            </a:r>
            <a:r>
              <a:rPr lang="bg-BG" sz="3400" dirty="0">
                <a:solidFill>
                  <a:schemeClr val="bg2"/>
                </a:solidFill>
              </a:rPr>
              <a:t>и изпълнете задачите, свързани с него.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8261-AAC0-4045-8B86-C79A8EE4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pPr algn="just"/>
            <a:r>
              <a:rPr lang="bg-BG" sz="1800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endParaRPr lang="bg-BG" sz="1800" dirty="0"/>
          </a:p>
          <a:p>
            <a:r>
              <a:rPr lang="bg-BG" sz="1800" dirty="0"/>
              <a:t>1. Какво е по състав изречението?</a:t>
            </a:r>
          </a:p>
          <a:p>
            <a:r>
              <a:rPr lang="bg-BG" sz="1800" dirty="0"/>
              <a:t>А) сложно съставно;</a:t>
            </a:r>
          </a:p>
          <a:p>
            <a:r>
              <a:rPr lang="bg-BG" sz="1800" dirty="0"/>
              <a:t>Б) сложно съчинено;</a:t>
            </a:r>
          </a:p>
          <a:p>
            <a:r>
              <a:rPr lang="bg-BG" sz="1800" dirty="0"/>
              <a:t>В) просто с обособена част;</a:t>
            </a:r>
          </a:p>
          <a:p>
            <a:r>
              <a:rPr lang="bg-BG" sz="1800" dirty="0"/>
              <a:t>Г) сложно смесено</a:t>
            </a:r>
          </a:p>
        </p:txBody>
      </p:sp>
    </p:spTree>
    <p:extLst>
      <p:ext uri="{BB962C8B-B14F-4D97-AF65-F5344CB8AC3E}">
        <p14:creationId xmlns:p14="http://schemas.microsoft.com/office/powerpoint/2010/main" val="421922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Колко местоименни форми са употребени в изречението?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FD15-4A45-41D7-8FF3-758DFDE0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r>
              <a:rPr lang="bg-BG" dirty="0"/>
              <a:t>А) едно;</a:t>
            </a:r>
          </a:p>
          <a:p>
            <a:r>
              <a:rPr lang="bg-BG" dirty="0"/>
              <a:t>Б) две;</a:t>
            </a:r>
          </a:p>
          <a:p>
            <a:r>
              <a:rPr lang="bg-BG" dirty="0"/>
              <a:t>В) три;</a:t>
            </a:r>
          </a:p>
          <a:p>
            <a:r>
              <a:rPr lang="bg-BG" dirty="0"/>
              <a:t>Г) четири.</a:t>
            </a:r>
          </a:p>
        </p:txBody>
      </p:sp>
    </p:spTree>
    <p:extLst>
      <p:ext uri="{BB962C8B-B14F-4D97-AF65-F5344CB8AC3E}">
        <p14:creationId xmlns:p14="http://schemas.microsoft.com/office/powerpoint/2010/main" val="255146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bg-BG" dirty="0"/>
              <a:t>Запишете местоименията, употребени в изречението, и определете вида им!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998F27-C00D-4284-AD55-B9531C7F11FA}"/>
              </a:ext>
            </a:extLst>
          </p:cNvPr>
          <p:cNvSpPr/>
          <p:nvPr/>
        </p:nvSpPr>
        <p:spPr>
          <a:xfrm>
            <a:off x="1371600" y="2286000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192685" bIns="96239" numCol="1" spcCol="1270" anchor="ctr" anchorCtr="0">
            <a:noAutofit/>
          </a:bodyPr>
          <a:lstStyle/>
          <a:p>
            <a:pPr marL="0" lvl="0" indent="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kern="1200" dirty="0">
                <a:solidFill>
                  <a:srgbClr val="C00000"/>
                </a:solidFill>
              </a:rPr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  <a:endParaRPr lang="en-US" sz="1700" kern="1200" dirty="0">
              <a:solidFill>
                <a:srgbClr val="C0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380119-371C-4FF7-81E9-70EC4EF09622}"/>
              </a:ext>
            </a:extLst>
          </p:cNvPr>
          <p:cNvSpPr/>
          <p:nvPr/>
        </p:nvSpPr>
        <p:spPr>
          <a:xfrm>
            <a:off x="2091689" y="3539489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514702" bIns="9623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b="1" kern="1200" dirty="0"/>
              <a:t>Ни – притежателно местоимение</a:t>
            </a:r>
            <a:endParaRPr lang="en-US" sz="1700" b="1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EE3453-4E64-41B9-A1E2-79AFDD24DADE}"/>
              </a:ext>
            </a:extLst>
          </p:cNvPr>
          <p:cNvSpPr/>
          <p:nvPr/>
        </p:nvSpPr>
        <p:spPr>
          <a:xfrm>
            <a:off x="2811779" y="4792979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514702" bIns="9623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b="1" kern="1200" dirty="0"/>
              <a:t>Това – показателно местоимение</a:t>
            </a:r>
            <a:endParaRPr lang="en-US" sz="1700" b="1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309713-B43E-4AE0-AC73-639CF8A6F14F}"/>
              </a:ext>
            </a:extLst>
          </p:cNvPr>
          <p:cNvSpPr/>
          <p:nvPr/>
        </p:nvSpPr>
        <p:spPr>
          <a:xfrm>
            <a:off x="8834247" y="3100768"/>
            <a:ext cx="698373" cy="698373"/>
          </a:xfrm>
          <a:custGeom>
            <a:avLst/>
            <a:gdLst>
              <a:gd name="connsiteX0" fmla="*/ 0 w 698373"/>
              <a:gd name="connsiteY0" fmla="*/ 384105 h 698373"/>
              <a:gd name="connsiteX1" fmla="*/ 157134 w 698373"/>
              <a:gd name="connsiteY1" fmla="*/ 384105 h 698373"/>
              <a:gd name="connsiteX2" fmla="*/ 157134 w 698373"/>
              <a:gd name="connsiteY2" fmla="*/ 0 h 698373"/>
              <a:gd name="connsiteX3" fmla="*/ 541239 w 698373"/>
              <a:gd name="connsiteY3" fmla="*/ 0 h 698373"/>
              <a:gd name="connsiteX4" fmla="*/ 541239 w 698373"/>
              <a:gd name="connsiteY4" fmla="*/ 384105 h 698373"/>
              <a:gd name="connsiteX5" fmla="*/ 698373 w 698373"/>
              <a:gd name="connsiteY5" fmla="*/ 384105 h 698373"/>
              <a:gd name="connsiteX6" fmla="*/ 349187 w 698373"/>
              <a:gd name="connsiteY6" fmla="*/ 698373 h 698373"/>
              <a:gd name="connsiteX7" fmla="*/ 0 w 698373"/>
              <a:gd name="connsiteY7" fmla="*/ 384105 h 6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73" h="698373">
                <a:moveTo>
                  <a:pt x="0" y="384105"/>
                </a:moveTo>
                <a:lnTo>
                  <a:pt x="157134" y="384105"/>
                </a:lnTo>
                <a:lnTo>
                  <a:pt x="157134" y="0"/>
                </a:lnTo>
                <a:lnTo>
                  <a:pt x="541239" y="0"/>
                </a:lnTo>
                <a:lnTo>
                  <a:pt x="541239" y="384105"/>
                </a:lnTo>
                <a:lnTo>
                  <a:pt x="698373" y="384105"/>
                </a:lnTo>
                <a:lnTo>
                  <a:pt x="349187" y="698373"/>
                </a:lnTo>
                <a:lnTo>
                  <a:pt x="0" y="38410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044" tIns="41910" rIns="199044" bIns="214757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5DAB05-1BB2-4127-9E12-EA0481011DCE}"/>
              </a:ext>
            </a:extLst>
          </p:cNvPr>
          <p:cNvSpPr/>
          <p:nvPr/>
        </p:nvSpPr>
        <p:spPr>
          <a:xfrm>
            <a:off x="9554337" y="4347095"/>
            <a:ext cx="698373" cy="698373"/>
          </a:xfrm>
          <a:custGeom>
            <a:avLst/>
            <a:gdLst>
              <a:gd name="connsiteX0" fmla="*/ 0 w 698373"/>
              <a:gd name="connsiteY0" fmla="*/ 384105 h 698373"/>
              <a:gd name="connsiteX1" fmla="*/ 157134 w 698373"/>
              <a:gd name="connsiteY1" fmla="*/ 384105 h 698373"/>
              <a:gd name="connsiteX2" fmla="*/ 157134 w 698373"/>
              <a:gd name="connsiteY2" fmla="*/ 0 h 698373"/>
              <a:gd name="connsiteX3" fmla="*/ 541239 w 698373"/>
              <a:gd name="connsiteY3" fmla="*/ 0 h 698373"/>
              <a:gd name="connsiteX4" fmla="*/ 541239 w 698373"/>
              <a:gd name="connsiteY4" fmla="*/ 384105 h 698373"/>
              <a:gd name="connsiteX5" fmla="*/ 698373 w 698373"/>
              <a:gd name="connsiteY5" fmla="*/ 384105 h 698373"/>
              <a:gd name="connsiteX6" fmla="*/ 349187 w 698373"/>
              <a:gd name="connsiteY6" fmla="*/ 698373 h 698373"/>
              <a:gd name="connsiteX7" fmla="*/ 0 w 698373"/>
              <a:gd name="connsiteY7" fmla="*/ 384105 h 6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73" h="698373">
                <a:moveTo>
                  <a:pt x="0" y="384105"/>
                </a:moveTo>
                <a:lnTo>
                  <a:pt x="157134" y="384105"/>
                </a:lnTo>
                <a:lnTo>
                  <a:pt x="157134" y="0"/>
                </a:lnTo>
                <a:lnTo>
                  <a:pt x="541239" y="0"/>
                </a:lnTo>
                <a:lnTo>
                  <a:pt x="541239" y="384105"/>
                </a:lnTo>
                <a:lnTo>
                  <a:pt x="698373" y="384105"/>
                </a:lnTo>
                <a:lnTo>
                  <a:pt x="349187" y="698373"/>
                </a:lnTo>
                <a:lnTo>
                  <a:pt x="0" y="38410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044" tIns="41910" rIns="199044" bIns="214757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</p:spTree>
    <p:extLst>
      <p:ext uri="{BB962C8B-B14F-4D97-AF65-F5344CB8AC3E}">
        <p14:creationId xmlns:p14="http://schemas.microsoft.com/office/powerpoint/2010/main" val="29272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Колко наречия са употребени в изречението?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FD15-4A45-41D7-8FF3-758DFDE0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r>
              <a:rPr lang="bg-BG" dirty="0"/>
              <a:t>А) едно;</a:t>
            </a:r>
          </a:p>
          <a:p>
            <a:r>
              <a:rPr lang="bg-BG" dirty="0"/>
              <a:t>Б) две;</a:t>
            </a:r>
          </a:p>
          <a:p>
            <a:r>
              <a:rPr lang="bg-BG" dirty="0"/>
              <a:t>В) три;</a:t>
            </a:r>
          </a:p>
          <a:p>
            <a:r>
              <a:rPr lang="bg-BG" dirty="0"/>
              <a:t>Г) четири.</a:t>
            </a:r>
          </a:p>
        </p:txBody>
      </p:sp>
    </p:spTree>
    <p:extLst>
      <p:ext uri="{BB962C8B-B14F-4D97-AF65-F5344CB8AC3E}">
        <p14:creationId xmlns:p14="http://schemas.microsoft.com/office/powerpoint/2010/main" val="9004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bg-BG" dirty="0"/>
              <a:t>Запишете наречията, употребени в изречението, и определете вида им!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610B21-C76C-4AC8-A089-B2A9C40A65EA}"/>
              </a:ext>
            </a:extLst>
          </p:cNvPr>
          <p:cNvSpPr/>
          <p:nvPr/>
        </p:nvSpPr>
        <p:spPr>
          <a:xfrm>
            <a:off x="1371600" y="2286000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192685" bIns="96239" numCol="1" spcCol="1270" anchor="ctr" anchorCtr="0">
            <a:noAutofit/>
          </a:bodyPr>
          <a:lstStyle/>
          <a:p>
            <a:pPr marL="0" lvl="0" indent="0" algn="just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kern="1200" dirty="0">
                <a:solidFill>
                  <a:srgbClr val="C00000"/>
                </a:solidFill>
              </a:rPr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  <a:endParaRPr lang="en-US" sz="1700" kern="1200" dirty="0">
              <a:solidFill>
                <a:srgbClr val="C0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0DD9768-885D-41DE-8505-B0F6DC0C52DB}"/>
              </a:ext>
            </a:extLst>
          </p:cNvPr>
          <p:cNvSpPr/>
          <p:nvPr/>
        </p:nvSpPr>
        <p:spPr>
          <a:xfrm>
            <a:off x="2091689" y="3539489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514702" bIns="9623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b="1" kern="1200" dirty="0"/>
              <a:t>Първоначално - начин</a:t>
            </a:r>
            <a:endParaRPr lang="en-US" sz="1700" b="1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92026F-B0DA-4E33-8CE3-72A269A25CAA}"/>
              </a:ext>
            </a:extLst>
          </p:cNvPr>
          <p:cNvSpPr/>
          <p:nvPr/>
        </p:nvSpPr>
        <p:spPr>
          <a:xfrm>
            <a:off x="2811779" y="4792979"/>
            <a:ext cx="8161020" cy="1074420"/>
          </a:xfrm>
          <a:custGeom>
            <a:avLst/>
            <a:gdLst>
              <a:gd name="connsiteX0" fmla="*/ 0 w 8161020"/>
              <a:gd name="connsiteY0" fmla="*/ 107442 h 1074420"/>
              <a:gd name="connsiteX1" fmla="*/ 107442 w 8161020"/>
              <a:gd name="connsiteY1" fmla="*/ 0 h 1074420"/>
              <a:gd name="connsiteX2" fmla="*/ 8053578 w 8161020"/>
              <a:gd name="connsiteY2" fmla="*/ 0 h 1074420"/>
              <a:gd name="connsiteX3" fmla="*/ 8161020 w 8161020"/>
              <a:gd name="connsiteY3" fmla="*/ 107442 h 1074420"/>
              <a:gd name="connsiteX4" fmla="*/ 8161020 w 8161020"/>
              <a:gd name="connsiteY4" fmla="*/ 966978 h 1074420"/>
              <a:gd name="connsiteX5" fmla="*/ 8053578 w 8161020"/>
              <a:gd name="connsiteY5" fmla="*/ 1074420 h 1074420"/>
              <a:gd name="connsiteX6" fmla="*/ 107442 w 8161020"/>
              <a:gd name="connsiteY6" fmla="*/ 1074420 h 1074420"/>
              <a:gd name="connsiteX7" fmla="*/ 0 w 8161020"/>
              <a:gd name="connsiteY7" fmla="*/ 966978 h 1074420"/>
              <a:gd name="connsiteX8" fmla="*/ 0 w 8161020"/>
              <a:gd name="connsiteY8" fmla="*/ 107442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1020" h="1074420">
                <a:moveTo>
                  <a:pt x="0" y="107442"/>
                </a:moveTo>
                <a:cubicBezTo>
                  <a:pt x="0" y="48103"/>
                  <a:pt x="48103" y="0"/>
                  <a:pt x="107442" y="0"/>
                </a:cubicBezTo>
                <a:lnTo>
                  <a:pt x="8053578" y="0"/>
                </a:lnTo>
                <a:cubicBezTo>
                  <a:pt x="8112917" y="0"/>
                  <a:pt x="8161020" y="48103"/>
                  <a:pt x="8161020" y="107442"/>
                </a:cubicBezTo>
                <a:lnTo>
                  <a:pt x="8161020" y="966978"/>
                </a:lnTo>
                <a:cubicBezTo>
                  <a:pt x="8161020" y="1026317"/>
                  <a:pt x="8112917" y="1074420"/>
                  <a:pt x="8053578" y="1074420"/>
                </a:cubicBezTo>
                <a:lnTo>
                  <a:pt x="107442" y="1074420"/>
                </a:lnTo>
                <a:cubicBezTo>
                  <a:pt x="48103" y="1074420"/>
                  <a:pt x="0" y="1026317"/>
                  <a:pt x="0" y="966978"/>
                </a:cubicBezTo>
                <a:lnTo>
                  <a:pt x="0" y="1074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239" tIns="96239" rIns="1514702" bIns="96239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700" b="1" kern="1200" dirty="0"/>
              <a:t>Колко - количество</a:t>
            </a:r>
            <a:endParaRPr lang="en-US" sz="1700" b="1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F9B764-7169-408D-90F8-DEC327190CE5}"/>
              </a:ext>
            </a:extLst>
          </p:cNvPr>
          <p:cNvSpPr/>
          <p:nvPr/>
        </p:nvSpPr>
        <p:spPr>
          <a:xfrm>
            <a:off x="8834247" y="3100768"/>
            <a:ext cx="698373" cy="698373"/>
          </a:xfrm>
          <a:custGeom>
            <a:avLst/>
            <a:gdLst>
              <a:gd name="connsiteX0" fmla="*/ 0 w 698373"/>
              <a:gd name="connsiteY0" fmla="*/ 384105 h 698373"/>
              <a:gd name="connsiteX1" fmla="*/ 157134 w 698373"/>
              <a:gd name="connsiteY1" fmla="*/ 384105 h 698373"/>
              <a:gd name="connsiteX2" fmla="*/ 157134 w 698373"/>
              <a:gd name="connsiteY2" fmla="*/ 0 h 698373"/>
              <a:gd name="connsiteX3" fmla="*/ 541239 w 698373"/>
              <a:gd name="connsiteY3" fmla="*/ 0 h 698373"/>
              <a:gd name="connsiteX4" fmla="*/ 541239 w 698373"/>
              <a:gd name="connsiteY4" fmla="*/ 384105 h 698373"/>
              <a:gd name="connsiteX5" fmla="*/ 698373 w 698373"/>
              <a:gd name="connsiteY5" fmla="*/ 384105 h 698373"/>
              <a:gd name="connsiteX6" fmla="*/ 349187 w 698373"/>
              <a:gd name="connsiteY6" fmla="*/ 698373 h 698373"/>
              <a:gd name="connsiteX7" fmla="*/ 0 w 698373"/>
              <a:gd name="connsiteY7" fmla="*/ 384105 h 6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73" h="698373">
                <a:moveTo>
                  <a:pt x="0" y="384105"/>
                </a:moveTo>
                <a:lnTo>
                  <a:pt x="157134" y="384105"/>
                </a:lnTo>
                <a:lnTo>
                  <a:pt x="157134" y="0"/>
                </a:lnTo>
                <a:lnTo>
                  <a:pt x="541239" y="0"/>
                </a:lnTo>
                <a:lnTo>
                  <a:pt x="541239" y="384105"/>
                </a:lnTo>
                <a:lnTo>
                  <a:pt x="698373" y="384105"/>
                </a:lnTo>
                <a:lnTo>
                  <a:pt x="349187" y="698373"/>
                </a:lnTo>
                <a:lnTo>
                  <a:pt x="0" y="38410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044" tIns="41910" rIns="199044" bIns="214757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829612-E221-40BF-88D0-ECBAEE66324C}"/>
              </a:ext>
            </a:extLst>
          </p:cNvPr>
          <p:cNvSpPr/>
          <p:nvPr/>
        </p:nvSpPr>
        <p:spPr>
          <a:xfrm>
            <a:off x="9554337" y="4347095"/>
            <a:ext cx="698373" cy="698373"/>
          </a:xfrm>
          <a:custGeom>
            <a:avLst/>
            <a:gdLst>
              <a:gd name="connsiteX0" fmla="*/ 0 w 698373"/>
              <a:gd name="connsiteY0" fmla="*/ 384105 h 698373"/>
              <a:gd name="connsiteX1" fmla="*/ 157134 w 698373"/>
              <a:gd name="connsiteY1" fmla="*/ 384105 h 698373"/>
              <a:gd name="connsiteX2" fmla="*/ 157134 w 698373"/>
              <a:gd name="connsiteY2" fmla="*/ 0 h 698373"/>
              <a:gd name="connsiteX3" fmla="*/ 541239 w 698373"/>
              <a:gd name="connsiteY3" fmla="*/ 0 h 698373"/>
              <a:gd name="connsiteX4" fmla="*/ 541239 w 698373"/>
              <a:gd name="connsiteY4" fmla="*/ 384105 h 698373"/>
              <a:gd name="connsiteX5" fmla="*/ 698373 w 698373"/>
              <a:gd name="connsiteY5" fmla="*/ 384105 h 698373"/>
              <a:gd name="connsiteX6" fmla="*/ 349187 w 698373"/>
              <a:gd name="connsiteY6" fmla="*/ 698373 h 698373"/>
              <a:gd name="connsiteX7" fmla="*/ 0 w 698373"/>
              <a:gd name="connsiteY7" fmla="*/ 384105 h 6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373" h="698373">
                <a:moveTo>
                  <a:pt x="0" y="384105"/>
                </a:moveTo>
                <a:lnTo>
                  <a:pt x="157134" y="384105"/>
                </a:lnTo>
                <a:lnTo>
                  <a:pt x="157134" y="0"/>
                </a:lnTo>
                <a:lnTo>
                  <a:pt x="541239" y="0"/>
                </a:lnTo>
                <a:lnTo>
                  <a:pt x="541239" y="384105"/>
                </a:lnTo>
                <a:lnTo>
                  <a:pt x="698373" y="384105"/>
                </a:lnTo>
                <a:lnTo>
                  <a:pt x="349187" y="698373"/>
                </a:lnTo>
                <a:lnTo>
                  <a:pt x="0" y="38410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044" tIns="41910" rIns="199044" bIns="214757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</p:spTree>
    <p:extLst>
      <p:ext uri="{BB962C8B-B14F-4D97-AF65-F5344CB8AC3E}">
        <p14:creationId xmlns:p14="http://schemas.microsoft.com/office/powerpoint/2010/main" val="39441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42189-58F7-4DF9-9C54-F69B4DB9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3800">
                <a:solidFill>
                  <a:schemeClr val="bg2"/>
                </a:solidFill>
              </a:rPr>
              <a:t>I</a:t>
            </a:r>
            <a:r>
              <a:rPr lang="bg-BG" sz="3800">
                <a:solidFill>
                  <a:schemeClr val="bg2"/>
                </a:solidFill>
              </a:rPr>
              <a:t>. Задачи, измерващи компетентностите с владеене на български език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7172-5840-4151-9A05-2545529A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bg-BG" sz="1800" dirty="0"/>
              <a:t>1. Задачи за четене с разбиране.</a:t>
            </a:r>
          </a:p>
          <a:p>
            <a:endParaRPr lang="bg-BG" sz="1800" dirty="0"/>
          </a:p>
          <a:p>
            <a:r>
              <a:rPr lang="bg-BG" sz="1800" dirty="0"/>
              <a:t>СЪВЕТ:</a:t>
            </a:r>
            <a:r>
              <a:rPr lang="en-US" sz="1800" dirty="0"/>
              <a:t> </a:t>
            </a:r>
          </a:p>
          <a:p>
            <a:r>
              <a:rPr lang="bg-BG" sz="1800" dirty="0"/>
              <a:t>Като получите материалите не бързайте да започнете с четенето на текста, а най – напред погледнете бегло първите няколко задачи. </a:t>
            </a:r>
          </a:p>
          <a:p>
            <a:r>
              <a:rPr lang="bg-BG" sz="1800" dirty="0"/>
              <a:t>Разберете за какво ще ви питат!</a:t>
            </a:r>
          </a:p>
        </p:txBody>
      </p:sp>
    </p:spTree>
    <p:extLst>
      <p:ext uri="{BB962C8B-B14F-4D97-AF65-F5344CB8AC3E}">
        <p14:creationId xmlns:p14="http://schemas.microsoft.com/office/powerpoint/2010/main" val="30707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Коя от думите, употребени в изречението, е причастие?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FD15-4A45-41D7-8FF3-758DFDE0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r>
              <a:rPr lang="bg-BG" dirty="0"/>
              <a:t>А) интензивно;</a:t>
            </a:r>
          </a:p>
          <a:p>
            <a:r>
              <a:rPr lang="bg-BG" dirty="0"/>
              <a:t>Б) натоварване;</a:t>
            </a:r>
          </a:p>
          <a:p>
            <a:r>
              <a:rPr lang="bg-BG" dirty="0"/>
              <a:t>В) изразходвана;</a:t>
            </a:r>
          </a:p>
          <a:p>
            <a:r>
              <a:rPr lang="bg-BG" dirty="0"/>
              <a:t>Г) разпадането.</a:t>
            </a:r>
          </a:p>
        </p:txBody>
      </p:sp>
    </p:spTree>
    <p:extLst>
      <p:ext uri="{BB962C8B-B14F-4D97-AF65-F5344CB8AC3E}">
        <p14:creationId xmlns:p14="http://schemas.microsoft.com/office/powerpoint/2010/main" val="286090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В изречението е употребено едно причастие. Открийте го, запишете го и го определете.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FD15-4A45-41D7-8FF3-758DFDE0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endParaRPr lang="bg-BG" dirty="0"/>
          </a:p>
          <a:p>
            <a:r>
              <a:rPr lang="bg-BG" dirty="0">
                <a:solidFill>
                  <a:srgbClr val="C00000"/>
                </a:solidFill>
              </a:rPr>
              <a:t>Изразходвана – минало страдателно причастие</a:t>
            </a:r>
          </a:p>
        </p:txBody>
      </p:sp>
    </p:spTree>
    <p:extLst>
      <p:ext uri="{BB962C8B-B14F-4D97-AF65-F5344CB8AC3E}">
        <p14:creationId xmlns:p14="http://schemas.microsoft.com/office/powerpoint/2010/main" val="20682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6B4F-93C6-4AE3-AECE-D06FF16A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В изречението има съставно сказуемо. Открийте го, запишете го и го определете.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FD15-4A45-41D7-8FF3-758DFDE0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endParaRPr lang="bg-BG" dirty="0"/>
          </a:p>
          <a:p>
            <a:r>
              <a:rPr lang="bg-BG" dirty="0">
                <a:solidFill>
                  <a:srgbClr val="C00000"/>
                </a:solidFill>
              </a:rPr>
              <a:t>Може да продължи – съставно глаголно сказуемо</a:t>
            </a:r>
          </a:p>
        </p:txBody>
      </p:sp>
    </p:spTree>
    <p:extLst>
      <p:ext uri="{BB962C8B-B14F-4D97-AF65-F5344CB8AC3E}">
        <p14:creationId xmlns:p14="http://schemas.microsoft.com/office/powerpoint/2010/main" val="16327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3439-0A30-4832-B25B-A949DFE7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dirty="0"/>
              <a:t>Трансформирайте изречението като превърнете обособената част, употребена в него, в съответстващото й по смисъл просто изречение.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B4CD3-B267-4F2B-A053-38189261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интензивно физическо натоварване енергията, изразходвана от организма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endParaRPr lang="bg-BG" dirty="0"/>
          </a:p>
          <a:p>
            <a:r>
              <a:rPr lang="bg-BG" dirty="0">
                <a:solidFill>
                  <a:srgbClr val="C00000"/>
                </a:solidFill>
              </a:rPr>
              <a:t>При интензивно физическо натоварване енергията, която изразходва организмът ни, първоначално се генерира при разпадането на въглехидратите, но това може да продължи не повече от половин час и зависи от въглехидратния резерв.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58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EF794-EBD4-4789-B245-6B7F0524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101372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cap="all" dirty="0" err="1"/>
              <a:t>Благодаря</a:t>
            </a:r>
            <a:r>
              <a:rPr lang="en-US" sz="6600" cap="all" dirty="0"/>
              <a:t> </a:t>
            </a:r>
            <a:r>
              <a:rPr lang="en-US" sz="6600" cap="all" dirty="0" err="1"/>
              <a:t>Ви</a:t>
            </a:r>
            <a:r>
              <a:rPr lang="en-US" sz="6600" cap="all" dirty="0"/>
              <a:t>!!!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154184" y="2884231"/>
            <a:ext cx="3005889" cy="4046220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3" name="Graphic 6" descr="Fingerprint">
            <a:extLst>
              <a:ext uri="{FF2B5EF4-FFF2-40B4-BE49-F238E27FC236}">
                <a16:creationId xmlns:a16="http://schemas.microsoft.com/office/drawing/2014/main" id="{57C7C165-69B3-4DE8-AC65-EBCD2F00D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702" y="3056705"/>
            <a:ext cx="2812781" cy="2812781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6283F864-E3D1-457B-865A-DDC32254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80808" y="1936677"/>
            <a:ext cx="3006491" cy="4046220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2154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BFCC-3AE6-48B0-A2FF-35EE9D9C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20" y="401320"/>
            <a:ext cx="9601200" cy="726440"/>
          </a:xfrm>
        </p:spPr>
        <p:txBody>
          <a:bodyPr>
            <a:noAutofit/>
          </a:bodyPr>
          <a:lstStyle/>
          <a:p>
            <a:pPr algn="just"/>
            <a:r>
              <a:rPr lang="bg-BG" sz="2800" b="1" dirty="0"/>
              <a:t>Прочетете двата текста и изпълнете задачи от 1 до 12.</a:t>
            </a:r>
            <a:br>
              <a:rPr lang="bg-BG" sz="2800" b="1" dirty="0"/>
            </a:br>
            <a:br>
              <a:rPr lang="bg-BG" sz="2800" b="1" dirty="0"/>
            </a:br>
            <a:r>
              <a:rPr lang="bg-BG" sz="2800" b="1" dirty="0"/>
              <a:t>Текст 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D129-9A85-47D1-876F-31AC90CE4A77}"/>
              </a:ext>
            </a:extLst>
          </p:cNvPr>
          <p:cNvPicPr/>
          <p:nvPr/>
        </p:nvPicPr>
        <p:blipFill rotWithShape="1">
          <a:blip r:embed="rId2"/>
          <a:srcRect l="8024" t="27582" r="42064" b="29776"/>
          <a:stretch/>
        </p:blipFill>
        <p:spPr>
          <a:xfrm>
            <a:off x="1554480" y="1554480"/>
            <a:ext cx="9720000" cy="5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145E-92E2-41A0-AB0D-518328B8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612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/>
              <a:t>Текст 2 -  Разход на енергия при извършването на физическа дейност и упражняването на различни видове спорт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95E7C-56D7-461E-91D5-7E9F2A6937CA}"/>
              </a:ext>
            </a:extLst>
          </p:cNvPr>
          <p:cNvPicPr/>
          <p:nvPr/>
        </p:nvPicPr>
        <p:blipFill rotWithShape="1">
          <a:blip r:embed="rId2"/>
          <a:srcRect l="6966" t="30789" r="38713" b="30012"/>
          <a:stretch/>
        </p:blipFill>
        <p:spPr>
          <a:xfrm>
            <a:off x="1452880" y="1660520"/>
            <a:ext cx="9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6F003-9431-4F12-98F6-6923BBB2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bg-BG" dirty="0"/>
              <a:t>Кое е невярното твърдение като се има предвид текста?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3ED6872-149B-4F15-A0CF-0125B7B9B3FB}"/>
              </a:ext>
            </a:extLst>
          </p:cNvPr>
          <p:cNvSpPr/>
          <p:nvPr/>
        </p:nvSpPr>
        <p:spPr>
          <a:xfrm>
            <a:off x="975072" y="639763"/>
            <a:ext cx="5577781" cy="5577781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DFF149-D67B-4D98-A0D3-D063B004256F}"/>
              </a:ext>
            </a:extLst>
          </p:cNvPr>
          <p:cNvSpPr/>
          <p:nvPr/>
        </p:nvSpPr>
        <p:spPr>
          <a:xfrm>
            <a:off x="1504961" y="1169652"/>
            <a:ext cx="2175334" cy="2175334"/>
          </a:xfrm>
          <a:custGeom>
            <a:avLst/>
            <a:gdLst>
              <a:gd name="connsiteX0" fmla="*/ 0 w 2175334"/>
              <a:gd name="connsiteY0" fmla="*/ 362563 h 2175334"/>
              <a:gd name="connsiteX1" fmla="*/ 362563 w 2175334"/>
              <a:gd name="connsiteY1" fmla="*/ 0 h 2175334"/>
              <a:gd name="connsiteX2" fmla="*/ 1812771 w 2175334"/>
              <a:gd name="connsiteY2" fmla="*/ 0 h 2175334"/>
              <a:gd name="connsiteX3" fmla="*/ 2175334 w 2175334"/>
              <a:gd name="connsiteY3" fmla="*/ 362563 h 2175334"/>
              <a:gd name="connsiteX4" fmla="*/ 2175334 w 2175334"/>
              <a:gd name="connsiteY4" fmla="*/ 1812771 h 2175334"/>
              <a:gd name="connsiteX5" fmla="*/ 1812771 w 2175334"/>
              <a:gd name="connsiteY5" fmla="*/ 2175334 h 2175334"/>
              <a:gd name="connsiteX6" fmla="*/ 362563 w 2175334"/>
              <a:gd name="connsiteY6" fmla="*/ 2175334 h 2175334"/>
              <a:gd name="connsiteX7" fmla="*/ 0 w 2175334"/>
              <a:gd name="connsiteY7" fmla="*/ 1812771 h 2175334"/>
              <a:gd name="connsiteX8" fmla="*/ 0 w 2175334"/>
              <a:gd name="connsiteY8" fmla="*/ 362563 h 21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34" h="2175334">
                <a:moveTo>
                  <a:pt x="0" y="362563"/>
                </a:moveTo>
                <a:cubicBezTo>
                  <a:pt x="0" y="162325"/>
                  <a:pt x="162325" y="0"/>
                  <a:pt x="362563" y="0"/>
                </a:cubicBezTo>
                <a:lnTo>
                  <a:pt x="1812771" y="0"/>
                </a:lnTo>
                <a:cubicBezTo>
                  <a:pt x="2013009" y="0"/>
                  <a:pt x="2175334" y="162325"/>
                  <a:pt x="2175334" y="362563"/>
                </a:cubicBezTo>
                <a:lnTo>
                  <a:pt x="2175334" y="1812771"/>
                </a:lnTo>
                <a:cubicBezTo>
                  <a:pt x="2175334" y="2013009"/>
                  <a:pt x="2013009" y="2175334"/>
                  <a:pt x="1812771" y="2175334"/>
                </a:cubicBezTo>
                <a:lnTo>
                  <a:pt x="362563" y="2175334"/>
                </a:lnTo>
                <a:cubicBezTo>
                  <a:pt x="162325" y="2175334"/>
                  <a:pt x="0" y="2013009"/>
                  <a:pt x="0" y="1812771"/>
                </a:cubicBezTo>
                <a:lnTo>
                  <a:pt x="0" y="36256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1" tIns="178581" rIns="178581" bIns="17858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baseline="0" dirty="0"/>
              <a:t>А) При спринт с 18 км/ч се изразходват повече калории, отколкото при плуване в стил бруст.</a:t>
            </a:r>
            <a:endParaRPr lang="en-US" sz="19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2C5305-1DBB-41B0-B8EC-C76EC9FA3551}"/>
              </a:ext>
            </a:extLst>
          </p:cNvPr>
          <p:cNvSpPr/>
          <p:nvPr/>
        </p:nvSpPr>
        <p:spPr>
          <a:xfrm>
            <a:off x="3847629" y="1169652"/>
            <a:ext cx="2175334" cy="2175334"/>
          </a:xfrm>
          <a:custGeom>
            <a:avLst/>
            <a:gdLst>
              <a:gd name="connsiteX0" fmla="*/ 0 w 2175334"/>
              <a:gd name="connsiteY0" fmla="*/ 362563 h 2175334"/>
              <a:gd name="connsiteX1" fmla="*/ 362563 w 2175334"/>
              <a:gd name="connsiteY1" fmla="*/ 0 h 2175334"/>
              <a:gd name="connsiteX2" fmla="*/ 1812771 w 2175334"/>
              <a:gd name="connsiteY2" fmla="*/ 0 h 2175334"/>
              <a:gd name="connsiteX3" fmla="*/ 2175334 w 2175334"/>
              <a:gd name="connsiteY3" fmla="*/ 362563 h 2175334"/>
              <a:gd name="connsiteX4" fmla="*/ 2175334 w 2175334"/>
              <a:gd name="connsiteY4" fmla="*/ 1812771 h 2175334"/>
              <a:gd name="connsiteX5" fmla="*/ 1812771 w 2175334"/>
              <a:gd name="connsiteY5" fmla="*/ 2175334 h 2175334"/>
              <a:gd name="connsiteX6" fmla="*/ 362563 w 2175334"/>
              <a:gd name="connsiteY6" fmla="*/ 2175334 h 2175334"/>
              <a:gd name="connsiteX7" fmla="*/ 0 w 2175334"/>
              <a:gd name="connsiteY7" fmla="*/ 1812771 h 2175334"/>
              <a:gd name="connsiteX8" fmla="*/ 0 w 2175334"/>
              <a:gd name="connsiteY8" fmla="*/ 362563 h 21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34" h="2175334">
                <a:moveTo>
                  <a:pt x="0" y="362563"/>
                </a:moveTo>
                <a:cubicBezTo>
                  <a:pt x="0" y="162325"/>
                  <a:pt x="162325" y="0"/>
                  <a:pt x="362563" y="0"/>
                </a:cubicBezTo>
                <a:lnTo>
                  <a:pt x="1812771" y="0"/>
                </a:lnTo>
                <a:cubicBezTo>
                  <a:pt x="2013009" y="0"/>
                  <a:pt x="2175334" y="162325"/>
                  <a:pt x="2175334" y="362563"/>
                </a:cubicBezTo>
                <a:lnTo>
                  <a:pt x="2175334" y="1812771"/>
                </a:lnTo>
                <a:cubicBezTo>
                  <a:pt x="2175334" y="2013009"/>
                  <a:pt x="2013009" y="2175334"/>
                  <a:pt x="1812771" y="2175334"/>
                </a:cubicBezTo>
                <a:lnTo>
                  <a:pt x="362563" y="2175334"/>
                </a:lnTo>
                <a:cubicBezTo>
                  <a:pt x="162325" y="2175334"/>
                  <a:pt x="0" y="2013009"/>
                  <a:pt x="0" y="1812771"/>
                </a:cubicBezTo>
                <a:lnTo>
                  <a:pt x="0" y="36256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944118"/>
              <a:satOff val="9586"/>
              <a:lumOff val="3333"/>
              <a:alphaOff val="0"/>
            </a:schemeClr>
          </a:fillRef>
          <a:effectRef idx="1">
            <a:schemeClr val="accent5">
              <a:hueOff val="2944118"/>
              <a:satOff val="9586"/>
              <a:lumOff val="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1" tIns="178581" rIns="178581" bIns="17858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baseline="0" dirty="0"/>
              <a:t>Б) При скачане на въже се изразходват по-малко калории, отколкото при каране с колело.</a:t>
            </a:r>
            <a:endParaRPr lang="en-US" sz="19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716343-71A3-4D52-ADD8-74B7C428FED7}"/>
              </a:ext>
            </a:extLst>
          </p:cNvPr>
          <p:cNvSpPr/>
          <p:nvPr/>
        </p:nvSpPr>
        <p:spPr>
          <a:xfrm>
            <a:off x="1504961" y="3512320"/>
            <a:ext cx="2175334" cy="2175334"/>
          </a:xfrm>
          <a:custGeom>
            <a:avLst/>
            <a:gdLst>
              <a:gd name="connsiteX0" fmla="*/ 0 w 2175334"/>
              <a:gd name="connsiteY0" fmla="*/ 362563 h 2175334"/>
              <a:gd name="connsiteX1" fmla="*/ 362563 w 2175334"/>
              <a:gd name="connsiteY1" fmla="*/ 0 h 2175334"/>
              <a:gd name="connsiteX2" fmla="*/ 1812771 w 2175334"/>
              <a:gd name="connsiteY2" fmla="*/ 0 h 2175334"/>
              <a:gd name="connsiteX3" fmla="*/ 2175334 w 2175334"/>
              <a:gd name="connsiteY3" fmla="*/ 362563 h 2175334"/>
              <a:gd name="connsiteX4" fmla="*/ 2175334 w 2175334"/>
              <a:gd name="connsiteY4" fmla="*/ 1812771 h 2175334"/>
              <a:gd name="connsiteX5" fmla="*/ 1812771 w 2175334"/>
              <a:gd name="connsiteY5" fmla="*/ 2175334 h 2175334"/>
              <a:gd name="connsiteX6" fmla="*/ 362563 w 2175334"/>
              <a:gd name="connsiteY6" fmla="*/ 2175334 h 2175334"/>
              <a:gd name="connsiteX7" fmla="*/ 0 w 2175334"/>
              <a:gd name="connsiteY7" fmla="*/ 1812771 h 2175334"/>
              <a:gd name="connsiteX8" fmla="*/ 0 w 2175334"/>
              <a:gd name="connsiteY8" fmla="*/ 362563 h 21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34" h="2175334">
                <a:moveTo>
                  <a:pt x="0" y="362563"/>
                </a:moveTo>
                <a:cubicBezTo>
                  <a:pt x="0" y="162325"/>
                  <a:pt x="162325" y="0"/>
                  <a:pt x="362563" y="0"/>
                </a:cubicBezTo>
                <a:lnTo>
                  <a:pt x="1812771" y="0"/>
                </a:lnTo>
                <a:cubicBezTo>
                  <a:pt x="2013009" y="0"/>
                  <a:pt x="2175334" y="162325"/>
                  <a:pt x="2175334" y="362563"/>
                </a:cubicBezTo>
                <a:lnTo>
                  <a:pt x="2175334" y="1812771"/>
                </a:lnTo>
                <a:cubicBezTo>
                  <a:pt x="2175334" y="2013009"/>
                  <a:pt x="2013009" y="2175334"/>
                  <a:pt x="1812771" y="2175334"/>
                </a:cubicBezTo>
                <a:lnTo>
                  <a:pt x="362563" y="2175334"/>
                </a:lnTo>
                <a:cubicBezTo>
                  <a:pt x="162325" y="2175334"/>
                  <a:pt x="0" y="2013009"/>
                  <a:pt x="0" y="1812771"/>
                </a:cubicBezTo>
                <a:lnTo>
                  <a:pt x="0" y="36256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888237"/>
              <a:satOff val="19172"/>
              <a:lumOff val="6667"/>
              <a:alphaOff val="0"/>
            </a:schemeClr>
          </a:fillRef>
          <a:effectRef idx="1">
            <a:schemeClr val="accent5">
              <a:hueOff val="5888237"/>
              <a:satOff val="19172"/>
              <a:lumOff val="6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1" tIns="178581" rIns="178581" bIns="17858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baseline="0"/>
              <a:t>В) Скачането на въже и плуването в стил бруст костват изгарянето на едни и същи калории.</a:t>
            </a:r>
            <a:endParaRPr lang="en-US" sz="19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764A53-AE79-4E62-B60D-CB3E14018EC1}"/>
              </a:ext>
            </a:extLst>
          </p:cNvPr>
          <p:cNvSpPr/>
          <p:nvPr/>
        </p:nvSpPr>
        <p:spPr>
          <a:xfrm>
            <a:off x="3847629" y="3512320"/>
            <a:ext cx="2175334" cy="2175334"/>
          </a:xfrm>
          <a:custGeom>
            <a:avLst/>
            <a:gdLst>
              <a:gd name="connsiteX0" fmla="*/ 0 w 2175334"/>
              <a:gd name="connsiteY0" fmla="*/ 362563 h 2175334"/>
              <a:gd name="connsiteX1" fmla="*/ 362563 w 2175334"/>
              <a:gd name="connsiteY1" fmla="*/ 0 h 2175334"/>
              <a:gd name="connsiteX2" fmla="*/ 1812771 w 2175334"/>
              <a:gd name="connsiteY2" fmla="*/ 0 h 2175334"/>
              <a:gd name="connsiteX3" fmla="*/ 2175334 w 2175334"/>
              <a:gd name="connsiteY3" fmla="*/ 362563 h 2175334"/>
              <a:gd name="connsiteX4" fmla="*/ 2175334 w 2175334"/>
              <a:gd name="connsiteY4" fmla="*/ 1812771 h 2175334"/>
              <a:gd name="connsiteX5" fmla="*/ 1812771 w 2175334"/>
              <a:gd name="connsiteY5" fmla="*/ 2175334 h 2175334"/>
              <a:gd name="connsiteX6" fmla="*/ 362563 w 2175334"/>
              <a:gd name="connsiteY6" fmla="*/ 2175334 h 2175334"/>
              <a:gd name="connsiteX7" fmla="*/ 0 w 2175334"/>
              <a:gd name="connsiteY7" fmla="*/ 1812771 h 2175334"/>
              <a:gd name="connsiteX8" fmla="*/ 0 w 2175334"/>
              <a:gd name="connsiteY8" fmla="*/ 362563 h 217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334" h="2175334">
                <a:moveTo>
                  <a:pt x="0" y="362563"/>
                </a:moveTo>
                <a:cubicBezTo>
                  <a:pt x="0" y="162325"/>
                  <a:pt x="162325" y="0"/>
                  <a:pt x="362563" y="0"/>
                </a:cubicBezTo>
                <a:lnTo>
                  <a:pt x="1812771" y="0"/>
                </a:lnTo>
                <a:cubicBezTo>
                  <a:pt x="2013009" y="0"/>
                  <a:pt x="2175334" y="162325"/>
                  <a:pt x="2175334" y="362563"/>
                </a:cubicBezTo>
                <a:lnTo>
                  <a:pt x="2175334" y="1812771"/>
                </a:lnTo>
                <a:cubicBezTo>
                  <a:pt x="2175334" y="2013009"/>
                  <a:pt x="2013009" y="2175334"/>
                  <a:pt x="1812771" y="2175334"/>
                </a:cubicBezTo>
                <a:lnTo>
                  <a:pt x="362563" y="2175334"/>
                </a:lnTo>
                <a:cubicBezTo>
                  <a:pt x="162325" y="2175334"/>
                  <a:pt x="0" y="2013009"/>
                  <a:pt x="0" y="1812771"/>
                </a:cubicBezTo>
                <a:lnTo>
                  <a:pt x="0" y="36256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8832355"/>
              <a:satOff val="28758"/>
              <a:lumOff val="10000"/>
              <a:alphaOff val="0"/>
            </a:schemeClr>
          </a:fillRef>
          <a:effectRef idx="1">
            <a:schemeClr val="accent5">
              <a:hueOff val="8832355"/>
              <a:satOff val="28758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81" tIns="178581" rIns="178581" bIns="17858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1900" kern="1200" baseline="0"/>
              <a:t>Г) Равномерното ходене е по – натоварващо, отколкото редовното каране на велосипед.</a:t>
            </a:r>
            <a:endParaRPr lang="en-US" sz="1900" kern="1200"/>
          </a:p>
        </p:txBody>
      </p:sp>
    </p:spTree>
    <p:extLst>
      <p:ext uri="{BB962C8B-B14F-4D97-AF65-F5344CB8AC3E}">
        <p14:creationId xmlns:p14="http://schemas.microsoft.com/office/powerpoint/2010/main" val="1558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B8F0F-ED08-4C13-8BA9-C18A1933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bg-BG" dirty="0"/>
              <a:t>Кое е вярно за двата текста?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41EC2D-4A18-43A2-A4ED-5379ED6DD555}"/>
              </a:ext>
            </a:extLst>
          </p:cNvPr>
          <p:cNvGrpSpPr/>
          <p:nvPr/>
        </p:nvGrpSpPr>
        <p:grpSpPr>
          <a:xfrm>
            <a:off x="784225" y="688153"/>
            <a:ext cx="5959475" cy="5481000"/>
            <a:chOff x="784225" y="688153"/>
            <a:chExt cx="5959475" cy="5481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68C51-DF7E-46C6-AAAB-34C7E135A2C1}"/>
                </a:ext>
              </a:extLst>
            </p:cNvPr>
            <p:cNvSpPr/>
            <p:nvPr/>
          </p:nvSpPr>
          <p:spPr>
            <a:xfrm>
              <a:off x="784225" y="688153"/>
              <a:ext cx="5959475" cy="1316250"/>
            </a:xfrm>
            <a:custGeom>
              <a:avLst/>
              <a:gdLst>
                <a:gd name="connsiteX0" fmla="*/ 0 w 5959475"/>
                <a:gd name="connsiteY0" fmla="*/ 219379 h 1316250"/>
                <a:gd name="connsiteX1" fmla="*/ 219379 w 5959475"/>
                <a:gd name="connsiteY1" fmla="*/ 0 h 1316250"/>
                <a:gd name="connsiteX2" fmla="*/ 5740096 w 5959475"/>
                <a:gd name="connsiteY2" fmla="*/ 0 h 1316250"/>
                <a:gd name="connsiteX3" fmla="*/ 5959475 w 5959475"/>
                <a:gd name="connsiteY3" fmla="*/ 219379 h 1316250"/>
                <a:gd name="connsiteX4" fmla="*/ 5959475 w 5959475"/>
                <a:gd name="connsiteY4" fmla="*/ 1096871 h 1316250"/>
                <a:gd name="connsiteX5" fmla="*/ 5740096 w 5959475"/>
                <a:gd name="connsiteY5" fmla="*/ 1316250 h 1316250"/>
                <a:gd name="connsiteX6" fmla="*/ 219379 w 5959475"/>
                <a:gd name="connsiteY6" fmla="*/ 1316250 h 1316250"/>
                <a:gd name="connsiteX7" fmla="*/ 0 w 5959475"/>
                <a:gd name="connsiteY7" fmla="*/ 1096871 h 1316250"/>
                <a:gd name="connsiteX8" fmla="*/ 0 w 5959475"/>
                <a:gd name="connsiteY8" fmla="*/ 219379 h 131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475" h="1316250">
                  <a:moveTo>
                    <a:pt x="0" y="219379"/>
                  </a:moveTo>
                  <a:cubicBezTo>
                    <a:pt x="0" y="98219"/>
                    <a:pt x="98219" y="0"/>
                    <a:pt x="219379" y="0"/>
                  </a:cubicBezTo>
                  <a:lnTo>
                    <a:pt x="5740096" y="0"/>
                  </a:lnTo>
                  <a:cubicBezTo>
                    <a:pt x="5861256" y="0"/>
                    <a:pt x="5959475" y="98219"/>
                    <a:pt x="5959475" y="219379"/>
                  </a:cubicBezTo>
                  <a:lnTo>
                    <a:pt x="5959475" y="1096871"/>
                  </a:lnTo>
                  <a:cubicBezTo>
                    <a:pt x="5959475" y="1218031"/>
                    <a:pt x="5861256" y="1316250"/>
                    <a:pt x="5740096" y="1316250"/>
                  </a:cubicBezTo>
                  <a:lnTo>
                    <a:pt x="219379" y="1316250"/>
                  </a:lnTo>
                  <a:cubicBezTo>
                    <a:pt x="98219" y="1316250"/>
                    <a:pt x="0" y="1218031"/>
                    <a:pt x="0" y="1096871"/>
                  </a:cubicBezTo>
                  <a:lnTo>
                    <a:pt x="0" y="219379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04" tIns="159504" rIns="159504" bIns="15950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500" kern="1200" baseline="0"/>
                <a:t>А) Информират за изгарянето на калории при извършването на различни дейности.</a:t>
              </a:r>
              <a:endParaRPr lang="en-US" sz="2500" kern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C278E8-0F1B-4AE3-BFE7-299C0E434D53}"/>
                </a:ext>
              </a:extLst>
            </p:cNvPr>
            <p:cNvSpPr/>
            <p:nvPr/>
          </p:nvSpPr>
          <p:spPr>
            <a:xfrm>
              <a:off x="784225" y="2076403"/>
              <a:ext cx="5959475" cy="1316250"/>
            </a:xfrm>
            <a:custGeom>
              <a:avLst/>
              <a:gdLst>
                <a:gd name="connsiteX0" fmla="*/ 0 w 5959475"/>
                <a:gd name="connsiteY0" fmla="*/ 219379 h 1316250"/>
                <a:gd name="connsiteX1" fmla="*/ 219379 w 5959475"/>
                <a:gd name="connsiteY1" fmla="*/ 0 h 1316250"/>
                <a:gd name="connsiteX2" fmla="*/ 5740096 w 5959475"/>
                <a:gd name="connsiteY2" fmla="*/ 0 h 1316250"/>
                <a:gd name="connsiteX3" fmla="*/ 5959475 w 5959475"/>
                <a:gd name="connsiteY3" fmla="*/ 219379 h 1316250"/>
                <a:gd name="connsiteX4" fmla="*/ 5959475 w 5959475"/>
                <a:gd name="connsiteY4" fmla="*/ 1096871 h 1316250"/>
                <a:gd name="connsiteX5" fmla="*/ 5740096 w 5959475"/>
                <a:gd name="connsiteY5" fmla="*/ 1316250 h 1316250"/>
                <a:gd name="connsiteX6" fmla="*/ 219379 w 5959475"/>
                <a:gd name="connsiteY6" fmla="*/ 1316250 h 1316250"/>
                <a:gd name="connsiteX7" fmla="*/ 0 w 5959475"/>
                <a:gd name="connsiteY7" fmla="*/ 1096871 h 1316250"/>
                <a:gd name="connsiteX8" fmla="*/ 0 w 5959475"/>
                <a:gd name="connsiteY8" fmla="*/ 219379 h 131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475" h="1316250">
                  <a:moveTo>
                    <a:pt x="0" y="219379"/>
                  </a:moveTo>
                  <a:cubicBezTo>
                    <a:pt x="0" y="98219"/>
                    <a:pt x="98219" y="0"/>
                    <a:pt x="219379" y="0"/>
                  </a:cubicBezTo>
                  <a:lnTo>
                    <a:pt x="5740096" y="0"/>
                  </a:lnTo>
                  <a:cubicBezTo>
                    <a:pt x="5861256" y="0"/>
                    <a:pt x="5959475" y="98219"/>
                    <a:pt x="5959475" y="219379"/>
                  </a:cubicBezTo>
                  <a:lnTo>
                    <a:pt x="5959475" y="1096871"/>
                  </a:lnTo>
                  <a:cubicBezTo>
                    <a:pt x="5959475" y="1218031"/>
                    <a:pt x="5861256" y="1316250"/>
                    <a:pt x="5740096" y="1316250"/>
                  </a:cubicBezTo>
                  <a:lnTo>
                    <a:pt x="219379" y="1316250"/>
                  </a:lnTo>
                  <a:cubicBezTo>
                    <a:pt x="98219" y="1316250"/>
                    <a:pt x="0" y="1218031"/>
                    <a:pt x="0" y="1096871"/>
                  </a:cubicBezTo>
                  <a:lnTo>
                    <a:pt x="0" y="219379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944118"/>
                <a:satOff val="9586"/>
                <a:lumOff val="3333"/>
                <a:alphaOff val="0"/>
              </a:schemeClr>
            </a:fillRef>
            <a:effectRef idx="1">
              <a:schemeClr val="accent5">
                <a:hueOff val="2944118"/>
                <a:satOff val="9586"/>
                <a:lumOff val="33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04" tIns="159504" rIns="159504" bIns="15950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500" kern="1200" baseline="0"/>
                <a:t>Б) Съдържат конкретни препоръки за това как може да се намали телесното тегло чрез диета и физическа активност.</a:t>
              </a:r>
              <a:endParaRPr lang="en-US" sz="25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69ACF0-5EA6-457D-89BA-8115C86B710A}"/>
                </a:ext>
              </a:extLst>
            </p:cNvPr>
            <p:cNvSpPr/>
            <p:nvPr/>
          </p:nvSpPr>
          <p:spPr>
            <a:xfrm>
              <a:off x="784225" y="3464653"/>
              <a:ext cx="5959475" cy="1316250"/>
            </a:xfrm>
            <a:custGeom>
              <a:avLst/>
              <a:gdLst>
                <a:gd name="connsiteX0" fmla="*/ 0 w 5959475"/>
                <a:gd name="connsiteY0" fmla="*/ 219379 h 1316250"/>
                <a:gd name="connsiteX1" fmla="*/ 219379 w 5959475"/>
                <a:gd name="connsiteY1" fmla="*/ 0 h 1316250"/>
                <a:gd name="connsiteX2" fmla="*/ 5740096 w 5959475"/>
                <a:gd name="connsiteY2" fmla="*/ 0 h 1316250"/>
                <a:gd name="connsiteX3" fmla="*/ 5959475 w 5959475"/>
                <a:gd name="connsiteY3" fmla="*/ 219379 h 1316250"/>
                <a:gd name="connsiteX4" fmla="*/ 5959475 w 5959475"/>
                <a:gd name="connsiteY4" fmla="*/ 1096871 h 1316250"/>
                <a:gd name="connsiteX5" fmla="*/ 5740096 w 5959475"/>
                <a:gd name="connsiteY5" fmla="*/ 1316250 h 1316250"/>
                <a:gd name="connsiteX6" fmla="*/ 219379 w 5959475"/>
                <a:gd name="connsiteY6" fmla="*/ 1316250 h 1316250"/>
                <a:gd name="connsiteX7" fmla="*/ 0 w 5959475"/>
                <a:gd name="connsiteY7" fmla="*/ 1096871 h 1316250"/>
                <a:gd name="connsiteX8" fmla="*/ 0 w 5959475"/>
                <a:gd name="connsiteY8" fmla="*/ 219379 h 131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475" h="1316250">
                  <a:moveTo>
                    <a:pt x="0" y="219379"/>
                  </a:moveTo>
                  <a:cubicBezTo>
                    <a:pt x="0" y="98219"/>
                    <a:pt x="98219" y="0"/>
                    <a:pt x="219379" y="0"/>
                  </a:cubicBezTo>
                  <a:lnTo>
                    <a:pt x="5740096" y="0"/>
                  </a:lnTo>
                  <a:cubicBezTo>
                    <a:pt x="5861256" y="0"/>
                    <a:pt x="5959475" y="98219"/>
                    <a:pt x="5959475" y="219379"/>
                  </a:cubicBezTo>
                  <a:lnTo>
                    <a:pt x="5959475" y="1096871"/>
                  </a:lnTo>
                  <a:cubicBezTo>
                    <a:pt x="5959475" y="1218031"/>
                    <a:pt x="5861256" y="1316250"/>
                    <a:pt x="5740096" y="1316250"/>
                  </a:cubicBezTo>
                  <a:lnTo>
                    <a:pt x="219379" y="1316250"/>
                  </a:lnTo>
                  <a:cubicBezTo>
                    <a:pt x="98219" y="1316250"/>
                    <a:pt x="0" y="1218031"/>
                    <a:pt x="0" y="1096871"/>
                  </a:cubicBezTo>
                  <a:lnTo>
                    <a:pt x="0" y="219379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888237"/>
                <a:satOff val="19172"/>
                <a:lumOff val="6667"/>
                <a:alphaOff val="0"/>
              </a:schemeClr>
            </a:fillRef>
            <a:effectRef idx="1">
              <a:schemeClr val="accent5">
                <a:hueOff val="5888237"/>
                <a:satOff val="19172"/>
                <a:lumOff val="66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04" tIns="159504" rIns="159504" bIns="15950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500" kern="1200" baseline="0"/>
                <a:t>В) Представят данни за средното тегло на хората от различни възрастови групи.</a:t>
              </a:r>
              <a:endParaRPr lang="en-US" sz="2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633DA0-7B36-49A4-8BC3-9EDB2481EA5B}"/>
                </a:ext>
              </a:extLst>
            </p:cNvPr>
            <p:cNvSpPr/>
            <p:nvPr/>
          </p:nvSpPr>
          <p:spPr>
            <a:xfrm>
              <a:off x="784225" y="4852903"/>
              <a:ext cx="5959475" cy="1316250"/>
            </a:xfrm>
            <a:custGeom>
              <a:avLst/>
              <a:gdLst>
                <a:gd name="connsiteX0" fmla="*/ 0 w 5959475"/>
                <a:gd name="connsiteY0" fmla="*/ 219379 h 1316250"/>
                <a:gd name="connsiteX1" fmla="*/ 219379 w 5959475"/>
                <a:gd name="connsiteY1" fmla="*/ 0 h 1316250"/>
                <a:gd name="connsiteX2" fmla="*/ 5740096 w 5959475"/>
                <a:gd name="connsiteY2" fmla="*/ 0 h 1316250"/>
                <a:gd name="connsiteX3" fmla="*/ 5959475 w 5959475"/>
                <a:gd name="connsiteY3" fmla="*/ 219379 h 1316250"/>
                <a:gd name="connsiteX4" fmla="*/ 5959475 w 5959475"/>
                <a:gd name="connsiteY4" fmla="*/ 1096871 h 1316250"/>
                <a:gd name="connsiteX5" fmla="*/ 5740096 w 5959475"/>
                <a:gd name="connsiteY5" fmla="*/ 1316250 h 1316250"/>
                <a:gd name="connsiteX6" fmla="*/ 219379 w 5959475"/>
                <a:gd name="connsiteY6" fmla="*/ 1316250 h 1316250"/>
                <a:gd name="connsiteX7" fmla="*/ 0 w 5959475"/>
                <a:gd name="connsiteY7" fmla="*/ 1096871 h 1316250"/>
                <a:gd name="connsiteX8" fmla="*/ 0 w 5959475"/>
                <a:gd name="connsiteY8" fmla="*/ 219379 h 131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475" h="1316250">
                  <a:moveTo>
                    <a:pt x="0" y="219379"/>
                  </a:moveTo>
                  <a:cubicBezTo>
                    <a:pt x="0" y="98219"/>
                    <a:pt x="98219" y="0"/>
                    <a:pt x="219379" y="0"/>
                  </a:cubicBezTo>
                  <a:lnTo>
                    <a:pt x="5740096" y="0"/>
                  </a:lnTo>
                  <a:cubicBezTo>
                    <a:pt x="5861256" y="0"/>
                    <a:pt x="5959475" y="98219"/>
                    <a:pt x="5959475" y="219379"/>
                  </a:cubicBezTo>
                  <a:lnTo>
                    <a:pt x="5959475" y="1096871"/>
                  </a:lnTo>
                  <a:cubicBezTo>
                    <a:pt x="5959475" y="1218031"/>
                    <a:pt x="5861256" y="1316250"/>
                    <a:pt x="5740096" y="1316250"/>
                  </a:cubicBezTo>
                  <a:lnTo>
                    <a:pt x="219379" y="1316250"/>
                  </a:lnTo>
                  <a:cubicBezTo>
                    <a:pt x="98219" y="1316250"/>
                    <a:pt x="0" y="1218031"/>
                    <a:pt x="0" y="1096871"/>
                  </a:cubicBezTo>
                  <a:lnTo>
                    <a:pt x="0" y="219379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832355"/>
                <a:satOff val="28758"/>
                <a:lumOff val="10000"/>
                <a:alphaOff val="0"/>
              </a:schemeClr>
            </a:fillRef>
            <a:effectRef idx="1">
              <a:schemeClr val="accent5">
                <a:hueOff val="8832355"/>
                <a:satOff val="28758"/>
                <a:lumOff val="1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504" tIns="159504" rIns="159504" bIns="15950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500" kern="1200" baseline="0"/>
                <a:t>Г) Съдържат информация за калориите, които се съдържат в различни храни и напитки.</a:t>
              </a:r>
              <a:endParaRPr lang="en-US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053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CF9B4-3F03-41D5-93DE-D53F8549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bg-BG" sz="3400"/>
              <a:t>В текст 1 отсъства информация за изразходването на енергия при: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103D6C-E272-4AEB-8535-83F1AB9AF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662206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99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4C118-D436-4F04-8317-E979BEC5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bg-BG" sz="4100"/>
              <a:t>2. Задачи по граматика и лексикология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3700BF-ACAF-4F82-9D50-237C45441CE3}"/>
              </a:ext>
            </a:extLst>
          </p:cNvPr>
          <p:cNvSpPr/>
          <p:nvPr/>
        </p:nvSpPr>
        <p:spPr>
          <a:xfrm>
            <a:off x="784225" y="4006249"/>
            <a:ext cx="5959475" cy="2208779"/>
          </a:xfrm>
          <a:custGeom>
            <a:avLst/>
            <a:gdLst>
              <a:gd name="connsiteX0" fmla="*/ 0 w 5959475"/>
              <a:gd name="connsiteY0" fmla="*/ 0 h 2208779"/>
              <a:gd name="connsiteX1" fmla="*/ 5959475 w 5959475"/>
              <a:gd name="connsiteY1" fmla="*/ 0 h 2208779"/>
              <a:gd name="connsiteX2" fmla="*/ 5959475 w 5959475"/>
              <a:gd name="connsiteY2" fmla="*/ 2208779 h 2208779"/>
              <a:gd name="connsiteX3" fmla="*/ 0 w 5959475"/>
              <a:gd name="connsiteY3" fmla="*/ 2208779 h 2208779"/>
              <a:gd name="connsiteX4" fmla="*/ 0 w 5959475"/>
              <a:gd name="connsiteY4" fmla="*/ 0 h 220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9475" h="2208779">
                <a:moveTo>
                  <a:pt x="0" y="0"/>
                </a:moveTo>
                <a:lnTo>
                  <a:pt x="5959475" y="0"/>
                </a:lnTo>
                <a:lnTo>
                  <a:pt x="5959475" y="2208779"/>
                </a:lnTo>
                <a:lnTo>
                  <a:pt x="0" y="2208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2700" kern="1200" dirty="0"/>
              <a:t>Решете, разберете, помнете, не забравяйте.</a:t>
            </a:r>
            <a:endParaRPr lang="en-US" sz="27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6D0099-9722-4FB5-A83B-7683DD5D4143}"/>
              </a:ext>
            </a:extLst>
          </p:cNvPr>
          <p:cNvSpPr/>
          <p:nvPr/>
        </p:nvSpPr>
        <p:spPr>
          <a:xfrm>
            <a:off x="784225" y="642277"/>
            <a:ext cx="5959475" cy="3397104"/>
          </a:xfrm>
          <a:custGeom>
            <a:avLst/>
            <a:gdLst>
              <a:gd name="connsiteX0" fmla="*/ 0 w 5959475"/>
              <a:gd name="connsiteY0" fmla="*/ 1189767 h 3397102"/>
              <a:gd name="connsiteX1" fmla="*/ 2555100 w 5959475"/>
              <a:gd name="connsiteY1" fmla="*/ 1189767 h 3397102"/>
              <a:gd name="connsiteX2" fmla="*/ 2555100 w 5959475"/>
              <a:gd name="connsiteY2" fmla="*/ 849276 h 3397102"/>
              <a:gd name="connsiteX3" fmla="*/ 2130462 w 5959475"/>
              <a:gd name="connsiteY3" fmla="*/ 849276 h 3397102"/>
              <a:gd name="connsiteX4" fmla="*/ 2979738 w 5959475"/>
              <a:gd name="connsiteY4" fmla="*/ 0 h 3397102"/>
              <a:gd name="connsiteX5" fmla="*/ 3829013 w 5959475"/>
              <a:gd name="connsiteY5" fmla="*/ 849276 h 3397102"/>
              <a:gd name="connsiteX6" fmla="*/ 3404375 w 5959475"/>
              <a:gd name="connsiteY6" fmla="*/ 849276 h 3397102"/>
              <a:gd name="connsiteX7" fmla="*/ 3404375 w 5959475"/>
              <a:gd name="connsiteY7" fmla="*/ 1189767 h 3397102"/>
              <a:gd name="connsiteX8" fmla="*/ 5959475 w 5959475"/>
              <a:gd name="connsiteY8" fmla="*/ 1189767 h 3397102"/>
              <a:gd name="connsiteX9" fmla="*/ 5959475 w 5959475"/>
              <a:gd name="connsiteY9" fmla="*/ 3397102 h 3397102"/>
              <a:gd name="connsiteX10" fmla="*/ 0 w 5959475"/>
              <a:gd name="connsiteY10" fmla="*/ 3397102 h 3397102"/>
              <a:gd name="connsiteX11" fmla="*/ 0 w 5959475"/>
              <a:gd name="connsiteY11" fmla="*/ 1189767 h 339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9475" h="3397102">
                <a:moveTo>
                  <a:pt x="5959475" y="2207335"/>
                </a:moveTo>
                <a:lnTo>
                  <a:pt x="3404375" y="2207335"/>
                </a:lnTo>
                <a:lnTo>
                  <a:pt x="3404375" y="2547826"/>
                </a:lnTo>
                <a:lnTo>
                  <a:pt x="3829013" y="2547826"/>
                </a:lnTo>
                <a:lnTo>
                  <a:pt x="2979737" y="3397101"/>
                </a:lnTo>
                <a:lnTo>
                  <a:pt x="2130462" y="2547826"/>
                </a:lnTo>
                <a:lnTo>
                  <a:pt x="2555100" y="2547826"/>
                </a:lnTo>
                <a:lnTo>
                  <a:pt x="2555100" y="2207335"/>
                </a:lnTo>
                <a:lnTo>
                  <a:pt x="0" y="2207335"/>
                </a:lnTo>
                <a:lnTo>
                  <a:pt x="0" y="1"/>
                </a:lnTo>
                <a:lnTo>
                  <a:pt x="5959475" y="1"/>
                </a:lnTo>
                <a:lnTo>
                  <a:pt x="5959475" y="22073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8832355"/>
              <a:satOff val="28758"/>
              <a:lumOff val="10000"/>
              <a:alphaOff val="0"/>
            </a:schemeClr>
          </a:fillRef>
          <a:effectRef idx="0">
            <a:schemeClr val="accent5">
              <a:hueOff val="8832355"/>
              <a:satOff val="28758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3" tIns="192025" rIns="192024" bIns="138179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g-BG" sz="2700" kern="1200"/>
              <a:t>В първи абзац на текст 1 са употребени общо 4 форми на повелително наклонение. Открийте ги и ги запишете в листа за отговори.</a:t>
            </a:r>
            <a:endParaRPr lang="en-US" sz="2700" kern="1200"/>
          </a:p>
        </p:txBody>
      </p:sp>
    </p:spTree>
    <p:extLst>
      <p:ext uri="{BB962C8B-B14F-4D97-AF65-F5344CB8AC3E}">
        <p14:creationId xmlns:p14="http://schemas.microsoft.com/office/powerpoint/2010/main" val="301198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4B9B5-E05C-44BD-9B28-AE031CD0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bg-BG" sz="4100"/>
              <a:t>Използваният в текст 1 израз енергиен разход означава: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375EA8-E145-4926-B7F6-67D471CA6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791384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9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1188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Franklin Gothic Book</vt:lpstr>
      <vt:lpstr>Crop</vt:lpstr>
      <vt:lpstr>Подготовка за НВО 3</vt:lpstr>
      <vt:lpstr>I. Задачи, измерващи компетентностите с владеене на български език</vt:lpstr>
      <vt:lpstr>Прочетете двата текста и изпълнете задачи от 1 до 12.  Текст 1.</vt:lpstr>
      <vt:lpstr>Текст 2 -  Разход на енергия при извършването на физическа дейност и упражняването на различни видове спорт</vt:lpstr>
      <vt:lpstr>Кое е невярното твърдение като се има предвид текста?</vt:lpstr>
      <vt:lpstr>Кое е вярно за двата текста?</vt:lpstr>
      <vt:lpstr>В текст 1 отсъства информация за изразходването на енергия при:</vt:lpstr>
      <vt:lpstr>2. Задачи по граматика и лексикология</vt:lpstr>
      <vt:lpstr>Използваният в текст 1 израз енергиен разход означава:</vt:lpstr>
      <vt:lpstr>Коя от посочените думи може да замени формата се складират, без да се промени смисълът на изречението?</vt:lpstr>
      <vt:lpstr>В последния абзац на текст 1 е употребена глаголна форма за условно наклонение. Открийте я и я запишете!</vt:lpstr>
      <vt:lpstr>Трансформирайте изречението с глаголна форма за условно наклонение, която открихте при изпълнение на предходната задача, така че то да съдържа само форми на изявително наклонение!</vt:lpstr>
      <vt:lpstr>Колко прости изречения съдържа изречението:</vt:lpstr>
      <vt:lpstr>Запишете какво е по състав и по вид изречението от предходната задача.</vt:lpstr>
      <vt:lpstr>Прочетете следното изречение от първи абзац на 1. текст и изпълнете задачите, свързани с него.</vt:lpstr>
      <vt:lpstr>Колко местоименни форми са употребени в изречението?</vt:lpstr>
      <vt:lpstr>Запишете местоименията, употребени в изречението, и определете вида им!</vt:lpstr>
      <vt:lpstr>Колко наречия са употребени в изречението?</vt:lpstr>
      <vt:lpstr>Запишете наречията, употребени в изречението, и определете вида им!</vt:lpstr>
      <vt:lpstr>Коя от думите, употребени в изречението, е причастие?</vt:lpstr>
      <vt:lpstr>В изречението е употребено едно причастие. Открийте го, запишете го и го определете.</vt:lpstr>
      <vt:lpstr>В изречението има съставно сказуемо. Открийте го, запишете го и го определете.</vt:lpstr>
      <vt:lpstr>Трансформирайте изречението като превърнете обособената част, употребена в него, в съответстващото й по смисъл просто изречение.</vt:lpstr>
      <vt:lpstr>Благодаря Ви!!!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за НВО 3</dc:title>
  <dc:creator>Заприна Глушкова</dc:creator>
  <cp:lastModifiedBy>Заприна Глушкова</cp:lastModifiedBy>
  <cp:revision>7</cp:revision>
  <dcterms:created xsi:type="dcterms:W3CDTF">2020-06-11T10:53:20Z</dcterms:created>
  <dcterms:modified xsi:type="dcterms:W3CDTF">2020-10-11T19:00:33Z</dcterms:modified>
</cp:coreProperties>
</file>