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58" r:id="rId7"/>
    <p:sldId id="259" r:id="rId8"/>
    <p:sldId id="260" r:id="rId9"/>
    <p:sldId id="270" r:id="rId10"/>
    <p:sldId id="263" r:id="rId11"/>
    <p:sldId id="272" r:id="rId12"/>
    <p:sldId id="265" r:id="rId13"/>
    <p:sldId id="266" r:id="rId14"/>
    <p:sldId id="274" r:id="rId15"/>
    <p:sldId id="275" r:id="rId16"/>
    <p:sldId id="271" r:id="rId17"/>
    <p:sldId id="318" r:id="rId18"/>
    <p:sldId id="288" r:id="rId19"/>
    <p:sldId id="289" r:id="rId20"/>
    <p:sldId id="290" r:id="rId21"/>
    <p:sldId id="291" r:id="rId22"/>
    <p:sldId id="262" r:id="rId23"/>
    <p:sldId id="292" r:id="rId24"/>
    <p:sldId id="293" r:id="rId25"/>
    <p:sldId id="297" r:id="rId26"/>
    <p:sldId id="298" r:id="rId27"/>
    <p:sldId id="301" r:id="rId28"/>
    <p:sldId id="303" r:id="rId29"/>
    <p:sldId id="268" r:id="rId30"/>
    <p:sldId id="319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8813-211F-4FA9-9DFC-051E128D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26246-1869-497E-912C-D4BFD931EA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DB56A-8AA2-47C0-9992-C4FC4EC4A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1C8A2-3591-4481-B20B-2AA35492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BDDDA-075F-443D-8868-3EB29465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E46D9-C480-412D-BE5F-04C3729B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289EDAD1-3F27-433B-AA88-F6452C23DC7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69006356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Cis Moll</a:t>
            </a:r>
            <a:br>
              <a:rPr lang="en-US" dirty="0"/>
            </a:br>
            <a:r>
              <a:rPr lang="bg-BG" dirty="0"/>
              <a:t>Пенчо Славейков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91243" y="1983207"/>
            <a:ext cx="5197802" cy="310855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>
                <a:solidFill>
                  <a:srgbClr val="333300"/>
                </a:solidFill>
              </a:rPr>
              <a:t>    На 10 юли 1911 г. </a:t>
            </a:r>
            <a:r>
              <a:rPr lang="ru-RU" dirty="0" err="1">
                <a:solidFill>
                  <a:srgbClr val="333300"/>
                </a:solidFill>
              </a:rPr>
              <a:t>уволняват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Славейков</a:t>
            </a:r>
            <a:r>
              <a:rPr lang="ru-RU" dirty="0">
                <a:solidFill>
                  <a:srgbClr val="333300"/>
                </a:solidFill>
              </a:rPr>
              <a:t> от поста директор на </a:t>
            </a:r>
            <a:r>
              <a:rPr lang="ru-RU" dirty="0" err="1">
                <a:solidFill>
                  <a:srgbClr val="333300"/>
                </a:solidFill>
              </a:rPr>
              <a:t>Народната</a:t>
            </a:r>
            <a:r>
              <a:rPr lang="ru-RU" dirty="0">
                <a:solidFill>
                  <a:srgbClr val="333300"/>
                </a:solidFill>
              </a:rPr>
              <a:t> библиотека в София. А </a:t>
            </a:r>
            <a:r>
              <a:rPr lang="ru-RU" dirty="0" err="1">
                <a:solidFill>
                  <a:srgbClr val="333300"/>
                </a:solidFill>
              </a:rPr>
              <a:t>като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подигравка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преместват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поета</a:t>
            </a:r>
            <a:r>
              <a:rPr lang="ru-RU" dirty="0">
                <a:solidFill>
                  <a:srgbClr val="333300"/>
                </a:solidFill>
              </a:rPr>
              <a:t> за </a:t>
            </a:r>
            <a:r>
              <a:rPr lang="ru-RU" dirty="0" err="1">
                <a:solidFill>
                  <a:srgbClr val="333300"/>
                </a:solidFill>
              </a:rPr>
              <a:t>уредник</a:t>
            </a:r>
            <a:r>
              <a:rPr lang="ru-RU" dirty="0">
                <a:solidFill>
                  <a:srgbClr val="333300"/>
                </a:solidFill>
              </a:rPr>
              <a:t> на </a:t>
            </a:r>
            <a:r>
              <a:rPr lang="ru-RU" dirty="0" err="1">
                <a:solidFill>
                  <a:srgbClr val="333300"/>
                </a:solidFill>
              </a:rPr>
              <a:t>училищния</a:t>
            </a:r>
            <a:r>
              <a:rPr lang="ru-RU" dirty="0">
                <a:solidFill>
                  <a:srgbClr val="333300"/>
                </a:solidFill>
              </a:rPr>
              <a:t> музей. </a:t>
            </a:r>
            <a:r>
              <a:rPr lang="ru-RU" dirty="0" err="1">
                <a:solidFill>
                  <a:srgbClr val="333300"/>
                </a:solidFill>
              </a:rPr>
              <a:t>Обиденият</a:t>
            </a:r>
            <a:r>
              <a:rPr lang="ru-RU" dirty="0">
                <a:solidFill>
                  <a:srgbClr val="333300"/>
                </a:solidFill>
              </a:rPr>
              <a:t> поет </a:t>
            </a:r>
            <a:r>
              <a:rPr lang="ru-RU" dirty="0" err="1">
                <a:solidFill>
                  <a:srgbClr val="333300"/>
                </a:solidFill>
              </a:rPr>
              <a:t>отказва</a:t>
            </a:r>
            <a:r>
              <a:rPr lang="ru-RU" dirty="0">
                <a:solidFill>
                  <a:srgbClr val="333300"/>
                </a:solidFill>
              </a:rPr>
              <a:t> да стане </a:t>
            </a:r>
            <a:r>
              <a:rPr lang="ru-RU" dirty="0" err="1">
                <a:solidFill>
                  <a:srgbClr val="333300"/>
                </a:solidFill>
              </a:rPr>
              <a:t>уредник</a:t>
            </a:r>
            <a:r>
              <a:rPr lang="ru-RU" dirty="0">
                <a:solidFill>
                  <a:srgbClr val="333300"/>
                </a:solidFill>
              </a:rPr>
              <a:t> и </a:t>
            </a:r>
            <a:r>
              <a:rPr lang="ru-RU" dirty="0" err="1">
                <a:solidFill>
                  <a:srgbClr val="333300"/>
                </a:solidFill>
              </a:rPr>
              <a:t>емигрира</a:t>
            </a:r>
            <a:r>
              <a:rPr lang="ru-RU" dirty="0">
                <a:solidFill>
                  <a:srgbClr val="333300"/>
                </a:solidFill>
              </a:rPr>
              <a:t> в чужбина. В края на август вече е в Цюрих, </a:t>
            </a:r>
            <a:r>
              <a:rPr lang="ru-RU" dirty="0" err="1">
                <a:solidFill>
                  <a:srgbClr val="333300"/>
                </a:solidFill>
              </a:rPr>
              <a:t>където</a:t>
            </a:r>
            <a:r>
              <a:rPr lang="ru-RU" dirty="0">
                <a:solidFill>
                  <a:srgbClr val="333300"/>
                </a:solidFill>
              </a:rPr>
              <a:t> го </a:t>
            </a:r>
            <a:r>
              <a:rPr lang="ru-RU" dirty="0" err="1">
                <a:solidFill>
                  <a:srgbClr val="333300"/>
                </a:solidFill>
              </a:rPr>
              <a:t>очаква</a:t>
            </a:r>
            <a:r>
              <a:rPr lang="ru-RU" dirty="0">
                <a:solidFill>
                  <a:srgbClr val="333300"/>
                </a:solidFill>
              </a:rPr>
              <a:t> Мара </a:t>
            </a:r>
            <a:r>
              <a:rPr lang="ru-RU" dirty="0" err="1">
                <a:solidFill>
                  <a:srgbClr val="333300"/>
                </a:solidFill>
              </a:rPr>
              <a:t>Белчева</a:t>
            </a:r>
            <a:r>
              <a:rPr lang="ru-RU" dirty="0">
                <a:solidFill>
                  <a:srgbClr val="333300"/>
                </a:solidFill>
              </a:rPr>
              <a:t>.</a:t>
            </a:r>
          </a:p>
          <a:p>
            <a:pPr algn="just">
              <a:buNone/>
            </a:pPr>
            <a:r>
              <a:rPr lang="ru-RU" dirty="0">
                <a:solidFill>
                  <a:srgbClr val="333300"/>
                </a:solidFill>
              </a:rPr>
              <a:t>  </a:t>
            </a:r>
            <a:r>
              <a:rPr lang="ru-RU" dirty="0" err="1">
                <a:solidFill>
                  <a:srgbClr val="333300"/>
                </a:solidFill>
              </a:rPr>
              <a:t>Съдбата</a:t>
            </a:r>
            <a:r>
              <a:rPr lang="ru-RU" dirty="0">
                <a:solidFill>
                  <a:srgbClr val="333300"/>
                </a:solidFill>
              </a:rPr>
              <a:t> вече е </a:t>
            </a:r>
            <a:r>
              <a:rPr lang="ru-RU" dirty="0" err="1">
                <a:solidFill>
                  <a:srgbClr val="333300"/>
                </a:solidFill>
              </a:rPr>
              <a:t>преброила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дните</a:t>
            </a:r>
            <a:r>
              <a:rPr lang="ru-RU" dirty="0">
                <a:solidFill>
                  <a:srgbClr val="333300"/>
                </a:solidFill>
              </a:rPr>
              <a:t> на </a:t>
            </a:r>
            <a:r>
              <a:rPr lang="ru-RU" dirty="0" err="1">
                <a:solidFill>
                  <a:srgbClr val="333300"/>
                </a:solidFill>
              </a:rPr>
              <a:t>Славейков</a:t>
            </a:r>
            <a:r>
              <a:rPr lang="ru-RU" dirty="0">
                <a:solidFill>
                  <a:srgbClr val="333300"/>
                </a:solidFill>
              </a:rPr>
              <a:t>. Писано било да го </a:t>
            </a:r>
            <a:r>
              <a:rPr lang="ru-RU" dirty="0" err="1">
                <a:solidFill>
                  <a:srgbClr val="333300"/>
                </a:solidFill>
              </a:rPr>
              <a:t>застигне</a:t>
            </a:r>
            <a:r>
              <a:rPr lang="ru-RU" dirty="0">
                <a:solidFill>
                  <a:srgbClr val="333300"/>
                </a:solidFill>
              </a:rPr>
              <a:t> в </a:t>
            </a:r>
            <a:r>
              <a:rPr lang="ru-RU" dirty="0" err="1">
                <a:solidFill>
                  <a:srgbClr val="333300"/>
                </a:solidFill>
              </a:rPr>
              <a:t>красивия</a:t>
            </a:r>
            <a:r>
              <a:rPr lang="ru-RU" dirty="0">
                <a:solidFill>
                  <a:srgbClr val="333300"/>
                </a:solidFill>
              </a:rPr>
              <a:t> град на брега на </a:t>
            </a:r>
            <a:r>
              <a:rPr lang="ru-RU" dirty="0" err="1">
                <a:solidFill>
                  <a:srgbClr val="333300"/>
                </a:solidFill>
              </a:rPr>
              <a:t>езерото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Брунате</a:t>
            </a:r>
            <a:r>
              <a:rPr lang="ru-RU" dirty="0">
                <a:solidFill>
                  <a:srgbClr val="333300"/>
                </a:solidFill>
              </a:rPr>
              <a:t>, в </a:t>
            </a:r>
            <a:r>
              <a:rPr lang="ru-RU" dirty="0" err="1">
                <a:solidFill>
                  <a:srgbClr val="333300"/>
                </a:solidFill>
              </a:rPr>
              <a:t>още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по-хубавата</a:t>
            </a:r>
            <a:r>
              <a:rPr lang="ru-RU" dirty="0">
                <a:solidFill>
                  <a:srgbClr val="333300"/>
                </a:solidFill>
              </a:rPr>
              <a:t> вила </a:t>
            </a:r>
            <a:r>
              <a:rPr lang="ru-RU" dirty="0" err="1">
                <a:solidFill>
                  <a:srgbClr val="333300"/>
                </a:solidFill>
              </a:rPr>
              <a:t>Белависта</a:t>
            </a:r>
            <a:r>
              <a:rPr lang="ru-RU" dirty="0">
                <a:solidFill>
                  <a:srgbClr val="333300"/>
                </a:solidFill>
              </a:rPr>
              <a:t>. </a:t>
            </a:r>
            <a:endParaRPr lang="bg-BG" dirty="0">
              <a:solidFill>
                <a:srgbClr val="333300"/>
              </a:solidFill>
            </a:endParaRPr>
          </a:p>
        </p:txBody>
      </p:sp>
      <p:pic>
        <p:nvPicPr>
          <p:cNvPr id="2050" name="Picture 2" descr="C:\Users\siska\Desktop\изтеглен фай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951" y="2149929"/>
            <a:ext cx="4183806" cy="3456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28C748EE-16B0-4C3A-9556-73401171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72" y="1228397"/>
            <a:ext cx="4343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bg-BG" sz="2800" dirty="0"/>
              <a:t>В писмо до Боян Пенев Мара Белчева, която е неотлъчно до поета пише:</a:t>
            </a:r>
          </a:p>
          <a:p>
            <a:pPr algn="just"/>
            <a:r>
              <a:rPr lang="bg-BG" altLang="bg-BG" sz="2800" dirty="0"/>
              <a:t>“Пенчо умря огорчен от своето време и съвременници. Сянката на скръб, която донесе от България, не слезе от лицето му”. 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2D3FFBF6-15C2-47D4-AF32-F64D14DD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9" y="400050"/>
            <a:ext cx="441007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B9848BB1-722B-410C-BFF8-CE6AFC09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bg-BG" altLang="bg-BG" sz="2400" dirty="0"/>
              <a:t>Преждевременната смърт осуетява разглеждането на предложението на шведския професор Алфред Йенсен българският творец да бъде удостоен с Нобелова награда за литература. 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0B3E7A1-FBBE-4A25-B119-0BA2D850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46" y="2196164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56DFA1-4CE6-44FA-B560-F9151B5028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6"/>
            <a:ext cx="8385175" cy="881063"/>
          </a:xfrm>
        </p:spPr>
        <p:txBody>
          <a:bodyPr/>
          <a:lstStyle/>
          <a:p>
            <a:pPr algn="ctr"/>
            <a:r>
              <a:rPr lang="bg-BG" altLang="bg-BG" sz="3600"/>
              <a:t>Последен пристан за поета</a:t>
            </a:r>
            <a:endParaRPr lang="en-US" altLang="bg-BG" sz="36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8DB8227-B2CF-4518-A25E-B672211D84B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315974" y="2750406"/>
            <a:ext cx="5184775" cy="184325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bg-BG" altLang="bg-BG" dirty="0"/>
              <a:t>Погребан е в селското гробище; костите му са пренесени в България през 1921 г.</a:t>
            </a:r>
            <a:endParaRPr lang="en-US" altLang="bg-BG" dirty="0"/>
          </a:p>
          <a:p>
            <a:pPr algn="just">
              <a:lnSpc>
                <a:spcPct val="100000"/>
              </a:lnSpc>
            </a:pPr>
            <a:r>
              <a:rPr lang="ru-RU" altLang="bg-BG" dirty="0"/>
              <a:t> В </a:t>
            </a:r>
            <a:r>
              <a:rPr lang="ru-RU" altLang="bg-BG" dirty="0" err="1"/>
              <a:t>италианското</a:t>
            </a:r>
            <a:r>
              <a:rPr lang="ru-RU" altLang="bg-BG" dirty="0"/>
              <a:t> </a:t>
            </a:r>
            <a:r>
              <a:rPr lang="ru-RU" altLang="bg-BG" dirty="0" err="1"/>
              <a:t>градче</a:t>
            </a:r>
            <a:r>
              <a:rPr lang="ru-RU" altLang="bg-BG" dirty="0"/>
              <a:t> </a:t>
            </a:r>
            <a:r>
              <a:rPr lang="ru-RU" altLang="bg-BG" dirty="0" err="1"/>
              <a:t>Брунате</a:t>
            </a:r>
            <a:r>
              <a:rPr lang="ru-RU" altLang="bg-BG" dirty="0"/>
              <a:t> почти един век след </a:t>
            </a:r>
            <a:r>
              <a:rPr lang="ru-RU" altLang="bg-BG" dirty="0" err="1"/>
              <a:t>смъртта</a:t>
            </a:r>
            <a:r>
              <a:rPr lang="ru-RU" altLang="bg-BG" dirty="0"/>
              <a:t> на </a:t>
            </a:r>
            <a:r>
              <a:rPr lang="ru-RU" altLang="bg-BG" dirty="0" err="1"/>
              <a:t>поета</a:t>
            </a:r>
            <a:r>
              <a:rPr lang="ru-RU" altLang="bg-BG" dirty="0"/>
              <a:t> на брега на </a:t>
            </a:r>
            <a:r>
              <a:rPr lang="ru-RU" altLang="bg-BG" dirty="0" err="1"/>
              <a:t>езерото</a:t>
            </a:r>
            <a:r>
              <a:rPr lang="ru-RU" altLang="bg-BG" dirty="0"/>
              <a:t> Комо, </a:t>
            </a:r>
            <a:r>
              <a:rPr lang="ru-RU" altLang="bg-BG" dirty="0" err="1"/>
              <a:t>стои</a:t>
            </a:r>
            <a:r>
              <a:rPr lang="ru-RU" altLang="bg-BG" dirty="0"/>
              <a:t> </a:t>
            </a:r>
            <a:r>
              <a:rPr lang="ru-RU" altLang="bg-BG" dirty="0" err="1"/>
              <a:t>паметник</a:t>
            </a:r>
            <a:r>
              <a:rPr lang="ru-RU" altLang="bg-BG" dirty="0"/>
              <a:t> на </a:t>
            </a:r>
            <a:r>
              <a:rPr lang="ru-RU" altLang="bg-BG" dirty="0" err="1"/>
              <a:t>великия</a:t>
            </a:r>
            <a:r>
              <a:rPr lang="ru-RU" altLang="bg-BG" dirty="0"/>
              <a:t> </a:t>
            </a:r>
            <a:r>
              <a:rPr lang="ru-RU" altLang="bg-BG" dirty="0" err="1"/>
              <a:t>български</a:t>
            </a:r>
            <a:r>
              <a:rPr lang="ru-RU" altLang="bg-BG" dirty="0"/>
              <a:t> творец. </a:t>
            </a:r>
            <a:endParaRPr lang="bg-BG" altLang="bg-BG" dirty="0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EED66F50-7211-438F-B372-47E915082585}"/>
              </a:ext>
            </a:extLst>
          </p:cNvPr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0264524"/>
              </p:ext>
            </p:extLst>
          </p:nvPr>
        </p:nvGraphicFramePr>
        <p:xfrm>
          <a:off x="7272338" y="1936801"/>
          <a:ext cx="3094038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3" imgW="1478659" imgH="1858379" progId="CorelDRAW.Graphic.13">
                  <p:embed/>
                </p:oleObj>
              </mc:Choice>
              <mc:Fallback>
                <p:oleObj name="CorelDRAW" r:id="rId3" imgW="1478659" imgH="1858379" progId="CorelDRAW.Graphic.13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EED66F50-7211-438F-B372-47E915082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1936801"/>
                        <a:ext cx="3094038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3FEFEE5-AA72-4235-9E14-573073672B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95600" y="1052514"/>
            <a:ext cx="6400800" cy="4537075"/>
          </a:xfrm>
        </p:spPr>
        <p:txBody>
          <a:bodyPr/>
          <a:lstStyle/>
          <a:p>
            <a:r>
              <a:rPr lang="bg-BG" altLang="bg-BG" dirty="0">
                <a:solidFill>
                  <a:srgbClr val="000000"/>
                </a:solidFill>
              </a:rPr>
              <a:t>Национална литературна традиция и естетически индивидуализъм</a:t>
            </a:r>
            <a:endParaRPr lang="en-US" alt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35C2B9EA-7A6D-448C-A66B-D68BD685F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bg-BG" sz="2800"/>
              <a:t>Магистралната линия на културния прелом се осъществява чрез замяната на старите родолюбиви ценности с хуманистично-личностни. На мястото на Отечеството като върховна ценност през Вазовата епоха и във Вазовата поетика застава Човекът, Личността.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1332840E-5054-4720-BFF7-2A7AA2ED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521" y="1821581"/>
            <a:ext cx="9982200" cy="22114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altLang="bg-BG" dirty="0" err="1"/>
              <a:t>Това</a:t>
            </a:r>
            <a:r>
              <a:rPr lang="en-US" altLang="bg-BG" dirty="0"/>
              <a:t> </a:t>
            </a:r>
            <a:r>
              <a:rPr lang="en-US" altLang="bg-BG" dirty="0" err="1"/>
              <a:t>води</a:t>
            </a:r>
            <a:r>
              <a:rPr lang="en-US" altLang="bg-BG" dirty="0"/>
              <a:t> </a:t>
            </a:r>
            <a:r>
              <a:rPr lang="en-US" altLang="bg-BG" dirty="0" err="1"/>
              <a:t>до</a:t>
            </a:r>
            <a:r>
              <a:rPr lang="en-US" altLang="bg-BG" dirty="0"/>
              <a:t> </a:t>
            </a:r>
            <a:r>
              <a:rPr lang="en-US" altLang="bg-BG" dirty="0" err="1"/>
              <a:t>важни</a:t>
            </a:r>
            <a:r>
              <a:rPr lang="en-US" altLang="bg-BG" dirty="0"/>
              <a:t> </a:t>
            </a:r>
            <a:r>
              <a:rPr lang="en-US" altLang="bg-BG" dirty="0" err="1"/>
              <a:t>жанрови</a:t>
            </a:r>
            <a:r>
              <a:rPr lang="en-US" altLang="bg-BG" dirty="0"/>
              <a:t>, </a:t>
            </a:r>
            <a:r>
              <a:rPr lang="en-US" altLang="bg-BG" dirty="0" err="1"/>
              <a:t>тематични</a:t>
            </a:r>
            <a:r>
              <a:rPr lang="en-US" altLang="bg-BG" dirty="0"/>
              <a:t> и </a:t>
            </a:r>
            <a:r>
              <a:rPr lang="en-US" altLang="bg-BG" dirty="0" err="1"/>
              <a:t>стилови</a:t>
            </a:r>
            <a:r>
              <a:rPr lang="en-US" altLang="bg-BG" dirty="0"/>
              <a:t> </a:t>
            </a:r>
            <a:r>
              <a:rPr lang="en-US" altLang="bg-BG" dirty="0" err="1"/>
              <a:t>промени</a:t>
            </a:r>
            <a:r>
              <a:rPr lang="en-US" altLang="bg-BG" dirty="0"/>
              <a:t> в </a:t>
            </a:r>
            <a:r>
              <a:rPr lang="en-US" altLang="bg-BG" dirty="0" err="1"/>
              <a:t>литературата</a:t>
            </a:r>
            <a:r>
              <a:rPr lang="en-US" altLang="bg-BG" dirty="0"/>
              <a:t>. </a:t>
            </a:r>
            <a:r>
              <a:rPr lang="en-US" altLang="bg-BG" dirty="0" err="1"/>
              <a:t>Художественият</a:t>
            </a:r>
            <a:r>
              <a:rPr lang="en-US" altLang="bg-BG" dirty="0"/>
              <a:t> </a:t>
            </a:r>
            <a:r>
              <a:rPr lang="en-US" altLang="bg-BG" dirty="0" err="1"/>
              <a:t>интерес</a:t>
            </a:r>
            <a:r>
              <a:rPr lang="en-US" altLang="bg-BG" dirty="0"/>
              <a:t> </a:t>
            </a:r>
            <a:r>
              <a:rPr lang="en-US" altLang="bg-BG" dirty="0" err="1"/>
              <a:t>се</a:t>
            </a:r>
            <a:r>
              <a:rPr lang="en-US" altLang="bg-BG" dirty="0"/>
              <a:t> </a:t>
            </a:r>
            <a:r>
              <a:rPr lang="en-US" altLang="bg-BG" dirty="0" err="1"/>
              <a:t>измества</a:t>
            </a:r>
            <a:r>
              <a:rPr lang="en-US" altLang="bg-BG" dirty="0"/>
              <a:t> </a:t>
            </a:r>
            <a:r>
              <a:rPr lang="en-US" altLang="bg-BG" dirty="0" err="1"/>
              <a:t>от</a:t>
            </a:r>
            <a:r>
              <a:rPr lang="en-US" altLang="bg-BG" dirty="0"/>
              <a:t> </a:t>
            </a:r>
            <a:r>
              <a:rPr lang="en-US" altLang="bg-BG" dirty="0" err="1"/>
              <a:t>проблемите</a:t>
            </a:r>
            <a:r>
              <a:rPr lang="en-US" altLang="bg-BG" dirty="0"/>
              <a:t> </a:t>
            </a:r>
            <a:r>
              <a:rPr lang="en-US" altLang="bg-BG" dirty="0" err="1"/>
              <a:t>на</a:t>
            </a:r>
            <a:r>
              <a:rPr lang="en-US" altLang="bg-BG" dirty="0"/>
              <a:t> </a:t>
            </a:r>
            <a:r>
              <a:rPr lang="en-US" altLang="bg-BG" dirty="0" err="1"/>
              <a:t>националния</a:t>
            </a:r>
            <a:r>
              <a:rPr lang="en-US" altLang="bg-BG" dirty="0"/>
              <a:t> и </a:t>
            </a:r>
            <a:r>
              <a:rPr lang="en-US" altLang="bg-BG" dirty="0" err="1"/>
              <a:t>социален</a:t>
            </a:r>
            <a:r>
              <a:rPr lang="en-US" altLang="bg-BG" dirty="0"/>
              <a:t> </a:t>
            </a:r>
            <a:r>
              <a:rPr lang="en-US" altLang="bg-BG" dirty="0" err="1"/>
              <a:t>колектив</a:t>
            </a:r>
            <a:r>
              <a:rPr lang="en-US" altLang="bg-BG" dirty="0"/>
              <a:t> </a:t>
            </a:r>
            <a:r>
              <a:rPr lang="en-US" altLang="bg-BG" dirty="0" err="1"/>
              <a:t>към</a:t>
            </a:r>
            <a:r>
              <a:rPr lang="en-US" altLang="bg-BG" dirty="0"/>
              <a:t> </a:t>
            </a:r>
            <a:r>
              <a:rPr lang="en-US" altLang="bg-BG" dirty="0" err="1"/>
              <a:t>психологическите</a:t>
            </a:r>
            <a:r>
              <a:rPr lang="en-US" altLang="bg-BG" dirty="0"/>
              <a:t> и </a:t>
            </a:r>
            <a:r>
              <a:rPr lang="en-US" altLang="bg-BG" dirty="0" err="1"/>
              <a:t>нравствени</a:t>
            </a:r>
            <a:r>
              <a:rPr lang="en-US" altLang="bg-BG" dirty="0"/>
              <a:t> </a:t>
            </a:r>
            <a:r>
              <a:rPr lang="en-US" altLang="bg-BG" dirty="0" err="1"/>
              <a:t>проблеми</a:t>
            </a:r>
            <a:r>
              <a:rPr lang="en-US" altLang="bg-BG" dirty="0"/>
              <a:t> </a:t>
            </a:r>
            <a:r>
              <a:rPr lang="en-US" altLang="bg-BG" dirty="0" err="1"/>
              <a:t>на</a:t>
            </a:r>
            <a:r>
              <a:rPr lang="en-US" altLang="bg-BG" dirty="0"/>
              <a:t> </a:t>
            </a:r>
            <a:r>
              <a:rPr lang="en-US" altLang="bg-BG" dirty="0" err="1"/>
              <a:t>личността</a:t>
            </a:r>
            <a:r>
              <a:rPr lang="en-US" altLang="bg-BG" dirty="0"/>
              <a:t>, </a:t>
            </a:r>
            <a:r>
              <a:rPr lang="en-US" altLang="bg-BG" dirty="0" err="1"/>
              <a:t>доминиращата</a:t>
            </a:r>
            <a:r>
              <a:rPr lang="en-US" altLang="bg-BG" dirty="0"/>
              <a:t> </a:t>
            </a:r>
            <a:r>
              <a:rPr lang="en-US" altLang="bg-BG" dirty="0" err="1"/>
              <a:t>екстравертна</a:t>
            </a:r>
            <a:r>
              <a:rPr lang="en-US" altLang="bg-BG" dirty="0"/>
              <a:t> </a:t>
            </a:r>
            <a:r>
              <a:rPr lang="en-US" altLang="bg-BG" dirty="0" err="1"/>
              <a:t>художествена</a:t>
            </a:r>
            <a:r>
              <a:rPr lang="en-US" altLang="bg-BG" dirty="0"/>
              <a:t> </a:t>
            </a:r>
            <a:r>
              <a:rPr lang="en-US" altLang="bg-BG" dirty="0" err="1"/>
              <a:t>оптика</a:t>
            </a:r>
            <a:r>
              <a:rPr lang="en-US" altLang="bg-BG" dirty="0"/>
              <a:t> </a:t>
            </a:r>
            <a:r>
              <a:rPr lang="en-US" altLang="bg-BG" dirty="0" err="1"/>
              <a:t>се</a:t>
            </a:r>
            <a:r>
              <a:rPr lang="en-US" altLang="bg-BG" dirty="0"/>
              <a:t> </a:t>
            </a:r>
            <a:r>
              <a:rPr lang="en-US" altLang="bg-BG" dirty="0" err="1"/>
              <a:t>заменя</a:t>
            </a:r>
            <a:r>
              <a:rPr lang="en-US" altLang="bg-BG" dirty="0"/>
              <a:t> с </a:t>
            </a:r>
            <a:r>
              <a:rPr lang="en-US" altLang="bg-BG" dirty="0" err="1"/>
              <a:t>интровертна</a:t>
            </a:r>
            <a:r>
              <a:rPr lang="en-US" altLang="bg-BG" dirty="0"/>
              <a:t>, а </a:t>
            </a:r>
            <a:r>
              <a:rPr lang="en-US" altLang="bg-BG" dirty="0" err="1"/>
              <a:t>това</a:t>
            </a:r>
            <a:r>
              <a:rPr lang="en-US" altLang="bg-BG" dirty="0"/>
              <a:t> </a:t>
            </a:r>
            <a:r>
              <a:rPr lang="en-US" altLang="bg-BG" dirty="0" err="1"/>
              <a:t>води</a:t>
            </a:r>
            <a:r>
              <a:rPr lang="en-US" altLang="bg-BG" dirty="0"/>
              <a:t> и </a:t>
            </a:r>
            <a:r>
              <a:rPr lang="en-US" altLang="bg-BG" dirty="0" err="1"/>
              <a:t>до</a:t>
            </a:r>
            <a:r>
              <a:rPr lang="en-US" altLang="bg-BG" dirty="0"/>
              <a:t> </a:t>
            </a:r>
            <a:r>
              <a:rPr lang="en-US" altLang="bg-BG" dirty="0" err="1"/>
              <a:t>промяна</a:t>
            </a:r>
            <a:r>
              <a:rPr lang="en-US" altLang="bg-BG" dirty="0"/>
              <a:t> </a:t>
            </a:r>
            <a:r>
              <a:rPr lang="en-US" altLang="bg-BG" dirty="0" err="1"/>
              <a:t>на</a:t>
            </a:r>
            <a:r>
              <a:rPr lang="en-US" altLang="bg-BG" dirty="0"/>
              <a:t> </a:t>
            </a:r>
            <a:r>
              <a:rPr lang="en-US" altLang="bg-BG" dirty="0" err="1"/>
              <a:t>водещите</a:t>
            </a:r>
            <a:r>
              <a:rPr lang="en-US" altLang="bg-BG" dirty="0"/>
              <a:t> </a:t>
            </a:r>
            <a:r>
              <a:rPr lang="en-US" altLang="bg-BG" dirty="0" err="1"/>
              <a:t>жанрови</a:t>
            </a:r>
            <a:r>
              <a:rPr lang="en-US" altLang="bg-BG" dirty="0"/>
              <a:t> </a:t>
            </a:r>
            <a:r>
              <a:rPr lang="en-US" altLang="bg-BG" dirty="0" err="1"/>
              <a:t>формации</a:t>
            </a:r>
            <a:r>
              <a:rPr lang="en-US" altLang="bg-BG" dirty="0"/>
              <a:t> - </a:t>
            </a:r>
            <a:r>
              <a:rPr lang="en-US" altLang="bg-BG" dirty="0" err="1"/>
              <a:t>доминацията</a:t>
            </a:r>
            <a:r>
              <a:rPr lang="en-US" altLang="bg-BG" dirty="0"/>
              <a:t> </a:t>
            </a:r>
            <a:r>
              <a:rPr lang="en-US" altLang="bg-BG" dirty="0" err="1"/>
              <a:t>на</a:t>
            </a:r>
            <a:r>
              <a:rPr lang="en-US" altLang="bg-BG" dirty="0"/>
              <a:t> </a:t>
            </a:r>
            <a:r>
              <a:rPr lang="en-US" altLang="bg-BG" dirty="0" err="1"/>
              <a:t>епическата</a:t>
            </a:r>
            <a:r>
              <a:rPr lang="en-US" altLang="bg-BG" dirty="0"/>
              <a:t> </a:t>
            </a:r>
            <a:r>
              <a:rPr lang="en-US" altLang="bg-BG" dirty="0" err="1"/>
              <a:t>проза</a:t>
            </a:r>
            <a:r>
              <a:rPr lang="en-US" altLang="bg-BG" dirty="0"/>
              <a:t> </a:t>
            </a:r>
            <a:r>
              <a:rPr lang="en-US" altLang="bg-BG" dirty="0" err="1"/>
              <a:t>до</a:t>
            </a:r>
            <a:r>
              <a:rPr lang="en-US" altLang="bg-BG" dirty="0"/>
              <a:t> </a:t>
            </a:r>
            <a:r>
              <a:rPr lang="en-US" altLang="bg-BG" dirty="0" err="1"/>
              <a:t>края</a:t>
            </a:r>
            <a:r>
              <a:rPr lang="en-US" altLang="bg-BG" dirty="0"/>
              <a:t> </a:t>
            </a:r>
            <a:r>
              <a:rPr lang="en-US" altLang="bg-BG" dirty="0" err="1"/>
              <a:t>на</a:t>
            </a:r>
            <a:r>
              <a:rPr lang="en-US" altLang="bg-BG" dirty="0"/>
              <a:t> </a:t>
            </a:r>
            <a:r>
              <a:rPr lang="en-US" altLang="bg-BG" dirty="0" err="1"/>
              <a:t>века</a:t>
            </a:r>
            <a:r>
              <a:rPr lang="en-US" altLang="bg-BG" dirty="0"/>
              <a:t> </a:t>
            </a:r>
            <a:r>
              <a:rPr lang="en-US" altLang="bg-BG" dirty="0" err="1"/>
              <a:t>се</a:t>
            </a:r>
            <a:r>
              <a:rPr lang="en-US" altLang="bg-BG" dirty="0"/>
              <a:t> </a:t>
            </a:r>
            <a:r>
              <a:rPr lang="en-US" altLang="bg-BG" dirty="0" err="1"/>
              <a:t>заменя</a:t>
            </a:r>
            <a:r>
              <a:rPr lang="en-US" altLang="bg-BG" dirty="0"/>
              <a:t> </a:t>
            </a:r>
            <a:r>
              <a:rPr lang="en-US" altLang="bg-BG" dirty="0" err="1"/>
              <a:t>от</a:t>
            </a:r>
            <a:r>
              <a:rPr lang="en-US" altLang="bg-BG" dirty="0"/>
              <a:t> </a:t>
            </a:r>
            <a:r>
              <a:rPr lang="en-US" altLang="bg-BG" dirty="0" err="1"/>
              <a:t>доминация</a:t>
            </a:r>
            <a:r>
              <a:rPr lang="en-US" altLang="bg-BG" dirty="0"/>
              <a:t> </a:t>
            </a:r>
            <a:r>
              <a:rPr lang="en-US" altLang="bg-BG" dirty="0" err="1"/>
              <a:t>на</a:t>
            </a:r>
            <a:r>
              <a:rPr lang="en-US" altLang="bg-BG" dirty="0"/>
              <a:t> </a:t>
            </a:r>
            <a:r>
              <a:rPr lang="en-US" altLang="bg-BG" dirty="0" err="1"/>
              <a:t>лирическата</a:t>
            </a:r>
            <a:r>
              <a:rPr lang="en-US" altLang="bg-BG" dirty="0"/>
              <a:t> </a:t>
            </a:r>
            <a:r>
              <a:rPr lang="en-US" altLang="bg-BG" dirty="0" err="1"/>
              <a:t>поезия</a:t>
            </a:r>
            <a:r>
              <a:rPr lang="en-US" altLang="bg-BG" dirty="0"/>
              <a:t>, </a:t>
            </a:r>
            <a:r>
              <a:rPr lang="en-US" altLang="bg-BG" dirty="0" err="1"/>
              <a:t>засилват</a:t>
            </a:r>
            <a:r>
              <a:rPr lang="en-US" altLang="bg-BG" dirty="0"/>
              <a:t> </a:t>
            </a:r>
            <a:r>
              <a:rPr lang="en-US" altLang="bg-BG" dirty="0" err="1"/>
              <a:t>се</a:t>
            </a:r>
            <a:r>
              <a:rPr lang="en-US" altLang="bg-BG" dirty="0"/>
              <a:t> </a:t>
            </a:r>
            <a:r>
              <a:rPr lang="en-US" altLang="bg-BG" dirty="0" err="1"/>
              <a:t>субективно-лирическите</a:t>
            </a:r>
            <a:r>
              <a:rPr lang="en-US" altLang="bg-BG" dirty="0"/>
              <a:t> </a:t>
            </a:r>
            <a:r>
              <a:rPr lang="en-US" altLang="bg-BG" dirty="0" err="1"/>
              <a:t>моменти</a:t>
            </a:r>
            <a:r>
              <a:rPr lang="en-US" altLang="bg-BG" dirty="0"/>
              <a:t> </a:t>
            </a:r>
            <a:r>
              <a:rPr lang="en-US" altLang="bg-BG" dirty="0" err="1"/>
              <a:t>дори</a:t>
            </a:r>
            <a:r>
              <a:rPr lang="en-US" altLang="bg-BG" dirty="0"/>
              <a:t> в </a:t>
            </a:r>
            <a:r>
              <a:rPr lang="en-US" altLang="bg-BG" dirty="0" err="1"/>
              <a:t>прозата</a:t>
            </a:r>
            <a:r>
              <a:rPr lang="en-US" altLang="bg-BG" dirty="0"/>
              <a:t> (</a:t>
            </a:r>
            <a:r>
              <a:rPr lang="en-US" altLang="bg-BG" dirty="0" err="1"/>
              <a:t>от</a:t>
            </a:r>
            <a:r>
              <a:rPr lang="en-US" altLang="bg-BG" dirty="0"/>
              <a:t> П. Ю. </a:t>
            </a:r>
            <a:r>
              <a:rPr lang="en-US" altLang="bg-BG" dirty="0" err="1"/>
              <a:t>Тодоров</a:t>
            </a:r>
            <a:r>
              <a:rPr lang="en-US" altLang="bg-BG" dirty="0"/>
              <a:t> </a:t>
            </a:r>
            <a:r>
              <a:rPr lang="en-US" altLang="bg-BG" dirty="0" err="1"/>
              <a:t>до</a:t>
            </a:r>
            <a:r>
              <a:rPr lang="en-US" altLang="bg-BG" dirty="0"/>
              <a:t> </a:t>
            </a:r>
            <a:r>
              <a:rPr lang="en-US" altLang="bg-BG" dirty="0" err="1"/>
              <a:t>Елин</a:t>
            </a:r>
            <a:r>
              <a:rPr lang="en-US" altLang="bg-BG" dirty="0"/>
              <a:t> </a:t>
            </a:r>
            <a:r>
              <a:rPr lang="en-US" altLang="bg-BG" dirty="0" err="1"/>
              <a:t>Пелин</a:t>
            </a:r>
            <a:r>
              <a:rPr lang="en-US" altLang="bg-BG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101C67C7-1FE7-4E58-B0FE-95107CF0A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bg-BG" sz="2800"/>
              <a:t>Д</a:t>
            </a:r>
            <a:r>
              <a:rPr lang="bg-BG" altLang="bg-BG" sz="2800"/>
              <a:t>о</a:t>
            </a:r>
            <a:r>
              <a:rPr lang="en-US" altLang="bg-BG" sz="2800"/>
              <a:t>миниращата реалистична (миметична) поетика се заменя от новоромантични поетики, изразяващи визионерски “вътрешната” действителност на личността. В противовес на възрожденската слятост на индивида с националния колектив, модерното изкуство все по-остро чувства разрива между личност и общност, между блян и действителност.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44DA0D3C-6D0B-4A75-93D4-07AE67572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88167"/>
            <a:ext cx="8229600" cy="454275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bg-BG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Поетите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отвръщат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поглед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bg-BG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пошлата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външна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действителност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изразят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бляновете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модерната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душа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Възрожденският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национален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социален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оптимизъм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е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сменен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тревожни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настроения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прозрения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особено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видни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елегично-миньорната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атмосфера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символистичната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поезия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bg-BG" altLang="bg-BG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Отвръщането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тукашната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към“отвъдната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действителност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насища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литературата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ерудитска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библейска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митологична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историческа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културна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altLang="bg-BG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образност</a:t>
            </a:r>
            <a:r>
              <a:rPr lang="en-US" altLang="bg-BG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BC032617-4228-4B67-812D-EA8D9A1F6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7998" y="1862289"/>
            <a:ext cx="8536004" cy="357598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altLang="bg-BG" sz="2800" dirty="0" err="1"/>
              <a:t>Повикът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към</a:t>
            </a:r>
            <a:r>
              <a:rPr lang="en-US" altLang="bg-BG" sz="2800" dirty="0"/>
              <a:t> “</a:t>
            </a:r>
            <a:r>
              <a:rPr lang="en-US" altLang="bg-BG" sz="2800" dirty="0" err="1"/>
              <a:t>европеизация</a:t>
            </a:r>
            <a:r>
              <a:rPr lang="en-US" altLang="bg-BG" sz="2800" dirty="0"/>
              <a:t>” (</a:t>
            </a:r>
            <a:r>
              <a:rPr lang="en-US" altLang="bg-BG" sz="2800" dirty="0" err="1"/>
              <a:t>като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един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основен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програмен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порив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на</a:t>
            </a:r>
            <a:r>
              <a:rPr lang="en-US" altLang="bg-BG" sz="2800" dirty="0"/>
              <a:t> “</a:t>
            </a:r>
            <a:r>
              <a:rPr lang="en-US" altLang="bg-BG" sz="2800" dirty="0" err="1"/>
              <a:t>модерното</a:t>
            </a:r>
            <a:r>
              <a:rPr lang="en-US" altLang="bg-BG" sz="2800" dirty="0"/>
              <a:t>”) </a:t>
            </a:r>
            <a:r>
              <a:rPr lang="en-US" altLang="bg-BG" sz="2800" dirty="0" err="1"/>
              <a:t>всъщност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променя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Вазовско-Величковския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тип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европеизъм</a:t>
            </a:r>
            <a:r>
              <a:rPr lang="en-US" altLang="bg-BG" sz="2800" dirty="0"/>
              <a:t> с </a:t>
            </a:r>
            <a:r>
              <a:rPr lang="en-US" altLang="bg-BG" sz="2800" dirty="0" err="1"/>
              <a:t>изискване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за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синхронизация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българските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художествени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движения</a:t>
            </a:r>
            <a:r>
              <a:rPr lang="en-US" altLang="bg-BG" sz="2800" dirty="0"/>
              <a:t>) </a:t>
            </a:r>
            <a:r>
              <a:rPr lang="en-US" altLang="bg-BG" sz="2800" dirty="0" err="1"/>
              <a:t>възприемани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като</a:t>
            </a:r>
            <a:r>
              <a:rPr lang="en-US" altLang="bg-BG" sz="2800" dirty="0"/>
              <a:t> “</a:t>
            </a:r>
            <a:r>
              <a:rPr lang="en-US" altLang="bg-BG" sz="2800" dirty="0" err="1"/>
              <a:t>провинциално</a:t>
            </a:r>
            <a:r>
              <a:rPr lang="en-US" altLang="bg-BG" sz="2800" dirty="0"/>
              <a:t>” </a:t>
            </a:r>
            <a:r>
              <a:rPr lang="en-US" altLang="bg-BG" sz="2800" dirty="0" err="1"/>
              <a:t>закъснели</a:t>
            </a:r>
            <a:r>
              <a:rPr lang="en-US" altLang="bg-BG" sz="2800" dirty="0"/>
              <a:t> с </a:t>
            </a:r>
            <a:r>
              <a:rPr lang="en-US" altLang="bg-BG" sz="2800" dirty="0" err="1"/>
              <a:t>модерните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европейски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духовни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движения</a:t>
            </a:r>
            <a:r>
              <a:rPr lang="en-US" altLang="bg-BG" sz="2800" dirty="0"/>
              <a:t> (</a:t>
            </a:r>
            <a:r>
              <a:rPr lang="en-US" altLang="bg-BG" sz="2800" dirty="0" err="1"/>
              <a:t>философи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като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Шопенхауер</a:t>
            </a:r>
            <a:r>
              <a:rPr lang="en-US" altLang="bg-BG" sz="2800" dirty="0"/>
              <a:t> и </a:t>
            </a:r>
            <a:r>
              <a:rPr lang="en-US" altLang="bg-BG" sz="2800" dirty="0" err="1"/>
              <a:t>Ницше</a:t>
            </a:r>
            <a:r>
              <a:rPr lang="en-US" altLang="bg-BG" sz="2800" dirty="0"/>
              <a:t> и </a:t>
            </a:r>
            <a:r>
              <a:rPr lang="en-US" altLang="bg-BG" sz="2800" dirty="0" err="1"/>
              <a:t>модерните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европейски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поети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стават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новите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кумири</a:t>
            </a:r>
            <a:r>
              <a:rPr lang="en-US" altLang="bg-BG" sz="2800" dirty="0"/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pPr algn="ctr"/>
            <a:r>
              <a:rPr lang="bg-BG" dirty="0"/>
              <a:t>Биографични данни.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DA696B-6740-4611-B52A-28864B31F3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4801644" cy="4572000"/>
          </a:xfrm>
        </p:spPr>
      </p:pic>
      <p:pic>
        <p:nvPicPr>
          <p:cNvPr id="1026" name="Picture 2" descr="Пенчо Славейков – Уикипедия">
            <a:extLst>
              <a:ext uri="{FF2B5EF4-FFF2-40B4-BE49-F238E27FC236}">
                <a16:creationId xmlns:a16="http://schemas.microsoft.com/office/drawing/2014/main" id="{C4C47B48-2534-42AF-B17B-5C0153086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r="1" b="26143"/>
          <a:stretch/>
        </p:blipFill>
        <p:spPr bwMode="auto">
          <a:xfrm>
            <a:off x="6172200" y="1600200"/>
            <a:ext cx="49149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CE7FB6E0-1D1E-4CAB-94D3-770FB32FD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53928" y="1781226"/>
            <a:ext cx="8284143" cy="371479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bg-BG" sz="2800" dirty="0" err="1"/>
              <a:t>Безспорен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вожд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новото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културно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движение</a:t>
            </a:r>
            <a:r>
              <a:rPr lang="en-US" altLang="bg-BG" sz="2800" dirty="0"/>
              <a:t> и </a:t>
            </a:r>
            <a:r>
              <a:rPr lang="en-US" altLang="bg-BG" sz="2800" dirty="0" err="1"/>
              <a:t>идеолог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модерното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направление</a:t>
            </a:r>
            <a:r>
              <a:rPr lang="en-US" altLang="bg-BG" sz="2800" dirty="0"/>
              <a:t> в </a:t>
            </a:r>
            <a:r>
              <a:rPr lang="en-US" altLang="bg-BG" sz="2800" dirty="0" err="1"/>
              <a:t>българската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литература</a:t>
            </a:r>
            <a:r>
              <a:rPr lang="en-US" altLang="bg-BG" sz="2800" dirty="0"/>
              <a:t> е </a:t>
            </a:r>
            <a:r>
              <a:rPr lang="en-US" altLang="bg-BG" sz="2800" dirty="0" err="1"/>
              <a:t>неформалният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лидер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кръга</a:t>
            </a:r>
            <a:r>
              <a:rPr lang="en-US" altLang="bg-BG" sz="2800" dirty="0"/>
              <a:t> “</a:t>
            </a:r>
            <a:r>
              <a:rPr lang="en-US" altLang="bg-BG" sz="2800" dirty="0" err="1"/>
              <a:t>Мисъл</a:t>
            </a:r>
            <a:r>
              <a:rPr lang="en-US" altLang="bg-BG" sz="2800" dirty="0"/>
              <a:t>” ПЕНЧО СЛАВЕЙКОВ (1866-1912) </a:t>
            </a:r>
            <a:r>
              <a:rPr lang="en-US" altLang="bg-BG" sz="2800" dirty="0" err="1"/>
              <a:t>той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само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воюва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срещу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овехтялото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Вазовско</a:t>
            </a:r>
            <a:r>
              <a:rPr lang="en-US" altLang="bg-BG" sz="2800" dirty="0"/>
              <a:t> “</a:t>
            </a:r>
            <a:r>
              <a:rPr lang="en-US" altLang="bg-BG" sz="2800" dirty="0" err="1"/>
              <a:t>опълченско</a:t>
            </a:r>
            <a:r>
              <a:rPr lang="en-US" altLang="bg-BG" sz="2800" dirty="0"/>
              <a:t>” </a:t>
            </a:r>
            <a:r>
              <a:rPr lang="en-US" altLang="bg-BG" sz="2800" dirty="0" err="1"/>
              <a:t>изкуство</a:t>
            </a:r>
            <a:r>
              <a:rPr lang="en-US" altLang="bg-BG" sz="2800" dirty="0"/>
              <a:t> и </a:t>
            </a:r>
            <a:r>
              <a:rPr lang="en-US" altLang="bg-BG" sz="2800" dirty="0" err="1"/>
              <a:t>против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социалната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поезия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като</a:t>
            </a:r>
            <a:r>
              <a:rPr lang="en-US" altLang="bg-BG" sz="2800" dirty="0"/>
              <a:t> “</a:t>
            </a:r>
            <a:r>
              <a:rPr lang="en-US" altLang="bg-BG" sz="2800" dirty="0" err="1"/>
              <a:t>спукана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цигулка</a:t>
            </a:r>
            <a:r>
              <a:rPr lang="en-US" altLang="bg-BG" sz="2800" dirty="0"/>
              <a:t>”, </a:t>
            </a:r>
            <a:r>
              <a:rPr lang="en-US" altLang="bg-BG" sz="2800" dirty="0" err="1"/>
              <a:t>но</a:t>
            </a:r>
            <a:r>
              <a:rPr lang="en-US" altLang="bg-BG" sz="2800" dirty="0"/>
              <a:t> и </a:t>
            </a:r>
            <a:r>
              <a:rPr lang="en-US" altLang="bg-BG" sz="2800" dirty="0" err="1"/>
              <a:t>изразява</a:t>
            </a:r>
            <a:r>
              <a:rPr lang="en-US" altLang="bg-BG" sz="2800" dirty="0"/>
              <a:t> в </a:t>
            </a:r>
            <a:r>
              <a:rPr lang="en-US" altLang="bg-BG" sz="2800" dirty="0" err="1"/>
              <a:t>ред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критически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текстове</a:t>
            </a:r>
            <a:r>
              <a:rPr lang="en-US" altLang="bg-BG" sz="2800" dirty="0"/>
              <a:t> и </a:t>
            </a:r>
            <a:r>
              <a:rPr lang="en-US" altLang="bg-BG" sz="2800" dirty="0" err="1"/>
              <a:t>художествени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творби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новите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културни</a:t>
            </a:r>
            <a:r>
              <a:rPr lang="en-US" altLang="bg-BG" sz="2800" dirty="0"/>
              <a:t> </a:t>
            </a:r>
            <a:r>
              <a:rPr lang="en-US" altLang="bg-BG" sz="2800" dirty="0" err="1"/>
              <a:t>идеали</a:t>
            </a:r>
            <a:r>
              <a:rPr lang="en-US" altLang="bg-BG" sz="2800" dirty="0"/>
              <a:t>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AE2D8BAE-A9ED-4789-813A-1CE50D021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2055" y="1939458"/>
            <a:ext cx="8351520" cy="178551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bg-BG" sz="2400" dirty="0" err="1"/>
              <a:t>Най-значим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сред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тях</a:t>
            </a:r>
            <a:r>
              <a:rPr lang="en-US" altLang="bg-BG" sz="2400" dirty="0"/>
              <a:t> е </a:t>
            </a:r>
            <a:r>
              <a:rPr lang="en-US" altLang="bg-BG" sz="2400" dirty="0" err="1"/>
              <a:t>идеалът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за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Поетът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като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културен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герой</a:t>
            </a:r>
            <a:r>
              <a:rPr lang="en-US" altLang="bg-BG" sz="2400" dirty="0"/>
              <a:t>.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мястото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Поета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като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герой-бунтовник</a:t>
            </a:r>
            <a:r>
              <a:rPr lang="en-US" altLang="bg-BG" sz="2400" dirty="0"/>
              <a:t> (</a:t>
            </a:r>
            <a:r>
              <a:rPr lang="en-US" altLang="bg-BG" sz="2400" dirty="0" err="1"/>
              <a:t>Ботев</a:t>
            </a:r>
            <a:r>
              <a:rPr lang="en-US" altLang="bg-BG" sz="2400" dirty="0"/>
              <a:t>), </a:t>
            </a:r>
            <a:r>
              <a:rPr lang="en-US" altLang="bg-BG" sz="2400" dirty="0" err="1"/>
              <a:t>народен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пастир</a:t>
            </a:r>
            <a:r>
              <a:rPr lang="en-US" altLang="bg-BG" sz="2400" dirty="0"/>
              <a:t>, </a:t>
            </a:r>
            <a:r>
              <a:rPr lang="en-US" altLang="bg-BG" sz="2400" dirty="0" err="1"/>
              <a:t>национален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педагог</a:t>
            </a:r>
            <a:r>
              <a:rPr lang="en-US" altLang="bg-BG" sz="2400" dirty="0"/>
              <a:t>, и </a:t>
            </a:r>
            <a:r>
              <a:rPr lang="en-US" altLang="bg-BG" sz="2400" dirty="0" err="1"/>
              <a:t>родолюбив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летописец</a:t>
            </a:r>
            <a:r>
              <a:rPr lang="en-US" altLang="bg-BG" sz="2400" dirty="0"/>
              <a:t> (</a:t>
            </a:r>
            <a:r>
              <a:rPr lang="en-US" altLang="bg-BG" sz="2400" dirty="0" err="1"/>
              <a:t>Вазов</a:t>
            </a:r>
            <a:r>
              <a:rPr lang="en-US" altLang="bg-BG" sz="2400" dirty="0"/>
              <a:t>) </a:t>
            </a:r>
            <a:r>
              <a:rPr lang="en-US" altLang="bg-BG" sz="2400" dirty="0" err="1"/>
              <a:t>Пенчо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поставя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идеала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Поета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като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герой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културния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подвиг</a:t>
            </a:r>
            <a:r>
              <a:rPr lang="en-US" altLang="bg-BG" sz="2400" dirty="0"/>
              <a:t>, </a:t>
            </a:r>
            <a:r>
              <a:rPr lang="en-US" altLang="bg-BG" sz="2400" dirty="0" err="1"/>
              <a:t>вестител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нови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духовни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ценности</a:t>
            </a:r>
            <a:r>
              <a:rPr lang="en-US" altLang="bg-BG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814359A7-37E8-4CD4-95DE-79AA0EE41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bg-BG" sz="2400" dirty="0" err="1"/>
              <a:t>Най-чист</a:t>
            </a:r>
            <a:r>
              <a:rPr lang="en-US" altLang="bg-BG" sz="2400" dirty="0"/>
              <a:t> “</a:t>
            </a:r>
            <a:r>
              <a:rPr lang="en-US" altLang="bg-BG" sz="2400" dirty="0" err="1"/>
              <a:t>поет-художник</a:t>
            </a:r>
            <a:r>
              <a:rPr lang="en-US" altLang="bg-BG" sz="2400" dirty="0"/>
              <a:t>” </a:t>
            </a:r>
            <a:r>
              <a:rPr lang="en-US" altLang="bg-BG" sz="2400" dirty="0" err="1"/>
              <a:t>сред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творците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кръга</a:t>
            </a:r>
            <a:r>
              <a:rPr lang="en-US" altLang="bg-BG" sz="2400" dirty="0"/>
              <a:t> “</a:t>
            </a:r>
            <a:r>
              <a:rPr lang="en-US" altLang="bg-BG" sz="2400" dirty="0" err="1"/>
              <a:t>Мисъл</a:t>
            </a:r>
            <a:r>
              <a:rPr lang="en-US" altLang="bg-BG" sz="2400" dirty="0"/>
              <a:t>” е П. К. ЯВОРОВ (1878-1914). </a:t>
            </a:r>
            <a:r>
              <a:rPr lang="en-US" altLang="bg-BG" sz="2400" dirty="0" err="1"/>
              <a:t>Неукротим</a:t>
            </a:r>
            <a:r>
              <a:rPr lang="en-US" altLang="bg-BG" sz="2400" dirty="0"/>
              <a:t> “</a:t>
            </a:r>
            <a:r>
              <a:rPr lang="en-US" altLang="bg-BG" sz="2400" dirty="0" err="1"/>
              <a:t>ботевски</a:t>
            </a:r>
            <a:r>
              <a:rPr lang="en-US" altLang="bg-BG" sz="2400" dirty="0"/>
              <a:t>” </a:t>
            </a:r>
            <a:r>
              <a:rPr lang="en-US" altLang="bg-BG" sz="2400" dirty="0" err="1"/>
              <a:t>темперамент</a:t>
            </a:r>
            <a:r>
              <a:rPr lang="en-US" altLang="bg-BG" sz="2400" dirty="0"/>
              <a:t>, </a:t>
            </a:r>
            <a:r>
              <a:rPr lang="en-US" altLang="bg-BG" sz="2400" dirty="0" err="1"/>
              <a:t>въпреки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съзнателния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порив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чрез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своите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македонски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хайдушки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копнения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да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постигне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подвига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революционната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саможертва</a:t>
            </a:r>
            <a:r>
              <a:rPr lang="en-US" altLang="bg-BG" sz="2400" dirty="0"/>
              <a:t> в </a:t>
            </a:r>
            <a:r>
              <a:rPr lang="en-US" altLang="bg-BG" sz="2400" dirty="0" err="1"/>
              <a:t>името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народната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свобода</a:t>
            </a:r>
            <a:r>
              <a:rPr lang="en-US" altLang="bg-BG" sz="2400" dirty="0"/>
              <a:t>,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Пейо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Яворов</a:t>
            </a:r>
            <a:r>
              <a:rPr lang="en-US" altLang="bg-BG" sz="2400" dirty="0"/>
              <a:t> е </a:t>
            </a:r>
            <a:r>
              <a:rPr lang="en-US" altLang="bg-BG" sz="2400" dirty="0" err="1"/>
              <a:t>съдено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не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да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повтори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Ботев</a:t>
            </a:r>
            <a:r>
              <a:rPr lang="en-US" altLang="bg-BG" sz="2400" dirty="0"/>
              <a:t>, а </a:t>
            </a:r>
            <a:r>
              <a:rPr lang="en-US" altLang="bg-BG" sz="2400" dirty="0" err="1"/>
              <a:t>да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изгори</a:t>
            </a:r>
            <a:r>
              <a:rPr lang="en-US" altLang="bg-BG" sz="2400" dirty="0"/>
              <a:t> в </a:t>
            </a:r>
            <a:r>
              <a:rPr lang="en-US" altLang="bg-BG" sz="2400" dirty="0" err="1"/>
              <a:t>индивидуалната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човешка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драма</a:t>
            </a:r>
            <a:r>
              <a:rPr lang="en-US" altLang="bg-BG" sz="2400" dirty="0"/>
              <a:t>, </a:t>
            </a:r>
            <a:r>
              <a:rPr lang="en-US" altLang="bg-BG" sz="2400" dirty="0" err="1"/>
              <a:t>да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се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изпепели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кладата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един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личен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екзистенциален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трагизъм</a:t>
            </a:r>
            <a:r>
              <a:rPr lang="en-US" altLang="bg-BG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B8E27FF6-5957-4815-A4BA-9FF055FDB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 sz="2800"/>
              <a:t>С това той е предвестникът на нова епоха в драмата на българския дух, когато по думите на Димчо Дебелянов “борбата за правда и свобода е пренесена на друг терен” - човешката личност. Разломът между тези две епохи минава през душата на Яворов и в този смисъл неговото душевно раздвоение “не е негово лично страдание”, а - според Гео Милев - “израз на колективното всенародно страдание на миналото - тъмно наследство в душата на поета”.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B4EF2AF8-FF46-498B-B648-6792A82E8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bg-BG" sz="2400" dirty="0" err="1"/>
              <a:t>Третият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писател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от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кръга</a:t>
            </a:r>
            <a:r>
              <a:rPr lang="en-US" altLang="bg-BG" sz="2400" dirty="0"/>
              <a:t> “</a:t>
            </a:r>
            <a:r>
              <a:rPr lang="en-US" altLang="bg-BG" sz="2400" dirty="0" err="1"/>
              <a:t>Мисъл</a:t>
            </a:r>
            <a:r>
              <a:rPr lang="en-US" altLang="bg-BG" sz="2400" dirty="0"/>
              <a:t>” - </a:t>
            </a:r>
            <a:r>
              <a:rPr lang="en-US" altLang="bg-BG" sz="2400" dirty="0">
                <a:solidFill>
                  <a:srgbClr val="660033"/>
                </a:solidFill>
              </a:rPr>
              <a:t>П. Ю. ТОДОРОВ</a:t>
            </a:r>
            <a:r>
              <a:rPr lang="en-US" altLang="bg-BG" sz="2400" dirty="0"/>
              <a:t> (1879-1916) - е </a:t>
            </a:r>
            <a:r>
              <a:rPr lang="en-US" altLang="bg-BG" sz="2400" dirty="0" err="1"/>
              <a:t>най-смирената</a:t>
            </a:r>
            <a:r>
              <a:rPr lang="en-US" altLang="bg-BG" sz="2400" dirty="0"/>
              <a:t> и </a:t>
            </a:r>
            <a:r>
              <a:rPr lang="en-US" altLang="bg-BG" sz="2400" dirty="0" err="1"/>
              <a:t>неборбена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личност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сред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тях</a:t>
            </a:r>
            <a:r>
              <a:rPr lang="en-US" altLang="bg-BG" sz="2400" dirty="0"/>
              <a:t>, </a:t>
            </a:r>
            <a:r>
              <a:rPr lang="en-US" altLang="bg-BG" sz="2400" dirty="0" err="1"/>
              <a:t>своеобразен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антипод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на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демонично-драматичния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Яворов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със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своята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ангелическа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кротост</a:t>
            </a:r>
            <a:r>
              <a:rPr lang="en-US" altLang="bg-BG" sz="2400" dirty="0"/>
              <a:t> и </a:t>
            </a:r>
            <a:r>
              <a:rPr lang="en-US" altLang="bg-BG" sz="2400" dirty="0" err="1"/>
              <a:t>благост</a:t>
            </a:r>
            <a:r>
              <a:rPr lang="en-US" altLang="bg-BG" sz="2400" dirty="0"/>
              <a:t> и </a:t>
            </a:r>
            <a:r>
              <a:rPr lang="en-US" altLang="bg-BG" sz="2400" dirty="0" err="1"/>
              <a:t>дори</a:t>
            </a:r>
            <a:r>
              <a:rPr lang="en-US" altLang="bg-BG" sz="2400" dirty="0"/>
              <a:t> с </a:t>
            </a:r>
            <a:r>
              <a:rPr lang="en-US" altLang="bg-BG" sz="2400" dirty="0" err="1"/>
              <a:t>христоподобния</a:t>
            </a:r>
            <a:r>
              <a:rPr lang="en-US" altLang="bg-BG" sz="2400" dirty="0"/>
              <a:t> </a:t>
            </a:r>
            <a:r>
              <a:rPr lang="en-US" altLang="bg-BG" sz="2400" dirty="0" err="1"/>
              <a:t>си</a:t>
            </a:r>
            <a:r>
              <a:rPr lang="en-US" altLang="bg-BG" sz="2400" dirty="0"/>
              <a:t> </a:t>
            </a:r>
            <a:r>
              <a:rPr lang="en-US" altLang="bg-BG" sz="2400" dirty="0" err="1"/>
              <a:t>лик</a:t>
            </a:r>
            <a:r>
              <a:rPr lang="en-US" altLang="bg-BG" sz="2400" dirty="0"/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EF6FD64E-7361-4E6B-BE28-341DD10C5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bg-BG" sz="2800"/>
              <a:t>Литературният кръг „Мисъл” изиграва голяма роля в нашата национална култура, макар че от него за пръв път идват тенденции на индивидуализъм и естетизъм в българската литература. Дотогава тази литература живееше с патоса на Вазов, с ония народодемократически идеали, които идваха от нашето възраждане. Сега се появява една „четворка”, която иска да внесе нови интонации в българското изкуство.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82B2FD90-680B-41E3-9E5C-A271A8D99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9343" y="1569553"/>
            <a:ext cx="11473313" cy="39072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bg-BG" sz="2200" dirty="0" err="1"/>
              <a:t>Важно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място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сред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поколението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следосвобожденски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поети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заема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сп</a:t>
            </a:r>
            <a:r>
              <a:rPr lang="en-US" altLang="bg-BG" sz="2200" dirty="0"/>
              <a:t>. “</a:t>
            </a:r>
            <a:r>
              <a:rPr lang="en-US" altLang="bg-BG" sz="2200" dirty="0" err="1"/>
              <a:t>Мисъл</a:t>
            </a:r>
            <a:r>
              <a:rPr lang="en-US" altLang="bg-BG" sz="2200" dirty="0"/>
              <a:t>” и </a:t>
            </a:r>
            <a:r>
              <a:rPr lang="en-US" altLang="bg-BG" sz="2200" dirty="0" err="1"/>
              <a:t>кръг</a:t>
            </a:r>
            <a:r>
              <a:rPr lang="en-US" altLang="bg-BG" sz="2200" dirty="0"/>
              <a:t> “</a:t>
            </a:r>
            <a:r>
              <a:rPr lang="en-US" altLang="bg-BG" sz="2200" dirty="0" err="1"/>
              <a:t>Мисъл</a:t>
            </a:r>
            <a:r>
              <a:rPr lang="en-US" altLang="bg-BG" sz="2200" dirty="0"/>
              <a:t>”. </a:t>
            </a:r>
            <a:r>
              <a:rPr lang="en-US" altLang="bg-BG" sz="2200" dirty="0" err="1"/>
              <a:t>Те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навлизат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българската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литература</a:t>
            </a:r>
            <a:r>
              <a:rPr lang="en-US" altLang="bg-BG" sz="2200" dirty="0"/>
              <a:t> с </a:t>
            </a:r>
            <a:r>
              <a:rPr lang="en-US" altLang="bg-BG" sz="2200" dirty="0" err="1"/>
              <a:t>нова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естетическа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програма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Основна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нейна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характеристика</a:t>
            </a:r>
            <a:r>
              <a:rPr lang="en-US" altLang="bg-BG" sz="2200" dirty="0"/>
              <a:t> е </a:t>
            </a:r>
            <a:r>
              <a:rPr lang="en-US" altLang="bg-BG" sz="2200" dirty="0" err="1"/>
              <a:t>индивидуализма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Интерес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представлява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творецът</a:t>
            </a:r>
            <a:r>
              <a:rPr lang="en-US" altLang="bg-BG" sz="2200" dirty="0"/>
              <a:t> с </a:t>
            </a:r>
            <a:r>
              <a:rPr lang="en-US" altLang="bg-BG" sz="2200" dirty="0" err="1"/>
              <a:t>трайното</a:t>
            </a:r>
            <a:r>
              <a:rPr lang="en-US" altLang="bg-BG" sz="2200" dirty="0"/>
              <a:t> и </a:t>
            </a:r>
            <a:r>
              <a:rPr lang="en-US" altLang="bg-BG" sz="2200" dirty="0" err="1"/>
              <a:t>вечното</a:t>
            </a:r>
            <a:r>
              <a:rPr lang="en-US" altLang="bg-BG" sz="2200" dirty="0"/>
              <a:t> у </a:t>
            </a:r>
            <a:r>
              <a:rPr lang="en-US" altLang="bg-BG" sz="2200" dirty="0" err="1"/>
              <a:t>себе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си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Национално-героичната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тематика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Вазовото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поколение</a:t>
            </a:r>
            <a:r>
              <a:rPr lang="en-US" altLang="bg-BG" sz="2200" dirty="0"/>
              <a:t> е </a:t>
            </a:r>
            <a:r>
              <a:rPr lang="en-US" altLang="bg-BG" sz="2200" dirty="0" err="1"/>
              <a:t>сменена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една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философска</a:t>
            </a:r>
            <a:r>
              <a:rPr lang="en-US" altLang="bg-BG" sz="2200" dirty="0"/>
              <a:t> и </a:t>
            </a:r>
            <a:r>
              <a:rPr lang="en-US" altLang="bg-BG" sz="2200" dirty="0" err="1"/>
              <a:t>психологическа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тематика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Основно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място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заема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човешката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личност</a:t>
            </a:r>
            <a:r>
              <a:rPr lang="en-US" altLang="bg-BG" sz="2200" dirty="0"/>
              <a:t> и </a:t>
            </a:r>
            <a:r>
              <a:rPr lang="en-US" altLang="bg-BG" sz="2200" dirty="0" err="1"/>
              <a:t>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творческата</a:t>
            </a:r>
            <a:r>
              <a:rPr lang="en-US" altLang="bg-BG" sz="2200" dirty="0"/>
              <a:t> с </a:t>
            </a:r>
            <a:r>
              <a:rPr lang="en-US" altLang="bg-BG" sz="2200" dirty="0" err="1"/>
              <a:t>нейния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драматичен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свят</a:t>
            </a:r>
            <a:r>
              <a:rPr lang="en-US" altLang="bg-BG" sz="2200" dirty="0"/>
              <a:t>, в </a:t>
            </a:r>
            <a:r>
              <a:rPr lang="en-US" altLang="bg-BG" sz="2200" dirty="0" err="1"/>
              <a:t>който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включени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отношенията</a:t>
            </a:r>
            <a:r>
              <a:rPr lang="en-US" altLang="bg-BG" sz="2200" dirty="0"/>
              <a:t> и с </a:t>
            </a:r>
            <a:r>
              <a:rPr lang="en-US" altLang="bg-BG" sz="2200" dirty="0" err="1"/>
              <a:t>националното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цяло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Пенчо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Славейков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напълно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еманципира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литературата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като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духовна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дейност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твореца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независим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читателя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времето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волен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изрази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всичко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себе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си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Пенчо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мечтае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за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литературата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възпитаваща</a:t>
            </a:r>
            <a:r>
              <a:rPr lang="en-US" altLang="bg-BG" sz="2200" dirty="0"/>
              <a:t> “</a:t>
            </a:r>
            <a:r>
              <a:rPr lang="en-US" altLang="bg-BG" sz="2200" dirty="0" err="1"/>
              <a:t>човека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българина</a:t>
            </a:r>
            <a:r>
              <a:rPr lang="en-US" altLang="bg-BG" sz="2200" dirty="0"/>
              <a:t>”. </a:t>
            </a:r>
            <a:r>
              <a:rPr lang="en-US" altLang="bg-BG" sz="2200" dirty="0" err="1"/>
              <a:t>Навсякъде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Славейковото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поколение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творци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търси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универсалното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българина</a:t>
            </a:r>
            <a:r>
              <a:rPr lang="en-US" altLang="bg-BG" sz="2200" dirty="0"/>
              <a:t>, в </a:t>
            </a:r>
            <a:r>
              <a:rPr lang="en-US" altLang="bg-BG" sz="2200" dirty="0" err="1"/>
              <a:t>българската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история</a:t>
            </a:r>
            <a:r>
              <a:rPr lang="en-US" altLang="bg-BG" sz="2200" dirty="0"/>
              <a:t>, в </a:t>
            </a:r>
            <a:r>
              <a:rPr lang="en-US" altLang="bg-BG" sz="2200" dirty="0" err="1"/>
              <a:t>националните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стойности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Докато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Вазов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стреми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обедини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личностите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едно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цяло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поколението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П.П.Славейков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разглежда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всяка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личност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като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индивидуалност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едно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цяло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Той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колебае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между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обективно-правдивото</a:t>
            </a:r>
            <a:r>
              <a:rPr lang="en-US" altLang="bg-BG" sz="2200" dirty="0"/>
              <a:t> и </a:t>
            </a:r>
            <a:r>
              <a:rPr lang="en-US" altLang="bg-BG" sz="2200" dirty="0" err="1"/>
              <a:t>субективното</a:t>
            </a:r>
            <a:r>
              <a:rPr lang="en-US" altLang="bg-BG" sz="2200" dirty="0"/>
              <a:t>. С </a:t>
            </a:r>
            <a:r>
              <a:rPr lang="en-US" altLang="bg-BG" sz="2200" dirty="0" err="1"/>
              <a:t>Пенчо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Славейков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нашата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литература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навлиза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модерният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човек</a:t>
            </a:r>
            <a:r>
              <a:rPr lang="en-US" altLang="bg-BG" sz="2200" dirty="0"/>
              <a:t>.</a:t>
            </a:r>
            <a:br>
              <a:rPr lang="en-US" altLang="bg-BG" sz="2200" dirty="0"/>
            </a:br>
            <a:r>
              <a:rPr lang="en-US" altLang="bg-BG" sz="2200" dirty="0"/>
              <a:t>_________________</a:t>
            </a:r>
            <a:br>
              <a:rPr lang="en-US" altLang="bg-BG" sz="2200" dirty="0"/>
            </a:br>
            <a:r>
              <a:rPr lang="en-US" altLang="bg-BG" sz="2200" b="1" dirty="0" err="1"/>
              <a:t>Ако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ме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прогониш</a:t>
            </a:r>
            <a:r>
              <a:rPr lang="en-US" altLang="bg-BG" sz="2200" b="1" dirty="0"/>
              <a:t>, </a:t>
            </a:r>
            <a:r>
              <a:rPr lang="en-US" altLang="bg-BG" sz="2200" b="1" dirty="0" err="1"/>
              <a:t>ще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изгасна</a:t>
            </a:r>
            <a:r>
              <a:rPr lang="en-US" altLang="bg-BG" sz="2200" b="1" dirty="0"/>
              <a:t>. </a:t>
            </a:r>
            <a:br>
              <a:rPr lang="en-US" altLang="bg-BG" sz="2200" b="1" dirty="0"/>
            </a:br>
            <a:r>
              <a:rPr lang="en-US" altLang="bg-BG" sz="2200" b="1" dirty="0" err="1"/>
              <a:t>Ала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доближиш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ли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се</a:t>
            </a:r>
            <a:r>
              <a:rPr lang="en-US" altLang="bg-BG" sz="2200" b="1" dirty="0"/>
              <a:t>, </a:t>
            </a:r>
            <a:r>
              <a:rPr lang="en-US" altLang="bg-BG" sz="2200" b="1" dirty="0" err="1"/>
              <a:t>ще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се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стопя</a:t>
            </a:r>
            <a:r>
              <a:rPr lang="en-US" altLang="bg-BG" sz="2200" b="1" dirty="0"/>
              <a:t>. </a:t>
            </a:r>
            <a:br>
              <a:rPr lang="en-US" altLang="bg-BG" sz="2200" b="1" dirty="0"/>
            </a:br>
            <a:r>
              <a:rPr lang="en-US" altLang="bg-BG" sz="2200" b="1" dirty="0" err="1"/>
              <a:t>Да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те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имам</a:t>
            </a:r>
            <a:r>
              <a:rPr lang="en-US" altLang="bg-BG" sz="2200" b="1" dirty="0"/>
              <a:t> е </a:t>
            </a:r>
            <a:r>
              <a:rPr lang="en-US" altLang="bg-BG" sz="2200" b="1" dirty="0" err="1"/>
              <a:t>така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опасно</a:t>
            </a:r>
            <a:r>
              <a:rPr lang="en-US" altLang="bg-BG" sz="2200" b="1" dirty="0"/>
              <a:t>! </a:t>
            </a:r>
            <a:br>
              <a:rPr lang="en-US" altLang="bg-BG" sz="2200" b="1" dirty="0"/>
            </a:br>
            <a:r>
              <a:rPr lang="en-US" altLang="bg-BG" sz="2200" b="1" dirty="0"/>
              <a:t>(</a:t>
            </a:r>
            <a:r>
              <a:rPr lang="en-US" altLang="bg-BG" sz="2200" b="1" dirty="0" err="1"/>
              <a:t>Да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те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нямам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значи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да</a:t>
            </a:r>
            <a:r>
              <a:rPr lang="en-US" altLang="bg-BG" sz="2200" b="1" dirty="0"/>
              <a:t> </a:t>
            </a:r>
            <a:r>
              <a:rPr lang="en-US" altLang="bg-BG" sz="2200" b="1" dirty="0" err="1"/>
              <a:t>умра</a:t>
            </a:r>
            <a:r>
              <a:rPr lang="en-US" altLang="bg-BG" sz="2200" b="1" dirty="0"/>
              <a:t>.)</a:t>
            </a:r>
            <a:r>
              <a:rPr lang="en-US" altLang="bg-BG" sz="2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3AAD15FD-71E3-4DB8-A729-0049694FF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bg-BG" sz="2200" dirty="0" err="1"/>
              <a:t>Модерната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културна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програма</a:t>
            </a:r>
            <a:r>
              <a:rPr lang="en-US" altLang="bg-BG" sz="2200" dirty="0"/>
              <a:t> и </a:t>
            </a:r>
            <a:r>
              <a:rPr lang="en-US" altLang="bg-BG" sz="2200" dirty="0" err="1"/>
              <a:t>творчеството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писателите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Кръга</a:t>
            </a:r>
            <a:r>
              <a:rPr lang="en-US" altLang="bg-BG" sz="2200" dirty="0"/>
              <a:t> „</a:t>
            </a:r>
            <a:r>
              <a:rPr lang="en-US" altLang="bg-BG" sz="2200" dirty="0" err="1"/>
              <a:t>Мисъл</a:t>
            </a:r>
            <a:r>
              <a:rPr lang="en-US" altLang="bg-BG" sz="2200" dirty="0"/>
              <a:t>“ (</a:t>
            </a:r>
            <a:r>
              <a:rPr lang="en-US" altLang="bg-BG" sz="2200" dirty="0" err="1"/>
              <a:t>особено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поезията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Яворов</a:t>
            </a:r>
            <a:r>
              <a:rPr lang="en-US" altLang="bg-BG" sz="2200" dirty="0"/>
              <a:t>) </a:t>
            </a:r>
            <a:r>
              <a:rPr lang="en-US" altLang="bg-BG" sz="2200" dirty="0" err="1"/>
              <a:t>проправят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пътя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цяла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плеяда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поети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най-значимата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формация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българската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модерна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литература</a:t>
            </a:r>
            <a:r>
              <a:rPr lang="en-US" altLang="bg-BG" sz="2200" dirty="0"/>
              <a:t> – </a:t>
            </a:r>
            <a:r>
              <a:rPr lang="en-US" altLang="bg-BG" sz="2200" dirty="0" err="1"/>
              <a:t>българския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символизъм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който</a:t>
            </a:r>
            <a:r>
              <a:rPr lang="en-US" altLang="bg-BG" sz="2200" dirty="0"/>
              <a:t> е </a:t>
            </a:r>
            <a:r>
              <a:rPr lang="en-US" altLang="bg-BG" sz="2200" dirty="0" err="1"/>
              <a:t>най-цялостно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изразилото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модернистично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художествено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направление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националната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култура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Поетите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символисти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довеждат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изтънчено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съвършенство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изразната</a:t>
            </a:r>
            <a:r>
              <a:rPr lang="en-US" altLang="bg-BG" sz="2200" dirty="0"/>
              <a:t> и </a:t>
            </a:r>
            <a:r>
              <a:rPr lang="en-US" altLang="bg-BG" sz="2200" dirty="0" err="1"/>
              <a:t>музикалната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стихия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българския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език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превръщат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лириката</a:t>
            </a:r>
            <a:r>
              <a:rPr lang="en-US" altLang="bg-BG" sz="2200" dirty="0"/>
              <a:t> в </a:t>
            </a:r>
            <a:r>
              <a:rPr lang="en-US" altLang="bg-BG" sz="2200" dirty="0" err="1"/>
              <a:t>най-съвършен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инструмент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изповедно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нравствено-психологическо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самосъзнание</a:t>
            </a:r>
            <a:r>
              <a:rPr lang="en-US" altLang="bg-BG" sz="2200" dirty="0"/>
              <a:t>. </a:t>
            </a:r>
            <a:r>
              <a:rPr lang="en-US" altLang="bg-BG" sz="2200" dirty="0" err="1"/>
              <a:t>Школата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символизма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създава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най-блестящите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лирици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българската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литература</a:t>
            </a:r>
            <a:r>
              <a:rPr lang="en-US" altLang="bg-BG" sz="2200" dirty="0"/>
              <a:t>, </a:t>
            </a:r>
            <a:r>
              <a:rPr lang="en-US" altLang="bg-BG" sz="2200" dirty="0" err="1"/>
              <a:t>някои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от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които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могат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да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бъдат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наредени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сред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най-значимите</a:t>
            </a:r>
            <a:r>
              <a:rPr lang="en-US" altLang="bg-BG" sz="2200" dirty="0"/>
              <a:t> </a:t>
            </a:r>
            <a:r>
              <a:rPr lang="en-US" altLang="bg-BG" sz="2200" dirty="0" err="1"/>
              <a:t>световни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поети</a:t>
            </a:r>
            <a:r>
              <a:rPr lang="en-US" altLang="bg-BG" sz="2200" dirty="0"/>
              <a:t> </a:t>
            </a:r>
            <a:r>
              <a:rPr lang="en-US" altLang="bg-BG" sz="2200" dirty="0" err="1"/>
              <a:t>на</a:t>
            </a:r>
            <a:r>
              <a:rPr lang="en-US" altLang="bg-BG" sz="2200" dirty="0"/>
              <a:t> ХХ 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>
            <a:extLst>
              <a:ext uri="{FF2B5EF4-FFF2-40B4-BE49-F238E27FC236}">
                <a16:creationId xmlns:a16="http://schemas.microsoft.com/office/drawing/2014/main" id="{E9D2E11C-1CB1-41F0-A731-4173B0DC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198">
            <a:off x="1297619" y="1225294"/>
            <a:ext cx="398754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3">
            <a:extLst>
              <a:ext uri="{FF2B5EF4-FFF2-40B4-BE49-F238E27FC236}">
                <a16:creationId xmlns:a16="http://schemas.microsoft.com/office/drawing/2014/main" id="{E1A3CEFC-50C8-4774-A4BA-2E9D093392E4}"/>
              </a:ext>
            </a:extLst>
          </p:cNvPr>
          <p:cNvSpPr/>
          <p:nvPr/>
        </p:nvSpPr>
        <p:spPr>
          <a:xfrm>
            <a:off x="4683031" y="1682285"/>
            <a:ext cx="7272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БЛАГОДАРЯ</a:t>
            </a:r>
            <a:br>
              <a:rPr lang="bg-BG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bg-BG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br>
              <a:rPr lang="bg-BG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bg-BG" sz="5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ВНИМАНИЕТО!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bg-BG" b="0" dirty="0"/>
              <a:t>Уроците на живота. Великите учители</a:t>
            </a:r>
            <a:endParaRPr lang="en-US" dirty="0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9EFE2380-8D00-4748-BCE8-3622CE36C52F}"/>
              </a:ext>
            </a:extLst>
          </p:cNvPr>
          <p:cNvSpPr/>
          <p:nvPr/>
        </p:nvSpPr>
        <p:spPr>
          <a:xfrm>
            <a:off x="1389378" y="5316719"/>
            <a:ext cx="1647727" cy="91440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Стара Загора</a:t>
            </a:r>
          </a:p>
        </p:txBody>
      </p:sp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BD45C004-AFA8-4972-BB5E-551013FE4B5D}"/>
              </a:ext>
            </a:extLst>
          </p:cNvPr>
          <p:cNvSpPr/>
          <p:nvPr/>
        </p:nvSpPr>
        <p:spPr>
          <a:xfrm>
            <a:off x="3307433" y="4447883"/>
            <a:ext cx="1647727" cy="91440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Търново</a:t>
            </a:r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76C5CF87-20E7-4820-9697-8F0BF454C669}"/>
              </a:ext>
            </a:extLst>
          </p:cNvPr>
          <p:cNvSpPr/>
          <p:nvPr/>
        </p:nvSpPr>
        <p:spPr>
          <a:xfrm>
            <a:off x="5271377" y="3758154"/>
            <a:ext cx="1647727" cy="91440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Сливен</a:t>
            </a:r>
          </a:p>
        </p:txBody>
      </p:sp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0FB618C3-0FA6-4C71-98EC-C7E11AEC52D0}"/>
              </a:ext>
            </a:extLst>
          </p:cNvPr>
          <p:cNvSpPr/>
          <p:nvPr/>
        </p:nvSpPr>
        <p:spPr>
          <a:xfrm>
            <a:off x="7235321" y="3187831"/>
            <a:ext cx="1647727" cy="91440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София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7B90B8F-7394-4FED-9D9E-A72C90F0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1441679"/>
            <a:ext cx="3744913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2A324A-7A3C-4C01-B872-2C0CED31631F}"/>
              </a:ext>
            </a:extLst>
          </p:cNvPr>
          <p:cNvSpPr txBox="1"/>
          <p:nvPr/>
        </p:nvSpPr>
        <p:spPr>
          <a:xfrm>
            <a:off x="4131297" y="1345521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altLang="bg-BG" dirty="0"/>
              <a:t>След края на войната се премества в Сливен, през 1879 г. — отново в Търново, където Петко Славейков издава вестниците </a:t>
            </a:r>
            <a:r>
              <a:rPr lang="bg-BG" altLang="bg-BG" i="1" dirty="0"/>
              <a:t>„Остен“</a:t>
            </a:r>
            <a:r>
              <a:rPr lang="bg-BG" altLang="bg-BG" dirty="0"/>
              <a:t> и </a:t>
            </a:r>
            <a:r>
              <a:rPr lang="bg-BG" altLang="bg-BG" i="1" dirty="0"/>
              <a:t>„Целокупна България“</a:t>
            </a:r>
            <a:r>
              <a:rPr lang="bg-BG" altLang="bg-BG" dirty="0"/>
              <a:t>, а Пенчо Славейков участва в разпространението им. В края на 1879 г. семейството се установява в София, където Славейков учи до 1881 г. </a:t>
            </a:r>
            <a:endParaRPr lang="bg-B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16227A-120C-4687-AAC8-373B8C1B7DA0}"/>
              </a:ext>
            </a:extLst>
          </p:cNvPr>
          <p:cNvSpPr txBox="1"/>
          <p:nvPr/>
        </p:nvSpPr>
        <p:spPr>
          <a:xfrm>
            <a:off x="5950670" y="551247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altLang="bg-BG" dirty="0"/>
              <a:t>Пенчо Славейков продължава образованието си в Пловдив.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31504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bg-BG" i="1" dirty="0">
                <a:solidFill>
                  <a:srgbClr val="333300"/>
                </a:solidFill>
                <a:latin typeface="+mn-lt"/>
              </a:rPr>
              <a:t>Начало на литературна дейност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166646" y="1611984"/>
            <a:ext cx="7557155" cy="4508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1800" dirty="0">
                <a:solidFill>
                  <a:srgbClr val="333300"/>
                </a:solidFill>
              </a:rPr>
              <a:t> </a:t>
            </a:r>
            <a:r>
              <a:rPr lang="ru-RU" sz="2200" dirty="0">
                <a:solidFill>
                  <a:srgbClr val="333300"/>
                </a:solidFill>
              </a:rPr>
              <a:t>   </a:t>
            </a:r>
            <a:r>
              <a:rPr lang="ru-RU" sz="2200" dirty="0" err="1">
                <a:solidFill>
                  <a:srgbClr val="333300"/>
                </a:solidFill>
              </a:rPr>
              <a:t>Към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средата</a:t>
            </a:r>
            <a:r>
              <a:rPr lang="ru-RU" sz="2200" dirty="0">
                <a:solidFill>
                  <a:srgbClr val="333300"/>
                </a:solidFill>
              </a:rPr>
              <a:t> на 1884 г. </a:t>
            </a:r>
            <a:r>
              <a:rPr lang="ru-RU" sz="2200" dirty="0" err="1">
                <a:solidFill>
                  <a:srgbClr val="333300"/>
                </a:solidFill>
              </a:rPr>
              <a:t>семейството</a:t>
            </a:r>
            <a:r>
              <a:rPr lang="ru-RU" sz="2200" dirty="0">
                <a:solidFill>
                  <a:srgbClr val="333300"/>
                </a:solidFill>
              </a:rPr>
              <a:t> на </a:t>
            </a:r>
            <a:r>
              <a:rPr lang="ru-RU" sz="2200" dirty="0" err="1">
                <a:solidFill>
                  <a:srgbClr val="333300"/>
                </a:solidFill>
              </a:rPr>
              <a:t>Пенчо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Славейков</a:t>
            </a:r>
            <a:r>
              <a:rPr lang="ru-RU" sz="2200" dirty="0">
                <a:solidFill>
                  <a:srgbClr val="333300"/>
                </a:solidFill>
              </a:rPr>
              <a:t> се </a:t>
            </a:r>
            <a:r>
              <a:rPr lang="ru-RU" sz="2200" dirty="0" err="1">
                <a:solidFill>
                  <a:srgbClr val="333300"/>
                </a:solidFill>
              </a:rPr>
              <a:t>връща</a:t>
            </a:r>
            <a:r>
              <a:rPr lang="ru-RU" sz="2200" dirty="0">
                <a:solidFill>
                  <a:srgbClr val="333300"/>
                </a:solidFill>
              </a:rPr>
              <a:t> в София. </a:t>
            </a:r>
            <a:r>
              <a:rPr lang="ru-RU" sz="2200" dirty="0" err="1">
                <a:solidFill>
                  <a:srgbClr val="333300"/>
                </a:solidFill>
              </a:rPr>
              <a:t>През</a:t>
            </a:r>
            <a:r>
              <a:rPr lang="ru-RU" sz="2200" dirty="0">
                <a:solidFill>
                  <a:srgbClr val="333300"/>
                </a:solidFill>
              </a:rPr>
              <a:t> 1885 г. той се </a:t>
            </a:r>
            <a:r>
              <a:rPr lang="ru-RU" sz="2200" dirty="0" err="1">
                <a:solidFill>
                  <a:srgbClr val="333300"/>
                </a:solidFill>
              </a:rPr>
              <a:t>сближава</a:t>
            </a:r>
            <a:r>
              <a:rPr lang="ru-RU" sz="2200" dirty="0">
                <a:solidFill>
                  <a:srgbClr val="333300"/>
                </a:solidFill>
              </a:rPr>
              <a:t> с Алеко Константинов. </a:t>
            </a:r>
            <a:r>
              <a:rPr lang="ru-RU" sz="2200" dirty="0" err="1">
                <a:solidFill>
                  <a:srgbClr val="333300"/>
                </a:solidFill>
              </a:rPr>
              <a:t>Двамата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сътрудничат</a:t>
            </a:r>
            <a:r>
              <a:rPr lang="ru-RU" sz="2200" dirty="0">
                <a:solidFill>
                  <a:srgbClr val="333300"/>
                </a:solidFill>
              </a:rPr>
              <a:t> на списание </a:t>
            </a:r>
            <a:r>
              <a:rPr lang="ru-RU" sz="2200" i="1" dirty="0">
                <a:solidFill>
                  <a:srgbClr val="333300"/>
                </a:solidFill>
              </a:rPr>
              <a:t>„</a:t>
            </a:r>
            <a:r>
              <a:rPr lang="ru-RU" sz="2200" b="1" i="1" dirty="0">
                <a:solidFill>
                  <a:srgbClr val="333300"/>
                </a:solidFill>
              </a:rPr>
              <a:t>Библиотека Свети </a:t>
            </a:r>
            <a:r>
              <a:rPr lang="ru-RU" sz="2200" b="1" i="1" dirty="0" err="1">
                <a:solidFill>
                  <a:srgbClr val="333300"/>
                </a:solidFill>
              </a:rPr>
              <a:t>Климент</a:t>
            </a:r>
            <a:r>
              <a:rPr lang="ru-RU" sz="2200" i="1" dirty="0">
                <a:solidFill>
                  <a:srgbClr val="333300"/>
                </a:solidFill>
              </a:rPr>
              <a:t>“</a:t>
            </a:r>
            <a:r>
              <a:rPr lang="ru-RU" sz="2200" dirty="0">
                <a:solidFill>
                  <a:srgbClr val="333300"/>
                </a:solidFill>
              </a:rPr>
              <a:t> с </a:t>
            </a:r>
            <a:r>
              <a:rPr lang="ru-RU" sz="2200" dirty="0" err="1">
                <a:solidFill>
                  <a:srgbClr val="333300"/>
                </a:solidFill>
              </a:rPr>
              <a:t>преводи</a:t>
            </a:r>
            <a:r>
              <a:rPr lang="ru-RU" sz="2200" dirty="0">
                <a:solidFill>
                  <a:srgbClr val="333300"/>
                </a:solidFill>
              </a:rPr>
              <a:t> от </a:t>
            </a:r>
            <a:r>
              <a:rPr lang="ru-RU" sz="2200" dirty="0" err="1">
                <a:solidFill>
                  <a:srgbClr val="333300"/>
                </a:solidFill>
              </a:rPr>
              <a:t>руски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поети</a:t>
            </a:r>
            <a:r>
              <a:rPr lang="ru-RU" sz="2200" dirty="0">
                <a:solidFill>
                  <a:srgbClr val="333300"/>
                </a:solidFill>
              </a:rPr>
              <a:t>. </a:t>
            </a:r>
            <a:r>
              <a:rPr lang="ru-RU" sz="2200" dirty="0" err="1">
                <a:solidFill>
                  <a:srgbClr val="333300"/>
                </a:solidFill>
              </a:rPr>
              <a:t>Същевременно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Славейков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пише</a:t>
            </a:r>
            <a:r>
              <a:rPr lang="ru-RU" sz="2200" dirty="0">
                <a:solidFill>
                  <a:srgbClr val="333300"/>
                </a:solidFill>
              </a:rPr>
              <a:t> и интимна лирика. </a:t>
            </a:r>
            <a:r>
              <a:rPr lang="ru-RU" sz="2200" dirty="0" err="1">
                <a:solidFill>
                  <a:srgbClr val="333300"/>
                </a:solidFill>
              </a:rPr>
              <a:t>Събира</a:t>
            </a:r>
            <a:r>
              <a:rPr lang="ru-RU" sz="2200" dirty="0">
                <a:solidFill>
                  <a:srgbClr val="333300"/>
                </a:solidFill>
              </a:rPr>
              <a:t> я в </a:t>
            </a:r>
            <a:r>
              <a:rPr lang="ru-RU" sz="2200" dirty="0" err="1">
                <a:solidFill>
                  <a:srgbClr val="333300"/>
                </a:solidFill>
              </a:rPr>
              <a:t>първата</a:t>
            </a:r>
            <a:r>
              <a:rPr lang="ru-RU" sz="2200" dirty="0">
                <a:solidFill>
                  <a:srgbClr val="333300"/>
                </a:solidFill>
              </a:rPr>
              <a:t> си книга </a:t>
            </a:r>
            <a:r>
              <a:rPr lang="ru-RU" sz="2200" i="1" dirty="0">
                <a:solidFill>
                  <a:srgbClr val="333300"/>
                </a:solidFill>
              </a:rPr>
              <a:t>„</a:t>
            </a:r>
            <a:r>
              <a:rPr lang="ru-RU" sz="2200" b="1" i="1" dirty="0" err="1">
                <a:solidFill>
                  <a:srgbClr val="333300"/>
                </a:solidFill>
              </a:rPr>
              <a:t>Момини</a:t>
            </a:r>
            <a:r>
              <a:rPr lang="ru-RU" sz="2200" b="1" i="1" dirty="0">
                <a:solidFill>
                  <a:srgbClr val="333300"/>
                </a:solidFill>
              </a:rPr>
              <a:t> </a:t>
            </a:r>
            <a:r>
              <a:rPr lang="ru-RU" sz="2200" b="1" i="1" dirty="0" err="1">
                <a:solidFill>
                  <a:srgbClr val="333300"/>
                </a:solidFill>
              </a:rPr>
              <a:t>сълзи</a:t>
            </a:r>
            <a:r>
              <a:rPr lang="ru-RU" sz="2200" b="1" dirty="0">
                <a:solidFill>
                  <a:srgbClr val="333300"/>
                </a:solidFill>
              </a:rPr>
              <a:t>“ </a:t>
            </a:r>
            <a:r>
              <a:rPr lang="ru-RU" sz="2200" dirty="0" err="1">
                <a:solidFill>
                  <a:srgbClr val="333300"/>
                </a:solidFill>
              </a:rPr>
              <a:t>създадена</a:t>
            </a:r>
            <a:r>
              <a:rPr lang="ru-RU" sz="2200" dirty="0">
                <a:solidFill>
                  <a:srgbClr val="333300"/>
                </a:solidFill>
              </a:rPr>
              <a:t> под </a:t>
            </a:r>
            <a:r>
              <a:rPr lang="ru-RU" sz="2200" dirty="0" err="1">
                <a:solidFill>
                  <a:srgbClr val="333300"/>
                </a:solidFill>
              </a:rPr>
              <a:t>неасимилираното</a:t>
            </a:r>
            <a:r>
              <a:rPr lang="ru-RU" sz="2200" dirty="0">
                <a:solidFill>
                  <a:srgbClr val="333300"/>
                </a:solidFill>
              </a:rPr>
              <a:t> влияние на </a:t>
            </a:r>
            <a:r>
              <a:rPr lang="ru-RU" sz="2200" b="1" i="1" dirty="0">
                <a:solidFill>
                  <a:srgbClr val="333300"/>
                </a:solidFill>
              </a:rPr>
              <a:t>Хайне(</a:t>
            </a:r>
            <a:r>
              <a:rPr lang="ru-RU" sz="2200" b="1" i="1" dirty="0" err="1">
                <a:solidFill>
                  <a:srgbClr val="333300"/>
                </a:solidFill>
              </a:rPr>
              <a:t>немски</a:t>
            </a:r>
            <a:r>
              <a:rPr lang="ru-RU" sz="2200" b="1" i="1" dirty="0">
                <a:solidFill>
                  <a:srgbClr val="333300"/>
                </a:solidFill>
              </a:rPr>
              <a:t> поет).</a:t>
            </a:r>
            <a:r>
              <a:rPr lang="ru-RU" sz="2200" dirty="0" err="1">
                <a:solidFill>
                  <a:srgbClr val="333300"/>
                </a:solidFill>
              </a:rPr>
              <a:t>Бързо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разбрал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нейната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незрелост</a:t>
            </a:r>
            <a:r>
              <a:rPr lang="ru-RU" sz="2200" dirty="0">
                <a:solidFill>
                  <a:srgbClr val="333300"/>
                </a:solidFill>
              </a:rPr>
              <a:t>, </a:t>
            </a:r>
            <a:r>
              <a:rPr lang="ru-RU" sz="2200" dirty="0" err="1">
                <a:solidFill>
                  <a:srgbClr val="333300"/>
                </a:solidFill>
              </a:rPr>
              <a:t>една</a:t>
            </a:r>
            <a:r>
              <a:rPr lang="ru-RU" sz="2200" dirty="0">
                <a:solidFill>
                  <a:srgbClr val="333300"/>
                </a:solidFill>
              </a:rPr>
              <a:t> година след </a:t>
            </a:r>
            <a:r>
              <a:rPr lang="ru-RU" sz="2200" dirty="0" err="1">
                <a:solidFill>
                  <a:srgbClr val="333300"/>
                </a:solidFill>
              </a:rPr>
              <a:t>излизането</a:t>
            </a:r>
            <a:r>
              <a:rPr lang="ru-RU" sz="2200" dirty="0">
                <a:solidFill>
                  <a:srgbClr val="333300"/>
                </a:solidFill>
              </a:rPr>
              <a:t> ѝ </a:t>
            </a:r>
            <a:r>
              <a:rPr lang="ru-RU" sz="2200" dirty="0" err="1">
                <a:solidFill>
                  <a:srgbClr val="333300"/>
                </a:solidFill>
              </a:rPr>
              <a:t>Славейков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иззема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непродадените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екземпляри</a:t>
            </a:r>
            <a:r>
              <a:rPr lang="ru-RU" sz="2200" dirty="0">
                <a:solidFill>
                  <a:srgbClr val="333300"/>
                </a:solidFill>
              </a:rPr>
              <a:t>, за да </a:t>
            </a:r>
            <a:r>
              <a:rPr lang="ru-RU" sz="2200" dirty="0" err="1">
                <a:solidFill>
                  <a:srgbClr val="333300"/>
                </a:solidFill>
              </a:rPr>
              <a:t>ги</a:t>
            </a:r>
            <a:r>
              <a:rPr lang="ru-RU" sz="2200" dirty="0">
                <a:solidFill>
                  <a:srgbClr val="333300"/>
                </a:solidFill>
              </a:rPr>
              <a:t> изгори.</a:t>
            </a:r>
            <a:endParaRPr lang="en-US" sz="2200" dirty="0">
              <a:solidFill>
                <a:srgbClr val="333300"/>
              </a:solidFill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2200" dirty="0">
                <a:solidFill>
                  <a:srgbClr val="333300"/>
                </a:solidFill>
              </a:rPr>
              <a:t>    В </a:t>
            </a:r>
            <a:r>
              <a:rPr lang="ru-RU" sz="2200" dirty="0" err="1">
                <a:solidFill>
                  <a:srgbClr val="333300"/>
                </a:solidFill>
              </a:rPr>
              <a:t>началото</a:t>
            </a:r>
            <a:r>
              <a:rPr lang="ru-RU" sz="2200" dirty="0">
                <a:solidFill>
                  <a:srgbClr val="333300"/>
                </a:solidFill>
              </a:rPr>
              <a:t> на 90-те г. се </a:t>
            </a:r>
            <a:r>
              <a:rPr lang="ru-RU" sz="2200" dirty="0" err="1">
                <a:solidFill>
                  <a:srgbClr val="333300"/>
                </a:solidFill>
              </a:rPr>
              <a:t>очертава</a:t>
            </a:r>
            <a:r>
              <a:rPr lang="ru-RU" sz="2200" dirty="0">
                <a:solidFill>
                  <a:srgbClr val="333300"/>
                </a:solidFill>
              </a:rPr>
              <a:t> друга тенденция на </a:t>
            </a:r>
            <a:r>
              <a:rPr lang="ru-RU" sz="2200" dirty="0" err="1">
                <a:solidFill>
                  <a:srgbClr val="333300"/>
                </a:solidFill>
              </a:rPr>
              <a:t>поетическата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мисъл</a:t>
            </a:r>
            <a:r>
              <a:rPr lang="en-US" sz="2200" dirty="0">
                <a:solidFill>
                  <a:srgbClr val="333300"/>
                </a:solidFill>
              </a:rPr>
              <a:t> </a:t>
            </a:r>
            <a:r>
              <a:rPr lang="ru-RU" sz="2200" dirty="0">
                <a:solidFill>
                  <a:srgbClr val="333300"/>
                </a:solidFill>
              </a:rPr>
              <a:t>на </a:t>
            </a:r>
            <a:r>
              <a:rPr lang="ru-RU" sz="2200" dirty="0" err="1">
                <a:solidFill>
                  <a:srgbClr val="333300"/>
                </a:solidFill>
              </a:rPr>
              <a:t>Пенчо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Славейков-вглъбяване</a:t>
            </a:r>
            <a:r>
              <a:rPr lang="ru-RU" sz="2200" dirty="0">
                <a:solidFill>
                  <a:srgbClr val="333300"/>
                </a:solidFill>
              </a:rPr>
              <a:t> в света на исторически личности, велики </a:t>
            </a:r>
            <a:r>
              <a:rPr lang="ru-RU" sz="2200" dirty="0" err="1">
                <a:solidFill>
                  <a:srgbClr val="333300"/>
                </a:solidFill>
              </a:rPr>
              <a:t>творци</a:t>
            </a:r>
            <a:r>
              <a:rPr lang="ru-RU" sz="2200" dirty="0">
                <a:solidFill>
                  <a:srgbClr val="333300"/>
                </a:solidFill>
              </a:rPr>
              <a:t>, герои на духа. </a:t>
            </a:r>
            <a:r>
              <a:rPr lang="ru-RU" sz="2200" dirty="0" err="1">
                <a:solidFill>
                  <a:srgbClr val="333300"/>
                </a:solidFill>
              </a:rPr>
              <a:t>През</a:t>
            </a:r>
            <a:r>
              <a:rPr lang="ru-RU" sz="2200" dirty="0">
                <a:solidFill>
                  <a:srgbClr val="333300"/>
                </a:solidFill>
              </a:rPr>
              <a:t> 1892 г. в списание </a:t>
            </a:r>
            <a:r>
              <a:rPr lang="ru-RU" sz="2200" i="1" dirty="0">
                <a:solidFill>
                  <a:srgbClr val="333300"/>
                </a:solidFill>
              </a:rPr>
              <a:t>„</a:t>
            </a:r>
            <a:r>
              <a:rPr lang="ru-RU" sz="2200" b="1" i="1" dirty="0" err="1">
                <a:solidFill>
                  <a:srgbClr val="333300"/>
                </a:solidFill>
              </a:rPr>
              <a:t>Мисъл</a:t>
            </a:r>
            <a:r>
              <a:rPr lang="ru-RU" sz="2200" b="1" dirty="0">
                <a:solidFill>
                  <a:srgbClr val="333300"/>
                </a:solidFill>
              </a:rPr>
              <a:t>“</a:t>
            </a:r>
            <a:r>
              <a:rPr lang="ru-RU" sz="2200" dirty="0">
                <a:solidFill>
                  <a:srgbClr val="333300"/>
                </a:solidFill>
              </a:rPr>
              <a:t> се </a:t>
            </a:r>
            <a:r>
              <a:rPr lang="ru-RU" sz="2200" dirty="0" err="1">
                <a:solidFill>
                  <a:srgbClr val="333300"/>
                </a:solidFill>
              </a:rPr>
              <a:t>появяват</a:t>
            </a:r>
            <a:r>
              <a:rPr lang="ru-RU" sz="2200" dirty="0">
                <a:solidFill>
                  <a:srgbClr val="333300"/>
                </a:solidFill>
              </a:rPr>
              <a:t> </a:t>
            </a:r>
            <a:r>
              <a:rPr lang="ru-RU" sz="2200" dirty="0" err="1">
                <a:solidFill>
                  <a:srgbClr val="333300"/>
                </a:solidFill>
              </a:rPr>
              <a:t>първите</a:t>
            </a:r>
            <a:r>
              <a:rPr lang="ru-RU" sz="2200" dirty="0">
                <a:solidFill>
                  <a:srgbClr val="333300"/>
                </a:solidFill>
              </a:rPr>
              <a:t> редакции на </a:t>
            </a:r>
            <a:r>
              <a:rPr lang="ru-RU" sz="2200" dirty="0" err="1">
                <a:solidFill>
                  <a:srgbClr val="333300"/>
                </a:solidFill>
              </a:rPr>
              <a:t>поемите</a:t>
            </a:r>
            <a:r>
              <a:rPr lang="ru-RU" sz="2200" dirty="0">
                <a:solidFill>
                  <a:srgbClr val="333300"/>
                </a:solidFill>
              </a:rPr>
              <a:t> </a:t>
            </a:r>
            <a:r>
              <a:rPr lang="ru-RU" sz="2200" i="1" dirty="0">
                <a:solidFill>
                  <a:srgbClr val="333300"/>
                </a:solidFill>
              </a:rPr>
              <a:t>„</a:t>
            </a:r>
            <a:r>
              <a:rPr lang="ru-RU" sz="2200" b="1" i="1" dirty="0" err="1">
                <a:solidFill>
                  <a:srgbClr val="333300"/>
                </a:solidFill>
              </a:rPr>
              <a:t>Сърце</a:t>
            </a:r>
            <a:r>
              <a:rPr lang="ru-RU" sz="2200" b="1" i="1" dirty="0">
                <a:solidFill>
                  <a:srgbClr val="333300"/>
                </a:solidFill>
              </a:rPr>
              <a:t> на </a:t>
            </a:r>
            <a:r>
              <a:rPr lang="ru-RU" sz="2200" b="1" i="1" dirty="0" err="1">
                <a:solidFill>
                  <a:srgbClr val="333300"/>
                </a:solidFill>
              </a:rPr>
              <a:t>сърцата</a:t>
            </a:r>
            <a:r>
              <a:rPr lang="ru-RU" sz="2200" i="1" dirty="0">
                <a:solidFill>
                  <a:srgbClr val="333300"/>
                </a:solidFill>
              </a:rPr>
              <a:t>“</a:t>
            </a:r>
            <a:r>
              <a:rPr lang="ru-RU" sz="2200" dirty="0">
                <a:solidFill>
                  <a:srgbClr val="333300"/>
                </a:solidFill>
              </a:rPr>
              <a:t>, „</a:t>
            </a:r>
            <a:r>
              <a:rPr lang="ru-RU" sz="2200" b="1" i="1" dirty="0">
                <a:solidFill>
                  <a:srgbClr val="333300"/>
                </a:solidFill>
              </a:rPr>
              <a:t>Успокоения</a:t>
            </a:r>
            <a:r>
              <a:rPr lang="ru-RU" sz="2200" dirty="0">
                <a:solidFill>
                  <a:srgbClr val="333300"/>
                </a:solidFill>
              </a:rPr>
              <a:t>“, </a:t>
            </a:r>
            <a:r>
              <a:rPr lang="ru-RU" sz="2200" b="1" i="1" dirty="0">
                <a:solidFill>
                  <a:srgbClr val="333300"/>
                </a:solidFill>
              </a:rPr>
              <a:t>„</a:t>
            </a:r>
            <a:r>
              <a:rPr lang="ru-RU" sz="2200" b="1" i="1" dirty="0" err="1">
                <a:solidFill>
                  <a:srgbClr val="333300"/>
                </a:solidFill>
              </a:rPr>
              <a:t>Фрина</a:t>
            </a:r>
            <a:r>
              <a:rPr lang="ru-RU" sz="2200" b="1" i="1" dirty="0">
                <a:solidFill>
                  <a:srgbClr val="333300"/>
                </a:solidFill>
              </a:rPr>
              <a:t>“. </a:t>
            </a:r>
            <a:endParaRPr lang="bg-BG" sz="2200" b="1" i="1" dirty="0">
              <a:solidFill>
                <a:srgbClr val="333300"/>
              </a:solidFill>
            </a:endParaRPr>
          </a:p>
        </p:txBody>
      </p:sp>
      <p:pic>
        <p:nvPicPr>
          <p:cNvPr id="5" name="Picture 2" descr="C:\Users\siska\Desktop\180px-Пенчославейков.jpg">
            <a:extLst>
              <a:ext uri="{FF2B5EF4-FFF2-40B4-BE49-F238E27FC236}">
                <a16:creationId xmlns:a16="http://schemas.microsoft.com/office/drawing/2014/main" id="{8318B289-C291-4FDF-B4E9-9623EDEC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309" y="2659504"/>
            <a:ext cx="2405885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76385" y="504849"/>
            <a:ext cx="8229600" cy="547887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А)</a:t>
            </a:r>
            <a:r>
              <a:rPr lang="ru-RU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err="1">
                <a:solidFill>
                  <a:srgbClr val="333300"/>
                </a:solidFill>
                <a:latin typeface="+mn-lt"/>
                <a:ea typeface="Tahoma" pitchFamily="34" charset="0"/>
                <a:cs typeface="Tahoma" pitchFamily="34" charset="0"/>
              </a:rPr>
              <a:t>следването</a:t>
            </a:r>
            <a:r>
              <a:rPr lang="ru-RU" i="1" dirty="0">
                <a:solidFill>
                  <a:srgbClr val="3333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err="1">
                <a:solidFill>
                  <a:srgbClr val="333300"/>
                </a:solidFill>
                <a:latin typeface="+mn-lt"/>
                <a:ea typeface="Tahoma" pitchFamily="34" charset="0"/>
                <a:cs typeface="Tahoma" pitchFamily="34" charset="0"/>
              </a:rPr>
              <a:t>му</a:t>
            </a:r>
            <a:r>
              <a:rPr lang="ru-RU" i="1" dirty="0">
                <a:solidFill>
                  <a:srgbClr val="333300"/>
                </a:solidFill>
                <a:latin typeface="+mn-lt"/>
                <a:ea typeface="Tahoma" pitchFamily="34" charset="0"/>
                <a:cs typeface="Tahoma" pitchFamily="34" charset="0"/>
              </a:rPr>
              <a:t> в </a:t>
            </a:r>
            <a:r>
              <a:rPr lang="ru-RU" i="1" dirty="0" err="1">
                <a:solidFill>
                  <a:srgbClr val="333300"/>
                </a:solidFill>
                <a:latin typeface="+mn-lt"/>
                <a:ea typeface="Tahoma" pitchFamily="34" charset="0"/>
                <a:cs typeface="Tahoma" pitchFamily="34" charset="0"/>
              </a:rPr>
              <a:t>Лайпциг</a:t>
            </a:r>
            <a:r>
              <a:rPr lang="ru-RU" i="1" dirty="0">
                <a:solidFill>
                  <a:srgbClr val="333300"/>
                </a:solidFill>
                <a:latin typeface="+mn-lt"/>
                <a:ea typeface="Tahoma" pitchFamily="34" charset="0"/>
                <a:cs typeface="Tahoma" pitchFamily="34" charset="0"/>
              </a:rPr>
              <a:t> </a:t>
            </a:r>
            <a:endParaRPr lang="bg-BG" i="1" dirty="0">
              <a:solidFill>
                <a:srgbClr val="3333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21845" y="1602897"/>
            <a:ext cx="8507288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>
                <a:solidFill>
                  <a:srgbClr val="333300"/>
                </a:solidFill>
              </a:rPr>
              <a:t>    </a:t>
            </a:r>
            <a:r>
              <a:rPr lang="ru-RU" dirty="0" err="1">
                <a:solidFill>
                  <a:srgbClr val="333300"/>
                </a:solidFill>
              </a:rPr>
              <a:t>През</a:t>
            </a:r>
            <a:r>
              <a:rPr lang="ru-RU" dirty="0">
                <a:solidFill>
                  <a:srgbClr val="333300"/>
                </a:solidFill>
              </a:rPr>
              <a:t> 1892 г. </a:t>
            </a:r>
            <a:r>
              <a:rPr lang="ru-RU" dirty="0" err="1">
                <a:solidFill>
                  <a:srgbClr val="333300"/>
                </a:solidFill>
              </a:rPr>
              <a:t>Славейков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заминава</a:t>
            </a:r>
            <a:r>
              <a:rPr lang="ru-RU" dirty="0">
                <a:solidFill>
                  <a:srgbClr val="333300"/>
                </a:solidFill>
              </a:rPr>
              <a:t> да </a:t>
            </a:r>
            <a:r>
              <a:rPr lang="ru-RU" dirty="0" err="1">
                <a:solidFill>
                  <a:srgbClr val="333300"/>
                </a:solidFill>
              </a:rPr>
              <a:t>следва</a:t>
            </a:r>
            <a:r>
              <a:rPr lang="ru-RU" dirty="0">
                <a:solidFill>
                  <a:srgbClr val="333300"/>
                </a:solidFill>
              </a:rPr>
              <a:t> в </a:t>
            </a:r>
            <a:r>
              <a:rPr lang="ru-RU" dirty="0" err="1">
                <a:solidFill>
                  <a:srgbClr val="333300"/>
                </a:solidFill>
              </a:rPr>
              <a:t>Лайпциг</a:t>
            </a:r>
            <a:r>
              <a:rPr lang="ru-RU" dirty="0">
                <a:solidFill>
                  <a:srgbClr val="333300"/>
                </a:solidFill>
              </a:rPr>
              <a:t> философия, </a:t>
            </a:r>
            <a:r>
              <a:rPr lang="ru-RU" dirty="0" err="1">
                <a:solidFill>
                  <a:srgbClr val="333300"/>
                </a:solidFill>
              </a:rPr>
              <a:t>създава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поемите</a:t>
            </a:r>
            <a:r>
              <a:rPr lang="ru-RU" dirty="0">
                <a:solidFill>
                  <a:srgbClr val="333300"/>
                </a:solidFill>
              </a:rPr>
              <a:t> „</a:t>
            </a:r>
            <a:r>
              <a:rPr lang="ru-RU" dirty="0" err="1">
                <a:solidFill>
                  <a:srgbClr val="333300"/>
                </a:solidFill>
              </a:rPr>
              <a:t>Ралица</a:t>
            </a:r>
            <a:r>
              <a:rPr lang="ru-RU" dirty="0">
                <a:solidFill>
                  <a:srgbClr val="333300"/>
                </a:solidFill>
              </a:rPr>
              <a:t>“, „Бойко“, „</a:t>
            </a:r>
            <a:r>
              <a:rPr lang="ru-RU" dirty="0" err="1">
                <a:solidFill>
                  <a:srgbClr val="333300"/>
                </a:solidFill>
              </a:rPr>
              <a:t>Неразделни</a:t>
            </a:r>
            <a:r>
              <a:rPr lang="ru-RU" dirty="0">
                <a:solidFill>
                  <a:srgbClr val="333300"/>
                </a:solidFill>
              </a:rPr>
              <a:t>“, и </a:t>
            </a:r>
            <a:r>
              <a:rPr lang="ru-RU" dirty="0" err="1">
                <a:solidFill>
                  <a:srgbClr val="333300"/>
                </a:solidFill>
              </a:rPr>
              <a:t>други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класически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епически</a:t>
            </a:r>
            <a:r>
              <a:rPr lang="ru-RU" dirty="0">
                <a:solidFill>
                  <a:srgbClr val="333300"/>
                </a:solidFill>
              </a:rPr>
              <a:t> песни, </a:t>
            </a:r>
            <a:r>
              <a:rPr lang="ru-RU" dirty="0" err="1">
                <a:solidFill>
                  <a:srgbClr val="333300"/>
                </a:solidFill>
              </a:rPr>
              <a:t>първите</a:t>
            </a:r>
            <a:r>
              <a:rPr lang="ru-RU" dirty="0">
                <a:solidFill>
                  <a:srgbClr val="333300"/>
                </a:solidFill>
              </a:rPr>
              <a:t> </a:t>
            </a:r>
            <a:r>
              <a:rPr lang="ru-RU" dirty="0" err="1">
                <a:solidFill>
                  <a:srgbClr val="333300"/>
                </a:solidFill>
              </a:rPr>
              <a:t>глави</a:t>
            </a:r>
            <a:r>
              <a:rPr lang="ru-RU" dirty="0">
                <a:solidFill>
                  <a:srgbClr val="333300"/>
                </a:solidFill>
              </a:rPr>
              <a:t> на </a:t>
            </a:r>
            <a:r>
              <a:rPr lang="ru-RU" dirty="0" err="1">
                <a:solidFill>
                  <a:srgbClr val="333300"/>
                </a:solidFill>
              </a:rPr>
              <a:t>епопеята</a:t>
            </a:r>
            <a:r>
              <a:rPr lang="ru-RU" dirty="0">
                <a:solidFill>
                  <a:srgbClr val="333300"/>
                </a:solidFill>
              </a:rPr>
              <a:t> „</a:t>
            </a:r>
            <a:r>
              <a:rPr lang="ru-RU" dirty="0" err="1">
                <a:solidFill>
                  <a:srgbClr val="333300"/>
                </a:solidFill>
              </a:rPr>
              <a:t>Кървава</a:t>
            </a:r>
            <a:r>
              <a:rPr lang="ru-RU" dirty="0">
                <a:solidFill>
                  <a:srgbClr val="333300"/>
                </a:solidFill>
              </a:rPr>
              <a:t> песен“, много от </a:t>
            </a:r>
            <a:r>
              <a:rPr lang="ru-RU" dirty="0" err="1">
                <a:solidFill>
                  <a:srgbClr val="333300"/>
                </a:solidFill>
              </a:rPr>
              <a:t>миниатюрите</a:t>
            </a:r>
            <a:r>
              <a:rPr lang="ru-RU" dirty="0">
                <a:solidFill>
                  <a:srgbClr val="333300"/>
                </a:solidFill>
              </a:rPr>
              <a:t> в „</a:t>
            </a:r>
            <a:r>
              <a:rPr lang="ru-RU" dirty="0" err="1">
                <a:solidFill>
                  <a:srgbClr val="333300"/>
                </a:solidFill>
              </a:rPr>
              <a:t>Сън</a:t>
            </a:r>
            <a:r>
              <a:rPr lang="ru-RU" dirty="0">
                <a:solidFill>
                  <a:srgbClr val="333300"/>
                </a:solidFill>
              </a:rPr>
              <a:t> за </a:t>
            </a:r>
            <a:r>
              <a:rPr lang="ru-RU" dirty="0" err="1">
                <a:solidFill>
                  <a:srgbClr val="333300"/>
                </a:solidFill>
              </a:rPr>
              <a:t>щастие</a:t>
            </a:r>
            <a:r>
              <a:rPr lang="ru-RU" dirty="0">
                <a:solidFill>
                  <a:srgbClr val="333300"/>
                </a:solidFill>
              </a:rPr>
              <a:t>“. </a:t>
            </a:r>
            <a:endParaRPr lang="bg-BG" dirty="0">
              <a:solidFill>
                <a:srgbClr val="333300"/>
              </a:solidFill>
            </a:endParaRPr>
          </a:p>
        </p:txBody>
      </p:sp>
      <p:pic>
        <p:nvPicPr>
          <p:cNvPr id="3074" name="Picture 2" descr="C:\Users\siska\Desktop\PSvLeipz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1183" y="3356992"/>
            <a:ext cx="5729634" cy="2448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3D4AFB6-D8A5-49F0-A50A-C477949885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bg-BG" dirty="0"/>
              <a:t>б</a:t>
            </a:r>
            <a:r>
              <a:rPr lang="en-US" altLang="bg-BG" b="0" dirty="0"/>
              <a:t>) </a:t>
            </a:r>
            <a:r>
              <a:rPr lang="bg-BG" altLang="bg-BG" b="0" dirty="0"/>
              <a:t>В кръга „Мисъл“ </a:t>
            </a:r>
            <a:br>
              <a:rPr lang="bg-BG" altLang="bg-BG" b="0" dirty="0"/>
            </a:br>
            <a:endParaRPr lang="bg-BG" altLang="bg-BG" b="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B88AA9B-0BEC-4F03-882C-846DB414879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71158" y="1601788"/>
            <a:ext cx="5688013" cy="43926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bg-BG" altLang="bg-BG" dirty="0"/>
              <a:t>Славейков се завръща в България в началото на 1898 г. и през същата година става действителен член на Българското книжовно дружество, днес Българска академия на науките. Назначен е за учител в Софийската мъжка гимназия и е командирован в Народната библиотека в София. Става близък помощник на д-р Кръстьо Кръстев в редактирането на сп. </a:t>
            </a:r>
            <a:r>
              <a:rPr lang="bg-BG" altLang="bg-BG" i="1" dirty="0"/>
              <a:t>„Мисъл“</a:t>
            </a:r>
            <a:r>
              <a:rPr lang="bg-BG" altLang="bg-BG" dirty="0"/>
              <a:t> и е в центъра на литературния кръг </a:t>
            </a:r>
            <a:r>
              <a:rPr lang="bg-BG" altLang="bg-BG" i="1" dirty="0"/>
              <a:t>„Мисъл“</a:t>
            </a:r>
            <a:r>
              <a:rPr lang="bg-BG" altLang="bg-BG" dirty="0"/>
              <a:t>. Поддиректор (1901–1909) и директор (1909–1911) на Народната библиотека, директор на Народния театър (1908–1909). За краткия си престой в Народния театър Славейков се проявява като енергичен, високоерудиран и талантлив ръководител и режисьор. Бранейки независимостта на театъра от некомпетентни вмешателства, влиза в конфликт с министъра на просвещението Никола Мушанов и напуска.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C8C71BA-FB14-4513-B514-2106D7F94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48" y="1540874"/>
            <a:ext cx="2892425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369409" y="23236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i="1" dirty="0">
                <a:solidFill>
                  <a:schemeClr val="bg1"/>
                </a:solidFill>
                <a:latin typeface="+mn-lt"/>
              </a:rPr>
              <a:t>ОСНОВНИ МОМЕНТИ В ТВОРЧЕСТВОТО НА ПЕНЧО СЛАВЕЙКОВ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793615" y="1677971"/>
            <a:ext cx="8640960" cy="368165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900" dirty="0">
                <a:solidFill>
                  <a:srgbClr val="333300"/>
                </a:solidFill>
              </a:rPr>
              <a:t>   </a:t>
            </a:r>
            <a:r>
              <a:rPr lang="ru-RU" sz="6400" dirty="0" err="1">
                <a:solidFill>
                  <a:srgbClr val="333300"/>
                </a:solidFill>
              </a:rPr>
              <a:t>Водещите</a:t>
            </a:r>
            <a:r>
              <a:rPr lang="ru-RU" sz="6400" dirty="0">
                <a:solidFill>
                  <a:srgbClr val="333300"/>
                </a:solidFill>
              </a:rPr>
              <a:t> теми, идеи и </a:t>
            </a:r>
            <a:r>
              <a:rPr lang="ru-RU" sz="6400" dirty="0" err="1">
                <a:solidFill>
                  <a:srgbClr val="333300"/>
                </a:solidFill>
              </a:rPr>
              <a:t>образи</a:t>
            </a:r>
            <a:r>
              <a:rPr lang="ru-RU" sz="6400" dirty="0">
                <a:solidFill>
                  <a:srgbClr val="333300"/>
                </a:solidFill>
              </a:rPr>
              <a:t> в </a:t>
            </a:r>
            <a:r>
              <a:rPr lang="ru-RU" sz="6400" dirty="0" err="1">
                <a:solidFill>
                  <a:srgbClr val="333300"/>
                </a:solidFill>
              </a:rPr>
              <a:t>лириката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Славейков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са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свързани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със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същността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човешката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индивидуалност</a:t>
            </a:r>
            <a:r>
              <a:rPr lang="ru-RU" sz="6400" dirty="0">
                <a:solidFill>
                  <a:srgbClr val="333300"/>
                </a:solidFill>
              </a:rPr>
              <a:t> и с </a:t>
            </a:r>
            <a:r>
              <a:rPr lang="ru-RU" sz="6400" dirty="0" err="1">
                <a:solidFill>
                  <a:srgbClr val="333300"/>
                </a:solidFill>
              </a:rPr>
              <a:t>взаимовръзките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личност</a:t>
            </a:r>
            <a:r>
              <a:rPr lang="ru-RU" sz="6400" dirty="0">
                <a:solidFill>
                  <a:srgbClr val="333300"/>
                </a:solidFill>
              </a:rPr>
              <a:t> - свят. </a:t>
            </a:r>
            <a:r>
              <a:rPr lang="ru-RU" sz="6400" dirty="0" err="1">
                <a:solidFill>
                  <a:srgbClr val="333300"/>
                </a:solidFill>
              </a:rPr>
              <a:t>Творецът</a:t>
            </a:r>
            <a:r>
              <a:rPr lang="ru-RU" sz="6400" dirty="0">
                <a:solidFill>
                  <a:srgbClr val="333300"/>
                </a:solidFill>
              </a:rPr>
              <a:t> се  </a:t>
            </a:r>
            <a:r>
              <a:rPr lang="ru-RU" sz="6400" dirty="0" err="1">
                <a:solidFill>
                  <a:srgbClr val="333300"/>
                </a:solidFill>
              </a:rPr>
              <a:t>интересува</a:t>
            </a:r>
            <a:r>
              <a:rPr lang="ru-RU" sz="6400" dirty="0">
                <a:solidFill>
                  <a:srgbClr val="333300"/>
                </a:solidFill>
              </a:rPr>
              <a:t> от </a:t>
            </a:r>
            <a:r>
              <a:rPr lang="ru-RU" sz="6400" dirty="0" err="1">
                <a:solidFill>
                  <a:srgbClr val="333300"/>
                </a:solidFill>
              </a:rPr>
              <a:t>преживяванията</a:t>
            </a:r>
            <a:r>
              <a:rPr lang="ru-RU" sz="6400" dirty="0">
                <a:solidFill>
                  <a:srgbClr val="333300"/>
                </a:solidFill>
              </a:rPr>
              <a:t> на индивида, </a:t>
            </a:r>
            <a:r>
              <a:rPr lang="ru-RU" sz="6400" dirty="0" err="1">
                <a:solidFill>
                  <a:srgbClr val="333300"/>
                </a:solidFill>
              </a:rPr>
              <a:t>възможностите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човека</a:t>
            </a:r>
            <a:r>
              <a:rPr lang="ru-RU" sz="6400" dirty="0">
                <a:solidFill>
                  <a:srgbClr val="333300"/>
                </a:solidFill>
              </a:rPr>
              <a:t> да </a:t>
            </a:r>
            <a:r>
              <a:rPr lang="ru-RU" sz="6400" dirty="0" err="1">
                <a:solidFill>
                  <a:srgbClr val="333300"/>
                </a:solidFill>
              </a:rPr>
              <a:t>избира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своята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съдба</a:t>
            </a:r>
            <a:r>
              <a:rPr lang="ru-RU" sz="6400" dirty="0">
                <a:solidFill>
                  <a:srgbClr val="333300"/>
                </a:solidFill>
              </a:rPr>
              <a:t>, </a:t>
            </a:r>
            <a:r>
              <a:rPr lang="ru-RU" sz="6400" dirty="0" err="1">
                <a:solidFill>
                  <a:srgbClr val="333300"/>
                </a:solidFill>
              </a:rPr>
              <a:t>деятелността</a:t>
            </a:r>
            <a:r>
              <a:rPr lang="ru-RU" sz="6400" dirty="0">
                <a:solidFill>
                  <a:srgbClr val="333300"/>
                </a:solidFill>
              </a:rPr>
              <a:t> в </a:t>
            </a:r>
            <a:r>
              <a:rPr lang="ru-RU" sz="6400" dirty="0" err="1">
                <a:solidFill>
                  <a:srgbClr val="333300"/>
                </a:solidFill>
              </a:rPr>
              <a:t>справянето</a:t>
            </a:r>
            <a:r>
              <a:rPr lang="ru-RU" sz="6400" dirty="0">
                <a:solidFill>
                  <a:srgbClr val="333300"/>
                </a:solidFill>
              </a:rPr>
              <a:t> с </a:t>
            </a:r>
            <a:r>
              <a:rPr lang="ru-RU" sz="6400" dirty="0" err="1">
                <a:solidFill>
                  <a:srgbClr val="333300"/>
                </a:solidFill>
              </a:rPr>
              <a:t>житейските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изпитания</a:t>
            </a:r>
            <a:r>
              <a:rPr lang="ru-RU" sz="6400" dirty="0">
                <a:solidFill>
                  <a:srgbClr val="333300"/>
                </a:solidFill>
              </a:rPr>
              <a:t>, </a:t>
            </a:r>
            <a:r>
              <a:rPr lang="ru-RU" sz="6400" dirty="0" err="1">
                <a:solidFill>
                  <a:srgbClr val="333300"/>
                </a:solidFill>
              </a:rPr>
              <a:t>осмислянето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земния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път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като</a:t>
            </a:r>
            <a:r>
              <a:rPr lang="ru-RU" sz="6400" dirty="0">
                <a:solidFill>
                  <a:srgbClr val="333300"/>
                </a:solidFill>
              </a:rPr>
              <a:t> част от </a:t>
            </a:r>
            <a:r>
              <a:rPr lang="ru-RU" sz="6400" dirty="0" err="1">
                <a:solidFill>
                  <a:srgbClr val="333300"/>
                </a:solidFill>
              </a:rPr>
              <a:t>същинското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ду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ховно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съществуване</a:t>
            </a:r>
            <a:r>
              <a:rPr lang="ru-RU" sz="6400" dirty="0">
                <a:solidFill>
                  <a:srgbClr val="333300"/>
                </a:solidFill>
              </a:rPr>
              <a:t> на  индивида </a:t>
            </a:r>
            <a:r>
              <a:rPr lang="ru-RU" sz="6400" dirty="0" err="1">
                <a:solidFill>
                  <a:srgbClr val="333300"/>
                </a:solidFill>
              </a:rPr>
              <a:t>във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вечността</a:t>
            </a:r>
            <a:r>
              <a:rPr lang="ru-RU" sz="6400" dirty="0">
                <a:solidFill>
                  <a:srgbClr val="333300"/>
                </a:solidFill>
              </a:rPr>
              <a:t>. </a:t>
            </a:r>
            <a:r>
              <a:rPr lang="ru-RU" sz="6400" dirty="0" err="1">
                <a:solidFill>
                  <a:srgbClr val="333300"/>
                </a:solidFill>
              </a:rPr>
              <a:t>Затова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посланията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неговата</a:t>
            </a:r>
            <a:r>
              <a:rPr lang="ru-RU" sz="6400" dirty="0">
                <a:solidFill>
                  <a:srgbClr val="333300"/>
                </a:solidFill>
              </a:rPr>
              <a:t>  лирика </a:t>
            </a:r>
            <a:r>
              <a:rPr lang="ru-RU" sz="6400" dirty="0" err="1">
                <a:solidFill>
                  <a:srgbClr val="333300"/>
                </a:solidFill>
              </a:rPr>
              <a:t>са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свързани</a:t>
            </a:r>
            <a:r>
              <a:rPr lang="ru-RU" sz="6400" dirty="0">
                <a:solidFill>
                  <a:srgbClr val="333300"/>
                </a:solidFill>
              </a:rPr>
              <a:t> най-</a:t>
            </a:r>
            <a:r>
              <a:rPr lang="ru-RU" sz="6400" dirty="0" err="1">
                <a:solidFill>
                  <a:srgbClr val="333300"/>
                </a:solidFill>
              </a:rPr>
              <a:t>често</a:t>
            </a:r>
            <a:r>
              <a:rPr lang="ru-RU" sz="6400" dirty="0">
                <a:solidFill>
                  <a:srgbClr val="333300"/>
                </a:solidFill>
              </a:rPr>
              <a:t> с </a:t>
            </a:r>
            <a:r>
              <a:rPr lang="ru-RU" sz="6400" dirty="0" err="1">
                <a:solidFill>
                  <a:srgbClr val="333300"/>
                </a:solidFill>
              </a:rPr>
              <a:t>универсални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мотиви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като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смисъла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съществуването</a:t>
            </a:r>
            <a:r>
              <a:rPr lang="ru-RU" sz="6400" dirty="0">
                <a:solidFill>
                  <a:srgbClr val="333300"/>
                </a:solidFill>
              </a:rPr>
              <a:t>, </a:t>
            </a:r>
            <a:r>
              <a:rPr lang="ru-RU" sz="6400" dirty="0" err="1">
                <a:solidFill>
                  <a:srgbClr val="333300"/>
                </a:solidFill>
              </a:rPr>
              <a:t>постигането</a:t>
            </a:r>
            <a:r>
              <a:rPr lang="ru-RU" sz="6400" dirty="0">
                <a:solidFill>
                  <a:srgbClr val="333300"/>
                </a:solidFill>
              </a:rPr>
              <a:t> на </a:t>
            </a:r>
            <a:r>
              <a:rPr lang="ru-RU" sz="6400" dirty="0" err="1">
                <a:solidFill>
                  <a:srgbClr val="333300"/>
                </a:solidFill>
              </a:rPr>
              <a:t>хармония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със</a:t>
            </a:r>
            <a:r>
              <a:rPr lang="ru-RU" sz="6400" dirty="0">
                <a:solidFill>
                  <a:srgbClr val="333300"/>
                </a:solidFill>
              </a:rPr>
              <a:t> себе си, </a:t>
            </a:r>
            <a:r>
              <a:rPr lang="ru-RU" sz="6400" dirty="0" err="1">
                <a:solidFill>
                  <a:srgbClr val="333300"/>
                </a:solidFill>
              </a:rPr>
              <a:t>духовното</a:t>
            </a:r>
            <a:r>
              <a:rPr lang="ru-RU" sz="6400" dirty="0">
                <a:solidFill>
                  <a:srgbClr val="333300"/>
                </a:solidFill>
              </a:rPr>
              <a:t> </a:t>
            </a:r>
            <a:r>
              <a:rPr lang="ru-RU" sz="6400" dirty="0" err="1">
                <a:solidFill>
                  <a:srgbClr val="333300"/>
                </a:solidFill>
              </a:rPr>
              <a:t>усъвършенстване</a:t>
            </a:r>
            <a:r>
              <a:rPr lang="ru-RU" sz="6400" dirty="0">
                <a:solidFill>
                  <a:srgbClr val="333300"/>
                </a:solidFill>
              </a:rPr>
              <a:t>.</a:t>
            </a:r>
            <a:endParaRPr lang="ru-RU" sz="6200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19F05479-EFBC-4EBD-AB29-3E3801E5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"/>
            <a:ext cx="845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800" b="1"/>
              <a:t>Упражнява огромно влияние върху младите творци, които респектира с волята и с модерното си мислене, с вулканичния си характер и с невероятно богатия интелект.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5120A93D-4819-4BCD-A563-00FE6D28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28826"/>
            <a:ext cx="91440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19536" y="404664"/>
            <a:ext cx="8229600" cy="63549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err="1">
                <a:solidFill>
                  <a:schemeClr val="bg1"/>
                </a:solidFill>
                <a:latin typeface="+mn-lt"/>
              </a:rPr>
              <a:t>Мара</a:t>
            </a:r>
            <a:r>
              <a:rPr lang="ru-RU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+mn-lt"/>
              </a:rPr>
              <a:t>Белчева</a:t>
            </a:r>
            <a:r>
              <a:rPr lang="ru-RU" sz="2800" i="1" dirty="0">
                <a:solidFill>
                  <a:schemeClr val="bg1"/>
                </a:solidFill>
                <a:latin typeface="+mn-lt"/>
              </a:rPr>
              <a:t> и </a:t>
            </a:r>
            <a:r>
              <a:rPr lang="ru-RU" sz="2800" i="1" dirty="0" err="1">
                <a:solidFill>
                  <a:schemeClr val="bg1"/>
                </a:solidFill>
                <a:latin typeface="+mn-lt"/>
              </a:rPr>
              <a:t>Пенчо</a:t>
            </a:r>
            <a:r>
              <a:rPr lang="ru-RU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+mn-lt"/>
              </a:rPr>
              <a:t>Славейков</a:t>
            </a:r>
            <a:r>
              <a:rPr lang="ru-RU" sz="2800" i="1" dirty="0">
                <a:solidFill>
                  <a:schemeClr val="bg1"/>
                </a:solidFill>
                <a:latin typeface="+mn-lt"/>
              </a:rPr>
              <a:t> </a:t>
            </a:r>
            <a:endParaRPr lang="bg-BG" sz="2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924831" y="1196752"/>
            <a:ext cx="7632848" cy="50405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dirty="0" err="1">
                <a:solidFill>
                  <a:srgbClr val="333300"/>
                </a:solidFill>
              </a:rPr>
              <a:t>Мара</a:t>
            </a:r>
            <a:r>
              <a:rPr lang="ru-RU" sz="2000" b="1" i="1" dirty="0">
                <a:solidFill>
                  <a:srgbClr val="333300"/>
                </a:solidFill>
              </a:rPr>
              <a:t> </a:t>
            </a:r>
            <a:r>
              <a:rPr lang="ru-RU" sz="2000" b="1" i="1" dirty="0" err="1">
                <a:solidFill>
                  <a:srgbClr val="333300"/>
                </a:solidFill>
              </a:rPr>
              <a:t>Белчева</a:t>
            </a:r>
            <a:r>
              <a:rPr lang="ru-RU" sz="2000" b="1" i="1" dirty="0">
                <a:solidFill>
                  <a:srgbClr val="333300"/>
                </a:solidFill>
              </a:rPr>
              <a:t> </a:t>
            </a:r>
            <a:r>
              <a:rPr lang="ru-RU" sz="2000" dirty="0">
                <a:solidFill>
                  <a:srgbClr val="333300"/>
                </a:solidFill>
              </a:rPr>
              <a:t>е </a:t>
            </a:r>
            <a:r>
              <a:rPr lang="ru-RU" sz="2000" dirty="0" err="1">
                <a:solidFill>
                  <a:srgbClr val="333300"/>
                </a:solidFill>
              </a:rPr>
              <a:t>придворна</a:t>
            </a:r>
            <a:r>
              <a:rPr lang="ru-RU" sz="2000" dirty="0">
                <a:solidFill>
                  <a:srgbClr val="333300"/>
                </a:solidFill>
              </a:rPr>
              <a:t> дама на княгиня </a:t>
            </a:r>
            <a:r>
              <a:rPr lang="ru-RU" sz="2000" dirty="0" err="1">
                <a:solidFill>
                  <a:srgbClr val="333300"/>
                </a:solidFill>
              </a:rPr>
              <a:t>Клементина</a:t>
            </a:r>
            <a:r>
              <a:rPr lang="ru-RU" sz="2000" dirty="0">
                <a:solidFill>
                  <a:srgbClr val="333300"/>
                </a:solidFill>
              </a:rPr>
              <a:t> и </a:t>
            </a:r>
            <a:r>
              <a:rPr lang="ru-RU" sz="2000" dirty="0" err="1">
                <a:solidFill>
                  <a:srgbClr val="333300"/>
                </a:solidFill>
              </a:rPr>
              <a:t>прочута</a:t>
            </a:r>
            <a:r>
              <a:rPr lang="ru-RU" sz="2000" dirty="0">
                <a:solidFill>
                  <a:srgbClr val="333300"/>
                </a:solidFill>
              </a:rPr>
              <a:t> красавица. Но </a:t>
            </a:r>
            <a:r>
              <a:rPr lang="ru-RU" sz="2000" dirty="0" err="1">
                <a:solidFill>
                  <a:srgbClr val="333300"/>
                </a:solidFill>
              </a:rPr>
              <a:t>освен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хубава</a:t>
            </a:r>
            <a:r>
              <a:rPr lang="ru-RU" sz="2000" dirty="0">
                <a:solidFill>
                  <a:srgbClr val="333300"/>
                </a:solidFill>
              </a:rPr>
              <a:t> жена </a:t>
            </a:r>
            <a:r>
              <a:rPr lang="ru-RU" sz="2000" dirty="0" err="1">
                <a:solidFill>
                  <a:srgbClr val="333300"/>
                </a:solidFill>
              </a:rPr>
              <a:t>тя</a:t>
            </a:r>
            <a:r>
              <a:rPr lang="ru-RU" sz="2000" dirty="0">
                <a:solidFill>
                  <a:srgbClr val="333300"/>
                </a:solidFill>
              </a:rPr>
              <a:t> била </a:t>
            </a:r>
            <a:r>
              <a:rPr lang="ru-RU" sz="2000" dirty="0" err="1">
                <a:solidFill>
                  <a:srgbClr val="333300"/>
                </a:solidFill>
              </a:rPr>
              <a:t>нещо</a:t>
            </a:r>
            <a:r>
              <a:rPr lang="ru-RU" sz="2000" dirty="0">
                <a:solidFill>
                  <a:srgbClr val="333300"/>
                </a:solidFill>
              </a:rPr>
              <a:t> много </a:t>
            </a:r>
            <a:r>
              <a:rPr lang="ru-RU" sz="2000" dirty="0" err="1">
                <a:solidFill>
                  <a:srgbClr val="333300"/>
                </a:solidFill>
              </a:rPr>
              <a:t>повече</a:t>
            </a:r>
            <a:r>
              <a:rPr lang="ru-RU" sz="2000" dirty="0">
                <a:solidFill>
                  <a:srgbClr val="333300"/>
                </a:solidFill>
              </a:rPr>
              <a:t> - </a:t>
            </a:r>
            <a:r>
              <a:rPr lang="ru-RU" sz="2000" dirty="0" err="1">
                <a:solidFill>
                  <a:srgbClr val="333300"/>
                </a:solidFill>
              </a:rPr>
              <a:t>личност</a:t>
            </a:r>
            <a:r>
              <a:rPr lang="ru-RU" sz="2000" dirty="0">
                <a:solidFill>
                  <a:srgbClr val="333300"/>
                </a:solidFill>
              </a:rPr>
              <a:t> с ярка </a:t>
            </a:r>
            <a:r>
              <a:rPr lang="ru-RU" sz="2000" dirty="0" err="1">
                <a:solidFill>
                  <a:srgbClr val="333300"/>
                </a:solidFill>
              </a:rPr>
              <a:t>индивидуалност</a:t>
            </a:r>
            <a:r>
              <a:rPr lang="ru-RU" sz="2000" dirty="0">
                <a:solidFill>
                  <a:srgbClr val="333300"/>
                </a:solidFill>
              </a:rPr>
              <a:t>, </a:t>
            </a:r>
            <a:r>
              <a:rPr lang="ru-RU" sz="2000" dirty="0" err="1">
                <a:solidFill>
                  <a:srgbClr val="333300"/>
                </a:solidFill>
              </a:rPr>
              <a:t>която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често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учудвала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другите</a:t>
            </a:r>
            <a:r>
              <a:rPr lang="ru-RU" sz="2000" dirty="0">
                <a:solidFill>
                  <a:srgbClr val="333300"/>
                </a:solidFill>
              </a:rPr>
              <a:t> с </a:t>
            </a:r>
            <a:r>
              <a:rPr lang="ru-RU" sz="2000" dirty="0" err="1">
                <a:solidFill>
                  <a:srgbClr val="333300"/>
                </a:solidFill>
              </a:rPr>
              <a:t>постъпките</a:t>
            </a:r>
            <a:r>
              <a:rPr lang="ru-RU" sz="2000" dirty="0">
                <a:solidFill>
                  <a:srgbClr val="333300"/>
                </a:solidFill>
              </a:rPr>
              <a:t> си. 23-годишна е, </a:t>
            </a:r>
            <a:r>
              <a:rPr lang="ru-RU" sz="2000" dirty="0" err="1">
                <a:solidFill>
                  <a:srgbClr val="333300"/>
                </a:solidFill>
              </a:rPr>
              <a:t>когато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мъжът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й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Христо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Белчев</a:t>
            </a:r>
            <a:r>
              <a:rPr lang="ru-RU" sz="2000" dirty="0">
                <a:solidFill>
                  <a:srgbClr val="333300"/>
                </a:solidFill>
              </a:rPr>
              <a:t> (</a:t>
            </a:r>
            <a:r>
              <a:rPr lang="ru-RU" sz="2000" dirty="0" err="1">
                <a:solidFill>
                  <a:srgbClr val="333300"/>
                </a:solidFill>
              </a:rPr>
              <a:t>финансовият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министър</a:t>
            </a:r>
            <a:r>
              <a:rPr lang="ru-RU" sz="2000" dirty="0">
                <a:solidFill>
                  <a:srgbClr val="333300"/>
                </a:solidFill>
              </a:rPr>
              <a:t> на </a:t>
            </a:r>
            <a:r>
              <a:rPr lang="ru-RU" sz="2000" dirty="0" err="1">
                <a:solidFill>
                  <a:srgbClr val="333300"/>
                </a:solidFill>
              </a:rPr>
              <a:t>Стамболов</a:t>
            </a:r>
            <a:r>
              <a:rPr lang="ru-RU" sz="2000" dirty="0">
                <a:solidFill>
                  <a:srgbClr val="333300"/>
                </a:solidFill>
              </a:rPr>
              <a:t>) е убит. В </a:t>
            </a:r>
            <a:r>
              <a:rPr lang="ru-RU" sz="2000" dirty="0" err="1">
                <a:solidFill>
                  <a:srgbClr val="333300"/>
                </a:solidFill>
              </a:rPr>
              <a:t>нея</a:t>
            </a:r>
            <a:r>
              <a:rPr lang="ru-RU" sz="2000" dirty="0">
                <a:solidFill>
                  <a:srgbClr val="333300"/>
                </a:solidFill>
              </a:rPr>
              <a:t> е </a:t>
            </a:r>
            <a:r>
              <a:rPr lang="ru-RU" sz="2000" dirty="0" err="1">
                <a:solidFill>
                  <a:srgbClr val="333300"/>
                </a:solidFill>
              </a:rPr>
              <a:t>влюбен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самият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княз</a:t>
            </a:r>
            <a:r>
              <a:rPr lang="ru-RU" sz="2000" dirty="0">
                <a:solidFill>
                  <a:srgbClr val="333300"/>
                </a:solidFill>
              </a:rPr>
              <a:t> Фердинанд .</a:t>
            </a:r>
            <a:r>
              <a:rPr lang="ru-RU" sz="2000" dirty="0" err="1">
                <a:solidFill>
                  <a:srgbClr val="333300"/>
                </a:solidFill>
              </a:rPr>
              <a:t>Съдбата</a:t>
            </a:r>
            <a:r>
              <a:rPr lang="ru-RU" sz="2000" dirty="0">
                <a:solidFill>
                  <a:srgbClr val="333300"/>
                </a:solidFill>
              </a:rPr>
              <a:t> предопределила да </a:t>
            </a:r>
            <a:r>
              <a:rPr lang="ru-RU" sz="2000" dirty="0" err="1">
                <a:solidFill>
                  <a:srgbClr val="333300"/>
                </a:solidFill>
              </a:rPr>
              <a:t>събере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тази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обаятелна</a:t>
            </a:r>
            <a:r>
              <a:rPr lang="ru-RU" sz="2000" dirty="0">
                <a:solidFill>
                  <a:srgbClr val="333300"/>
                </a:solidFill>
              </a:rPr>
              <a:t> жена с един от </a:t>
            </a:r>
            <a:r>
              <a:rPr lang="ru-RU" sz="2000" dirty="0" err="1">
                <a:solidFill>
                  <a:srgbClr val="333300"/>
                </a:solidFill>
              </a:rPr>
              <a:t>най-големите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поети</a:t>
            </a:r>
            <a:r>
              <a:rPr lang="ru-RU" sz="2000" dirty="0">
                <a:solidFill>
                  <a:srgbClr val="333300"/>
                </a:solidFill>
              </a:rPr>
              <a:t> и </a:t>
            </a:r>
            <a:r>
              <a:rPr lang="ru-RU" sz="2000" dirty="0" err="1">
                <a:solidFill>
                  <a:srgbClr val="333300"/>
                </a:solidFill>
              </a:rPr>
              <a:t>интелектуалци</a:t>
            </a:r>
            <a:r>
              <a:rPr lang="ru-RU" sz="2000" dirty="0">
                <a:solidFill>
                  <a:srgbClr val="333300"/>
                </a:solidFill>
              </a:rPr>
              <a:t>, </a:t>
            </a:r>
            <a:r>
              <a:rPr lang="ru-RU" sz="2000" dirty="0" err="1">
                <a:solidFill>
                  <a:srgbClr val="333300"/>
                </a:solidFill>
              </a:rPr>
              <a:t>единственият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български</a:t>
            </a:r>
            <a:r>
              <a:rPr lang="ru-RU" sz="2000" dirty="0">
                <a:solidFill>
                  <a:srgbClr val="333300"/>
                </a:solidFill>
              </a:rPr>
              <a:t> творец, </a:t>
            </a:r>
            <a:r>
              <a:rPr lang="ru-RU" sz="2000" dirty="0" err="1">
                <a:solidFill>
                  <a:srgbClr val="333300"/>
                </a:solidFill>
              </a:rPr>
              <a:t>стигнал</a:t>
            </a:r>
            <a:r>
              <a:rPr lang="ru-RU" sz="2000" dirty="0">
                <a:solidFill>
                  <a:srgbClr val="333300"/>
                </a:solidFill>
              </a:rPr>
              <a:t> до </a:t>
            </a:r>
            <a:r>
              <a:rPr lang="ru-RU" sz="2000" dirty="0" err="1">
                <a:solidFill>
                  <a:srgbClr val="333300"/>
                </a:solidFill>
              </a:rPr>
              <a:t>прага</a:t>
            </a:r>
            <a:r>
              <a:rPr lang="ru-RU" sz="2000" dirty="0">
                <a:solidFill>
                  <a:srgbClr val="333300"/>
                </a:solidFill>
              </a:rPr>
              <a:t> на </a:t>
            </a:r>
            <a:r>
              <a:rPr lang="ru-RU" sz="2000" dirty="0" err="1">
                <a:solidFill>
                  <a:srgbClr val="333300"/>
                </a:solidFill>
              </a:rPr>
              <a:t>Нобеловата</a:t>
            </a:r>
            <a:r>
              <a:rPr lang="ru-RU" sz="2000" dirty="0">
                <a:solidFill>
                  <a:srgbClr val="333300"/>
                </a:solidFill>
              </a:rPr>
              <a:t> награда за литература – </a:t>
            </a:r>
            <a:r>
              <a:rPr lang="ru-RU" sz="2000" dirty="0" err="1">
                <a:solidFill>
                  <a:srgbClr val="333300"/>
                </a:solidFill>
              </a:rPr>
              <a:t>Пенчо</a:t>
            </a:r>
            <a:r>
              <a:rPr lang="ru-RU" sz="2000" dirty="0">
                <a:solidFill>
                  <a:srgbClr val="333300"/>
                </a:solidFill>
              </a:rPr>
              <a:t> </a:t>
            </a:r>
            <a:r>
              <a:rPr lang="ru-RU" sz="2000" dirty="0" err="1">
                <a:solidFill>
                  <a:srgbClr val="333300"/>
                </a:solidFill>
              </a:rPr>
              <a:t>Славейков</a:t>
            </a:r>
            <a:r>
              <a:rPr lang="ru-RU" sz="2000" dirty="0">
                <a:solidFill>
                  <a:srgbClr val="333300"/>
                </a:solidFill>
              </a:rPr>
              <a:t>. </a:t>
            </a:r>
            <a:endParaRPr lang="bg-BG" sz="2000" dirty="0">
              <a:solidFill>
                <a:srgbClr val="333300"/>
              </a:solidFill>
            </a:endParaRPr>
          </a:p>
        </p:txBody>
      </p:sp>
      <p:pic>
        <p:nvPicPr>
          <p:cNvPr id="1026" name="Picture 2" descr="C:\Users\siska\Desktop\yyazov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78" y="2276872"/>
            <a:ext cx="2442871" cy="2880320"/>
          </a:xfrm>
          <a:prstGeom prst="rect">
            <a:avLst/>
          </a:prstGeom>
          <a:noFill/>
        </p:spPr>
      </p:pic>
      <p:pic>
        <p:nvPicPr>
          <p:cNvPr id="1028" name="Picture 4" descr="C:\Users\siska\Desktop\Love_50lv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588" y="3977680"/>
            <a:ext cx="2448272" cy="2880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A1F023DB5F9C4BBCBDD78B04711352" ma:contentTypeVersion="2" ma:contentTypeDescription="Създаване на нов документ" ma:contentTypeScope="" ma:versionID="dad1cd993f28172de09447d333eba9f9">
  <xsd:schema xmlns:xsd="http://www.w3.org/2001/XMLSchema" xmlns:xs="http://www.w3.org/2001/XMLSchema" xmlns:p="http://schemas.microsoft.com/office/2006/metadata/properties" xmlns:ns2="ff8cb760-885f-46c4-afe2-b80a11cd2d7d" targetNamespace="http://schemas.microsoft.com/office/2006/metadata/properties" ma:root="true" ma:fieldsID="eba85fea46de24b8ffcca1959deb2146" ns2:_="">
    <xsd:import namespace="ff8cb760-885f-46c4-afe2-b80a11cd2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cb760-885f-46c4-afe2-b80a11cd2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F9ED19-9B62-40E7-87F1-7FDA0CBBB2F2}"/>
</file>

<file path=customXml/itemProps3.xml><?xml version="1.0" encoding="utf-8"?>
<ds:datastoreItem xmlns:ds="http://schemas.openxmlformats.org/officeDocument/2006/customXml" ds:itemID="{C3BD0554-D4EE-4BF3-A3FD-FA663BD2ADB2}"/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1870</Words>
  <Application>Microsoft Office PowerPoint</Application>
  <PresentationFormat>Widescreen</PresentationFormat>
  <Paragraphs>49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Euphemia</vt:lpstr>
      <vt:lpstr>Plantagenet Cherokee</vt:lpstr>
      <vt:lpstr>Tahoma</vt:lpstr>
      <vt:lpstr>Wingdings</vt:lpstr>
      <vt:lpstr>Academic Literature 16x9</vt:lpstr>
      <vt:lpstr>CorelDRAW X3 Graphic</vt:lpstr>
      <vt:lpstr>Cis Moll Пенчо Славейков</vt:lpstr>
      <vt:lpstr>Биографични данни.</vt:lpstr>
      <vt:lpstr>Уроците на живота. Великите учители</vt:lpstr>
      <vt:lpstr>Начало на литературна дейност</vt:lpstr>
      <vt:lpstr>А) следването му в Лайпциг </vt:lpstr>
      <vt:lpstr>б) В кръга „Мисъл“  </vt:lpstr>
      <vt:lpstr>ОСНОВНИ МОМЕНТИ В ТВОРЧЕСТВОТО НА ПЕНЧО СЛАВЕЙКОВ</vt:lpstr>
      <vt:lpstr>PowerPoint Presentation</vt:lpstr>
      <vt:lpstr>Мара Белчева и Пенчо Славейков </vt:lpstr>
      <vt:lpstr>PowerPoint Presentation</vt:lpstr>
      <vt:lpstr>PowerPoint Presentation</vt:lpstr>
      <vt:lpstr>PowerPoint Presentation</vt:lpstr>
      <vt:lpstr>Последен пристан за поета</vt:lpstr>
      <vt:lpstr>Национална литературна традиция и естетически индивидуализъм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Moll Пенчо Славейков</dc:title>
  <dc:creator>Заприна Глушкова</dc:creator>
  <cp:lastModifiedBy>Заприна Глушкова</cp:lastModifiedBy>
  <cp:revision>8</cp:revision>
  <dcterms:created xsi:type="dcterms:W3CDTF">2020-11-09T20:54:22Z</dcterms:created>
  <dcterms:modified xsi:type="dcterms:W3CDTF">2020-11-10T05:31:01Z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0x01010096A1F023DB5F9C4BBCBDD78B04711352</vt:lpwstr>
  </property>
</Properties>
</file>