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462F07-DB0C-4C76-8D64-AF8D554605D3}" type="datetimeFigureOut">
              <a:rPr lang="bg-BG" smtClean="0"/>
              <a:pPr/>
              <a:t>27.10.2021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10118-1464-43BD-8F3B-3ADC007B506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Пейо </a:t>
            </a:r>
            <a:r>
              <a:rPr lang="bg-BG" dirty="0" err="1"/>
              <a:t>Крачолов</a:t>
            </a:r>
            <a:r>
              <a:rPr lang="bg-BG" dirty="0"/>
              <a:t> Яворов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1278519"/>
            <a:ext cx="5638800" cy="422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2428875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Бракът с Лора </a:t>
            </a:r>
            <a:r>
              <a:rPr lang="bg-BG" dirty="0" err="1"/>
              <a:t>Каравелова</a:t>
            </a:r>
            <a:r>
              <a:rPr lang="bg-BG" dirty="0"/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bg-BG" dirty="0"/>
          </a:p>
          <a:p>
            <a:r>
              <a:rPr lang="ru-RU" dirty="0"/>
              <a:t> </a:t>
            </a:r>
            <a:r>
              <a:rPr lang="ru-RU" dirty="0" err="1"/>
              <a:t>Лора</a:t>
            </a:r>
            <a:r>
              <a:rPr lang="ru-RU" dirty="0"/>
              <a:t> </a:t>
            </a:r>
            <a:r>
              <a:rPr lang="ru-RU" dirty="0" err="1"/>
              <a:t>Каравелова</a:t>
            </a:r>
            <a:r>
              <a:rPr lang="ru-RU" dirty="0"/>
              <a:t>, </a:t>
            </a:r>
            <a:r>
              <a:rPr lang="ru-RU" dirty="0" err="1"/>
              <a:t>дъщеря</a:t>
            </a:r>
            <a:r>
              <a:rPr lang="ru-RU" dirty="0"/>
              <a:t> на </a:t>
            </a:r>
            <a:r>
              <a:rPr lang="ru-RU" dirty="0" err="1"/>
              <a:t>държавника</a:t>
            </a:r>
            <a:r>
              <a:rPr lang="ru-RU" dirty="0"/>
              <a:t> </a:t>
            </a:r>
            <a:r>
              <a:rPr lang="ru-RU" dirty="0" err="1"/>
              <a:t>Петко</a:t>
            </a:r>
            <a:r>
              <a:rPr lang="ru-RU" dirty="0"/>
              <a:t> </a:t>
            </a:r>
            <a:r>
              <a:rPr lang="ru-RU" dirty="0" err="1"/>
              <a:t>Каравелов</a:t>
            </a:r>
            <a:r>
              <a:rPr lang="ru-RU" dirty="0"/>
              <a:t>, с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венчава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1912 г., </a:t>
            </a:r>
            <a:r>
              <a:rPr lang="ru-RU" dirty="0" err="1"/>
              <a:t>малко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да </a:t>
            </a:r>
            <a:r>
              <a:rPr lang="ru-RU" dirty="0" err="1"/>
              <a:t>замине</a:t>
            </a:r>
            <a:r>
              <a:rPr lang="ru-RU" dirty="0"/>
              <a:t> за фронта в </a:t>
            </a:r>
            <a:r>
              <a:rPr lang="ru-RU" dirty="0" err="1"/>
              <a:t>Кюстендил</a:t>
            </a:r>
            <a:r>
              <a:rPr lang="ru-RU" dirty="0"/>
              <a:t>, е жената, </a:t>
            </a:r>
            <a:r>
              <a:rPr lang="ru-RU" dirty="0" err="1"/>
              <a:t>чиято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се </a:t>
            </a:r>
            <a:r>
              <a:rPr lang="ru-RU" dirty="0" err="1"/>
              <a:t>оказва</a:t>
            </a:r>
            <a:r>
              <a:rPr lang="ru-RU" dirty="0"/>
              <a:t> </a:t>
            </a:r>
            <a:r>
              <a:rPr lang="ru-RU" dirty="0" err="1"/>
              <a:t>фатална</a:t>
            </a:r>
            <a:r>
              <a:rPr lang="ru-RU" dirty="0"/>
              <a:t> за него. </a:t>
            </a:r>
            <a:r>
              <a:rPr lang="ru-RU" dirty="0" err="1"/>
              <a:t>Трагичният</a:t>
            </a:r>
            <a:r>
              <a:rPr lang="ru-RU" dirty="0"/>
              <a:t> край </a:t>
            </a:r>
            <a:r>
              <a:rPr lang="ru-RU" dirty="0" err="1"/>
              <a:t>идва</a:t>
            </a:r>
            <a:r>
              <a:rPr lang="ru-RU" dirty="0"/>
              <a:t> на 29 </a:t>
            </a:r>
            <a:r>
              <a:rPr lang="ru-RU" dirty="0" err="1"/>
              <a:t>ноември</a:t>
            </a:r>
            <a:r>
              <a:rPr lang="ru-RU" dirty="0"/>
              <a:t> 1913 г.,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Лора</a:t>
            </a:r>
            <a:r>
              <a:rPr lang="ru-RU" dirty="0"/>
              <a:t> се </a:t>
            </a:r>
            <a:r>
              <a:rPr lang="ru-RU" dirty="0" err="1"/>
              <a:t>застрелва</a:t>
            </a:r>
            <a:r>
              <a:rPr lang="ru-RU" dirty="0"/>
              <a:t>, а Яворов </a:t>
            </a:r>
            <a:r>
              <a:rPr lang="ru-RU" dirty="0" err="1"/>
              <a:t>прави</a:t>
            </a:r>
            <a:r>
              <a:rPr lang="ru-RU" dirty="0"/>
              <a:t> опит да се </a:t>
            </a:r>
            <a:r>
              <a:rPr lang="ru-RU" dirty="0" err="1"/>
              <a:t>самоубие</a:t>
            </a:r>
            <a:r>
              <a:rPr lang="ru-RU" dirty="0"/>
              <a:t> (</a:t>
            </a:r>
            <a:r>
              <a:rPr lang="ru-RU" dirty="0" err="1"/>
              <a:t>оставя</a:t>
            </a:r>
            <a:r>
              <a:rPr lang="ru-RU" dirty="0"/>
              <a:t> </a:t>
            </a:r>
            <a:r>
              <a:rPr lang="ru-RU" dirty="0" err="1"/>
              <a:t>предсмъртно</a:t>
            </a:r>
            <a:r>
              <a:rPr lang="ru-RU" dirty="0"/>
              <a:t> </a:t>
            </a:r>
            <a:r>
              <a:rPr lang="ru-RU" dirty="0" err="1"/>
              <a:t>писмо</a:t>
            </a:r>
            <a:r>
              <a:rPr lang="ru-RU" dirty="0"/>
              <a:t> от един </a:t>
            </a:r>
            <a:r>
              <a:rPr lang="ru-RU" dirty="0" err="1"/>
              <a:t>ред</a:t>
            </a:r>
            <a:r>
              <a:rPr lang="ru-RU" dirty="0"/>
              <a:t>: „</a:t>
            </a:r>
            <a:r>
              <a:rPr lang="ru-RU" dirty="0" err="1"/>
              <a:t>Моята</a:t>
            </a:r>
            <a:r>
              <a:rPr lang="ru-RU" dirty="0"/>
              <a:t> мила </a:t>
            </a:r>
            <a:r>
              <a:rPr lang="ru-RU" dirty="0" err="1"/>
              <a:t>Лора</a:t>
            </a:r>
            <a:r>
              <a:rPr lang="ru-RU" dirty="0"/>
              <a:t> се </a:t>
            </a:r>
            <a:r>
              <a:rPr lang="ru-RU" dirty="0" err="1"/>
              <a:t>застреля</a:t>
            </a:r>
            <a:r>
              <a:rPr lang="ru-RU" dirty="0"/>
              <a:t> сама. </a:t>
            </a:r>
            <a:r>
              <a:rPr lang="ru-RU" dirty="0" err="1"/>
              <a:t>Ида</a:t>
            </a:r>
            <a:r>
              <a:rPr lang="ru-RU" dirty="0"/>
              <a:t> и аз </a:t>
            </a:r>
            <a:r>
              <a:rPr lang="ru-RU" dirty="0" err="1"/>
              <a:t>подир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”). </a:t>
            </a:r>
            <a:r>
              <a:rPr lang="ru-RU" dirty="0" err="1"/>
              <a:t>Изстрелът</a:t>
            </a:r>
            <a:r>
              <a:rPr lang="ru-RU" dirty="0"/>
              <a:t> само </a:t>
            </a:r>
            <a:r>
              <a:rPr lang="ru-RU" dirty="0" err="1"/>
              <a:t>пронизва</a:t>
            </a:r>
            <a:r>
              <a:rPr lang="ru-RU" dirty="0"/>
              <a:t> </a:t>
            </a:r>
            <a:r>
              <a:rPr lang="ru-RU" dirty="0" err="1"/>
              <a:t>слепоочието</a:t>
            </a:r>
            <a:r>
              <a:rPr lang="ru-RU" dirty="0"/>
              <a:t> и го </a:t>
            </a:r>
            <a:r>
              <a:rPr lang="ru-RU" dirty="0" err="1"/>
              <a:t>ослепява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6" name="Контейнер за съдържание 5" descr="Image_1191225_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99447"/>
            <a:ext cx="4038600" cy="302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Трагичната смърт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Съкрушен</a:t>
            </a:r>
            <a:r>
              <a:rPr lang="ru-RU" dirty="0"/>
              <a:t> от </a:t>
            </a:r>
            <a:r>
              <a:rPr lang="ru-RU" dirty="0" err="1"/>
              <a:t>съдебния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и от </a:t>
            </a:r>
            <a:r>
              <a:rPr lang="ru-RU" dirty="0" err="1"/>
              <a:t>мълвата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го </a:t>
            </a:r>
            <a:r>
              <a:rPr lang="ru-RU" dirty="0" err="1"/>
              <a:t>обвинява</a:t>
            </a:r>
            <a:r>
              <a:rPr lang="ru-RU" dirty="0"/>
              <a:t>, </a:t>
            </a:r>
            <a:r>
              <a:rPr lang="ru-RU" dirty="0" err="1"/>
              <a:t>че</a:t>
            </a:r>
            <a:r>
              <a:rPr lang="ru-RU" dirty="0"/>
              <a:t> е </a:t>
            </a:r>
            <a:r>
              <a:rPr lang="ru-RU" dirty="0" err="1"/>
              <a:t>убиец</a:t>
            </a:r>
            <a:r>
              <a:rPr lang="ru-RU" dirty="0"/>
              <a:t>, на 29 </a:t>
            </a:r>
            <a:r>
              <a:rPr lang="ru-RU" dirty="0" err="1"/>
              <a:t>октомври</a:t>
            </a:r>
            <a:r>
              <a:rPr lang="ru-RU" dirty="0"/>
              <a:t> 1914 г. </a:t>
            </a:r>
            <a:r>
              <a:rPr lang="ru-RU" dirty="0" err="1"/>
              <a:t>поетът</a:t>
            </a:r>
            <a:r>
              <a:rPr lang="ru-RU" dirty="0"/>
              <a:t> </a:t>
            </a:r>
            <a:r>
              <a:rPr lang="ru-RU" dirty="0" err="1"/>
              <a:t>взема</a:t>
            </a:r>
            <a:r>
              <a:rPr lang="ru-RU" dirty="0"/>
              <a:t> </a:t>
            </a:r>
            <a:r>
              <a:rPr lang="ru-RU" dirty="0" err="1"/>
              <a:t>голяма</a:t>
            </a:r>
            <a:r>
              <a:rPr lang="ru-RU" dirty="0"/>
              <a:t> доза </a:t>
            </a:r>
            <a:r>
              <a:rPr lang="ru-RU" dirty="0" err="1"/>
              <a:t>отрова</a:t>
            </a:r>
            <a:r>
              <a:rPr lang="ru-RU" dirty="0"/>
              <a:t> и се </a:t>
            </a:r>
            <a:r>
              <a:rPr lang="ru-RU" dirty="0" err="1"/>
              <a:t>застрелва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приключва</a:t>
            </a:r>
            <a:r>
              <a:rPr lang="ru-RU" dirty="0"/>
              <a:t> </a:t>
            </a:r>
            <a:r>
              <a:rPr lang="ru-RU" dirty="0" err="1"/>
              <a:t>равносметката</a:t>
            </a:r>
            <a:r>
              <a:rPr lang="ru-RU" dirty="0"/>
              <a:t> си с живота, но не и с </a:t>
            </a:r>
            <a:r>
              <a:rPr lang="ru-RU" dirty="0" err="1"/>
              <a:t>литературата</a:t>
            </a:r>
            <a:r>
              <a:rPr lang="ru-RU" dirty="0"/>
              <a:t> </a:t>
            </a:r>
            <a:r>
              <a:rPr lang="ru-RU" dirty="0" err="1"/>
              <a:t>големият</a:t>
            </a:r>
            <a:r>
              <a:rPr lang="ru-RU" dirty="0"/>
              <a:t> </a:t>
            </a:r>
            <a:r>
              <a:rPr lang="ru-RU" dirty="0" err="1"/>
              <a:t>български</a:t>
            </a:r>
            <a:r>
              <a:rPr lang="ru-RU" dirty="0"/>
              <a:t> поет - </a:t>
            </a:r>
            <a:r>
              <a:rPr lang="ru-RU" dirty="0" err="1"/>
              <a:t>Пейо</a:t>
            </a:r>
            <a:r>
              <a:rPr lang="ru-RU" dirty="0"/>
              <a:t> Яворов. </a:t>
            </a:r>
            <a:endParaRPr lang="bg-BG" dirty="0"/>
          </a:p>
        </p:txBody>
      </p:sp>
      <p:pic>
        <p:nvPicPr>
          <p:cNvPr id="6" name="Контейнер за съдържание 5" descr="21120679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496"/>
            <a:ext cx="4255294" cy="246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014534"/>
          </a:xfrm>
        </p:spPr>
        <p:txBody>
          <a:bodyPr/>
          <a:lstStyle/>
          <a:p>
            <a:r>
              <a:rPr lang="bg-BG" dirty="0"/>
              <a:t>Паметници на Яворов и оценки на критиката за него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3429000"/>
            <a:ext cx="2362200" cy="2697163"/>
          </a:xfrm>
        </p:spPr>
        <p:txBody>
          <a:bodyPr/>
          <a:lstStyle/>
          <a:p>
            <a:r>
              <a:rPr lang="bg-BG" dirty="0" err="1"/>
              <a:t>Вл</a:t>
            </a:r>
            <a:r>
              <a:rPr lang="bg-BG" dirty="0"/>
              <a:t>. Василев – “поет на нощта”</a:t>
            </a:r>
          </a:p>
        </p:txBody>
      </p:sp>
      <p:pic>
        <p:nvPicPr>
          <p:cNvPr id="5" name="Контейнер за съдържание 4" descr="800px-Peyo_Yavorov_House_Museum_in_Sofia,_Rakovski_Stre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500042"/>
            <a:ext cx="2695928" cy="359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14752"/>
            <a:ext cx="330993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Родно място и ранни години</a:t>
            </a:r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2"/>
          </p:nvPr>
        </p:nvSpPr>
        <p:spPr>
          <a:xfrm>
            <a:off x="381000" y="3071810"/>
            <a:ext cx="2362200" cy="3054353"/>
          </a:xfrm>
        </p:spPr>
        <p:txBody>
          <a:bodyPr/>
          <a:lstStyle/>
          <a:p>
            <a:r>
              <a:rPr lang="ru-RU" dirty="0"/>
              <a:t> Яворов е </a:t>
            </a:r>
            <a:r>
              <a:rPr lang="ru-RU" dirty="0" err="1"/>
              <a:t>български</a:t>
            </a:r>
            <a:r>
              <a:rPr lang="ru-RU" dirty="0"/>
              <a:t> поет, </a:t>
            </a:r>
            <a:r>
              <a:rPr lang="ru-RU" dirty="0" err="1"/>
              <a:t>роден</a:t>
            </a:r>
            <a:r>
              <a:rPr lang="ru-RU" dirty="0"/>
              <a:t> в град </a:t>
            </a:r>
            <a:r>
              <a:rPr lang="ru-RU" dirty="0" err="1"/>
              <a:t>Чирпан</a:t>
            </a:r>
            <a:r>
              <a:rPr lang="ru-RU" dirty="0"/>
              <a:t> на 1 </a:t>
            </a:r>
            <a:r>
              <a:rPr lang="ru-RU" dirty="0" err="1"/>
              <a:t>януари</a:t>
            </a:r>
            <a:r>
              <a:rPr lang="ru-RU" dirty="0"/>
              <a:t> 1878 г. </a:t>
            </a:r>
            <a:r>
              <a:rPr lang="ru-RU" dirty="0" err="1"/>
              <a:t>Истинското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ru-RU" dirty="0"/>
              <a:t> е </a:t>
            </a:r>
            <a:r>
              <a:rPr lang="ru-RU" dirty="0" err="1"/>
              <a:t>Пейо</a:t>
            </a:r>
            <a:r>
              <a:rPr lang="ru-RU" dirty="0"/>
              <a:t> </a:t>
            </a:r>
            <a:r>
              <a:rPr lang="ru-RU" dirty="0" err="1"/>
              <a:t>Тотев</a:t>
            </a:r>
            <a:r>
              <a:rPr lang="ru-RU" dirty="0"/>
              <a:t> </a:t>
            </a:r>
            <a:r>
              <a:rPr lang="ru-RU" dirty="0" err="1"/>
              <a:t>Крачолов</a:t>
            </a:r>
            <a:r>
              <a:rPr lang="ru-RU" dirty="0"/>
              <a:t>. </a:t>
            </a:r>
          </a:p>
          <a:p>
            <a:endParaRPr lang="bg-B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894" y="674736"/>
            <a:ext cx="3539692" cy="4968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Ранни години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Яворов </a:t>
            </a:r>
            <a:r>
              <a:rPr lang="ru-RU" dirty="0" err="1"/>
              <a:t>завършва</a:t>
            </a:r>
            <a:r>
              <a:rPr lang="ru-RU" dirty="0"/>
              <a:t> </a:t>
            </a:r>
            <a:r>
              <a:rPr lang="ru-RU" dirty="0" err="1"/>
              <a:t>Vклас</a:t>
            </a:r>
            <a:r>
              <a:rPr lang="ru-RU" dirty="0"/>
              <a:t> в Пловдив. От 1893 до 1901 г. </a:t>
            </a:r>
            <a:r>
              <a:rPr lang="ru-RU" dirty="0" err="1"/>
              <a:t>работи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телеграфо-пощенец</a:t>
            </a:r>
            <a:r>
              <a:rPr lang="ru-RU" dirty="0"/>
              <a:t>, </a:t>
            </a:r>
            <a:r>
              <a:rPr lang="ru-RU" dirty="0" err="1"/>
              <a:t>сменяйки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селища - </a:t>
            </a:r>
            <a:r>
              <a:rPr lang="ru-RU" dirty="0" err="1"/>
              <a:t>Чирпан</a:t>
            </a:r>
            <a:r>
              <a:rPr lang="ru-RU" dirty="0"/>
              <a:t>, Стара </a:t>
            </a:r>
            <a:r>
              <a:rPr lang="ru-RU" dirty="0" err="1"/>
              <a:t>Загора</a:t>
            </a:r>
            <a:r>
              <a:rPr lang="ru-RU" dirty="0"/>
              <a:t>, </a:t>
            </a:r>
            <a:r>
              <a:rPr lang="ru-RU" dirty="0" err="1"/>
              <a:t>Сливен</a:t>
            </a:r>
            <a:r>
              <a:rPr lang="ru-RU" dirty="0"/>
              <a:t>, </a:t>
            </a:r>
            <a:r>
              <a:rPr lang="ru-RU" dirty="0" err="1"/>
              <a:t>Стралджа</a:t>
            </a:r>
            <a:r>
              <a:rPr lang="ru-RU" dirty="0"/>
              <a:t>, </a:t>
            </a:r>
            <a:r>
              <a:rPr lang="ru-RU" dirty="0" err="1"/>
              <a:t>Анхиало</a:t>
            </a:r>
            <a:r>
              <a:rPr lang="ru-RU" dirty="0"/>
              <a:t> (</a:t>
            </a:r>
            <a:r>
              <a:rPr lang="ru-RU" dirty="0" err="1"/>
              <a:t>Поморие</a:t>
            </a:r>
            <a:r>
              <a:rPr lang="ru-RU" dirty="0"/>
              <a:t>), София. След 1897 г. </a:t>
            </a:r>
            <a:r>
              <a:rPr lang="ru-RU" dirty="0" err="1"/>
              <a:t>влиза</a:t>
            </a:r>
            <a:r>
              <a:rPr lang="ru-RU" dirty="0"/>
              <a:t> в </a:t>
            </a:r>
            <a:r>
              <a:rPr lang="ru-RU" dirty="0" err="1"/>
              <a:t>контакти</a:t>
            </a:r>
            <a:r>
              <a:rPr lang="ru-RU" dirty="0"/>
              <a:t> с </a:t>
            </a:r>
            <a:r>
              <a:rPr lang="ru-RU" dirty="0" err="1"/>
              <a:t>Вътрешната</a:t>
            </a:r>
            <a:r>
              <a:rPr lang="ru-RU" dirty="0"/>
              <a:t> </a:t>
            </a:r>
            <a:r>
              <a:rPr lang="ru-RU" dirty="0" err="1"/>
              <a:t>македоно-одринска</a:t>
            </a:r>
            <a:r>
              <a:rPr lang="ru-RU" dirty="0"/>
              <a:t> революционна организация.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39502"/>
            <a:ext cx="5500726" cy="391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Първи творби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err="1"/>
              <a:t>Първоначално</a:t>
            </a:r>
            <a:r>
              <a:rPr lang="ru-RU" dirty="0"/>
              <a:t> той е редактор на </a:t>
            </a:r>
            <a:r>
              <a:rPr lang="ru-RU" dirty="0" err="1"/>
              <a:t>различни</a:t>
            </a:r>
            <a:r>
              <a:rPr lang="ru-RU" dirty="0"/>
              <a:t> издания,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македоно-одринското</a:t>
            </a:r>
            <a:r>
              <a:rPr lang="ru-RU" dirty="0"/>
              <a:t> революционно движение - в. «Дело», в. «Свобода или </a:t>
            </a:r>
            <a:r>
              <a:rPr lang="ru-RU" dirty="0" err="1"/>
              <a:t>смърт</a:t>
            </a:r>
            <a:r>
              <a:rPr lang="ru-RU" dirty="0"/>
              <a:t>». </a:t>
            </a:r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публикувана</a:t>
            </a:r>
            <a:r>
              <a:rPr lang="ru-RU" dirty="0"/>
              <a:t> </a:t>
            </a:r>
            <a:r>
              <a:rPr lang="ru-RU" dirty="0" err="1"/>
              <a:t>творба</a:t>
            </a:r>
            <a:r>
              <a:rPr lang="ru-RU" dirty="0"/>
              <a:t> е </a:t>
            </a:r>
            <a:r>
              <a:rPr lang="ru-RU" dirty="0" err="1"/>
              <a:t>стихотворението</a:t>
            </a:r>
            <a:r>
              <a:rPr lang="ru-RU" dirty="0"/>
              <a:t> „</a:t>
            </a:r>
            <a:r>
              <a:rPr lang="ru-RU" dirty="0" err="1"/>
              <a:t>Напред</a:t>
            </a:r>
            <a:r>
              <a:rPr lang="ru-RU" dirty="0"/>
              <a:t>” </a:t>
            </a:r>
            <a:r>
              <a:rPr lang="ru-RU" dirty="0" err="1"/>
              <a:t>във</a:t>
            </a:r>
            <a:r>
              <a:rPr lang="ru-RU" dirty="0"/>
              <a:t> в. „Глас </a:t>
            </a:r>
            <a:r>
              <a:rPr lang="ru-RU" dirty="0" err="1"/>
              <a:t>македонски</a:t>
            </a:r>
            <a:r>
              <a:rPr lang="ru-RU" dirty="0"/>
              <a:t>”.</a:t>
            </a:r>
            <a:endParaRPr lang="bg-BG" dirty="0"/>
          </a:p>
        </p:txBody>
      </p:sp>
      <p:pic>
        <p:nvPicPr>
          <p:cNvPr id="7" name="Контейнер за съдържание 6" descr="stihotvoreniia_iavor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759172"/>
            <a:ext cx="5638800" cy="326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Яворов и Гоце Делчев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bg-BG" dirty="0"/>
          </a:p>
          <a:p>
            <a:r>
              <a:rPr lang="ru-RU" dirty="0"/>
              <a:t> </a:t>
            </a:r>
            <a:r>
              <a:rPr lang="ru-RU" dirty="0" err="1"/>
              <a:t>По-късно</a:t>
            </a:r>
            <a:r>
              <a:rPr lang="ru-RU" dirty="0"/>
              <a:t> с </a:t>
            </a:r>
            <a:r>
              <a:rPr lang="ru-RU" dirty="0" err="1"/>
              <a:t>различни</a:t>
            </a:r>
            <a:r>
              <a:rPr lang="ru-RU" dirty="0"/>
              <a:t> чети многократно </a:t>
            </a:r>
            <a:r>
              <a:rPr lang="ru-RU" dirty="0" err="1"/>
              <a:t>преминава</a:t>
            </a:r>
            <a:r>
              <a:rPr lang="ru-RU" dirty="0"/>
              <a:t> </a:t>
            </a:r>
            <a:r>
              <a:rPr lang="ru-RU" dirty="0" err="1"/>
              <a:t>границата</a:t>
            </a:r>
            <a:r>
              <a:rPr lang="ru-RU" dirty="0"/>
              <a:t> и се бори за </a:t>
            </a:r>
            <a:r>
              <a:rPr lang="ru-RU" dirty="0" err="1"/>
              <a:t>свободата</a:t>
            </a:r>
            <a:r>
              <a:rPr lang="ru-RU" dirty="0"/>
              <a:t> на Македония, </a:t>
            </a:r>
            <a:r>
              <a:rPr lang="ru-RU" dirty="0" err="1"/>
              <a:t>като</a:t>
            </a:r>
            <a:r>
              <a:rPr lang="ru-RU" dirty="0"/>
              <a:t> става един от </a:t>
            </a:r>
            <a:r>
              <a:rPr lang="ru-RU" dirty="0" err="1"/>
              <a:t>най-дейните</a:t>
            </a:r>
            <a:r>
              <a:rPr lang="ru-RU" dirty="0"/>
              <a:t> </a:t>
            </a:r>
            <a:r>
              <a:rPr lang="ru-RU" dirty="0" err="1"/>
              <a:t>сподвижници</a:t>
            </a:r>
            <a:r>
              <a:rPr lang="ru-RU" dirty="0"/>
              <a:t> на </a:t>
            </a:r>
            <a:r>
              <a:rPr lang="ru-RU" dirty="0" err="1"/>
              <a:t>Гоце</a:t>
            </a:r>
            <a:r>
              <a:rPr lang="ru-RU" dirty="0"/>
              <a:t> </a:t>
            </a:r>
            <a:r>
              <a:rPr lang="ru-RU" dirty="0" err="1"/>
              <a:t>Делчев</a:t>
            </a:r>
            <a:r>
              <a:rPr lang="ru-RU" dirty="0"/>
              <a:t> и </a:t>
            </a:r>
            <a:r>
              <a:rPr lang="ru-RU" dirty="0" err="1"/>
              <a:t>негов</a:t>
            </a:r>
            <a:r>
              <a:rPr lang="ru-RU" dirty="0"/>
              <a:t> </a:t>
            </a:r>
            <a:r>
              <a:rPr lang="ru-RU" dirty="0" err="1"/>
              <a:t>пръв</a:t>
            </a:r>
            <a:r>
              <a:rPr lang="ru-RU" dirty="0"/>
              <a:t> биограф - „</a:t>
            </a:r>
            <a:r>
              <a:rPr lang="ru-RU" dirty="0" err="1"/>
              <a:t>Гоце</a:t>
            </a:r>
            <a:r>
              <a:rPr lang="ru-RU" dirty="0"/>
              <a:t> </a:t>
            </a:r>
            <a:r>
              <a:rPr lang="ru-RU" dirty="0" err="1"/>
              <a:t>Делчев</a:t>
            </a:r>
            <a:r>
              <a:rPr lang="ru-RU" dirty="0"/>
              <a:t>” (1904). </a:t>
            </a:r>
            <a:r>
              <a:rPr lang="ru-RU" dirty="0" err="1"/>
              <a:t>Този</a:t>
            </a:r>
            <a:r>
              <a:rPr lang="ru-RU" dirty="0"/>
              <a:t> период от </a:t>
            </a:r>
            <a:r>
              <a:rPr lang="ru-RU" dirty="0" err="1"/>
              <a:t>неговия</a:t>
            </a:r>
            <a:r>
              <a:rPr lang="ru-RU" dirty="0"/>
              <a:t> живот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в </a:t>
            </a:r>
            <a:r>
              <a:rPr lang="ru-RU" dirty="0" err="1"/>
              <a:t>мемоарно-есеистичната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книга „</a:t>
            </a:r>
            <a:r>
              <a:rPr lang="ru-RU" dirty="0" err="1"/>
              <a:t>Хайдушки</a:t>
            </a:r>
            <a:r>
              <a:rPr lang="ru-RU" dirty="0"/>
              <a:t> копнения” (1909). </a:t>
            </a:r>
            <a:endParaRPr lang="bg-BG" dirty="0"/>
          </a:p>
        </p:txBody>
      </p:sp>
      <p:pic>
        <p:nvPicPr>
          <p:cNvPr id="6" name="Контейнер за съдържание 5" descr="190px-Насловна_страна_на_книгата_Гоце_Делчев_од_Јавор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1926" y="1619211"/>
            <a:ext cx="2873412" cy="431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Яворов и кръг “Мисъл”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bg-BG" dirty="0"/>
          </a:p>
          <a:p>
            <a:r>
              <a:rPr lang="ru-RU" dirty="0"/>
              <a:t> </a:t>
            </a:r>
            <a:r>
              <a:rPr lang="ru-RU" dirty="0" err="1"/>
              <a:t>Отзовал</a:t>
            </a:r>
            <a:r>
              <a:rPr lang="ru-RU" dirty="0"/>
              <a:t> се в София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съдействието</a:t>
            </a:r>
            <a:r>
              <a:rPr lang="ru-RU" dirty="0"/>
              <a:t> на д-р </a:t>
            </a:r>
            <a:r>
              <a:rPr lang="ru-RU" dirty="0" err="1"/>
              <a:t>Кръстьо</a:t>
            </a:r>
            <a:r>
              <a:rPr lang="ru-RU" dirty="0"/>
              <a:t> </a:t>
            </a:r>
            <a:r>
              <a:rPr lang="ru-RU" dirty="0" err="1"/>
              <a:t>Кръстев</a:t>
            </a:r>
            <a:r>
              <a:rPr lang="ru-RU" dirty="0"/>
              <a:t> и П. П. </a:t>
            </a:r>
            <a:r>
              <a:rPr lang="ru-RU" dirty="0" err="1"/>
              <a:t>Славейков</a:t>
            </a:r>
            <a:r>
              <a:rPr lang="ru-RU" dirty="0"/>
              <a:t>, Яворов става </a:t>
            </a:r>
            <a:r>
              <a:rPr lang="ru-RU" dirty="0" err="1"/>
              <a:t>сътрудник</a:t>
            </a:r>
            <a:r>
              <a:rPr lang="ru-RU" dirty="0"/>
              <a:t> и редактор на </a:t>
            </a:r>
            <a:r>
              <a:rPr lang="ru-RU" dirty="0" err="1"/>
              <a:t>издаваното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литературно списание „</a:t>
            </a:r>
            <a:r>
              <a:rPr lang="ru-RU" dirty="0" err="1"/>
              <a:t>Мисъл</a:t>
            </a:r>
            <a:r>
              <a:rPr lang="ru-RU" dirty="0"/>
              <a:t>”. </a:t>
            </a:r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негова</a:t>
            </a:r>
            <a:r>
              <a:rPr lang="ru-RU" dirty="0"/>
              <a:t> </a:t>
            </a:r>
            <a:r>
              <a:rPr lang="ru-RU" dirty="0" err="1"/>
              <a:t>творба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силно</a:t>
            </a:r>
            <a:r>
              <a:rPr lang="ru-RU" dirty="0"/>
              <a:t> </a:t>
            </a:r>
            <a:r>
              <a:rPr lang="ru-RU" dirty="0" err="1"/>
              <a:t>впечатлява</a:t>
            </a:r>
            <a:r>
              <a:rPr lang="ru-RU" dirty="0"/>
              <a:t> </a:t>
            </a:r>
            <a:r>
              <a:rPr lang="ru-RU" dirty="0" err="1"/>
              <a:t>естетите</a:t>
            </a:r>
            <a:r>
              <a:rPr lang="ru-RU" dirty="0"/>
              <a:t> от </a:t>
            </a:r>
            <a:r>
              <a:rPr lang="ru-RU" dirty="0" err="1"/>
              <a:t>кръга</a:t>
            </a:r>
            <a:r>
              <a:rPr lang="ru-RU" dirty="0"/>
              <a:t> „</a:t>
            </a:r>
            <a:r>
              <a:rPr lang="ru-RU" dirty="0" err="1"/>
              <a:t>Мисъл</a:t>
            </a:r>
            <a:r>
              <a:rPr lang="ru-RU" dirty="0"/>
              <a:t>” и се </a:t>
            </a:r>
            <a:r>
              <a:rPr lang="ru-RU" dirty="0" err="1"/>
              <a:t>превръща</a:t>
            </a:r>
            <a:r>
              <a:rPr lang="ru-RU" dirty="0"/>
              <a:t> в неделима част от него, е „</a:t>
            </a:r>
            <a:r>
              <a:rPr lang="ru-RU" dirty="0" err="1"/>
              <a:t>Калиопа</a:t>
            </a:r>
            <a:r>
              <a:rPr lang="ru-RU" dirty="0"/>
              <a:t>”. </a:t>
            </a:r>
            <a:endParaRPr lang="bg-BG" dirty="0"/>
          </a:p>
        </p:txBody>
      </p:sp>
      <p:pic>
        <p:nvPicPr>
          <p:cNvPr id="6" name="Контейнер за съдържание 5" descr="Peio-Iavorov-big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00240"/>
            <a:ext cx="4419973" cy="295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800088"/>
          </a:xfrm>
        </p:spPr>
        <p:txBody>
          <a:bodyPr/>
          <a:lstStyle/>
          <a:p>
            <a:r>
              <a:rPr lang="bg-BG" dirty="0"/>
              <a:t>Творецът Яворов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bg-BG" dirty="0"/>
          </a:p>
          <a:p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1901 г. </a:t>
            </a:r>
            <a:r>
              <a:rPr lang="ru-RU" dirty="0" err="1"/>
              <a:t>издава</a:t>
            </a:r>
            <a:r>
              <a:rPr lang="ru-RU" dirty="0"/>
              <a:t> </a:t>
            </a:r>
            <a:r>
              <a:rPr lang="ru-RU" dirty="0" err="1"/>
              <a:t>първата</a:t>
            </a:r>
            <a:r>
              <a:rPr lang="ru-RU" dirty="0"/>
              <a:t> си </a:t>
            </a:r>
            <a:r>
              <a:rPr lang="ru-RU" dirty="0" err="1"/>
              <a:t>стихосбирка</a:t>
            </a:r>
            <a:r>
              <a:rPr lang="ru-RU" dirty="0"/>
              <a:t> „Стихотворения”, </a:t>
            </a:r>
            <a:r>
              <a:rPr lang="ru-RU" dirty="0" err="1"/>
              <a:t>чието</a:t>
            </a:r>
            <a:r>
              <a:rPr lang="ru-RU" dirty="0"/>
              <a:t> </a:t>
            </a:r>
            <a:r>
              <a:rPr lang="ru-RU" dirty="0" err="1"/>
              <a:t>второ</a:t>
            </a:r>
            <a:r>
              <a:rPr lang="ru-RU" dirty="0"/>
              <a:t> издание от 1904 г. е с </a:t>
            </a:r>
            <a:r>
              <a:rPr lang="ru-RU" dirty="0" err="1"/>
              <a:t>предговор</a:t>
            </a:r>
            <a:r>
              <a:rPr lang="ru-RU" dirty="0"/>
              <a:t> от П. П. </a:t>
            </a:r>
            <a:r>
              <a:rPr lang="ru-RU" dirty="0" err="1"/>
              <a:t>Славейков</a:t>
            </a:r>
            <a:r>
              <a:rPr lang="ru-RU" dirty="0"/>
              <a:t>. В </a:t>
            </a:r>
            <a:r>
              <a:rPr lang="ru-RU" dirty="0" err="1"/>
              <a:t>този</a:t>
            </a:r>
            <a:r>
              <a:rPr lang="ru-RU" dirty="0"/>
              <a:t> период </a:t>
            </a:r>
            <a:r>
              <a:rPr lang="ru-RU" dirty="0" err="1"/>
              <a:t>поетът</a:t>
            </a:r>
            <a:r>
              <a:rPr lang="ru-RU" dirty="0"/>
              <a:t> </a:t>
            </a:r>
            <a:r>
              <a:rPr lang="ru-RU" dirty="0" err="1"/>
              <a:t>работи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библиотекар</a:t>
            </a:r>
            <a:r>
              <a:rPr lang="ru-RU" dirty="0"/>
              <a:t>, а </a:t>
            </a:r>
            <a:r>
              <a:rPr lang="ru-RU" dirty="0" err="1"/>
              <a:t>по-късно</a:t>
            </a:r>
            <a:r>
              <a:rPr lang="ru-RU" dirty="0"/>
              <a:t> и </a:t>
            </a:r>
            <a:r>
              <a:rPr lang="ru-RU" dirty="0" err="1"/>
              <a:t>като</a:t>
            </a:r>
            <a:r>
              <a:rPr lang="ru-RU" dirty="0"/>
              <a:t> драматург на </a:t>
            </a:r>
            <a:r>
              <a:rPr lang="ru-RU" dirty="0" err="1"/>
              <a:t>Народния</a:t>
            </a:r>
            <a:r>
              <a:rPr lang="ru-RU" dirty="0"/>
              <a:t> </a:t>
            </a:r>
            <a:r>
              <a:rPr lang="ru-RU" dirty="0" err="1"/>
              <a:t>театър</a:t>
            </a:r>
            <a:r>
              <a:rPr lang="ru-RU" dirty="0"/>
              <a:t>. Плод на </a:t>
            </a:r>
            <a:r>
              <a:rPr lang="ru-RU" dirty="0" err="1"/>
              <a:t>работата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в </a:t>
            </a:r>
            <a:r>
              <a:rPr lang="ru-RU" dirty="0" err="1"/>
              <a:t>театъра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две </a:t>
            </a:r>
            <a:r>
              <a:rPr lang="ru-RU" dirty="0" err="1"/>
              <a:t>пиеси</a:t>
            </a:r>
            <a:r>
              <a:rPr lang="ru-RU" dirty="0"/>
              <a:t> -„В полите на </a:t>
            </a:r>
            <a:r>
              <a:rPr lang="ru-RU" dirty="0" err="1"/>
              <a:t>Витоша</a:t>
            </a:r>
            <a:r>
              <a:rPr lang="ru-RU" dirty="0"/>
              <a:t>” (1910) и „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гръм</a:t>
            </a:r>
            <a:r>
              <a:rPr lang="ru-RU" dirty="0"/>
              <a:t> </a:t>
            </a:r>
            <a:r>
              <a:rPr lang="ru-RU" dirty="0" err="1"/>
              <a:t>удари</a:t>
            </a:r>
            <a:r>
              <a:rPr lang="ru-RU" dirty="0"/>
              <a:t>, как </a:t>
            </a:r>
            <a:r>
              <a:rPr lang="ru-RU" dirty="0" err="1"/>
              <a:t>ехото</a:t>
            </a:r>
            <a:r>
              <a:rPr lang="ru-RU" dirty="0"/>
              <a:t> </a:t>
            </a:r>
            <a:r>
              <a:rPr lang="ru-RU" dirty="0" err="1"/>
              <a:t>заглъхва</a:t>
            </a:r>
            <a:r>
              <a:rPr lang="ru-RU" dirty="0"/>
              <a:t>” (1912). </a:t>
            </a:r>
            <a:endParaRPr lang="bg-BG" dirty="0"/>
          </a:p>
          <a:p>
            <a:endParaRPr lang="bg-BG" dirty="0"/>
          </a:p>
        </p:txBody>
      </p:sp>
      <p:pic>
        <p:nvPicPr>
          <p:cNvPr id="6" name="Контейнер за съдържание 5" descr="1024px-BASA-10K-3-681-1-Peyo_Yavorov_and_Ivan_Vazov_National_Theat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5638800" cy="36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Жените в живота на Яворов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bg-BG" dirty="0"/>
          </a:p>
          <a:p>
            <a:r>
              <a:rPr lang="ru-RU" dirty="0"/>
              <a:t> Командирован на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пъти</a:t>
            </a:r>
            <a:r>
              <a:rPr lang="ru-RU" dirty="0"/>
              <a:t> в чужбина за </a:t>
            </a:r>
            <a:r>
              <a:rPr lang="ru-RU" dirty="0" err="1"/>
              <a:t>усъвършенстване</a:t>
            </a:r>
            <a:r>
              <a:rPr lang="ru-RU" dirty="0"/>
              <a:t> по литература - в Нанси, Женева, </a:t>
            </a:r>
            <a:r>
              <a:rPr lang="ru-RU" dirty="0" err="1"/>
              <a:t>Виена</a:t>
            </a:r>
            <a:r>
              <a:rPr lang="ru-RU" dirty="0"/>
              <a:t>, Париж, Яворов усилено чете модерна </a:t>
            </a:r>
            <a:r>
              <a:rPr lang="ru-RU" dirty="0" err="1"/>
              <a:t>френска</a:t>
            </a:r>
            <a:r>
              <a:rPr lang="ru-RU" dirty="0"/>
              <a:t> </a:t>
            </a:r>
            <a:r>
              <a:rPr lang="ru-RU" dirty="0" err="1"/>
              <a:t>поезия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1905 г. става </a:t>
            </a:r>
            <a:r>
              <a:rPr lang="ru-RU" dirty="0" err="1"/>
              <a:t>близък</a:t>
            </a:r>
            <a:r>
              <a:rPr lang="ru-RU" dirty="0"/>
              <a:t> </a:t>
            </a:r>
            <a:r>
              <a:rPr lang="ru-RU" dirty="0" err="1"/>
              <a:t>приятел</a:t>
            </a:r>
            <a:r>
              <a:rPr lang="ru-RU" dirty="0"/>
              <a:t> с </a:t>
            </a:r>
            <a:r>
              <a:rPr lang="ru-RU" dirty="0" err="1"/>
              <a:t>Дора</a:t>
            </a:r>
            <a:r>
              <a:rPr lang="ru-RU" dirty="0"/>
              <a:t> </a:t>
            </a:r>
            <a:r>
              <a:rPr lang="ru-RU" dirty="0" err="1"/>
              <a:t>Габе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1906 се </a:t>
            </a:r>
            <a:r>
              <a:rPr lang="ru-RU" dirty="0" err="1"/>
              <a:t>влюбва</a:t>
            </a:r>
            <a:r>
              <a:rPr lang="ru-RU" dirty="0"/>
              <a:t> в Мина, но скоро след </a:t>
            </a:r>
            <a:r>
              <a:rPr lang="ru-RU" dirty="0" err="1"/>
              <a:t>това</a:t>
            </a:r>
            <a:r>
              <a:rPr lang="ru-RU" dirty="0"/>
              <a:t>, при </a:t>
            </a:r>
            <a:r>
              <a:rPr lang="ru-RU" dirty="0" err="1"/>
              <a:t>едно</a:t>
            </a:r>
            <a:r>
              <a:rPr lang="ru-RU" dirty="0"/>
              <a:t> от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пътувания</a:t>
            </a:r>
            <a:r>
              <a:rPr lang="ru-RU" dirty="0"/>
              <a:t> (1910) </a:t>
            </a:r>
            <a:r>
              <a:rPr lang="ru-RU" dirty="0" err="1"/>
              <a:t>изпраща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последния</a:t>
            </a:r>
            <a:r>
              <a:rPr lang="ru-RU" dirty="0"/>
              <a:t> и дом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възлюбена</a:t>
            </a:r>
            <a:r>
              <a:rPr lang="ru-RU" dirty="0"/>
              <a:t> - Мина Тодорова, сестра на П. Ю. Тодоров. </a:t>
            </a:r>
            <a:endParaRPr lang="bg-BG" dirty="0"/>
          </a:p>
          <a:p>
            <a:endParaRPr lang="bg-BG" dirty="0"/>
          </a:p>
        </p:txBody>
      </p:sp>
      <p:pic>
        <p:nvPicPr>
          <p:cNvPr id="6" name="Контейнер за съдържание 5" descr="1402_20170903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1" y="642919"/>
            <a:ext cx="1785949" cy="249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s://tse1.mm.bing.net/th?id=OIP.9VBESpKUzsiK0UEYwQdCMwHaEL&amp;pid=Api&amp;P=0&amp;w=288&amp;h=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342902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онтейнер за съдържание 5" descr="1402_201709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642918"/>
            <a:ext cx="1785949" cy="249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s://e-vestnik.bg/imgs/art_show/_Mina_Yavo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86190"/>
            <a:ext cx="4381484" cy="250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57212"/>
          </a:xfrm>
        </p:spPr>
        <p:txBody>
          <a:bodyPr/>
          <a:lstStyle/>
          <a:p>
            <a:r>
              <a:rPr lang="bg-BG" dirty="0"/>
              <a:t>Стихосбирки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1907 г. </a:t>
            </a:r>
            <a:r>
              <a:rPr lang="ru-RU" dirty="0" err="1"/>
              <a:t>излиза</a:t>
            </a:r>
            <a:r>
              <a:rPr lang="ru-RU" dirty="0"/>
              <a:t> </a:t>
            </a:r>
            <a:r>
              <a:rPr lang="ru-RU" dirty="0" err="1"/>
              <a:t>втората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стихосбирка</a:t>
            </a:r>
            <a:r>
              <a:rPr lang="ru-RU" dirty="0"/>
              <a:t> „</a:t>
            </a:r>
            <a:r>
              <a:rPr lang="ru-RU" dirty="0" err="1"/>
              <a:t>Безсъници</a:t>
            </a:r>
            <a:r>
              <a:rPr lang="ru-RU" dirty="0"/>
              <a:t>”,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окончателно</a:t>
            </a:r>
            <a:r>
              <a:rPr lang="ru-RU" dirty="0"/>
              <a:t> </a:t>
            </a:r>
            <a:r>
              <a:rPr lang="ru-RU" dirty="0" err="1"/>
              <a:t>проправя</a:t>
            </a:r>
            <a:r>
              <a:rPr lang="ru-RU" dirty="0"/>
              <a:t> </a:t>
            </a:r>
            <a:r>
              <a:rPr lang="ru-RU" dirty="0" err="1"/>
              <a:t>пътя</a:t>
            </a:r>
            <a:r>
              <a:rPr lang="ru-RU" dirty="0"/>
              <a:t> на </a:t>
            </a:r>
            <a:r>
              <a:rPr lang="ru-RU" dirty="0" err="1"/>
              <a:t>модерната</a:t>
            </a:r>
            <a:r>
              <a:rPr lang="ru-RU" dirty="0"/>
              <a:t> </a:t>
            </a:r>
            <a:r>
              <a:rPr lang="ru-RU" dirty="0" err="1"/>
              <a:t>българска</a:t>
            </a:r>
            <a:r>
              <a:rPr lang="ru-RU" dirty="0"/>
              <a:t> лирика. </a:t>
            </a:r>
            <a:r>
              <a:rPr lang="ru-RU" dirty="0" err="1"/>
              <a:t>През</a:t>
            </a:r>
            <a:r>
              <a:rPr lang="ru-RU" dirty="0"/>
              <a:t> 1910 г. </a:t>
            </a:r>
            <a:r>
              <a:rPr lang="ru-RU" dirty="0" err="1"/>
              <a:t>излиза</a:t>
            </a:r>
            <a:r>
              <a:rPr lang="ru-RU" dirty="0"/>
              <a:t> от </a:t>
            </a:r>
            <a:r>
              <a:rPr lang="ru-RU" dirty="0" err="1"/>
              <a:t>печат</a:t>
            </a:r>
            <a:r>
              <a:rPr lang="ru-RU" dirty="0"/>
              <a:t> </a:t>
            </a:r>
            <a:r>
              <a:rPr lang="ru-RU" dirty="0" err="1"/>
              <a:t>антологичната</a:t>
            </a:r>
            <a:r>
              <a:rPr lang="ru-RU" dirty="0"/>
              <a:t> книга на </a:t>
            </a:r>
            <a:r>
              <a:rPr lang="ru-RU" dirty="0" err="1"/>
              <a:t>поета</a:t>
            </a:r>
            <a:r>
              <a:rPr lang="ru-RU" dirty="0"/>
              <a:t> „</a:t>
            </a:r>
            <a:r>
              <a:rPr lang="ru-RU" dirty="0" err="1"/>
              <a:t>Подир</a:t>
            </a:r>
            <a:r>
              <a:rPr lang="ru-RU" dirty="0"/>
              <a:t> </a:t>
            </a:r>
            <a:r>
              <a:rPr lang="ru-RU" dirty="0" err="1"/>
              <a:t>сенките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облаците</a:t>
            </a:r>
            <a:r>
              <a:rPr lang="ru-RU" dirty="0"/>
              <a:t>”, </a:t>
            </a:r>
            <a:r>
              <a:rPr lang="ru-RU" dirty="0" err="1"/>
              <a:t>чието</a:t>
            </a:r>
            <a:r>
              <a:rPr lang="ru-RU" dirty="0"/>
              <a:t> </a:t>
            </a:r>
            <a:r>
              <a:rPr lang="ru-RU" dirty="0" err="1"/>
              <a:t>второ</a:t>
            </a:r>
            <a:r>
              <a:rPr lang="ru-RU" dirty="0"/>
              <a:t> издание от 1914 г.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равносметка</a:t>
            </a:r>
            <a:r>
              <a:rPr lang="ru-RU" dirty="0"/>
              <a:t> на </a:t>
            </a:r>
            <a:r>
              <a:rPr lang="ru-RU" dirty="0" err="1"/>
              <a:t>поетически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, </a:t>
            </a:r>
            <a:r>
              <a:rPr lang="ru-RU" dirty="0" err="1"/>
              <a:t>сравняван</a:t>
            </a:r>
            <a:r>
              <a:rPr lang="ru-RU" dirty="0"/>
              <a:t> с </a:t>
            </a:r>
            <a:r>
              <a:rPr lang="ru-RU" dirty="0" err="1"/>
              <a:t>този</a:t>
            </a:r>
            <a:r>
              <a:rPr lang="ru-RU" dirty="0"/>
              <a:t> на </a:t>
            </a:r>
            <a:r>
              <a:rPr lang="ru-RU" dirty="0" err="1"/>
              <a:t>Ботев</a:t>
            </a:r>
            <a:r>
              <a:rPr lang="ru-RU" dirty="0"/>
              <a:t>.</a:t>
            </a:r>
            <a:endParaRPr lang="bg-BG" dirty="0"/>
          </a:p>
          <a:p>
            <a:endParaRPr lang="bg-BG" dirty="0"/>
          </a:p>
        </p:txBody>
      </p:sp>
      <p:pic>
        <p:nvPicPr>
          <p:cNvPr id="6" name="Контейнер за съдържание 5" descr="misul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009650"/>
            <a:ext cx="3214709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632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Georgia</vt:lpstr>
      <vt:lpstr>Wingdings</vt:lpstr>
      <vt:lpstr>Wingdings 2</vt:lpstr>
      <vt:lpstr>Граждански</vt:lpstr>
      <vt:lpstr>Пейо Крачолов Яворов</vt:lpstr>
      <vt:lpstr>Родно място и ранни години</vt:lpstr>
      <vt:lpstr>Ранни години</vt:lpstr>
      <vt:lpstr>Първи творби</vt:lpstr>
      <vt:lpstr>Яворов и Гоце Делчев</vt:lpstr>
      <vt:lpstr>Яворов и кръг “Мисъл”</vt:lpstr>
      <vt:lpstr>Творецът Яворов</vt:lpstr>
      <vt:lpstr>Жените в живота на Яворов</vt:lpstr>
      <vt:lpstr>Стихосбирки</vt:lpstr>
      <vt:lpstr>Бракът с Лора Каравелова </vt:lpstr>
      <vt:lpstr>Трагичната смърт</vt:lpstr>
      <vt:lpstr>Паметници на Яворов и оценки на критиката за него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Пейо Крачолов Яворов</dc:title>
  <dc:creator>Isidor</dc:creator>
  <cp:lastModifiedBy>Заприна Г. Глушкова</cp:lastModifiedBy>
  <cp:revision>13</cp:revision>
  <dcterms:created xsi:type="dcterms:W3CDTF">2020-04-26T09:23:56Z</dcterms:created>
  <dcterms:modified xsi:type="dcterms:W3CDTF">2021-10-27T17:07:49Z</dcterms:modified>
</cp:coreProperties>
</file>