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71" r:id="rId13"/>
    <p:sldId id="266" r:id="rId14"/>
    <p:sldId id="267" r:id="rId15"/>
    <p:sldId id="268" r:id="rId16"/>
    <p:sldId id="272" r:id="rId17"/>
    <p:sldId id="274" r:id="rId18"/>
    <p:sldId id="278" r:id="rId19"/>
    <p:sldId id="275" r:id="rId20"/>
    <p:sldId id="276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0EAA-1283-4D7C-8526-8ABC140273C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A942-95C0-4498-B133-60256B53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rIgJpr7beUE" TargetMode="External"/><Relationship Id="rId4" Type="http://schemas.openxmlformats.org/officeDocument/2006/relationships/hyperlink" Target="https://www.youtube.com/watch?v=mfjHJt1-_e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g.wikipedia.org/wiki/%D0%9B%D0%B8%D0%B1%D0%B5%D1%80%D0%B0%D0%BB%D0%BD%D0%B0_%D0%BF%D0%B0%D1%80%D1%82%D0%B8%D1%8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513" y="1152144"/>
            <a:ext cx="3961096" cy="30723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1834"/>
              </a:avLst>
            </a:prstTxWarp>
            <a:normAutofit/>
          </a:bodyPr>
          <a:lstStyle/>
          <a:p>
            <a:pPr algn="l">
              <a:lnSpc>
                <a:spcPct val="90000"/>
              </a:lnSpc>
            </a:pPr>
            <a:r>
              <a:rPr lang="bg-BG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Петко </a:t>
            </a:r>
            <a:r>
              <a:rPr lang="bg-BG" sz="2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Рачов</a:t>
            </a:r>
            <a:r>
              <a:rPr lang="bg-BG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  Славейков</a:t>
            </a:r>
            <a:br>
              <a:rPr lang="bg-BG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</a:br>
            <a:r>
              <a:rPr lang="bg-BG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1827 - 1895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ru-RU" sz="2700" i="1" dirty="0">
                <a:latin typeface="Comic Sans MS" panose="030F0702030302020204" pitchFamily="66" charset="0"/>
              </a:rPr>
              <a:t>"</a:t>
            </a:r>
            <a:r>
              <a:rPr lang="ru-RU" sz="2700" dirty="0" err="1">
                <a:latin typeface="Comic Sans MS" panose="030F0702030302020204" pitchFamily="66" charset="0"/>
              </a:rPr>
              <a:t>Славейков</a:t>
            </a:r>
            <a:r>
              <a:rPr lang="ru-RU" sz="2700" dirty="0">
                <a:latin typeface="Comic Sans MS" panose="030F0702030302020204" pitchFamily="66" charset="0"/>
              </a:rPr>
              <a:t> е </a:t>
            </a:r>
            <a:r>
              <a:rPr lang="ru-RU" sz="2700" dirty="0" err="1">
                <a:latin typeface="Comic Sans MS" panose="030F0702030302020204" pitchFamily="66" charset="0"/>
              </a:rPr>
              <a:t>моят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учител</a:t>
            </a:r>
            <a:r>
              <a:rPr lang="ru-RU" sz="2700" dirty="0">
                <a:latin typeface="Comic Sans MS" panose="030F0702030302020204" pitchFamily="66" charset="0"/>
              </a:rPr>
              <a:t> и </a:t>
            </a:r>
            <a:r>
              <a:rPr lang="ru-RU" sz="2700" dirty="0" err="1">
                <a:latin typeface="Comic Sans MS" panose="030F0702030302020204" pitchFamily="66" charset="0"/>
              </a:rPr>
              <a:t>вашият</a:t>
            </a:r>
            <a:r>
              <a:rPr lang="ru-RU" sz="2700" dirty="0">
                <a:latin typeface="Comic Sans MS" panose="030F0702030302020204" pitchFamily="66" charset="0"/>
              </a:rPr>
              <a:t>..."</a:t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>             </a:t>
            </a:r>
            <a:r>
              <a:rPr lang="en-US" sz="2700" dirty="0">
                <a:latin typeface="Comic Sans MS" panose="030F0702030302020204" pitchFamily="66" charset="0"/>
              </a:rPr>
              <a:t>   </a:t>
            </a:r>
            <a:r>
              <a:rPr lang="ru-RU" sz="2700" dirty="0">
                <a:latin typeface="Comic Sans MS" panose="030F0702030302020204" pitchFamily="66" charset="0"/>
              </a:rPr>
              <a:t> Иван </a:t>
            </a:r>
            <a:r>
              <a:rPr lang="ru-RU" sz="2700" dirty="0" err="1">
                <a:latin typeface="Comic Sans MS" panose="030F0702030302020204" pitchFamily="66" charset="0"/>
              </a:rPr>
              <a:t>Вазов</a:t>
            </a:r>
            <a:r>
              <a:rPr lang="ru-RU" sz="2700" dirty="0">
                <a:latin typeface="Comic Sans MS" panose="030F0702030302020204" pitchFamily="66" charset="0"/>
              </a:rPr>
              <a:t> </a:t>
            </a:r>
            <a:endParaRPr lang="en-US" sz="2700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15690" y="248821"/>
            <a:ext cx="2653181" cy="298482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650"/>
            <a:ext cx="455228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400" y="3482471"/>
            <a:ext cx="2313763" cy="3126707"/>
          </a:xfrm>
          <a:prstGeom prst="rect">
            <a:avLst/>
          </a:pr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8C3F39FA-CBA2-449A-9D79-4DDACB219EAB}"/>
              </a:ext>
            </a:extLst>
          </p:cNvPr>
          <p:cNvSpPr/>
          <p:nvPr/>
        </p:nvSpPr>
        <p:spPr>
          <a:xfrm>
            <a:off x="634314" y="4921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https://www.youtube.com/watch?v=mfjHJt1-_e4</a:t>
            </a:r>
            <a:endParaRPr lang="bg-BG" dirty="0"/>
          </a:p>
          <a:p>
            <a:r>
              <a:rPr lang="en-GB" dirty="0">
                <a:hlinkClick r:id="rId5"/>
              </a:rPr>
              <a:t>https://www.youtube.com/watch?v=rIgJpr7beUE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941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Класната стая в Даскалоливницата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82" y="1052736"/>
            <a:ext cx="460851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7.Културно-просветна дейност 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Развива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важна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културно-просветна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дейност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и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1847 г.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събира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2263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песни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пословици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и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поговорки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От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1852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година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отпечатва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първите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книги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Смесена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китка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“, „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Песнопойка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“, „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Басненик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Участва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заговора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неуспешното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въстание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дядо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Никола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Търново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-1856.</a:t>
            </a: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Като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учител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Търговище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издава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български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сатиричен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вестник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„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Гайда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аботи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известно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време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във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Варна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заминава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Цариград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поканен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през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1864 г.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редактира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българския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превод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Библията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000" b="1">
                <a:latin typeface="Comic Sans MS" panose="030F0702030302020204" pitchFamily="66" charset="0"/>
              </a:rPr>
              <a:t>Прославило се Търново със своя гръцки владика</a:t>
            </a:r>
            <a:endParaRPr lang="en-US" sz="4000" b="1">
              <a:latin typeface="Comic Sans MS" panose="030F0702030302020204" pitchFamily="66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2266E74-8B9C-4630-925E-4083660FD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r="14208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300" b="1"/>
              <a:t> Прославило се Търново                         груби им думи думаше:</a:t>
            </a:r>
            <a:br>
              <a:rPr lang="ru-RU" sz="1300" b="1"/>
            </a:br>
            <a:r>
              <a:rPr lang="ru-RU" sz="1300" b="1"/>
              <a:t>със славни гърци владици,                     -Де , гиди, старци,  магарци!</a:t>
            </a:r>
            <a:br>
              <a:rPr lang="ru-RU" sz="1300" b="1"/>
            </a:br>
            <a:r>
              <a:rPr lang="ru-RU" sz="1300" b="1"/>
              <a:t>най си се много прослави                       А кметовете псуваше,</a:t>
            </a:r>
            <a:br>
              <a:rPr lang="ru-RU" sz="1300" b="1"/>
            </a:br>
            <a:r>
              <a:rPr lang="ru-RU" sz="1300" b="1"/>
              <a:t>със Панарета делия,                                  псуваше и ги биеше,</a:t>
            </a:r>
            <a:br>
              <a:rPr lang="ru-RU" sz="1300" b="1"/>
            </a:br>
            <a:r>
              <a:rPr lang="ru-RU" sz="1300" b="1"/>
              <a:t>делия, дели башия,                                  калпаците им  хвърляше</a:t>
            </a:r>
            <a:br>
              <a:rPr lang="ru-RU" sz="1300" b="1"/>
            </a:br>
            <a:r>
              <a:rPr lang="ru-RU" sz="1300" b="1"/>
              <a:t>лудия гръцки владика.                            И «толуми» им думаше.</a:t>
            </a:r>
            <a:br>
              <a:rPr lang="ru-RU" sz="1300" b="1"/>
            </a:br>
            <a:r>
              <a:rPr lang="ru-RU" sz="1300" b="1"/>
              <a:t>Ка</a:t>
            </a:r>
            <a:r>
              <a:rPr lang="bg-BG" sz="1300" b="1"/>
              <a:t>т</a:t>
            </a:r>
            <a:r>
              <a:rPr lang="ru-RU" sz="1300" b="1"/>
              <a:t>о гидия ходеше,                                   А йощ  се повеч прослави</a:t>
            </a:r>
            <a:br>
              <a:rPr lang="ru-RU" sz="1300" b="1"/>
            </a:br>
            <a:r>
              <a:rPr lang="ru-RU" sz="1300" b="1"/>
              <a:t>враня си коня яздеше,                              със Неофита мъдрия,</a:t>
            </a:r>
            <a:br>
              <a:rPr lang="ru-RU" sz="1300" b="1"/>
            </a:br>
            <a:r>
              <a:rPr lang="ru-RU" sz="1300" b="1"/>
              <a:t>окачен топуз носеше,                                мъдрия и глупавия...</a:t>
            </a:r>
            <a:br>
              <a:rPr lang="ru-RU" sz="1300" b="1"/>
            </a:br>
            <a:r>
              <a:rPr lang="ru-RU" sz="1300" b="1"/>
              <a:t>селата обикаляше,</a:t>
            </a:r>
            <a:br>
              <a:rPr lang="ru-RU" sz="1300" b="1"/>
            </a:br>
            <a:r>
              <a:rPr lang="ru-RU" sz="1300" b="1"/>
              <a:t>сякак народа дереше</a:t>
            </a:r>
            <a:br>
              <a:rPr lang="ru-RU" sz="1300" b="1"/>
            </a:br>
            <a:r>
              <a:rPr lang="ru-RU" sz="1300" b="1"/>
              <a:t>и грешни пари береше;</a:t>
            </a:r>
            <a:br>
              <a:rPr lang="ru-RU" sz="1300" b="1"/>
            </a:br>
            <a:r>
              <a:rPr lang="ru-RU" sz="1300" b="1"/>
              <a:t>попове си яздеше,</a:t>
            </a:r>
            <a:br>
              <a:rPr lang="ru-RU" sz="1300" b="1"/>
            </a:br>
            <a:endParaRPr lang="en-US" sz="1300" b="1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B62561B2-055D-4BF6-A05B-C56458C29D77}"/>
              </a:ext>
            </a:extLst>
          </p:cNvPr>
          <p:cNvSpPr txBox="1"/>
          <p:nvPr/>
        </p:nvSpPr>
        <p:spPr>
          <a:xfrm>
            <a:off x="3275856" y="6525344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1872-1874г. – Славейков със сестра си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42442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Първите издадени  книги  от Славейков - 1852 г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564904"/>
            <a:ext cx="4042792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800" b="1" dirty="0">
                <a:latin typeface="Comic Sans MS" panose="030F0702030302020204" pitchFamily="66" charset="0"/>
              </a:rPr>
              <a:t>„Смесена китка“</a:t>
            </a:r>
          </a:p>
          <a:p>
            <a:r>
              <a:rPr lang="bg-BG" sz="2800" b="1" dirty="0">
                <a:latin typeface="Comic Sans MS" panose="030F0702030302020204" pitchFamily="66" charset="0"/>
              </a:rPr>
              <a:t>„Басненик“</a:t>
            </a:r>
          </a:p>
          <a:p>
            <a:r>
              <a:rPr lang="bg-BG" sz="2800" b="1" dirty="0">
                <a:latin typeface="Comic Sans MS" panose="030F0702030302020204" pitchFamily="66" charset="0"/>
              </a:rPr>
              <a:t>„Песнопойка“</a:t>
            </a:r>
          </a:p>
          <a:p>
            <a:r>
              <a:rPr lang="bg-BG" sz="2800" b="1" dirty="0">
                <a:latin typeface="Comic Sans MS" panose="030F0702030302020204" pitchFamily="66" charset="0"/>
              </a:rPr>
              <a:t>„Бойка войвода“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4441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800" b="1" dirty="0">
                <a:latin typeface="Comic Sans MS" panose="030F0702030302020204" pitchFamily="66" charset="0"/>
              </a:rPr>
              <a:t>Вестници  и списания, издавани от  Славейков</a:t>
            </a:r>
            <a:endParaRPr lang="en-US" sz="2800" b="1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600" b="1">
                <a:latin typeface="Comic Sans MS" panose="030F0702030302020204" pitchFamily="66" charset="0"/>
              </a:rPr>
              <a:t>в. „Гайда“ – 1863 - 1867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в. „Македония“ – 1866 - 1872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сп.“Ружица“ -1871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сп.“Пчелица“  - 1871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сп. „Читалище“  - 1872-73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сп. „Звънчатий Глумчо“ - 1872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в. „Шутош“ – 1873 - 74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в. „Костурка“ – 1874</a:t>
            </a:r>
          </a:p>
          <a:p>
            <a:r>
              <a:rPr lang="bg-BG" sz="1600" b="1">
                <a:latin typeface="Comic Sans MS" panose="030F0702030302020204" pitchFamily="66" charset="0"/>
              </a:rPr>
              <a:t>в. „Остен“ - 1879</a:t>
            </a:r>
          </a:p>
          <a:p>
            <a:endParaRPr lang="en-US" sz="160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DB5066A-D7C2-4205-89D6-22D74864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511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7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8" y="404665"/>
            <a:ext cx="36702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764704"/>
            <a:ext cx="4680520" cy="561662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След пътуване до Македония през 1874 година Петко Славейков участва в основаването на българска гимназия в Одрин, където се бори с гръцкото влияние върху българите.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 По-късно е учител в Стара	Загора, пише борчески стихотворения и за кратко е в затвора след	 Априлското въстание.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3" y="4077072"/>
            <a:ext cx="2768885" cy="26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8.Политическа кариера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* </a:t>
            </a:r>
            <a:r>
              <a:rPr lang="ru-RU" sz="2800" b="1" dirty="0">
                <a:latin typeface="Comic Sans MS" panose="030F0702030302020204" pitchFamily="66" charset="0"/>
              </a:rPr>
              <a:t>След Освобождението 1878 г.  Петко Славейков става един от водачите на 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новообразуваната </a:t>
            </a:r>
            <a:r>
              <a:rPr lang="bg-BG" sz="2800" b="1" dirty="0">
                <a:latin typeface="Comic Sans MS" panose="030F0702030302020204" pitchFamily="66" charset="0"/>
              </a:rPr>
              <a:t>Либерална партия.</a:t>
            </a:r>
            <a:endParaRPr lang="ru-RU" sz="2800" b="1" u="sng" dirty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ru-RU" sz="2800" b="1" dirty="0">
                <a:latin typeface="Comic Sans MS" panose="030F0702030302020204" pitchFamily="66" charset="0"/>
              </a:rPr>
              <a:t> Избран е за Председател на Народното събрание  - 1880 г</a:t>
            </a:r>
          </a:p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ru-RU" sz="2800" b="1" dirty="0">
                <a:latin typeface="Comic Sans MS" panose="030F0702030302020204" pitchFamily="66" charset="0"/>
              </a:rPr>
              <a:t> Министър на Народното просвещение                  	*Министър на Вътрешните работи в правителството на Петко Каравелов – 1880/81</a:t>
            </a:r>
          </a:p>
          <a:p>
            <a:pPr marL="0" indent="0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ru-RU" sz="2800" b="1" dirty="0">
                <a:latin typeface="Comic Sans MS" panose="030F0702030302020204" pitchFamily="66" charset="0"/>
              </a:rPr>
              <a:t> След Съединението е помощник-комисар в Южна България.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Краят на достоен  и смел  живот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772816"/>
            <a:ext cx="4608512" cy="47811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   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подчертани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демократични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идеи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и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участие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политичес-ките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борби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е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арестуван</a:t>
            </a:r>
            <a:r>
              <a:rPr lang="bg-BG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bg-BG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абранено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му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е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учителствува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и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му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намаляват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пенсията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Дълбоко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огорчен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умира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София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bg-BG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bg-BG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</a:t>
            </a:r>
            <a:r>
              <a:rPr lang="en-US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юли</a:t>
            </a:r>
            <a: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1895 г.</a:t>
            </a:r>
            <a:br>
              <a:rPr lang="en-U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72408" cy="41488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latin typeface="Comic Sans MS" panose="030F0702030302020204" pitchFamily="66" charset="0"/>
              </a:rPr>
              <a:t>Винаги справедлив, борещ  се за истината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"</a:t>
            </a:r>
            <a:r>
              <a:rPr lang="ru-RU" sz="2800" b="1" dirty="0">
                <a:latin typeface="Comic Sans MS" panose="030F0702030302020204" pitchFamily="66" charset="0"/>
              </a:rPr>
              <a:t>Таквизи сме ти ние: на гърци-владици, на лъжци-просяци, за инат, за салтанат, за моди, за угоди, за едение, за пиение, за игри, за кеф да правим даваме и наддаваме, а за общополезни неща са вкаскастяваме; затуй народните ни работи никак не харосват, но като те не харосват, то и ний ще видим ли някога добър ден?"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bg-BG" sz="2400" b="1" dirty="0"/>
              <a:t>В</a:t>
            </a:r>
            <a:r>
              <a:rPr lang="en-US" sz="2400" b="1" dirty="0"/>
              <a:t> </a:t>
            </a:r>
            <a:r>
              <a:rPr lang="en-US" sz="2400" b="1" dirty="0" err="1"/>
              <a:t>творби</a:t>
            </a:r>
            <a:r>
              <a:rPr lang="bg-BG" sz="2400" b="1" dirty="0"/>
              <a:t>те си </a:t>
            </a:r>
            <a:r>
              <a:rPr lang="en-US" sz="2400" b="1" dirty="0"/>
              <a:t> П. Р. </a:t>
            </a:r>
            <a:r>
              <a:rPr lang="en-US" sz="2400" b="1" dirty="0" err="1"/>
              <a:t>Славейков</a:t>
            </a:r>
            <a:r>
              <a:rPr lang="en-US" sz="2400" b="1" dirty="0"/>
              <a:t> </a:t>
            </a:r>
            <a:r>
              <a:rPr lang="en-US" sz="2400" b="1" dirty="0" err="1"/>
              <a:t>доразвива</a:t>
            </a:r>
            <a:r>
              <a:rPr lang="en-US" sz="2400" b="1" dirty="0"/>
              <a:t> </a:t>
            </a:r>
            <a:r>
              <a:rPr lang="en-US" sz="2400" b="1" dirty="0" err="1"/>
              <a:t>българския</a:t>
            </a:r>
            <a:r>
              <a:rPr lang="en-US" sz="2400" b="1" dirty="0"/>
              <a:t> </a:t>
            </a:r>
            <a:r>
              <a:rPr lang="en-US" sz="2400" b="1" dirty="0" err="1"/>
              <a:t>език</a:t>
            </a:r>
            <a:r>
              <a:rPr lang="en-US" sz="2400" b="1" dirty="0"/>
              <a:t>. </a:t>
            </a:r>
            <a:r>
              <a:rPr lang="en-US" sz="2400" b="1" dirty="0" err="1"/>
              <a:t>Пише</a:t>
            </a:r>
            <a:r>
              <a:rPr lang="en-US" sz="2400" b="1" dirty="0"/>
              <a:t> </a:t>
            </a:r>
            <a:r>
              <a:rPr lang="en-US" sz="2400" b="1" dirty="0" err="1"/>
              <a:t>исторически</a:t>
            </a:r>
            <a:r>
              <a:rPr lang="en-US" sz="2400" b="1" dirty="0"/>
              <a:t> </a:t>
            </a:r>
            <a:r>
              <a:rPr lang="en-US" sz="2400" b="1" dirty="0" err="1"/>
              <a:t>патриотични</a:t>
            </a:r>
            <a:r>
              <a:rPr lang="en-US" sz="2400" b="1" dirty="0"/>
              <a:t> </a:t>
            </a:r>
            <a:r>
              <a:rPr lang="en-US" sz="2400" b="1" dirty="0" err="1"/>
              <a:t>песни</a:t>
            </a:r>
            <a:r>
              <a:rPr lang="en-US" sz="2400" b="1" dirty="0"/>
              <a:t> и </a:t>
            </a:r>
            <a:r>
              <a:rPr lang="en-US" sz="2400" b="1" dirty="0" err="1"/>
              <a:t>поеми</a:t>
            </a:r>
            <a:r>
              <a:rPr lang="en-US" sz="2400" b="1" dirty="0"/>
              <a:t>, </a:t>
            </a:r>
            <a:r>
              <a:rPr lang="en-US" sz="2400" b="1" dirty="0" err="1"/>
              <a:t>любовна</a:t>
            </a:r>
            <a:r>
              <a:rPr lang="en-US" sz="2400" b="1" dirty="0"/>
              <a:t> и </a:t>
            </a:r>
            <a:r>
              <a:rPr lang="en-US" sz="2400" b="1" dirty="0" err="1"/>
              <a:t>пейзажна</a:t>
            </a:r>
            <a:r>
              <a:rPr lang="en-US" sz="2400" b="1" dirty="0"/>
              <a:t> </a:t>
            </a:r>
            <a:r>
              <a:rPr lang="en-US" sz="2400" b="1" dirty="0" err="1"/>
              <a:t>лирика</a:t>
            </a:r>
            <a:r>
              <a:rPr lang="en-US" sz="2400" b="1" dirty="0"/>
              <a:t> </a:t>
            </a:r>
            <a:r>
              <a:rPr lang="en-US" sz="2400" b="1" dirty="0" err="1"/>
              <a:t>под</a:t>
            </a:r>
            <a:r>
              <a:rPr lang="en-US" sz="2400" b="1" dirty="0"/>
              <a:t> </a:t>
            </a:r>
            <a:r>
              <a:rPr lang="en-US" sz="2400" b="1" dirty="0" err="1"/>
              <a:t>влияние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руските</a:t>
            </a:r>
            <a:r>
              <a:rPr lang="en-US" sz="2400" b="1" dirty="0"/>
              <a:t> </a:t>
            </a:r>
            <a:r>
              <a:rPr lang="en-US" sz="2400" b="1" dirty="0" err="1"/>
              <a:t>поети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Пушкин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Фед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Карамзин</a:t>
            </a:r>
            <a:r>
              <a:rPr lang="en-US" sz="2400" b="1" dirty="0"/>
              <a:t>. </a:t>
            </a:r>
            <a:endParaRPr lang="bg-BG" sz="2400" b="1" dirty="0"/>
          </a:p>
          <a:p>
            <a:r>
              <a:rPr lang="en-US" sz="2400" b="1" dirty="0" err="1"/>
              <a:t>Запазени</a:t>
            </a:r>
            <a:r>
              <a:rPr lang="en-US" sz="2400" b="1" dirty="0"/>
              <a:t> </a:t>
            </a:r>
            <a:r>
              <a:rPr lang="en-US" sz="2400" b="1" dirty="0" err="1"/>
              <a:t>са</a:t>
            </a:r>
            <a:r>
              <a:rPr lang="en-US" sz="2400" b="1" dirty="0"/>
              <a:t> </a:t>
            </a:r>
            <a:r>
              <a:rPr lang="en-US" sz="2400" b="1" dirty="0" err="1"/>
              <a:t>части</a:t>
            </a:r>
            <a:r>
              <a:rPr lang="en-US" sz="2400" b="1" dirty="0"/>
              <a:t> </a:t>
            </a:r>
            <a:r>
              <a:rPr lang="en-US" sz="2400" b="1" dirty="0" err="1"/>
              <a:t>от</a:t>
            </a:r>
            <a:r>
              <a:rPr lang="en-US" sz="2400" b="1" dirty="0"/>
              <a:t> </a:t>
            </a:r>
            <a:r>
              <a:rPr lang="en-US" sz="2400" b="1" dirty="0" err="1"/>
              <a:t>исторически</a:t>
            </a:r>
            <a:r>
              <a:rPr lang="en-US" sz="2400" b="1" dirty="0"/>
              <a:t> </a:t>
            </a:r>
            <a:r>
              <a:rPr lang="en-US" sz="2400" b="1" dirty="0" err="1"/>
              <a:t>поеми</a:t>
            </a:r>
            <a:r>
              <a:rPr lang="en-US" sz="2400" b="1" dirty="0"/>
              <a:t> (</a:t>
            </a:r>
            <a:r>
              <a:rPr lang="en-US" sz="2400" b="1" dirty="0" err="1"/>
              <a:t>написани</a:t>
            </a:r>
            <a:r>
              <a:rPr lang="en-US" sz="2400" b="1" dirty="0"/>
              <a:t> </a:t>
            </a:r>
            <a:r>
              <a:rPr lang="en-US" sz="2400" b="1" dirty="0" err="1"/>
              <a:t>най-вероятно</a:t>
            </a:r>
            <a:r>
              <a:rPr lang="en-US" sz="2400" b="1" dirty="0"/>
              <a:t> </a:t>
            </a:r>
            <a:r>
              <a:rPr lang="en-US" sz="2400" b="1" dirty="0" err="1"/>
              <a:t>под</a:t>
            </a:r>
            <a:r>
              <a:rPr lang="en-US" sz="2400" b="1" dirty="0"/>
              <a:t> </a:t>
            </a:r>
            <a:r>
              <a:rPr lang="en-US" sz="2400" b="1" dirty="0" err="1"/>
              <a:t>влияние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Паисиевата</a:t>
            </a:r>
            <a:r>
              <a:rPr lang="en-US" sz="2400" b="1" dirty="0"/>
              <a:t> </a:t>
            </a:r>
            <a:r>
              <a:rPr lang="en-US" sz="2400" b="1" dirty="0" err="1"/>
              <a:t>история</a:t>
            </a:r>
            <a:r>
              <a:rPr lang="en-US" sz="2400" b="1" dirty="0"/>
              <a:t> - </a:t>
            </a:r>
            <a:r>
              <a:rPr lang="en-US" sz="2400" b="1" dirty="0">
                <a:solidFill>
                  <a:srgbClr val="C00000"/>
                </a:solidFill>
              </a:rPr>
              <a:t>"</a:t>
            </a:r>
            <a:r>
              <a:rPr lang="en-US" sz="2400" b="1" dirty="0" err="1">
                <a:solidFill>
                  <a:srgbClr val="C00000"/>
                </a:solidFill>
              </a:rPr>
              <a:t>Крумиада</a:t>
            </a:r>
            <a:r>
              <a:rPr lang="en-US" sz="2400" b="1" dirty="0">
                <a:solidFill>
                  <a:srgbClr val="C00000"/>
                </a:solidFill>
              </a:rPr>
              <a:t>", "</a:t>
            </a:r>
            <a:r>
              <a:rPr lang="en-US" sz="2400" b="1" dirty="0" err="1">
                <a:solidFill>
                  <a:srgbClr val="C00000"/>
                </a:solidFill>
              </a:rPr>
              <a:t>Кралев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Марко</a:t>
            </a:r>
            <a:r>
              <a:rPr lang="en-US" sz="2400" b="1" dirty="0">
                <a:solidFill>
                  <a:srgbClr val="C00000"/>
                </a:solidFill>
              </a:rPr>
              <a:t>", "</a:t>
            </a:r>
            <a:r>
              <a:rPr lang="en-US" sz="2400" b="1" dirty="0" err="1">
                <a:solidFill>
                  <a:srgbClr val="C00000"/>
                </a:solidFill>
              </a:rPr>
              <a:t>Самуилка</a:t>
            </a:r>
            <a:r>
              <a:rPr lang="en-US" sz="2400" b="1" dirty="0">
                <a:solidFill>
                  <a:srgbClr val="C00000"/>
                </a:solidFill>
              </a:rPr>
              <a:t>"). </a:t>
            </a:r>
            <a:endParaRPr lang="bg-BG" sz="2400" b="1" dirty="0">
              <a:solidFill>
                <a:srgbClr val="C00000"/>
              </a:solidFill>
            </a:endParaRPr>
          </a:p>
          <a:p>
            <a:r>
              <a:rPr lang="en-US" sz="2400" b="1" dirty="0" err="1"/>
              <a:t>Издава</a:t>
            </a:r>
            <a:r>
              <a:rPr lang="en-US" sz="2400" b="1" dirty="0"/>
              <a:t> </a:t>
            </a:r>
            <a:r>
              <a:rPr lang="en-US" sz="2400" b="1" dirty="0" err="1"/>
              <a:t>два</a:t>
            </a:r>
            <a:r>
              <a:rPr lang="en-US" sz="2400" b="1" dirty="0"/>
              <a:t> </a:t>
            </a:r>
            <a:r>
              <a:rPr lang="en-US" sz="2400" b="1" dirty="0" err="1"/>
              <a:t>сборника</a:t>
            </a:r>
            <a:r>
              <a:rPr lang="en-US" sz="2400" b="1" dirty="0"/>
              <a:t> с </a:t>
            </a:r>
            <a:r>
              <a:rPr lang="en-US" sz="2400" b="1" dirty="0" err="1"/>
              <a:t>народни</a:t>
            </a:r>
            <a:r>
              <a:rPr lang="en-US" sz="2400" b="1" dirty="0"/>
              <a:t> </a:t>
            </a:r>
            <a:r>
              <a:rPr lang="en-US" sz="2400" b="1" dirty="0" err="1"/>
              <a:t>песни</a:t>
            </a:r>
            <a:r>
              <a:rPr lang="en-US" sz="2400" b="1" dirty="0"/>
              <a:t> </a:t>
            </a:r>
            <a:r>
              <a:rPr lang="bg-BG" sz="2400" b="1" dirty="0"/>
              <a:t> - </a:t>
            </a:r>
            <a:r>
              <a:rPr lang="en-US" sz="2400" b="1" dirty="0"/>
              <a:t>1860, 1868</a:t>
            </a:r>
            <a:r>
              <a:rPr lang="bg-BG" sz="2400" b="1" dirty="0"/>
              <a:t> г</a:t>
            </a:r>
            <a:r>
              <a:rPr lang="en-US" sz="2400" b="1" dirty="0"/>
              <a:t> </a:t>
            </a:r>
            <a:endParaRPr lang="bg-BG" sz="2400" b="1" dirty="0"/>
          </a:p>
          <a:p>
            <a:r>
              <a:rPr lang="bg-BG" sz="2400" b="1" dirty="0"/>
              <a:t>В</a:t>
            </a:r>
            <a:r>
              <a:rPr lang="en-US" sz="2400" b="1" dirty="0" err="1"/>
              <a:t>ъзстановява</a:t>
            </a:r>
            <a:r>
              <a:rPr lang="en-US" sz="2400" b="1" dirty="0"/>
              <a:t> </a:t>
            </a:r>
            <a:r>
              <a:rPr lang="en-US" sz="2400" b="1" dirty="0" err="1"/>
              <a:t>събраните</a:t>
            </a:r>
            <a:r>
              <a:rPr lang="en-US" sz="2400" b="1" dirty="0"/>
              <a:t> </a:t>
            </a:r>
            <a:r>
              <a:rPr lang="en-US" sz="2400" b="1" dirty="0" err="1"/>
              <a:t>пословици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rgbClr val="7030A0"/>
                </a:solidFill>
              </a:rPr>
              <a:t>17000 </a:t>
            </a:r>
            <a:r>
              <a:rPr lang="en-US" sz="2400" b="1" dirty="0" err="1">
                <a:solidFill>
                  <a:srgbClr val="7030A0"/>
                </a:solidFill>
              </a:rPr>
              <a:t>на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брой</a:t>
            </a:r>
            <a:r>
              <a:rPr lang="en-US" sz="2400" b="1" dirty="0"/>
              <a:t>). </a:t>
            </a:r>
            <a:endParaRPr lang="bg-BG" sz="2400" b="1" dirty="0"/>
          </a:p>
          <a:p>
            <a:r>
              <a:rPr lang="en-US" sz="2400" b="1" dirty="0" err="1"/>
              <a:t>Освен</a:t>
            </a:r>
            <a:r>
              <a:rPr lang="en-US" sz="2400" b="1" dirty="0"/>
              <a:t> </a:t>
            </a:r>
            <a:r>
              <a:rPr lang="en-US" sz="2400" b="1" dirty="0" err="1"/>
              <a:t>поет</a:t>
            </a:r>
            <a:r>
              <a:rPr lang="en-US" sz="2400" b="1" dirty="0"/>
              <a:t>, </a:t>
            </a:r>
            <a:r>
              <a:rPr lang="en-US" sz="2400" b="1" dirty="0" err="1"/>
              <a:t>писател</a:t>
            </a:r>
            <a:r>
              <a:rPr lang="en-US" sz="2400" b="1" dirty="0"/>
              <a:t> и </a:t>
            </a:r>
            <a:r>
              <a:rPr lang="en-US" sz="2400" b="1" dirty="0" err="1"/>
              <a:t>журналист</a:t>
            </a:r>
            <a:r>
              <a:rPr lang="en-US" sz="2400" b="1" dirty="0"/>
              <a:t>, П. Р. </a:t>
            </a:r>
            <a:r>
              <a:rPr lang="en-US" sz="2400" b="1" dirty="0" err="1"/>
              <a:t>Славейков</a:t>
            </a:r>
            <a:r>
              <a:rPr lang="en-US" sz="2400" b="1" dirty="0"/>
              <a:t> </a:t>
            </a:r>
            <a:r>
              <a:rPr lang="en-US" sz="2400" b="1" dirty="0" err="1"/>
              <a:t>остава</a:t>
            </a:r>
            <a:r>
              <a:rPr lang="en-US" sz="2400" b="1" dirty="0"/>
              <a:t> в </a:t>
            </a:r>
            <a:r>
              <a:rPr lang="en-US" sz="2400" b="1" dirty="0" err="1"/>
              <a:t>българската</a:t>
            </a:r>
            <a:r>
              <a:rPr lang="en-US" sz="2400" b="1" dirty="0"/>
              <a:t> </a:t>
            </a:r>
            <a:r>
              <a:rPr lang="en-US" sz="2400" b="1" dirty="0" err="1"/>
              <a:t>литература</a:t>
            </a:r>
            <a:r>
              <a:rPr lang="en-US" sz="2400" b="1" dirty="0"/>
              <a:t> и </a:t>
            </a:r>
            <a:r>
              <a:rPr lang="en-US" sz="2400" b="1" dirty="0" err="1"/>
              <a:t>като</a:t>
            </a:r>
            <a:r>
              <a:rPr lang="en-US" sz="2400" b="1" dirty="0"/>
              <a:t> </a:t>
            </a:r>
            <a:r>
              <a:rPr lang="en-US" sz="2400" b="1" dirty="0" err="1"/>
              <a:t>преводач</a:t>
            </a:r>
            <a:r>
              <a:rPr lang="en-US" sz="2400" b="1" dirty="0"/>
              <a:t>, </a:t>
            </a:r>
            <a:r>
              <a:rPr lang="en-US" sz="2400" b="1" dirty="0" err="1"/>
              <a:t>филолог</a:t>
            </a:r>
            <a:r>
              <a:rPr lang="en-US" sz="2400" b="1" dirty="0"/>
              <a:t>, </a:t>
            </a:r>
            <a:r>
              <a:rPr lang="en-US" sz="2400" b="1" dirty="0" err="1"/>
              <a:t>фолклорист</a:t>
            </a:r>
            <a:r>
              <a:rPr lang="en-US" sz="2400" b="1" dirty="0"/>
              <a:t>, </a:t>
            </a:r>
            <a:r>
              <a:rPr lang="en-US" sz="2400" b="1" dirty="0" err="1"/>
              <a:t>основоположник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българската</a:t>
            </a:r>
            <a:r>
              <a:rPr lang="en-US" sz="2400" b="1" dirty="0"/>
              <a:t> </a:t>
            </a:r>
            <a:r>
              <a:rPr lang="en-US" sz="2400" b="1" dirty="0" err="1"/>
              <a:t>литература</a:t>
            </a:r>
            <a:r>
              <a:rPr lang="en-US" sz="2400" b="1" dirty="0"/>
              <a:t> </a:t>
            </a:r>
            <a:r>
              <a:rPr lang="en-US" sz="2400" b="1" dirty="0" err="1"/>
              <a:t>за</a:t>
            </a:r>
            <a:r>
              <a:rPr lang="en-US" sz="2400" b="1" dirty="0"/>
              <a:t> </a:t>
            </a:r>
            <a:r>
              <a:rPr lang="en-US" sz="2400" b="1" dirty="0" err="1"/>
              <a:t>деца</a:t>
            </a:r>
            <a:r>
              <a:rPr lang="en-US" sz="2400" b="1" dirty="0"/>
              <a:t>, </a:t>
            </a:r>
            <a:r>
              <a:rPr lang="en-US" sz="2400" b="1" dirty="0" err="1"/>
              <a:t>автор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учебници</a:t>
            </a:r>
            <a:r>
              <a:rPr lang="en-US" sz="2400" b="1" dirty="0"/>
              <a:t>; </a:t>
            </a:r>
            <a:endParaRPr lang="bg-BG" sz="2400" b="1" dirty="0"/>
          </a:p>
          <a:p>
            <a:r>
              <a:rPr lang="bg-BG" sz="2400" b="1" dirty="0"/>
              <a:t>П</a:t>
            </a:r>
            <a:r>
              <a:rPr lang="en-US" sz="2400" b="1" dirty="0" err="1"/>
              <a:t>роявява</a:t>
            </a:r>
            <a:r>
              <a:rPr lang="en-US" sz="2400" b="1" dirty="0"/>
              <a:t> </a:t>
            </a:r>
            <a:r>
              <a:rPr lang="en-US" sz="2400" b="1" dirty="0" err="1"/>
              <a:t>се</a:t>
            </a:r>
            <a:r>
              <a:rPr lang="en-US" sz="2400" b="1" dirty="0"/>
              <a:t> </a:t>
            </a:r>
            <a:r>
              <a:rPr lang="en-US" sz="2400" b="1" dirty="0" err="1"/>
              <a:t>като</a:t>
            </a:r>
            <a:r>
              <a:rPr lang="en-US" sz="2400" b="1" dirty="0"/>
              <a:t> </a:t>
            </a:r>
            <a:r>
              <a:rPr lang="en-US" sz="2400" b="1" dirty="0" err="1"/>
              <a:t>географ</a:t>
            </a:r>
            <a:r>
              <a:rPr lang="en-US" sz="2400" b="1" dirty="0"/>
              <a:t>, </a:t>
            </a:r>
            <a:r>
              <a:rPr lang="en-US" sz="2400" b="1" dirty="0" err="1"/>
              <a:t>историк</a:t>
            </a:r>
            <a:r>
              <a:rPr lang="en-US" sz="2400" b="1" dirty="0"/>
              <a:t> и </a:t>
            </a:r>
            <a:r>
              <a:rPr lang="en-US" sz="2400" b="1" dirty="0" err="1"/>
              <a:t>мемоарист</a:t>
            </a:r>
            <a:r>
              <a:rPr lang="en-US" sz="2400" b="1" dirty="0"/>
              <a:t>. </a:t>
            </a:r>
            <a:r>
              <a:rPr lang="en-US" sz="2400" b="1" dirty="0" err="1"/>
              <a:t>Издава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"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Български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притчи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пословици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характерни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думи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bg-BG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bg-BG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bg-BG" sz="2400" b="1" dirty="0"/>
              <a:t>И</a:t>
            </a:r>
            <a:r>
              <a:rPr lang="en-US" sz="2400" b="1" dirty="0" err="1"/>
              <a:t>зследва</a:t>
            </a:r>
            <a:r>
              <a:rPr lang="en-US" sz="2400" b="1" dirty="0"/>
              <a:t> </a:t>
            </a:r>
            <a:r>
              <a:rPr lang="en-US" sz="2400" b="1" dirty="0" err="1"/>
              <a:t>българските</a:t>
            </a:r>
            <a:r>
              <a:rPr lang="en-US" sz="2400" b="1" dirty="0"/>
              <a:t> </a:t>
            </a:r>
            <a:r>
              <a:rPr lang="en-US" sz="2400" b="1" dirty="0" err="1"/>
              <a:t>обичаи</a:t>
            </a:r>
            <a:r>
              <a:rPr lang="en-US" sz="2400" b="1" dirty="0"/>
              <a:t>, </a:t>
            </a:r>
            <a:r>
              <a:rPr lang="en-US" sz="2400" b="1" dirty="0" err="1"/>
              <a:t>обред</a:t>
            </a:r>
            <a:r>
              <a:rPr lang="bg-BG" sz="2400" b="1" dirty="0"/>
              <a:t>ите</a:t>
            </a:r>
            <a:r>
              <a:rPr lang="en-US" sz="2400" b="1" dirty="0"/>
              <a:t>, </a:t>
            </a:r>
            <a:r>
              <a:rPr lang="en-US" sz="2400" b="1" dirty="0" err="1"/>
              <a:t>демонологията</a:t>
            </a:r>
            <a:r>
              <a:rPr lang="en-US" sz="2400" b="1" dirty="0"/>
              <a:t> и </a:t>
            </a:r>
            <a:r>
              <a:rPr lang="en-US" sz="2400" b="1" dirty="0" err="1"/>
              <a:t>народопсихологията</a:t>
            </a:r>
            <a:r>
              <a:rPr lang="en-US" sz="2400" b="1" dirty="0"/>
              <a:t>. </a:t>
            </a:r>
            <a:r>
              <a:rPr lang="en-US" sz="2400" b="1" dirty="0" err="1"/>
              <a:t>Пише</a:t>
            </a:r>
            <a:r>
              <a:rPr lang="en-US" sz="2400" b="1" dirty="0"/>
              <a:t> </a:t>
            </a:r>
            <a:r>
              <a:rPr lang="en-US" sz="2400" b="1" dirty="0" err="1"/>
              <a:t>под</a:t>
            </a:r>
            <a:r>
              <a:rPr lang="en-US" sz="2400" b="1" dirty="0"/>
              <a:t> </a:t>
            </a:r>
            <a:r>
              <a:rPr lang="en-US" sz="2400" b="1" dirty="0" err="1"/>
              <a:t>множество</a:t>
            </a:r>
            <a:r>
              <a:rPr lang="en-US" sz="2400" b="1" dirty="0"/>
              <a:t> </a:t>
            </a:r>
            <a:r>
              <a:rPr lang="en-US" sz="2400" b="1" dirty="0" err="1"/>
              <a:t>псевдоними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en-US" sz="3600" b="1">
                <a:latin typeface="Comic Sans MS" panose="030F0702030302020204" pitchFamily="66" charset="0"/>
              </a:rPr>
              <a:t>1</a:t>
            </a:r>
            <a:r>
              <a:rPr lang="bg-BG" sz="3600" b="1">
                <a:latin typeface="Comic Sans MS" panose="030F0702030302020204" pitchFamily="66" charset="0"/>
              </a:rPr>
              <a:t>.Биография</a:t>
            </a:r>
            <a:endParaRPr lang="en-US" sz="3600" b="1">
              <a:latin typeface="Comic Sans MS" panose="030F0702030302020204" pitchFamily="66" charset="0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>
                <a:latin typeface="Comic Sans MS" panose="030F0702030302020204" pitchFamily="66" charset="0"/>
              </a:rPr>
              <a:t>  През есента на 1827 година в бедна, казанджийска къщичка във Велико Търново, се ражда бъдещият поет. Майката на поета умира при раждането му, а детето е спасено по чудо. Бащата е слабо образован, но е с горд български дух.</a:t>
            </a:r>
            <a:endParaRPr lang="en-US" sz="1900" b="1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r="12994" b="-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12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   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1873 г.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създава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известната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поема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bg-BG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"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Изворът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bg-BG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Б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елоногата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04456" cy="49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3185"/>
            <a:ext cx="4392488" cy="49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564904"/>
            <a:ext cx="3600400" cy="3528392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476672"/>
            <a:ext cx="3384376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   </a:t>
            </a: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Изворът  на Белоногата край    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bg-BG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гр. Харманли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7646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7884"/>
            <a:ext cx="4248473" cy="398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400" b="1" dirty="0">
                <a:latin typeface="Comic Sans MS" panose="030F0702030302020204" pitchFamily="66" charset="0"/>
              </a:rPr>
              <a:t>Паметникът на баща и син Славейкови в София на площад  „Славейков“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488831" cy="545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4700" b="1">
                <a:latin typeface="Comic Sans MS" panose="030F0702030302020204" pitchFamily="66" charset="0"/>
              </a:rPr>
              <a:t>2.За дядото и бащата на поета</a:t>
            </a:r>
            <a:endParaRPr lang="en-US" sz="4700" b="1">
              <a:latin typeface="Comic Sans MS" panose="030F0702030302020204" pitchFamily="66" charset="0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sz="1900" b="1">
                <a:latin typeface="Comic Sans MS" panose="030F0702030302020204" pitchFamily="66" charset="0"/>
              </a:rPr>
              <a:t>  Баща му  е </a:t>
            </a:r>
            <a:r>
              <a:rPr lang="en-US" sz="1900" b="1">
                <a:latin typeface="Comic Sans MS" panose="030F0702030302020204" pitchFamily="66" charset="0"/>
              </a:rPr>
              <a:t> Рачо Казанджият</a:t>
            </a:r>
            <a:r>
              <a:rPr lang="bg-BG" sz="1900" b="1">
                <a:latin typeface="Comic Sans MS" panose="030F0702030302020204" pitchFamily="66" charset="0"/>
              </a:rPr>
              <a:t>а</a:t>
            </a:r>
            <a:r>
              <a:rPr lang="en-US" sz="1900" b="1">
                <a:latin typeface="Comic Sans MS" panose="030F0702030302020204" pitchFamily="66" charset="0"/>
              </a:rPr>
              <a:t>. Дядото на Петко Славейков, Рачо Чехларя, е от </a:t>
            </a:r>
            <a:r>
              <a:rPr lang="en-US" sz="1900" b="1" u="sng">
                <a:latin typeface="Comic Sans MS" panose="030F0702030302020204" pitchFamily="66" charset="0"/>
              </a:rPr>
              <a:t>Банско</a:t>
            </a:r>
            <a:r>
              <a:rPr lang="en-US" sz="1900" b="1">
                <a:latin typeface="Comic Sans MS" panose="030F0702030302020204" pitchFamily="66" charset="0"/>
              </a:rPr>
              <a:t> или </a:t>
            </a:r>
            <a:r>
              <a:rPr lang="en-US" sz="1900" b="1" u="sng">
                <a:latin typeface="Comic Sans MS" panose="030F0702030302020204" pitchFamily="66" charset="0"/>
              </a:rPr>
              <a:t>Якоруда</a:t>
            </a:r>
            <a:r>
              <a:rPr lang="en-US" sz="1900" b="1">
                <a:latin typeface="Comic Sans MS" panose="030F0702030302020204" pitchFamily="66" charset="0"/>
              </a:rPr>
              <a:t>. </a:t>
            </a:r>
            <a:endParaRPr lang="bg-BG" sz="19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bg-BG" sz="1900" b="1">
                <a:latin typeface="Comic Sans MS" panose="030F0702030302020204" pitchFamily="66" charset="0"/>
              </a:rPr>
              <a:t> </a:t>
            </a:r>
            <a:r>
              <a:rPr lang="en-US" sz="1900" b="1">
                <a:latin typeface="Comic Sans MS" panose="030F0702030302020204" pitchFamily="66" charset="0"/>
              </a:rPr>
              <a:t>Заради убийството на турчин, който го принуждавал да го пренася на гръб през река</a:t>
            </a:r>
            <a:r>
              <a:rPr lang="bg-BG" sz="1900" b="1">
                <a:latin typeface="Comic Sans MS" panose="030F0702030302020204" pitchFamily="66" charset="0"/>
              </a:rPr>
              <a:t>та</a:t>
            </a:r>
            <a:r>
              <a:rPr lang="en-US" sz="1900" b="1">
                <a:latin typeface="Comic Sans MS" panose="030F0702030302020204" pitchFamily="66" charset="0"/>
              </a:rPr>
              <a:t>, е принуден да избяга и </a:t>
            </a:r>
            <a:r>
              <a:rPr lang="bg-BG" sz="1900" b="1">
                <a:latin typeface="Comic Sans MS" panose="030F0702030302020204" pitchFamily="66" charset="0"/>
              </a:rPr>
              <a:t>да </a:t>
            </a:r>
            <a:r>
              <a:rPr lang="en-US" sz="1900" b="1">
                <a:latin typeface="Comic Sans MS" panose="030F0702030302020204" pitchFamily="66" charset="0"/>
              </a:rPr>
              <a:t>се пресел</a:t>
            </a:r>
            <a:r>
              <a:rPr lang="bg-BG" sz="1900" b="1">
                <a:latin typeface="Comic Sans MS" panose="030F0702030302020204" pitchFamily="66" charset="0"/>
              </a:rPr>
              <a:t>и</a:t>
            </a:r>
            <a:r>
              <a:rPr lang="en-US" sz="1900" b="1">
                <a:latin typeface="Comic Sans MS" panose="030F0702030302020204" pitchFamily="66" charset="0"/>
              </a:rPr>
              <a:t> в Търново. </a:t>
            </a:r>
            <a:endParaRPr lang="bg-BG" sz="19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bg-BG" sz="1900" b="1">
                <a:latin typeface="Comic Sans MS" panose="030F0702030302020204" pitchFamily="66" charset="0"/>
              </a:rPr>
              <a:t>  </a:t>
            </a:r>
            <a:r>
              <a:rPr lang="en-US" sz="1900" b="1">
                <a:latin typeface="Comic Sans MS" panose="030F0702030302020204" pitchFamily="66" charset="0"/>
              </a:rPr>
              <a:t> Бащата на Петко</a:t>
            </a:r>
            <a:r>
              <a:rPr lang="bg-BG" sz="1900" b="1">
                <a:latin typeface="Comic Sans MS" panose="030F0702030302020204" pitchFamily="66" charset="0"/>
              </a:rPr>
              <a:t> Славейков</a:t>
            </a:r>
            <a:r>
              <a:rPr lang="en-US" sz="1900" b="1">
                <a:latin typeface="Comic Sans MS" panose="030F0702030302020204" pitchFamily="66" charset="0"/>
              </a:rPr>
              <a:t> също е наречен Рачо, но </a:t>
            </a:r>
            <a:r>
              <a:rPr lang="bg-BG" sz="1900" b="1">
                <a:latin typeface="Comic Sans MS" panose="030F0702030302020204" pitchFamily="66" charset="0"/>
              </a:rPr>
              <a:t>става казанджия. </a:t>
            </a:r>
            <a:r>
              <a:rPr lang="en-US" sz="1900" b="1">
                <a:latin typeface="Comic Sans MS" panose="030F0702030302020204" pitchFamily="66" charset="0"/>
              </a:rPr>
              <a:t>В селото на майка си, </a:t>
            </a:r>
            <a:r>
              <a:rPr lang="en-US" sz="1900" b="1" u="sng">
                <a:latin typeface="Comic Sans MS" panose="030F0702030302020204" pitchFamily="66" charset="0"/>
              </a:rPr>
              <a:t>Вишовград</a:t>
            </a:r>
            <a:r>
              <a:rPr lang="en-US" sz="1900" b="1">
                <a:latin typeface="Comic Sans MS" panose="030F0702030302020204" pitchFamily="66" charset="0"/>
              </a:rPr>
              <a:t>, Петко вижда славеи, които го впечатляват дотолкова, че променя фамилията си на Славейков.</a:t>
            </a:r>
          </a:p>
          <a:p>
            <a:endParaRPr lang="en-US" sz="19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" b="-3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C6AF09C-CEEB-41CD-9F42-7DECDA382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8" r="8591"/>
          <a:stretch/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86" y="407987"/>
            <a:ext cx="4291113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b="1">
                <a:latin typeface="Comic Sans MS" panose="030F0702030302020204" pitchFamily="66" charset="0"/>
              </a:rPr>
              <a:t>3.Ученически години </a:t>
            </a:r>
            <a:endParaRPr lang="en-US" b="1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286" y="1868487"/>
            <a:ext cx="4291113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bg-BG" sz="1800" b="1">
                <a:latin typeface="Comic Sans MS" panose="030F0702030302020204" pitchFamily="66" charset="0"/>
              </a:rPr>
              <a:t>     </a:t>
            </a:r>
            <a:r>
              <a:rPr lang="en-US" sz="1800" b="1" err="1">
                <a:latin typeface="Comic Sans MS" panose="030F0702030302020204" pitchFamily="66" charset="0"/>
              </a:rPr>
              <a:t>П.Р.Славейков</a:t>
            </a:r>
            <a:r>
              <a:rPr lang="bg-BG" sz="1800" b="1">
                <a:latin typeface="Comic Sans MS" panose="030F0702030302020204" pitchFamily="66" charset="0"/>
              </a:rPr>
              <a:t>	</a:t>
            </a:r>
            <a:r>
              <a:rPr lang="en-US" sz="1800" b="1" err="1">
                <a:latin typeface="Comic Sans MS" panose="030F0702030302020204" pitchFamily="66" charset="0"/>
              </a:rPr>
              <a:t>учи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последователно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във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Велико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Търново</a:t>
            </a:r>
            <a:r>
              <a:rPr lang="en-US" sz="1800" b="1">
                <a:latin typeface="Comic Sans MS" panose="030F0702030302020204" pitchFamily="66" charset="0"/>
              </a:rPr>
              <a:t>, </a:t>
            </a:r>
            <a:r>
              <a:rPr lang="en-US" sz="1800" b="1" err="1">
                <a:latin typeface="Comic Sans MS" panose="030F0702030302020204" pitchFamily="66" charset="0"/>
              </a:rPr>
              <a:t>Дряново</a:t>
            </a:r>
            <a:r>
              <a:rPr lang="en-US" sz="1800" b="1">
                <a:latin typeface="Comic Sans MS" panose="030F0702030302020204" pitchFamily="66" charset="0"/>
              </a:rPr>
              <a:t>, </a:t>
            </a:r>
            <a:r>
              <a:rPr lang="en-US" sz="1800" b="1" err="1">
                <a:latin typeface="Comic Sans MS" panose="030F0702030302020204" pitchFamily="66" charset="0"/>
              </a:rPr>
              <a:t>Трявна</a:t>
            </a:r>
            <a:r>
              <a:rPr lang="en-US" sz="1800" b="1">
                <a:latin typeface="Comic Sans MS" panose="030F0702030302020204" pitchFamily="66" charset="0"/>
              </a:rPr>
              <a:t> и </a:t>
            </a:r>
            <a:r>
              <a:rPr lang="en-US" sz="1800" b="1" err="1">
                <a:latin typeface="Comic Sans MS" panose="030F0702030302020204" pitchFamily="66" charset="0"/>
              </a:rPr>
              <a:t>Преображенския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манастир</a:t>
            </a:r>
            <a:r>
              <a:rPr lang="en-US" sz="1800" b="1">
                <a:latin typeface="Comic Sans MS" panose="030F0702030302020204" pitchFamily="66" charset="0"/>
              </a:rPr>
              <a:t>. </a:t>
            </a:r>
            <a:r>
              <a:rPr lang="bg-BG" sz="1800" b="1">
                <a:latin typeface="Comic Sans MS" panose="030F0702030302020204" pitchFamily="66" charset="0"/>
              </a:rPr>
              <a:t>У</a:t>
            </a:r>
            <a:r>
              <a:rPr lang="en-US" sz="1800" b="1" err="1">
                <a:latin typeface="Comic Sans MS" panose="030F0702030302020204" pitchFamily="66" charset="0"/>
              </a:rPr>
              <a:t>силено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се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самообразова</a:t>
            </a:r>
            <a:r>
              <a:rPr lang="en-US" sz="1800" b="1">
                <a:latin typeface="Comic Sans MS" panose="030F0702030302020204" pitchFamily="66" charset="0"/>
              </a:rPr>
              <a:t> с </a:t>
            </a:r>
            <a:r>
              <a:rPr lang="en-US" sz="1800" b="1" err="1">
                <a:latin typeface="Comic Sans MS" panose="030F0702030302020204" pitchFamily="66" charset="0"/>
              </a:rPr>
              <a:t>много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четене</a:t>
            </a:r>
            <a:r>
              <a:rPr lang="en-US" sz="1800" b="1">
                <a:latin typeface="Comic Sans MS" panose="030F0702030302020204" pitchFamily="66" charset="0"/>
              </a:rPr>
              <a:t> в </a:t>
            </a:r>
            <a:r>
              <a:rPr lang="en-US" sz="1800" b="1" err="1">
                <a:latin typeface="Comic Sans MS" panose="030F0702030302020204" pitchFamily="66" charset="0"/>
              </a:rPr>
              <a:t>библиотеките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на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манастирите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около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Велико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Търново</a:t>
            </a:r>
            <a:r>
              <a:rPr lang="en-US" sz="1800" b="1">
                <a:latin typeface="Comic Sans MS" panose="030F0702030302020204" pitchFamily="66" charset="0"/>
              </a:rPr>
              <a:t>. </a:t>
            </a:r>
            <a:r>
              <a:rPr lang="bg-BG" sz="1800" b="1">
                <a:latin typeface="Comic Sans MS" panose="030F0702030302020204" pitchFamily="66" charset="0"/>
              </a:rPr>
              <a:t>       	</a:t>
            </a:r>
            <a:r>
              <a:rPr lang="en-US" sz="1800" b="1" err="1">
                <a:latin typeface="Comic Sans MS" panose="030F0702030302020204" pitchFamily="66" charset="0"/>
              </a:rPr>
              <a:t>Голяма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роля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за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образованието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му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изиграва</a:t>
            </a:r>
            <a:r>
              <a:rPr lang="en-US" sz="1800" b="1">
                <a:latin typeface="Comic Sans MS" panose="030F0702030302020204" pitchFamily="66" charset="0"/>
              </a:rPr>
              <a:t> и </a:t>
            </a:r>
            <a:r>
              <a:rPr lang="en-US" sz="1800" b="1" err="1">
                <a:latin typeface="Comic Sans MS" panose="030F0702030302020204" pitchFamily="66" charset="0"/>
              </a:rPr>
              <a:t>запознаването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му</a:t>
            </a:r>
            <a:r>
              <a:rPr lang="en-US" sz="1800" b="1">
                <a:latin typeface="Comic Sans MS" panose="030F0702030302020204" pitchFamily="66" charset="0"/>
              </a:rPr>
              <a:t> с </a:t>
            </a:r>
            <a:r>
              <a:rPr lang="en-US" sz="1800" b="1" err="1">
                <a:latin typeface="Comic Sans MS" panose="030F0702030302020204" pitchFamily="66" charset="0"/>
              </a:rPr>
              <a:t>Паиси</a:t>
            </a:r>
            <a:r>
              <a:rPr lang="bg-BG" sz="1800" b="1" err="1">
                <a:latin typeface="Comic Sans MS" panose="030F0702030302020204" pitchFamily="66" charset="0"/>
              </a:rPr>
              <a:t>евата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bg-BG" sz="1800" b="1">
                <a:latin typeface="Comic Sans MS" panose="030F0702030302020204" pitchFamily="66" charset="0"/>
              </a:rPr>
              <a:t>и</a:t>
            </a:r>
            <a:r>
              <a:rPr lang="en-US" sz="1800" b="1" err="1">
                <a:latin typeface="Comic Sans MS" panose="030F0702030302020204" pitchFamily="66" charset="0"/>
              </a:rPr>
              <a:t>стория</a:t>
            </a:r>
            <a:r>
              <a:rPr lang="en-US" sz="1800" b="1">
                <a:latin typeface="Comic Sans MS" panose="030F0702030302020204" pitchFamily="66" charset="0"/>
              </a:rPr>
              <a:t>. </a:t>
            </a:r>
            <a:endParaRPr lang="bg-BG" sz="1800" b="1"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g-BG" sz="1800" b="1">
                <a:latin typeface="Comic Sans MS" panose="030F0702030302020204" pitchFamily="66" charset="0"/>
              </a:rPr>
              <a:t>   </a:t>
            </a:r>
            <a:r>
              <a:rPr lang="en-US" sz="1800" b="1" err="1">
                <a:latin typeface="Comic Sans MS" panose="030F0702030302020204" pitchFamily="66" charset="0"/>
              </a:rPr>
              <a:t>По-късно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учи</a:t>
            </a:r>
            <a:r>
              <a:rPr lang="en-US" sz="1800" b="1">
                <a:latin typeface="Comic Sans MS" panose="030F0702030302020204" pitchFamily="66" charset="0"/>
              </a:rPr>
              <a:t> в </a:t>
            </a:r>
            <a:r>
              <a:rPr lang="en-US" sz="1800" b="1" err="1">
                <a:latin typeface="Comic Sans MS" panose="030F0702030302020204" pitchFamily="66" charset="0"/>
              </a:rPr>
              <a:t>Свищов</a:t>
            </a:r>
            <a:r>
              <a:rPr lang="bg-BG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при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Емануил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Васкидович</a:t>
            </a:r>
            <a:r>
              <a:rPr lang="en-US" sz="1800" b="1">
                <a:latin typeface="Comic Sans MS" panose="030F0702030302020204" pitchFamily="66" charset="0"/>
              </a:rPr>
              <a:t>, </a:t>
            </a:r>
            <a:r>
              <a:rPr lang="en-US" sz="1800" b="1" err="1">
                <a:latin typeface="Comic Sans MS" panose="030F0702030302020204" pitchFamily="66" charset="0"/>
              </a:rPr>
              <a:t>разширява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познанията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си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по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гръцки</a:t>
            </a:r>
            <a:r>
              <a:rPr lang="en-US" sz="1800" b="1">
                <a:latin typeface="Comic Sans MS" panose="030F0702030302020204" pitchFamily="66" charset="0"/>
              </a:rPr>
              <a:t> и </a:t>
            </a:r>
            <a:r>
              <a:rPr lang="en-US" sz="1800" b="1" err="1">
                <a:latin typeface="Comic Sans MS" panose="030F0702030302020204" pitchFamily="66" charset="0"/>
              </a:rPr>
              <a:t>се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запознава</a:t>
            </a:r>
            <a:r>
              <a:rPr lang="en-US" sz="1800" b="1">
                <a:latin typeface="Comic Sans MS" panose="030F0702030302020204" pitchFamily="66" charset="0"/>
              </a:rPr>
              <a:t> с </a:t>
            </a:r>
            <a:r>
              <a:rPr lang="en-US" sz="1800" b="1" err="1">
                <a:latin typeface="Comic Sans MS" panose="030F0702030302020204" pitchFamily="66" charset="0"/>
              </a:rPr>
              <a:t>произведения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от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en-US" sz="1800" b="1" err="1">
                <a:latin typeface="Comic Sans MS" panose="030F0702030302020204" pitchFamily="66" charset="0"/>
              </a:rPr>
              <a:t>сръбската</a:t>
            </a:r>
            <a:r>
              <a:rPr lang="bg-BG" sz="1800" b="1">
                <a:latin typeface="Comic Sans MS" panose="030F0702030302020204" pitchFamily="66" charset="0"/>
              </a:rPr>
              <a:t> </a:t>
            </a:r>
            <a:r>
              <a:rPr lang="en-US" sz="1800" b="1">
                <a:latin typeface="Comic Sans MS" panose="030F0702030302020204" pitchFamily="66" charset="0"/>
              </a:rPr>
              <a:t>и </a:t>
            </a:r>
            <a:r>
              <a:rPr lang="en-US" sz="1800" b="1" err="1">
                <a:latin typeface="Comic Sans MS" panose="030F0702030302020204" pitchFamily="66" charset="0"/>
              </a:rPr>
              <a:t>западноевропейската</a:t>
            </a:r>
            <a:r>
              <a:rPr lang="en-US" sz="1800" b="1">
                <a:latin typeface="Comic Sans MS" panose="030F0702030302020204" pitchFamily="66" charset="0"/>
              </a:rPr>
              <a:t> </a:t>
            </a:r>
            <a:r>
              <a:rPr lang="bg-BG" sz="1800" b="1">
                <a:latin typeface="Comic Sans MS" panose="030F0702030302020204" pitchFamily="66" charset="0"/>
              </a:rPr>
              <a:t>  </a:t>
            </a:r>
            <a:r>
              <a:rPr lang="en-US" sz="1800" b="1" err="1">
                <a:latin typeface="Comic Sans MS" panose="030F0702030302020204" pitchFamily="66" charset="0"/>
              </a:rPr>
              <a:t>литература</a:t>
            </a:r>
            <a:r>
              <a:rPr lang="en-US" sz="1800" b="1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3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152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bg-BG" sz="2400" b="1" dirty="0"/>
            </a:br>
            <a:r>
              <a:rPr lang="bg-BG" sz="2000" b="1" dirty="0">
                <a:latin typeface="Comic Sans MS" panose="030F0702030302020204" pitchFamily="66" charset="0"/>
              </a:rPr>
              <a:t>Преображенски манастир             Колелото на живота</a:t>
            </a:r>
            <a:br>
              <a:rPr lang="bg-BG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                                         </a:t>
            </a:r>
            <a:r>
              <a:rPr lang="bg-BG" sz="2000" b="1" dirty="0">
                <a:latin typeface="Comic Sans MS" panose="030F0702030302020204" pitchFamily="66" charset="0"/>
              </a:rPr>
              <a:t>от Захари Зограф</a:t>
            </a:r>
            <a:br>
              <a:rPr lang="bg-BG" sz="2000" b="1" dirty="0">
                <a:latin typeface="Comic Sans MS" panose="030F0702030302020204" pitchFamily="66" charset="0"/>
              </a:rPr>
            </a:br>
            <a:r>
              <a:rPr lang="bg-BG" sz="2000" b="1" dirty="0">
                <a:latin typeface="Comic Sans MS" panose="030F0702030302020204" pitchFamily="66" charset="0"/>
              </a:rPr>
              <a:t>Велико   Търново</a:t>
            </a:r>
            <a:br>
              <a:rPr lang="bg-BG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" y="1484784"/>
            <a:ext cx="408694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76463" cy="504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22712" cy="3312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4.Литературна и творческа биография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84784"/>
            <a:ext cx="4752528" cy="4824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*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Първото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му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литературно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произведение</a:t>
            </a:r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„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Акатист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три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светители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 </a:t>
            </a:r>
            <a:endParaRPr lang="bg-BG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bg-BG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е </a:t>
            </a:r>
            <a:r>
              <a:rPr lang="en-US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запазено</a:t>
            </a: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св. Василий Велики, </a:t>
            </a:r>
          </a:p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св. Йоан Златоуст  </a:t>
            </a:r>
          </a:p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св. Григорий Богослов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5239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198">
            <a:off x="422342" y="3349786"/>
            <a:ext cx="3567797" cy="282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8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900" b="1">
                <a:latin typeface="Comic Sans MS" panose="030F0702030302020204" pitchFamily="66" charset="0"/>
              </a:rPr>
              <a:t>5.Първи модерен  превод на Библията</a:t>
            </a:r>
            <a:endParaRPr lang="en-US" sz="2900" b="1">
              <a:latin typeface="Comic Sans MS" panose="030F0702030302020204" pitchFamily="66" charset="0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Comic Sans MS" panose="030F0702030302020204" pitchFamily="66" charset="0"/>
              </a:rPr>
              <a:t>Цариградската Библия </a:t>
            </a:r>
            <a:r>
              <a:rPr lang="bg-BG" sz="1800" b="1">
                <a:latin typeface="Comic Sans MS" panose="030F0702030302020204" pitchFamily="66" charset="0"/>
              </a:rPr>
              <a:t>от </a:t>
            </a:r>
            <a:r>
              <a:rPr lang="en-US" sz="1800" b="1">
                <a:latin typeface="Comic Sans MS" panose="030F0702030302020204" pitchFamily="66" charset="0"/>
              </a:rPr>
              <a:t>1871 г. </a:t>
            </a:r>
            <a:r>
              <a:rPr lang="bg-BG" sz="1800" b="1">
                <a:latin typeface="Comic Sans MS" panose="030F0702030302020204" pitchFamily="66" charset="0"/>
              </a:rPr>
              <a:t>е </a:t>
            </a:r>
            <a:r>
              <a:rPr lang="en-US" sz="1800" b="1">
                <a:latin typeface="Comic Sans MS" panose="030F0702030302020204" pitchFamily="66" charset="0"/>
              </a:rPr>
              <a:t>първото пълно издание на Библията на модерен български, превод от колектив, ръководен от Петко Славейков и д-р Лонг (методистки</a:t>
            </a:r>
            <a:r>
              <a:rPr lang="bg-BG" sz="1800" b="1">
                <a:latin typeface="Comic Sans MS" panose="030F0702030302020204" pitchFamily="66" charset="0"/>
              </a:rPr>
              <a:t> </a:t>
            </a:r>
            <a:r>
              <a:rPr lang="en-US" sz="1800" b="1">
                <a:latin typeface="Comic Sans MS" panose="030F0702030302020204" pitchFamily="66" charset="0"/>
              </a:rPr>
              <a:t>мисионер от САЩ)</a:t>
            </a:r>
          </a:p>
          <a:p>
            <a:endParaRPr lang="en-US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722" y="1562588"/>
            <a:ext cx="5177790" cy="3732824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200" b="1" dirty="0">
                <a:latin typeface="Comic Sans MS" panose="030F0702030302020204" pitchFamily="66" charset="0"/>
              </a:rPr>
              <a:t>6.Учителят  Славейков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latin typeface="Comic Sans MS" panose="030F0702030302020204" pitchFamily="66" charset="0"/>
              </a:rPr>
              <a:t>През</a:t>
            </a:r>
            <a:r>
              <a:rPr lang="en-US" b="1" dirty="0">
                <a:latin typeface="Comic Sans MS" panose="030F0702030302020204" pitchFamily="66" charset="0"/>
              </a:rPr>
              <a:t> 1843 г. </a:t>
            </a:r>
            <a:r>
              <a:rPr lang="en-US" b="1" dirty="0" err="1">
                <a:latin typeface="Comic Sans MS" panose="030F0702030302020204" pitchFamily="66" charset="0"/>
              </a:rPr>
              <a:t>Славейков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става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учител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във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Велико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Търново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но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за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написаното</a:t>
            </a:r>
            <a:r>
              <a:rPr lang="en-US" b="1" dirty="0">
                <a:latin typeface="Comic Sans MS" panose="030F0702030302020204" pitchFamily="66" charset="0"/>
              </a:rPr>
              <a:t> „</a:t>
            </a:r>
            <a:r>
              <a:rPr lang="en-US" b="1" dirty="0" err="1">
                <a:latin typeface="Comic Sans MS" panose="030F0702030302020204" pitchFamily="66" charset="0"/>
              </a:rPr>
              <a:t>Прославило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Търново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със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славни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гръцки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владици</a:t>
            </a:r>
            <a:r>
              <a:rPr lang="en-US" b="1" dirty="0">
                <a:latin typeface="Comic Sans MS" panose="030F0702030302020204" pitchFamily="66" charset="0"/>
              </a:rPr>
              <a:t>“ </a:t>
            </a:r>
            <a:r>
              <a:rPr lang="bg-BG" b="1" dirty="0">
                <a:latin typeface="Comic Sans MS" panose="030F0702030302020204" pitchFamily="66" charset="0"/>
              </a:rPr>
              <a:t> е </a:t>
            </a:r>
            <a:r>
              <a:rPr lang="en-US" b="1" dirty="0" err="1">
                <a:latin typeface="Comic Sans MS" panose="030F0702030302020204" pitchFamily="66" charset="0"/>
              </a:rPr>
              <a:t>изгонен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bg-BG" b="1" dirty="0">
                <a:latin typeface="Comic Sans MS" panose="030F0702030302020204" pitchFamily="66" charset="0"/>
              </a:rPr>
              <a:t>  </a:t>
            </a:r>
          </a:p>
          <a:p>
            <a:pPr marL="0" indent="0" algn="just">
              <a:buNone/>
            </a:pPr>
            <a:r>
              <a:rPr lang="bg-BG" b="1" dirty="0">
                <a:latin typeface="Comic Sans MS" panose="030F0702030302020204" pitchFamily="66" charset="0"/>
              </a:rPr>
              <a:t>*</a:t>
            </a:r>
            <a:r>
              <a:rPr lang="en-US" b="1" dirty="0" err="1">
                <a:latin typeface="Comic Sans MS" panose="030F0702030302020204" pitchFamily="66" charset="0"/>
              </a:rPr>
              <a:t>От</a:t>
            </a:r>
            <a:r>
              <a:rPr lang="en-US" b="1" dirty="0">
                <a:latin typeface="Comic Sans MS" panose="030F0702030302020204" pitchFamily="66" charset="0"/>
              </a:rPr>
              <a:t> 1844 </a:t>
            </a:r>
            <a:r>
              <a:rPr lang="en-US" b="1" dirty="0" err="1">
                <a:latin typeface="Comic Sans MS" panose="030F0702030302020204" pitchFamily="66" charset="0"/>
              </a:rPr>
              <a:t>до</a:t>
            </a:r>
            <a:r>
              <a:rPr lang="en-US" b="1" dirty="0">
                <a:latin typeface="Comic Sans MS" panose="030F0702030302020204" pitchFamily="66" charset="0"/>
              </a:rPr>
              <a:t> 1864 г. </a:t>
            </a:r>
            <a:r>
              <a:rPr lang="en-US" b="1" dirty="0" err="1">
                <a:latin typeface="Comic Sans MS" panose="030F0702030302020204" pitchFamily="66" charset="0"/>
              </a:rPr>
              <a:t>последователно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става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учител</a:t>
            </a:r>
            <a:r>
              <a:rPr lang="en-US" b="1" dirty="0">
                <a:latin typeface="Comic Sans MS" panose="030F0702030302020204" pitchFamily="66" charset="0"/>
              </a:rPr>
              <a:t> в </a:t>
            </a:r>
            <a:r>
              <a:rPr lang="en-US" b="1" dirty="0" err="1">
                <a:latin typeface="Comic Sans MS" panose="030F0702030302020204" pitchFamily="66" charset="0"/>
              </a:rPr>
              <a:t>други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села</a:t>
            </a:r>
            <a:r>
              <a:rPr lang="en-US" b="1" dirty="0"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latin typeface="Comic Sans MS" panose="030F0702030302020204" pitchFamily="66" charset="0"/>
              </a:rPr>
              <a:t>градове</a:t>
            </a:r>
            <a:r>
              <a:rPr lang="en-US" b="1" dirty="0">
                <a:latin typeface="Comic Sans MS" panose="030F0702030302020204" pitchFamily="66" charset="0"/>
              </a:rPr>
              <a:t> — </a:t>
            </a:r>
            <a:r>
              <a:rPr lang="en-US" b="1" dirty="0" err="1">
                <a:latin typeface="Comic Sans MS" panose="030F0702030302020204" pitchFamily="66" charset="0"/>
              </a:rPr>
              <a:t>Трявна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Видин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Враца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Плевен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Берковица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Лясковец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Бяла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Елена</a:t>
            </a:r>
            <a:r>
              <a:rPr lang="en-US" b="1" dirty="0"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latin typeface="Comic Sans MS" panose="030F0702030302020204" pitchFamily="66" charset="0"/>
              </a:rPr>
              <a:t>др</a:t>
            </a:r>
            <a:r>
              <a:rPr lang="en-US" b="1" dirty="0">
                <a:latin typeface="Comic Sans MS" panose="030F0702030302020204" pitchFamily="66" charset="0"/>
              </a:rPr>
              <a:t>. </a:t>
            </a:r>
            <a:endParaRPr lang="bg-BG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bg-BG" b="1" dirty="0">
                <a:latin typeface="Comic Sans MS" panose="030F0702030302020204" pitchFamily="66" charset="0"/>
              </a:rPr>
              <a:t>*</a:t>
            </a:r>
            <a:r>
              <a:rPr lang="en-US" b="1" dirty="0" err="1">
                <a:latin typeface="Comic Sans MS" panose="030F0702030302020204" pitchFamily="66" charset="0"/>
              </a:rPr>
              <a:t>Преподава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по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взаимоучителния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метод</a:t>
            </a:r>
            <a:r>
              <a:rPr lang="en-US" b="1" dirty="0">
                <a:latin typeface="Comic Sans MS" panose="030F0702030302020204" pitchFamily="66" charset="0"/>
              </a:rPr>
              <a:t>. </a:t>
            </a:r>
            <a:r>
              <a:rPr lang="en-US" b="1" dirty="0" err="1">
                <a:latin typeface="Comic Sans MS" panose="030F0702030302020204" pitchFamily="66" charset="0"/>
              </a:rPr>
              <a:t>Работи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като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учител</a:t>
            </a:r>
            <a:r>
              <a:rPr lang="en-US" b="1" dirty="0">
                <a:latin typeface="Comic Sans MS" panose="030F0702030302020204" pitchFamily="66" charset="0"/>
              </a:rPr>
              <a:t> в </a:t>
            </a:r>
            <a:r>
              <a:rPr lang="en-US" b="1" dirty="0" err="1">
                <a:latin typeface="Comic Sans MS" panose="030F0702030302020204" pitchFamily="66" charset="0"/>
              </a:rPr>
              <a:t>първото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класно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училище</a:t>
            </a:r>
            <a:r>
              <a:rPr lang="en-US" b="1" dirty="0">
                <a:latin typeface="Comic Sans MS" panose="030F0702030302020204" pitchFamily="66" charset="0"/>
              </a:rPr>
              <a:t> в </a:t>
            </a:r>
            <a:r>
              <a:rPr lang="en-US" b="1" dirty="0" err="1">
                <a:latin typeface="Comic Sans MS" panose="030F0702030302020204" pitchFamily="66" charset="0"/>
              </a:rPr>
              <a:t>Елена</a:t>
            </a:r>
            <a:r>
              <a:rPr lang="en-US" b="1" dirty="0"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latin typeface="Comic Sans MS" panose="030F0702030302020204" pitchFamily="66" charset="0"/>
              </a:rPr>
              <a:t>му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дава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името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Даскалоливницата</a:t>
            </a:r>
            <a:r>
              <a:rPr lang="bg-BG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(</a:t>
            </a:r>
            <a:r>
              <a:rPr lang="en-US" b="1" dirty="0" err="1">
                <a:latin typeface="Comic Sans MS" panose="030F0702030302020204" pitchFamily="66" charset="0"/>
              </a:rPr>
              <a:t>подобно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на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свещоливница</a:t>
            </a:r>
            <a:r>
              <a:rPr lang="bg-BG" b="1" dirty="0">
                <a:latin typeface="Comic Sans MS" panose="030F0702030302020204" pitchFamily="66" charset="0"/>
              </a:rPr>
              <a:t>),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място</a:t>
            </a:r>
            <a:r>
              <a:rPr lang="bg-BG" b="1" dirty="0">
                <a:latin typeface="Comic Sans MS" panose="030F0702030302020204" pitchFamily="66" charset="0"/>
              </a:rPr>
              <a:t>,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където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се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леят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даскали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3200" dirty="0">
                <a:latin typeface="Comic Sans MS" panose="030F0702030302020204" pitchFamily="66" charset="0"/>
              </a:rPr>
              <a:t>Даскалоливницата в гр. Елена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6" y="1484784"/>
            <a:ext cx="399001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10445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1221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Office Theme</vt:lpstr>
      <vt:lpstr>Петко Рачов  Славейков 1827 - 1895 "Славейков е моят учител и вашият..."                  Иван Вазов </vt:lpstr>
      <vt:lpstr>1.Биография</vt:lpstr>
      <vt:lpstr>2.За дядото и бащата на поета</vt:lpstr>
      <vt:lpstr>3.Ученически години </vt:lpstr>
      <vt:lpstr> Преображенски манастир             Колелото на живота                                          от Захари Зограф Велико   Търново </vt:lpstr>
      <vt:lpstr>4.Литературна и творческа биография</vt:lpstr>
      <vt:lpstr>5.Първи модерен  превод на Библията</vt:lpstr>
      <vt:lpstr>6.Учителят  Славейков</vt:lpstr>
      <vt:lpstr>Даскалоливницата в гр. Елена</vt:lpstr>
      <vt:lpstr>Класната стая в Даскалоливницата</vt:lpstr>
      <vt:lpstr>7.Културно-просветна дейност </vt:lpstr>
      <vt:lpstr>Прославило се Търново със своя гръцки владика</vt:lpstr>
      <vt:lpstr>Първите издадени  книги  от Славейков - 1852 г</vt:lpstr>
      <vt:lpstr>Вестници  и списания, издавани от  Славейков</vt:lpstr>
      <vt:lpstr>PowerPoint Presentation</vt:lpstr>
      <vt:lpstr>8.Политическа кариера</vt:lpstr>
      <vt:lpstr>Краят на достоен  и смел  живот</vt:lpstr>
      <vt:lpstr>Винаги справедлив, борещ  се за истината</vt:lpstr>
      <vt:lpstr>PowerPoint Presentation</vt:lpstr>
      <vt:lpstr>    1873 г. създава известната поема  "Изворът на Белоногата"</vt:lpstr>
      <vt:lpstr>PowerPoint Presentation</vt:lpstr>
      <vt:lpstr>Паметникът на баща и син Славейкови в София на площад  „Славейков“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Петко Рачов  Славейков 1827 - 1895 "Славейков е моят учител и вашият..."                  Иван Вазов</dc:title>
  <dc:creator>Лиляна Джолева</dc:creator>
  <cp:lastModifiedBy>Заприна Г. Глушкова</cp:lastModifiedBy>
  <cp:revision>3</cp:revision>
  <dcterms:created xsi:type="dcterms:W3CDTF">2021-04-18T17:44:25Z</dcterms:created>
  <dcterms:modified xsi:type="dcterms:W3CDTF">2021-10-27T18:44:19Z</dcterms:modified>
</cp:coreProperties>
</file>