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6" r:id="rId7"/>
    <p:sldId id="261" r:id="rId8"/>
    <p:sldId id="264" r:id="rId9"/>
    <p:sldId id="265" r:id="rId10"/>
    <p:sldId id="262" r:id="rId11"/>
    <p:sldId id="263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68" d="100"/>
          <a:sy n="68" d="100"/>
        </p:scale>
        <p:origin x="42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298733B-19EE-4B72-A41D-118BE6F22833}" type="doc">
      <dgm:prSet loTypeId="urn:microsoft.com/office/officeart/2005/8/layout/vList2" loCatId="list" qsTypeId="urn:microsoft.com/office/officeart/2005/8/quickstyle/simple4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AA494B20-5A99-47E6-86AA-31849ECBC090}">
      <dgm:prSet/>
      <dgm:spPr/>
      <dgm:t>
        <a:bodyPr/>
        <a:lstStyle/>
        <a:p>
          <a:r>
            <a:rPr lang="bg-BG"/>
            <a:t>Фани Хорн</a:t>
          </a:r>
          <a:endParaRPr lang="en-US"/>
        </a:p>
      </dgm:t>
    </dgm:pt>
    <dgm:pt modelId="{B4298385-D5EF-4871-A674-CE586D4D081F}" type="parTrans" cxnId="{E43FF06C-E884-46D8-98C4-100FB36FC0FE}">
      <dgm:prSet/>
      <dgm:spPr/>
      <dgm:t>
        <a:bodyPr/>
        <a:lstStyle/>
        <a:p>
          <a:endParaRPr lang="en-US"/>
        </a:p>
      </dgm:t>
    </dgm:pt>
    <dgm:pt modelId="{8DDCAD0C-C943-40F8-A66B-13514AC9C9F4}" type="sibTrans" cxnId="{E43FF06C-E884-46D8-98C4-100FB36FC0FE}">
      <dgm:prSet/>
      <dgm:spPr/>
      <dgm:t>
        <a:bodyPr/>
        <a:lstStyle/>
        <a:p>
          <a:endParaRPr lang="en-US"/>
        </a:p>
      </dgm:t>
    </dgm:pt>
    <dgm:pt modelId="{572066BA-EE51-40B6-B26A-092579D00ABD}">
      <dgm:prSet/>
      <dgm:spPr/>
      <dgm:t>
        <a:bodyPr/>
        <a:lstStyle/>
        <a:p>
          <a:r>
            <a:rPr lang="bg-BG"/>
            <a:t>Френският й любовник Мюрие</a:t>
          </a:r>
          <a:endParaRPr lang="en-US"/>
        </a:p>
      </dgm:t>
    </dgm:pt>
    <dgm:pt modelId="{8EA78B49-7AEA-412D-B841-398F50896032}" type="parTrans" cxnId="{8D0F3CF3-C6EB-4395-B891-BE505BC664DE}">
      <dgm:prSet/>
      <dgm:spPr/>
      <dgm:t>
        <a:bodyPr/>
        <a:lstStyle/>
        <a:p>
          <a:endParaRPr lang="en-US"/>
        </a:p>
      </dgm:t>
    </dgm:pt>
    <dgm:pt modelId="{F679471F-076F-4E1F-B42C-024ED3FB7518}" type="sibTrans" cxnId="{8D0F3CF3-C6EB-4395-B891-BE505BC664DE}">
      <dgm:prSet/>
      <dgm:spPr/>
      <dgm:t>
        <a:bodyPr/>
        <a:lstStyle/>
        <a:p>
          <a:endParaRPr lang="en-US"/>
        </a:p>
      </dgm:t>
    </dgm:pt>
    <dgm:pt modelId="{5E58CD1D-AA29-4210-95C3-D14FD10A3F85}">
      <dgm:prSet/>
      <dgm:spPr/>
      <dgm:t>
        <a:bodyPr/>
        <a:lstStyle/>
        <a:p>
          <a:r>
            <a:rPr lang="bg-BG"/>
            <a:t>Американските й приятели</a:t>
          </a:r>
          <a:endParaRPr lang="en-US"/>
        </a:p>
      </dgm:t>
    </dgm:pt>
    <dgm:pt modelId="{F722FB8C-089E-4675-83FE-8A7218E8D6BF}" type="parTrans" cxnId="{48844ED9-BF7D-4FC7-8FC4-02EFE5FA825F}">
      <dgm:prSet/>
      <dgm:spPr/>
      <dgm:t>
        <a:bodyPr/>
        <a:lstStyle/>
        <a:p>
          <a:endParaRPr lang="en-US"/>
        </a:p>
      </dgm:t>
    </dgm:pt>
    <dgm:pt modelId="{B44CE04D-01FA-49B3-991C-5CF5321F6655}" type="sibTrans" cxnId="{48844ED9-BF7D-4FC7-8FC4-02EFE5FA825F}">
      <dgm:prSet/>
      <dgm:spPr/>
      <dgm:t>
        <a:bodyPr/>
        <a:lstStyle/>
        <a:p>
          <a:endParaRPr lang="en-US"/>
        </a:p>
      </dgm:t>
    </dgm:pt>
    <dgm:pt modelId="{3DAE58FC-EDDD-4CE0-A9A9-4D4BE5012649}">
      <dgm:prSet/>
      <dgm:spPr/>
      <dgm:t>
        <a:bodyPr/>
        <a:lstStyle/>
        <a:p>
          <a:r>
            <a:rPr lang="bg-BG" dirty="0"/>
            <a:t>Братя </a:t>
          </a:r>
          <a:r>
            <a:rPr lang="bg-BG" dirty="0" err="1"/>
            <a:t>Ередиа</a:t>
          </a:r>
          <a:r>
            <a:rPr lang="bg-BG" dirty="0"/>
            <a:t> – Луис (контрабандист) и по-малкият брат Рикардо</a:t>
          </a:r>
          <a:endParaRPr lang="en-US" dirty="0"/>
        </a:p>
      </dgm:t>
    </dgm:pt>
    <dgm:pt modelId="{0DD44202-078E-4CCA-AFC4-F1F714D92018}" type="parTrans" cxnId="{074862AD-50DB-4D60-BBB1-0E839E5866E7}">
      <dgm:prSet/>
      <dgm:spPr/>
      <dgm:t>
        <a:bodyPr/>
        <a:lstStyle/>
        <a:p>
          <a:endParaRPr lang="en-US"/>
        </a:p>
      </dgm:t>
    </dgm:pt>
    <dgm:pt modelId="{9BF4B2DE-C498-45EC-9BB3-C246EF5177F0}" type="sibTrans" cxnId="{074862AD-50DB-4D60-BBB1-0E839E5866E7}">
      <dgm:prSet/>
      <dgm:spPr/>
      <dgm:t>
        <a:bodyPr/>
        <a:lstStyle/>
        <a:p>
          <a:endParaRPr lang="en-US"/>
        </a:p>
      </dgm:t>
    </dgm:pt>
    <dgm:pt modelId="{F5E23DE9-7ADD-4EB5-B279-FC41D849049E}" type="pres">
      <dgm:prSet presAssocID="{6298733B-19EE-4B72-A41D-118BE6F22833}" presName="linear" presStyleCnt="0">
        <dgm:presLayoutVars>
          <dgm:animLvl val="lvl"/>
          <dgm:resizeHandles val="exact"/>
        </dgm:presLayoutVars>
      </dgm:prSet>
      <dgm:spPr/>
    </dgm:pt>
    <dgm:pt modelId="{FBD1DD26-0EC9-4428-BD7B-2DF6F242F0AA}" type="pres">
      <dgm:prSet presAssocID="{AA494B20-5A99-47E6-86AA-31849ECBC090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25507AC2-5B77-4941-BF5B-4991CA2B405E}" type="pres">
      <dgm:prSet presAssocID="{8DDCAD0C-C943-40F8-A66B-13514AC9C9F4}" presName="spacer" presStyleCnt="0"/>
      <dgm:spPr/>
    </dgm:pt>
    <dgm:pt modelId="{28A85842-D5D7-4A44-B293-C623E2B740C0}" type="pres">
      <dgm:prSet presAssocID="{572066BA-EE51-40B6-B26A-092579D00ABD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24B73691-16B3-4FA7-A625-8C211F22E0AB}" type="pres">
      <dgm:prSet presAssocID="{F679471F-076F-4E1F-B42C-024ED3FB7518}" presName="spacer" presStyleCnt="0"/>
      <dgm:spPr/>
    </dgm:pt>
    <dgm:pt modelId="{AAF5B5DA-C365-4DBB-A03C-FAA9E0AAD156}" type="pres">
      <dgm:prSet presAssocID="{5E58CD1D-AA29-4210-95C3-D14FD10A3F85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AEABCB73-C6AF-4414-91F4-BF332E335FDE}" type="pres">
      <dgm:prSet presAssocID="{B44CE04D-01FA-49B3-991C-5CF5321F6655}" presName="spacer" presStyleCnt="0"/>
      <dgm:spPr/>
    </dgm:pt>
    <dgm:pt modelId="{D2EEA6BB-9195-49AE-BEDA-54B53B2135E1}" type="pres">
      <dgm:prSet presAssocID="{3DAE58FC-EDDD-4CE0-A9A9-4D4BE5012649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F913E366-2286-4639-8F61-D08AA4CBA630}" type="presOf" srcId="{3DAE58FC-EDDD-4CE0-A9A9-4D4BE5012649}" destId="{D2EEA6BB-9195-49AE-BEDA-54B53B2135E1}" srcOrd="0" destOrd="0" presId="urn:microsoft.com/office/officeart/2005/8/layout/vList2"/>
    <dgm:cxn modelId="{E43FF06C-E884-46D8-98C4-100FB36FC0FE}" srcId="{6298733B-19EE-4B72-A41D-118BE6F22833}" destId="{AA494B20-5A99-47E6-86AA-31849ECBC090}" srcOrd="0" destOrd="0" parTransId="{B4298385-D5EF-4871-A674-CE586D4D081F}" sibTransId="{8DDCAD0C-C943-40F8-A66B-13514AC9C9F4}"/>
    <dgm:cxn modelId="{BFA56B9E-3A87-4C27-9CA6-EA83DCC84E56}" type="presOf" srcId="{AA494B20-5A99-47E6-86AA-31849ECBC090}" destId="{FBD1DD26-0EC9-4428-BD7B-2DF6F242F0AA}" srcOrd="0" destOrd="0" presId="urn:microsoft.com/office/officeart/2005/8/layout/vList2"/>
    <dgm:cxn modelId="{074862AD-50DB-4D60-BBB1-0E839E5866E7}" srcId="{6298733B-19EE-4B72-A41D-118BE6F22833}" destId="{3DAE58FC-EDDD-4CE0-A9A9-4D4BE5012649}" srcOrd="3" destOrd="0" parTransId="{0DD44202-078E-4CCA-AFC4-F1F714D92018}" sibTransId="{9BF4B2DE-C498-45EC-9BB3-C246EF5177F0}"/>
    <dgm:cxn modelId="{48844ED9-BF7D-4FC7-8FC4-02EFE5FA825F}" srcId="{6298733B-19EE-4B72-A41D-118BE6F22833}" destId="{5E58CD1D-AA29-4210-95C3-D14FD10A3F85}" srcOrd="2" destOrd="0" parTransId="{F722FB8C-089E-4675-83FE-8A7218E8D6BF}" sibTransId="{B44CE04D-01FA-49B3-991C-5CF5321F6655}"/>
    <dgm:cxn modelId="{20A2DDE7-B824-4BEC-96E3-053B06FCD315}" type="presOf" srcId="{5E58CD1D-AA29-4210-95C3-D14FD10A3F85}" destId="{AAF5B5DA-C365-4DBB-A03C-FAA9E0AAD156}" srcOrd="0" destOrd="0" presId="urn:microsoft.com/office/officeart/2005/8/layout/vList2"/>
    <dgm:cxn modelId="{8D0F3CF3-C6EB-4395-B891-BE505BC664DE}" srcId="{6298733B-19EE-4B72-A41D-118BE6F22833}" destId="{572066BA-EE51-40B6-B26A-092579D00ABD}" srcOrd="1" destOrd="0" parTransId="{8EA78B49-7AEA-412D-B841-398F50896032}" sibTransId="{F679471F-076F-4E1F-B42C-024ED3FB7518}"/>
    <dgm:cxn modelId="{B5D584F4-0CA7-4FE8-AD8B-659821A30252}" type="presOf" srcId="{6298733B-19EE-4B72-A41D-118BE6F22833}" destId="{F5E23DE9-7ADD-4EB5-B279-FC41D849049E}" srcOrd="0" destOrd="0" presId="urn:microsoft.com/office/officeart/2005/8/layout/vList2"/>
    <dgm:cxn modelId="{3E979EFE-5533-4E83-BBF0-A44D5B2E8AC7}" type="presOf" srcId="{572066BA-EE51-40B6-B26A-092579D00ABD}" destId="{28A85842-D5D7-4A44-B293-C623E2B740C0}" srcOrd="0" destOrd="0" presId="urn:microsoft.com/office/officeart/2005/8/layout/vList2"/>
    <dgm:cxn modelId="{76F8E7C2-19DF-4E58-BFA3-AF5BC0081B7F}" type="presParOf" srcId="{F5E23DE9-7ADD-4EB5-B279-FC41D849049E}" destId="{FBD1DD26-0EC9-4428-BD7B-2DF6F242F0AA}" srcOrd="0" destOrd="0" presId="urn:microsoft.com/office/officeart/2005/8/layout/vList2"/>
    <dgm:cxn modelId="{16F0CE8F-2A25-458F-B6DB-38169E9C0263}" type="presParOf" srcId="{F5E23DE9-7ADD-4EB5-B279-FC41D849049E}" destId="{25507AC2-5B77-4941-BF5B-4991CA2B405E}" srcOrd="1" destOrd="0" presId="urn:microsoft.com/office/officeart/2005/8/layout/vList2"/>
    <dgm:cxn modelId="{726C05FC-F1F0-4B74-8BC6-FFC23ED0AC6E}" type="presParOf" srcId="{F5E23DE9-7ADD-4EB5-B279-FC41D849049E}" destId="{28A85842-D5D7-4A44-B293-C623E2B740C0}" srcOrd="2" destOrd="0" presId="urn:microsoft.com/office/officeart/2005/8/layout/vList2"/>
    <dgm:cxn modelId="{BC73E410-C0DE-426E-AAEE-32142893CDED}" type="presParOf" srcId="{F5E23DE9-7ADD-4EB5-B279-FC41D849049E}" destId="{24B73691-16B3-4FA7-A625-8C211F22E0AB}" srcOrd="3" destOrd="0" presId="urn:microsoft.com/office/officeart/2005/8/layout/vList2"/>
    <dgm:cxn modelId="{F8858CE6-EA24-4740-8A72-D4D0E573755C}" type="presParOf" srcId="{F5E23DE9-7ADD-4EB5-B279-FC41D849049E}" destId="{AAF5B5DA-C365-4DBB-A03C-FAA9E0AAD156}" srcOrd="4" destOrd="0" presId="urn:microsoft.com/office/officeart/2005/8/layout/vList2"/>
    <dgm:cxn modelId="{93FF9ABF-C7E5-4D21-A443-675AFC5EF36C}" type="presParOf" srcId="{F5E23DE9-7ADD-4EB5-B279-FC41D849049E}" destId="{AEABCB73-C6AF-4414-91F4-BF332E335FDE}" srcOrd="5" destOrd="0" presId="urn:microsoft.com/office/officeart/2005/8/layout/vList2"/>
    <dgm:cxn modelId="{B83DF3F9-BAEF-4393-83C7-43E08BF5DCEC}" type="presParOf" srcId="{F5E23DE9-7ADD-4EB5-B279-FC41D849049E}" destId="{D2EEA6BB-9195-49AE-BEDA-54B53B2135E1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402601E-E1BA-4E9B-8C8A-E1C013BC2C26}" type="doc">
      <dgm:prSet loTypeId="urn:microsoft.com/office/officeart/2005/8/layout/matrix3" loCatId="matrix" qsTypeId="urn:microsoft.com/office/officeart/2005/8/quickstyle/simple4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1D8C611A-70AE-4ED2-B6E9-35E98FBD7B05}">
      <dgm:prSet/>
      <dgm:spPr/>
      <dgm:t>
        <a:bodyPr/>
        <a:lstStyle/>
        <a:p>
          <a:r>
            <a:rPr lang="ru-RU"/>
            <a:t>В първите страници на втора и трета глава Ередия е някакъв млад бог, слязъл на земята. </a:t>
          </a:r>
          <a:endParaRPr lang="en-US"/>
        </a:p>
      </dgm:t>
    </dgm:pt>
    <dgm:pt modelId="{DCE9F5B6-16C8-49DA-B55A-609210F213F2}" type="parTrans" cxnId="{4FBF05B3-9627-478D-A031-25F026EEA6C0}">
      <dgm:prSet/>
      <dgm:spPr/>
      <dgm:t>
        <a:bodyPr/>
        <a:lstStyle/>
        <a:p>
          <a:endParaRPr lang="en-US"/>
        </a:p>
      </dgm:t>
    </dgm:pt>
    <dgm:pt modelId="{AC375852-9418-4C05-8B4A-24E6E6B4C862}" type="sibTrans" cxnId="{4FBF05B3-9627-478D-A031-25F026EEA6C0}">
      <dgm:prSet/>
      <dgm:spPr/>
      <dgm:t>
        <a:bodyPr/>
        <a:lstStyle/>
        <a:p>
          <a:endParaRPr lang="en-US"/>
        </a:p>
      </dgm:t>
    </dgm:pt>
    <dgm:pt modelId="{CCD201D8-8625-4E7D-A29B-F131246CB172}">
      <dgm:prSet/>
      <dgm:spPr/>
      <dgm:t>
        <a:bodyPr/>
        <a:lstStyle/>
        <a:p>
          <a:r>
            <a:rPr lang="ru-RU"/>
            <a:t>Неговата личност издава неизразим финес. Той притежава не само красота на тялото, а и властен ум, и силна воля. </a:t>
          </a:r>
          <a:endParaRPr lang="en-US"/>
        </a:p>
      </dgm:t>
    </dgm:pt>
    <dgm:pt modelId="{050EF144-EF2F-4DAA-8336-76FD92127C2A}" type="parTrans" cxnId="{3D8398CD-FD8F-425F-8C7F-01AEF96677BB}">
      <dgm:prSet/>
      <dgm:spPr/>
      <dgm:t>
        <a:bodyPr/>
        <a:lstStyle/>
        <a:p>
          <a:endParaRPr lang="en-US"/>
        </a:p>
      </dgm:t>
    </dgm:pt>
    <dgm:pt modelId="{FD77AA59-E234-483F-BB7F-30C0C247A8E6}" type="sibTrans" cxnId="{3D8398CD-FD8F-425F-8C7F-01AEF96677BB}">
      <dgm:prSet/>
      <dgm:spPr/>
      <dgm:t>
        <a:bodyPr/>
        <a:lstStyle/>
        <a:p>
          <a:endParaRPr lang="en-US"/>
        </a:p>
      </dgm:t>
    </dgm:pt>
    <dgm:pt modelId="{EB348972-33D5-4AEF-9465-A985DC724854}">
      <dgm:prSet/>
      <dgm:spPr/>
      <dgm:t>
        <a:bodyPr/>
        <a:lstStyle/>
        <a:p>
          <a:r>
            <a:rPr lang="ru-RU"/>
            <a:t>Героят се изгражда в два пластта: първият е видимата му изява, запленяващата му външност, а вторият – неговата духовност, онова фанатично, което е овладяло изцяло личността му. </a:t>
          </a:r>
          <a:endParaRPr lang="en-US"/>
        </a:p>
      </dgm:t>
    </dgm:pt>
    <dgm:pt modelId="{7D8556A3-1C01-4BC9-A37F-C5C5D3907EFD}" type="parTrans" cxnId="{1BB974FD-3A42-4D5B-9659-E7944060C10C}">
      <dgm:prSet/>
      <dgm:spPr/>
      <dgm:t>
        <a:bodyPr/>
        <a:lstStyle/>
        <a:p>
          <a:endParaRPr lang="en-US"/>
        </a:p>
      </dgm:t>
    </dgm:pt>
    <dgm:pt modelId="{94B9F7B7-71F5-4CF6-8348-CBECCD58D732}" type="sibTrans" cxnId="{1BB974FD-3A42-4D5B-9659-E7944060C10C}">
      <dgm:prSet/>
      <dgm:spPr/>
      <dgm:t>
        <a:bodyPr/>
        <a:lstStyle/>
        <a:p>
          <a:endParaRPr lang="en-US"/>
        </a:p>
      </dgm:t>
    </dgm:pt>
    <dgm:pt modelId="{435E1ED6-F3CE-472C-BADB-6798E5C994D6}">
      <dgm:prSet/>
      <dgm:spPr/>
      <dgm:t>
        <a:bodyPr/>
        <a:lstStyle/>
        <a:p>
          <a:r>
            <a:rPr lang="ru-RU" dirty="0"/>
            <a:t>Постепенно </a:t>
          </a:r>
          <a:r>
            <a:rPr lang="ru-RU" dirty="0" err="1"/>
            <a:t>Ередия</a:t>
          </a:r>
          <a:r>
            <a:rPr lang="ru-RU" dirty="0"/>
            <a:t> се </a:t>
          </a:r>
          <a:r>
            <a:rPr lang="ru-RU" dirty="0" err="1"/>
            <a:t>превръща</a:t>
          </a:r>
          <a:r>
            <a:rPr lang="ru-RU" dirty="0"/>
            <a:t> </a:t>
          </a:r>
          <a:r>
            <a:rPr lang="ru-RU" dirty="0" err="1"/>
            <a:t>във</a:t>
          </a:r>
          <a:r>
            <a:rPr lang="ru-RU" dirty="0"/>
            <a:t> </a:t>
          </a:r>
          <a:r>
            <a:rPr lang="ru-RU" dirty="0" err="1"/>
            <a:t>въплъщение</a:t>
          </a:r>
          <a:r>
            <a:rPr lang="ru-RU" dirty="0"/>
            <a:t> на ордена си </a:t>
          </a:r>
          <a:r>
            <a:rPr lang="ru-RU" dirty="0" err="1"/>
            <a:t>убиващо</a:t>
          </a:r>
          <a:r>
            <a:rPr lang="ru-RU" dirty="0"/>
            <a:t> </a:t>
          </a:r>
          <a:r>
            <a:rPr lang="ru-RU" dirty="0" err="1"/>
            <a:t>човешкото</a:t>
          </a:r>
          <a:r>
            <a:rPr lang="ru-RU" dirty="0"/>
            <a:t>. </a:t>
          </a:r>
          <a:r>
            <a:rPr lang="ru-RU" dirty="0" err="1"/>
            <a:t>Участието</a:t>
          </a:r>
          <a:r>
            <a:rPr lang="ru-RU" dirty="0"/>
            <a:t> на </a:t>
          </a:r>
          <a:r>
            <a:rPr lang="ru-RU" dirty="0" err="1"/>
            <a:t>свещеника</a:t>
          </a:r>
          <a:r>
            <a:rPr lang="ru-RU" dirty="0"/>
            <a:t> в </a:t>
          </a:r>
          <a:r>
            <a:rPr lang="ru-RU" dirty="0" err="1"/>
            <a:t>гражданската</a:t>
          </a:r>
          <a:r>
            <a:rPr lang="ru-RU" dirty="0"/>
            <a:t> война </a:t>
          </a:r>
          <a:r>
            <a:rPr lang="ru-RU" dirty="0" err="1"/>
            <a:t>показва</a:t>
          </a:r>
          <a:r>
            <a:rPr lang="ru-RU" dirty="0"/>
            <a:t> </a:t>
          </a:r>
          <a:r>
            <a:rPr lang="ru-RU" dirty="0" err="1"/>
            <a:t>всичко</a:t>
          </a:r>
          <a:r>
            <a:rPr lang="ru-RU" dirty="0"/>
            <a:t> жестоко, </a:t>
          </a:r>
          <a:r>
            <a:rPr lang="ru-RU" dirty="0" err="1"/>
            <a:t>нечовешко</a:t>
          </a:r>
          <a:r>
            <a:rPr lang="ru-RU" dirty="0"/>
            <a:t>, фантастично и </a:t>
          </a:r>
          <a:r>
            <a:rPr lang="ru-RU" dirty="0" err="1"/>
            <a:t>убийствено</a:t>
          </a:r>
          <a:r>
            <a:rPr lang="ru-RU" dirty="0"/>
            <a:t>, </a:t>
          </a:r>
          <a:r>
            <a:rPr lang="ru-RU" dirty="0" err="1"/>
            <a:t>което</a:t>
          </a:r>
          <a:r>
            <a:rPr lang="ru-RU" dirty="0"/>
            <a:t> </a:t>
          </a:r>
          <a:r>
            <a:rPr lang="ru-RU" dirty="0" err="1"/>
            <a:t>са</a:t>
          </a:r>
          <a:r>
            <a:rPr lang="ru-RU" dirty="0"/>
            <a:t> </a:t>
          </a:r>
          <a:r>
            <a:rPr lang="ru-RU" dirty="0" err="1"/>
            <a:t>католицизмът</a:t>
          </a:r>
          <a:r>
            <a:rPr lang="ru-RU" dirty="0"/>
            <a:t> и </a:t>
          </a:r>
          <a:r>
            <a:rPr lang="ru-RU" dirty="0" err="1"/>
            <a:t>йезуитският</a:t>
          </a:r>
          <a:r>
            <a:rPr lang="ru-RU" dirty="0"/>
            <a:t> орден в Испания.</a:t>
          </a:r>
          <a:endParaRPr lang="en-US" dirty="0"/>
        </a:p>
      </dgm:t>
    </dgm:pt>
    <dgm:pt modelId="{224FF77D-B243-4C06-8283-4C788DFCECEF}" type="parTrans" cxnId="{E065E1D0-CA53-4029-BC1A-F3645817D571}">
      <dgm:prSet/>
      <dgm:spPr/>
      <dgm:t>
        <a:bodyPr/>
        <a:lstStyle/>
        <a:p>
          <a:endParaRPr lang="en-US"/>
        </a:p>
      </dgm:t>
    </dgm:pt>
    <dgm:pt modelId="{B647B447-2C24-48FC-9A13-95F9364C495D}" type="sibTrans" cxnId="{E065E1D0-CA53-4029-BC1A-F3645817D571}">
      <dgm:prSet/>
      <dgm:spPr/>
      <dgm:t>
        <a:bodyPr/>
        <a:lstStyle/>
        <a:p>
          <a:endParaRPr lang="en-US"/>
        </a:p>
      </dgm:t>
    </dgm:pt>
    <dgm:pt modelId="{1A4A3AEB-AB47-4EF8-93A6-C7E77FF8B01E}" type="pres">
      <dgm:prSet presAssocID="{F402601E-E1BA-4E9B-8C8A-E1C013BC2C26}" presName="matrix" presStyleCnt="0">
        <dgm:presLayoutVars>
          <dgm:chMax val="1"/>
          <dgm:dir/>
          <dgm:resizeHandles val="exact"/>
        </dgm:presLayoutVars>
      </dgm:prSet>
      <dgm:spPr/>
    </dgm:pt>
    <dgm:pt modelId="{49CC3DDE-04FC-444B-8BD8-0318420D4FA7}" type="pres">
      <dgm:prSet presAssocID="{F402601E-E1BA-4E9B-8C8A-E1C013BC2C26}" presName="diamond" presStyleLbl="bgShp" presStyleIdx="0" presStyleCnt="1"/>
      <dgm:spPr/>
    </dgm:pt>
    <dgm:pt modelId="{FEA40B9C-DBD5-4665-8386-6908D106C575}" type="pres">
      <dgm:prSet presAssocID="{F402601E-E1BA-4E9B-8C8A-E1C013BC2C26}" presName="quad1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0C0F032C-6E20-4A69-B5FE-CDF796B9ABD6}" type="pres">
      <dgm:prSet presAssocID="{F402601E-E1BA-4E9B-8C8A-E1C013BC2C26}" presName="quad2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3FA8D52F-6021-4564-8C82-90B1B9AAF240}" type="pres">
      <dgm:prSet presAssocID="{F402601E-E1BA-4E9B-8C8A-E1C013BC2C26}" presName="quad3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7D33B0E4-2C7B-4588-BD99-2DDA3D1CC50B}" type="pres">
      <dgm:prSet presAssocID="{F402601E-E1BA-4E9B-8C8A-E1C013BC2C26}" presName="quad4" presStyleLbl="node1" presStyleIdx="3" presStyleCnt="4">
        <dgm:presLayoutVars>
          <dgm:chMax val="0"/>
          <dgm:chPref val="0"/>
          <dgm:bulletEnabled val="1"/>
        </dgm:presLayoutVars>
      </dgm:prSet>
      <dgm:spPr/>
    </dgm:pt>
  </dgm:ptLst>
  <dgm:cxnLst>
    <dgm:cxn modelId="{C1CDAA0D-5491-4D2B-BBC3-593B064B5BCB}" type="presOf" srcId="{1D8C611A-70AE-4ED2-B6E9-35E98FBD7B05}" destId="{FEA40B9C-DBD5-4665-8386-6908D106C575}" srcOrd="0" destOrd="0" presId="urn:microsoft.com/office/officeart/2005/8/layout/matrix3"/>
    <dgm:cxn modelId="{98B09D7C-B5BA-4F4D-B281-FAA647EEC5C6}" type="presOf" srcId="{EB348972-33D5-4AEF-9465-A985DC724854}" destId="{3FA8D52F-6021-4564-8C82-90B1B9AAF240}" srcOrd="0" destOrd="0" presId="urn:microsoft.com/office/officeart/2005/8/layout/matrix3"/>
    <dgm:cxn modelId="{034F0689-98D1-40ED-9712-8389AA77725B}" type="presOf" srcId="{CCD201D8-8625-4E7D-A29B-F131246CB172}" destId="{0C0F032C-6E20-4A69-B5FE-CDF796B9ABD6}" srcOrd="0" destOrd="0" presId="urn:microsoft.com/office/officeart/2005/8/layout/matrix3"/>
    <dgm:cxn modelId="{4FBF05B3-9627-478D-A031-25F026EEA6C0}" srcId="{F402601E-E1BA-4E9B-8C8A-E1C013BC2C26}" destId="{1D8C611A-70AE-4ED2-B6E9-35E98FBD7B05}" srcOrd="0" destOrd="0" parTransId="{DCE9F5B6-16C8-49DA-B55A-609210F213F2}" sibTransId="{AC375852-9418-4C05-8B4A-24E6E6B4C862}"/>
    <dgm:cxn modelId="{3D8398CD-FD8F-425F-8C7F-01AEF96677BB}" srcId="{F402601E-E1BA-4E9B-8C8A-E1C013BC2C26}" destId="{CCD201D8-8625-4E7D-A29B-F131246CB172}" srcOrd="1" destOrd="0" parTransId="{050EF144-EF2F-4DAA-8336-76FD92127C2A}" sibTransId="{FD77AA59-E234-483F-BB7F-30C0C247A8E6}"/>
    <dgm:cxn modelId="{E065E1D0-CA53-4029-BC1A-F3645817D571}" srcId="{F402601E-E1BA-4E9B-8C8A-E1C013BC2C26}" destId="{435E1ED6-F3CE-472C-BADB-6798E5C994D6}" srcOrd="3" destOrd="0" parTransId="{224FF77D-B243-4C06-8283-4C788DFCECEF}" sibTransId="{B647B447-2C24-48FC-9A13-95F9364C495D}"/>
    <dgm:cxn modelId="{A026BEF3-0F12-48B4-BE16-DEF83D1F3852}" type="presOf" srcId="{435E1ED6-F3CE-472C-BADB-6798E5C994D6}" destId="{7D33B0E4-2C7B-4588-BD99-2DDA3D1CC50B}" srcOrd="0" destOrd="0" presId="urn:microsoft.com/office/officeart/2005/8/layout/matrix3"/>
    <dgm:cxn modelId="{51DF76FB-AB5B-485A-B65B-A5F2B1E765DD}" type="presOf" srcId="{F402601E-E1BA-4E9B-8C8A-E1C013BC2C26}" destId="{1A4A3AEB-AB47-4EF8-93A6-C7E77FF8B01E}" srcOrd="0" destOrd="0" presId="urn:microsoft.com/office/officeart/2005/8/layout/matrix3"/>
    <dgm:cxn modelId="{1BB974FD-3A42-4D5B-9659-E7944060C10C}" srcId="{F402601E-E1BA-4E9B-8C8A-E1C013BC2C26}" destId="{EB348972-33D5-4AEF-9465-A985DC724854}" srcOrd="2" destOrd="0" parTransId="{7D8556A3-1C01-4BC9-A37F-C5C5D3907EFD}" sibTransId="{94B9F7B7-71F5-4CF6-8348-CBECCD58D732}"/>
    <dgm:cxn modelId="{67120539-5484-4882-ADB8-C0641918B448}" type="presParOf" srcId="{1A4A3AEB-AB47-4EF8-93A6-C7E77FF8B01E}" destId="{49CC3DDE-04FC-444B-8BD8-0318420D4FA7}" srcOrd="0" destOrd="0" presId="urn:microsoft.com/office/officeart/2005/8/layout/matrix3"/>
    <dgm:cxn modelId="{C75F5DE3-FD0E-438D-B0D1-642F7398000A}" type="presParOf" srcId="{1A4A3AEB-AB47-4EF8-93A6-C7E77FF8B01E}" destId="{FEA40B9C-DBD5-4665-8386-6908D106C575}" srcOrd="1" destOrd="0" presId="urn:microsoft.com/office/officeart/2005/8/layout/matrix3"/>
    <dgm:cxn modelId="{8994A099-B5E1-4F5C-8E0B-3B1627F983E1}" type="presParOf" srcId="{1A4A3AEB-AB47-4EF8-93A6-C7E77FF8B01E}" destId="{0C0F032C-6E20-4A69-B5FE-CDF796B9ABD6}" srcOrd="2" destOrd="0" presId="urn:microsoft.com/office/officeart/2005/8/layout/matrix3"/>
    <dgm:cxn modelId="{627A4318-94C4-482D-936E-AEB49D34ECE0}" type="presParOf" srcId="{1A4A3AEB-AB47-4EF8-93A6-C7E77FF8B01E}" destId="{3FA8D52F-6021-4564-8C82-90B1B9AAF240}" srcOrd="3" destOrd="0" presId="urn:microsoft.com/office/officeart/2005/8/layout/matrix3"/>
    <dgm:cxn modelId="{53757C7D-5BFD-4DFC-8EA9-1456D63311FA}" type="presParOf" srcId="{1A4A3AEB-AB47-4EF8-93A6-C7E77FF8B01E}" destId="{7D33B0E4-2C7B-4588-BD99-2DDA3D1CC50B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BD1DD26-0EC9-4428-BD7B-2DF6F242F0AA}">
      <dsp:nvSpPr>
        <dsp:cNvPr id="0" name=""/>
        <dsp:cNvSpPr/>
      </dsp:nvSpPr>
      <dsp:spPr>
        <a:xfrm>
          <a:off x="0" y="454361"/>
          <a:ext cx="6832212" cy="1032854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g-BG" sz="2600" kern="1200"/>
            <a:t>Фани Хорн</a:t>
          </a:r>
          <a:endParaRPr lang="en-US" sz="2600" kern="1200"/>
        </a:p>
      </dsp:txBody>
      <dsp:txXfrm>
        <a:off x="50420" y="504781"/>
        <a:ext cx="6731372" cy="932014"/>
      </dsp:txXfrm>
    </dsp:sp>
    <dsp:sp modelId="{28A85842-D5D7-4A44-B293-C623E2B740C0}">
      <dsp:nvSpPr>
        <dsp:cNvPr id="0" name=""/>
        <dsp:cNvSpPr/>
      </dsp:nvSpPr>
      <dsp:spPr>
        <a:xfrm>
          <a:off x="0" y="1562095"/>
          <a:ext cx="6832212" cy="1032854"/>
        </a:xfrm>
        <a:prstGeom prst="roundRect">
          <a:avLst/>
        </a:prstGeom>
        <a:gradFill rotWithShape="0">
          <a:gsLst>
            <a:gs pos="0">
              <a:schemeClr val="accent2">
                <a:hueOff val="151055"/>
                <a:satOff val="-15998"/>
                <a:lumOff val="-392"/>
                <a:alphaOff val="0"/>
                <a:tint val="96000"/>
                <a:lumMod val="104000"/>
              </a:schemeClr>
            </a:gs>
            <a:gs pos="100000">
              <a:schemeClr val="accent2">
                <a:hueOff val="151055"/>
                <a:satOff val="-15998"/>
                <a:lumOff val="-392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g-BG" sz="2600" kern="1200"/>
            <a:t>Френският й любовник Мюрие</a:t>
          </a:r>
          <a:endParaRPr lang="en-US" sz="2600" kern="1200"/>
        </a:p>
      </dsp:txBody>
      <dsp:txXfrm>
        <a:off x="50420" y="1612515"/>
        <a:ext cx="6731372" cy="932014"/>
      </dsp:txXfrm>
    </dsp:sp>
    <dsp:sp modelId="{AAF5B5DA-C365-4DBB-A03C-FAA9E0AAD156}">
      <dsp:nvSpPr>
        <dsp:cNvPr id="0" name=""/>
        <dsp:cNvSpPr/>
      </dsp:nvSpPr>
      <dsp:spPr>
        <a:xfrm>
          <a:off x="0" y="2669829"/>
          <a:ext cx="6832212" cy="1032854"/>
        </a:xfrm>
        <a:prstGeom prst="roundRect">
          <a:avLst/>
        </a:prstGeom>
        <a:gradFill rotWithShape="0">
          <a:gsLst>
            <a:gs pos="0">
              <a:schemeClr val="accent2">
                <a:hueOff val="302110"/>
                <a:satOff val="-31995"/>
                <a:lumOff val="-784"/>
                <a:alphaOff val="0"/>
                <a:tint val="96000"/>
                <a:lumMod val="104000"/>
              </a:schemeClr>
            </a:gs>
            <a:gs pos="100000">
              <a:schemeClr val="accent2">
                <a:hueOff val="302110"/>
                <a:satOff val="-31995"/>
                <a:lumOff val="-784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g-BG" sz="2600" kern="1200"/>
            <a:t>Американските й приятели</a:t>
          </a:r>
          <a:endParaRPr lang="en-US" sz="2600" kern="1200"/>
        </a:p>
      </dsp:txBody>
      <dsp:txXfrm>
        <a:off x="50420" y="2720249"/>
        <a:ext cx="6731372" cy="932014"/>
      </dsp:txXfrm>
    </dsp:sp>
    <dsp:sp modelId="{D2EEA6BB-9195-49AE-BEDA-54B53B2135E1}">
      <dsp:nvSpPr>
        <dsp:cNvPr id="0" name=""/>
        <dsp:cNvSpPr/>
      </dsp:nvSpPr>
      <dsp:spPr>
        <a:xfrm>
          <a:off x="0" y="3777563"/>
          <a:ext cx="6832212" cy="1032854"/>
        </a:xfrm>
        <a:prstGeom prst="roundRect">
          <a:avLst/>
        </a:prstGeom>
        <a:gradFill rotWithShape="0">
          <a:gsLst>
            <a:gs pos="0">
              <a:schemeClr val="accent2">
                <a:hueOff val="453165"/>
                <a:satOff val="-47993"/>
                <a:lumOff val="-1176"/>
                <a:alphaOff val="0"/>
                <a:tint val="96000"/>
                <a:lumMod val="104000"/>
              </a:schemeClr>
            </a:gs>
            <a:gs pos="100000">
              <a:schemeClr val="accent2">
                <a:hueOff val="453165"/>
                <a:satOff val="-47993"/>
                <a:lumOff val="-1176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g-BG" sz="2600" kern="1200" dirty="0"/>
            <a:t>Братя </a:t>
          </a:r>
          <a:r>
            <a:rPr lang="bg-BG" sz="2600" kern="1200" dirty="0" err="1"/>
            <a:t>Ередиа</a:t>
          </a:r>
          <a:r>
            <a:rPr lang="bg-BG" sz="2600" kern="1200" dirty="0"/>
            <a:t> – Луис (контрабандист) и по-малкият брат Рикардо</a:t>
          </a:r>
          <a:endParaRPr lang="en-US" sz="2600" kern="1200" dirty="0"/>
        </a:p>
      </dsp:txBody>
      <dsp:txXfrm>
        <a:off x="50420" y="3827983"/>
        <a:ext cx="6731372" cy="93201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9CC3DDE-04FC-444B-8BD8-0318420D4FA7}">
      <dsp:nvSpPr>
        <dsp:cNvPr id="0" name=""/>
        <dsp:cNvSpPr/>
      </dsp:nvSpPr>
      <dsp:spPr>
        <a:xfrm>
          <a:off x="844288" y="0"/>
          <a:ext cx="6158203" cy="6158203"/>
        </a:xfrm>
        <a:prstGeom prst="diamond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FEA40B9C-DBD5-4665-8386-6908D106C575}">
      <dsp:nvSpPr>
        <dsp:cNvPr id="0" name=""/>
        <dsp:cNvSpPr/>
      </dsp:nvSpPr>
      <dsp:spPr>
        <a:xfrm>
          <a:off x="1429317" y="585029"/>
          <a:ext cx="2401699" cy="2401699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kern="1200"/>
            <a:t>В първите страници на втора и трета глава Ередия е някакъв млад бог, слязъл на земята. </a:t>
          </a:r>
          <a:endParaRPr lang="en-US" sz="1200" kern="1200"/>
        </a:p>
      </dsp:txBody>
      <dsp:txXfrm>
        <a:off x="1546558" y="702270"/>
        <a:ext cx="2167217" cy="2167217"/>
      </dsp:txXfrm>
    </dsp:sp>
    <dsp:sp modelId="{0C0F032C-6E20-4A69-B5FE-CDF796B9ABD6}">
      <dsp:nvSpPr>
        <dsp:cNvPr id="0" name=""/>
        <dsp:cNvSpPr/>
      </dsp:nvSpPr>
      <dsp:spPr>
        <a:xfrm>
          <a:off x="4015763" y="585029"/>
          <a:ext cx="2401699" cy="2401699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kern="1200"/>
            <a:t>Неговата личност издава неизразим финес. Той притежава не само красота на тялото, а и властен ум, и силна воля. </a:t>
          </a:r>
          <a:endParaRPr lang="en-US" sz="1200" kern="1200"/>
        </a:p>
      </dsp:txBody>
      <dsp:txXfrm>
        <a:off x="4133004" y="702270"/>
        <a:ext cx="2167217" cy="2167217"/>
      </dsp:txXfrm>
    </dsp:sp>
    <dsp:sp modelId="{3FA8D52F-6021-4564-8C82-90B1B9AAF240}">
      <dsp:nvSpPr>
        <dsp:cNvPr id="0" name=""/>
        <dsp:cNvSpPr/>
      </dsp:nvSpPr>
      <dsp:spPr>
        <a:xfrm>
          <a:off x="1429317" y="3171474"/>
          <a:ext cx="2401699" cy="2401699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kern="1200"/>
            <a:t>Героят се изгражда в два пластта: първият е видимата му изява, запленяващата му външност, а вторият – неговата духовност, онова фанатично, което е овладяло изцяло личността му. </a:t>
          </a:r>
          <a:endParaRPr lang="en-US" sz="1200" kern="1200"/>
        </a:p>
      </dsp:txBody>
      <dsp:txXfrm>
        <a:off x="1546558" y="3288715"/>
        <a:ext cx="2167217" cy="2167217"/>
      </dsp:txXfrm>
    </dsp:sp>
    <dsp:sp modelId="{7D33B0E4-2C7B-4588-BD99-2DDA3D1CC50B}">
      <dsp:nvSpPr>
        <dsp:cNvPr id="0" name=""/>
        <dsp:cNvSpPr/>
      </dsp:nvSpPr>
      <dsp:spPr>
        <a:xfrm>
          <a:off x="4015763" y="3171474"/>
          <a:ext cx="2401699" cy="2401699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kern="1200" dirty="0"/>
            <a:t>Постепенно </a:t>
          </a:r>
          <a:r>
            <a:rPr lang="ru-RU" sz="1200" kern="1200" dirty="0" err="1"/>
            <a:t>Ередия</a:t>
          </a:r>
          <a:r>
            <a:rPr lang="ru-RU" sz="1200" kern="1200" dirty="0"/>
            <a:t> се </a:t>
          </a:r>
          <a:r>
            <a:rPr lang="ru-RU" sz="1200" kern="1200" dirty="0" err="1"/>
            <a:t>превръща</a:t>
          </a:r>
          <a:r>
            <a:rPr lang="ru-RU" sz="1200" kern="1200" dirty="0"/>
            <a:t> </a:t>
          </a:r>
          <a:r>
            <a:rPr lang="ru-RU" sz="1200" kern="1200" dirty="0" err="1"/>
            <a:t>във</a:t>
          </a:r>
          <a:r>
            <a:rPr lang="ru-RU" sz="1200" kern="1200" dirty="0"/>
            <a:t> </a:t>
          </a:r>
          <a:r>
            <a:rPr lang="ru-RU" sz="1200" kern="1200" dirty="0" err="1"/>
            <a:t>въплъщение</a:t>
          </a:r>
          <a:r>
            <a:rPr lang="ru-RU" sz="1200" kern="1200" dirty="0"/>
            <a:t> на ордена си </a:t>
          </a:r>
          <a:r>
            <a:rPr lang="ru-RU" sz="1200" kern="1200" dirty="0" err="1"/>
            <a:t>убиващо</a:t>
          </a:r>
          <a:r>
            <a:rPr lang="ru-RU" sz="1200" kern="1200" dirty="0"/>
            <a:t> </a:t>
          </a:r>
          <a:r>
            <a:rPr lang="ru-RU" sz="1200" kern="1200" dirty="0" err="1"/>
            <a:t>човешкото</a:t>
          </a:r>
          <a:r>
            <a:rPr lang="ru-RU" sz="1200" kern="1200" dirty="0"/>
            <a:t>. </a:t>
          </a:r>
          <a:r>
            <a:rPr lang="ru-RU" sz="1200" kern="1200" dirty="0" err="1"/>
            <a:t>Участието</a:t>
          </a:r>
          <a:r>
            <a:rPr lang="ru-RU" sz="1200" kern="1200" dirty="0"/>
            <a:t> на </a:t>
          </a:r>
          <a:r>
            <a:rPr lang="ru-RU" sz="1200" kern="1200" dirty="0" err="1"/>
            <a:t>свещеника</a:t>
          </a:r>
          <a:r>
            <a:rPr lang="ru-RU" sz="1200" kern="1200" dirty="0"/>
            <a:t> в </a:t>
          </a:r>
          <a:r>
            <a:rPr lang="ru-RU" sz="1200" kern="1200" dirty="0" err="1"/>
            <a:t>гражданската</a:t>
          </a:r>
          <a:r>
            <a:rPr lang="ru-RU" sz="1200" kern="1200" dirty="0"/>
            <a:t> война </a:t>
          </a:r>
          <a:r>
            <a:rPr lang="ru-RU" sz="1200" kern="1200" dirty="0" err="1"/>
            <a:t>показва</a:t>
          </a:r>
          <a:r>
            <a:rPr lang="ru-RU" sz="1200" kern="1200" dirty="0"/>
            <a:t> </a:t>
          </a:r>
          <a:r>
            <a:rPr lang="ru-RU" sz="1200" kern="1200" dirty="0" err="1"/>
            <a:t>всичко</a:t>
          </a:r>
          <a:r>
            <a:rPr lang="ru-RU" sz="1200" kern="1200" dirty="0"/>
            <a:t> жестоко, </a:t>
          </a:r>
          <a:r>
            <a:rPr lang="ru-RU" sz="1200" kern="1200" dirty="0" err="1"/>
            <a:t>нечовешко</a:t>
          </a:r>
          <a:r>
            <a:rPr lang="ru-RU" sz="1200" kern="1200" dirty="0"/>
            <a:t>, фантастично и </a:t>
          </a:r>
          <a:r>
            <a:rPr lang="ru-RU" sz="1200" kern="1200" dirty="0" err="1"/>
            <a:t>убийствено</a:t>
          </a:r>
          <a:r>
            <a:rPr lang="ru-RU" sz="1200" kern="1200" dirty="0"/>
            <a:t>, </a:t>
          </a:r>
          <a:r>
            <a:rPr lang="ru-RU" sz="1200" kern="1200" dirty="0" err="1"/>
            <a:t>което</a:t>
          </a:r>
          <a:r>
            <a:rPr lang="ru-RU" sz="1200" kern="1200" dirty="0"/>
            <a:t> </a:t>
          </a:r>
          <a:r>
            <a:rPr lang="ru-RU" sz="1200" kern="1200" dirty="0" err="1"/>
            <a:t>са</a:t>
          </a:r>
          <a:r>
            <a:rPr lang="ru-RU" sz="1200" kern="1200" dirty="0"/>
            <a:t> </a:t>
          </a:r>
          <a:r>
            <a:rPr lang="ru-RU" sz="1200" kern="1200" dirty="0" err="1"/>
            <a:t>католицизмът</a:t>
          </a:r>
          <a:r>
            <a:rPr lang="ru-RU" sz="1200" kern="1200" dirty="0"/>
            <a:t> и </a:t>
          </a:r>
          <a:r>
            <a:rPr lang="ru-RU" sz="1200" kern="1200" dirty="0" err="1"/>
            <a:t>йезуитският</a:t>
          </a:r>
          <a:r>
            <a:rPr lang="ru-RU" sz="1200" kern="1200" dirty="0"/>
            <a:t> орден в Испания.</a:t>
          </a:r>
          <a:endParaRPr lang="en-US" sz="1200" kern="1200" dirty="0"/>
        </a:p>
      </dsp:txBody>
      <dsp:txXfrm>
        <a:off x="4133004" y="3288715"/>
        <a:ext cx="2167217" cy="216721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Заглавен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bg-BG"/>
              <a:t>Щракнете, за да редактирате стила на подзаглавието в образеца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лавие и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ичка с им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ичка с име на цита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или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лавие и вертикален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но заглавие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лавие и съдърж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лавка разд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е съдържа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10/27/2021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Само заглав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10/27/2021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разе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10/27/2021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Съдържание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Картина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bg-BG"/>
              <a:t>Щракнете върху иконата, за да добавите картина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476EC34C-AF3F-4311-B9E0-E2917BEAD13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bg-BG" dirty="0"/>
              <a:t>„Осъдени души“</a:t>
            </a:r>
          </a:p>
        </p:txBody>
      </p:sp>
      <p:sp>
        <p:nvSpPr>
          <p:cNvPr id="3" name="Подзаглавие 2">
            <a:extLst>
              <a:ext uri="{FF2B5EF4-FFF2-40B4-BE49-F238E27FC236}">
                <a16:creationId xmlns:a16="http://schemas.microsoft.com/office/drawing/2014/main" id="{60CE07A5-35D6-4002-A355-70714EE03BB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bg-BG" dirty="0" err="1"/>
              <a:t>Тематизиране</a:t>
            </a:r>
            <a:r>
              <a:rPr lang="bg-BG" dirty="0"/>
              <a:t> на чуждия свят</a:t>
            </a:r>
          </a:p>
        </p:txBody>
      </p:sp>
    </p:spTree>
    <p:extLst>
      <p:ext uri="{BB962C8B-B14F-4D97-AF65-F5344CB8AC3E}">
        <p14:creationId xmlns:p14="http://schemas.microsoft.com/office/powerpoint/2010/main" val="18172760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A3D9AEEE-1CCD-43C0-BA3E-16D60A6E23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059079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BFB41A7B-1FC1-4AF6-A04D-1E90F1A184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9893" y="3101093"/>
            <a:ext cx="2454052" cy="3029344"/>
          </a:xfrm>
        </p:spPr>
        <p:txBody>
          <a:bodyPr>
            <a:normAutofit/>
          </a:bodyPr>
          <a:lstStyle/>
          <a:p>
            <a:r>
              <a:rPr lang="bg-BG" sz="3200">
                <a:solidFill>
                  <a:schemeClr val="bg1"/>
                </a:solidFill>
              </a:rPr>
              <a:t>Отец Ередиа</a:t>
            </a:r>
          </a:p>
        </p:txBody>
      </p:sp>
      <p:sp>
        <p:nvSpPr>
          <p:cNvPr id="11" name="Freeform 11">
            <a:extLst>
              <a:ext uri="{FF2B5EF4-FFF2-40B4-BE49-F238E27FC236}">
                <a16:creationId xmlns:a16="http://schemas.microsoft.com/office/drawing/2014/main" id="{60F880A6-33D3-4EEC-A780-B73559B9F2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159" y="3179901"/>
            <a:ext cx="1098194" cy="514066"/>
          </a:xfrm>
          <a:custGeom>
            <a:avLst/>
            <a:gdLst>
              <a:gd name="connsiteX0" fmla="*/ 10000 w 10044"/>
              <a:gd name="connsiteY0" fmla="*/ 4701 h 9966"/>
              <a:gd name="connsiteX1" fmla="*/ 8559 w 10044"/>
              <a:gd name="connsiteY1" fmla="*/ 188 h 9966"/>
              <a:gd name="connsiteX2" fmla="*/ 8527 w 10044"/>
              <a:gd name="connsiteY2" fmla="*/ 94 h 9966"/>
              <a:gd name="connsiteX3" fmla="*/ 8438 w 10044"/>
              <a:gd name="connsiteY3" fmla="*/ 0 h 9966"/>
              <a:gd name="connsiteX4" fmla="*/ 7867 w 10044"/>
              <a:gd name="connsiteY4" fmla="*/ 0 h 9966"/>
              <a:gd name="connsiteX5" fmla="*/ 0 w 10044"/>
              <a:gd name="connsiteY5" fmla="*/ 70 h 9966"/>
              <a:gd name="connsiteX6" fmla="*/ 3132 w 10044"/>
              <a:gd name="connsiteY6" fmla="*/ 9763 h 9966"/>
              <a:gd name="connsiteX7" fmla="*/ 7867 w 10044"/>
              <a:gd name="connsiteY7" fmla="*/ 9966 h 9966"/>
              <a:gd name="connsiteX8" fmla="*/ 8438 w 10044"/>
              <a:gd name="connsiteY8" fmla="*/ 9966 h 9966"/>
              <a:gd name="connsiteX9" fmla="*/ 8527 w 10044"/>
              <a:gd name="connsiteY9" fmla="*/ 9872 h 9966"/>
              <a:gd name="connsiteX10" fmla="*/ 8559 w 10044"/>
              <a:gd name="connsiteY10" fmla="*/ 9778 h 9966"/>
              <a:gd name="connsiteX11" fmla="*/ 10000 w 10044"/>
              <a:gd name="connsiteY11" fmla="*/ 5265 h 9966"/>
              <a:gd name="connsiteX12" fmla="*/ 10000 w 10044"/>
              <a:gd name="connsiteY12" fmla="*/ 4701 h 9966"/>
              <a:gd name="connsiteX0" fmla="*/ 6839 w 6883"/>
              <a:gd name="connsiteY0" fmla="*/ 4885 h 10168"/>
              <a:gd name="connsiteX1" fmla="*/ 5405 w 6883"/>
              <a:gd name="connsiteY1" fmla="*/ 357 h 10168"/>
              <a:gd name="connsiteX2" fmla="*/ 5373 w 6883"/>
              <a:gd name="connsiteY2" fmla="*/ 262 h 10168"/>
              <a:gd name="connsiteX3" fmla="*/ 5284 w 6883"/>
              <a:gd name="connsiteY3" fmla="*/ 168 h 10168"/>
              <a:gd name="connsiteX4" fmla="*/ 4716 w 6883"/>
              <a:gd name="connsiteY4" fmla="*/ 168 h 10168"/>
              <a:gd name="connsiteX5" fmla="*/ 50 w 6883"/>
              <a:gd name="connsiteY5" fmla="*/ 0 h 10168"/>
              <a:gd name="connsiteX6" fmla="*/ 1 w 6883"/>
              <a:gd name="connsiteY6" fmla="*/ 9964 h 10168"/>
              <a:gd name="connsiteX7" fmla="*/ 4716 w 6883"/>
              <a:gd name="connsiteY7" fmla="*/ 10168 h 10168"/>
              <a:gd name="connsiteX8" fmla="*/ 5284 w 6883"/>
              <a:gd name="connsiteY8" fmla="*/ 10168 h 10168"/>
              <a:gd name="connsiteX9" fmla="*/ 5373 w 6883"/>
              <a:gd name="connsiteY9" fmla="*/ 10074 h 10168"/>
              <a:gd name="connsiteX10" fmla="*/ 5405 w 6883"/>
              <a:gd name="connsiteY10" fmla="*/ 9979 h 10168"/>
              <a:gd name="connsiteX11" fmla="*/ 6839 w 6883"/>
              <a:gd name="connsiteY11" fmla="*/ 5451 h 10168"/>
              <a:gd name="connsiteX12" fmla="*/ 6839 w 6883"/>
              <a:gd name="connsiteY12" fmla="*/ 4885 h 10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883" h="10168">
                <a:moveTo>
                  <a:pt x="6839" y="4885"/>
                </a:moveTo>
                <a:lnTo>
                  <a:pt x="5405" y="357"/>
                </a:lnTo>
                <a:cubicBezTo>
                  <a:pt x="5395" y="325"/>
                  <a:pt x="5383" y="294"/>
                  <a:pt x="5373" y="262"/>
                </a:cubicBezTo>
                <a:cubicBezTo>
                  <a:pt x="5344" y="168"/>
                  <a:pt x="5314" y="168"/>
                  <a:pt x="5284" y="168"/>
                </a:cubicBezTo>
                <a:lnTo>
                  <a:pt x="4716" y="168"/>
                </a:lnTo>
                <a:lnTo>
                  <a:pt x="50" y="0"/>
                </a:lnTo>
                <a:cubicBezTo>
                  <a:pt x="59" y="3322"/>
                  <a:pt x="-8" y="6643"/>
                  <a:pt x="1" y="9964"/>
                </a:cubicBezTo>
                <a:lnTo>
                  <a:pt x="4716" y="10168"/>
                </a:lnTo>
                <a:lnTo>
                  <a:pt x="5284" y="10168"/>
                </a:lnTo>
                <a:cubicBezTo>
                  <a:pt x="5314" y="10168"/>
                  <a:pt x="5344" y="10074"/>
                  <a:pt x="5373" y="10074"/>
                </a:cubicBezTo>
                <a:cubicBezTo>
                  <a:pt x="5373" y="9979"/>
                  <a:pt x="5405" y="9979"/>
                  <a:pt x="5405" y="9979"/>
                </a:cubicBezTo>
                <a:lnTo>
                  <a:pt x="6839" y="5451"/>
                </a:lnTo>
                <a:cubicBezTo>
                  <a:pt x="6898" y="5262"/>
                  <a:pt x="6898" y="5074"/>
                  <a:pt x="6839" y="488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2C6246ED-0535-4496-A8F6-1E80CC4EB8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95736" y="0"/>
            <a:ext cx="739626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Контейнер за съдържание 2">
            <a:extLst>
              <a:ext uri="{FF2B5EF4-FFF2-40B4-BE49-F238E27FC236}">
                <a16:creationId xmlns:a16="http://schemas.microsoft.com/office/drawing/2014/main" id="{CC7055FF-7157-4204-AF84-2A0A3F86DE2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79204843"/>
              </p:ext>
            </p:extLst>
          </p:nvPr>
        </p:nvGraphicFramePr>
        <p:xfrm>
          <a:off x="4059081" y="298580"/>
          <a:ext cx="7846780" cy="61582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031527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A44C337-3893-4B29-A265-B1329150B6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7620" y="-1"/>
            <a:ext cx="12207240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81E0B358-1267-4844-8B3D-B7A279B417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836169" y="228600"/>
            <a:ext cx="2851523" cy="6638625"/>
            <a:chOff x="2487613" y="285750"/>
            <a:chExt cx="2428875" cy="5654676"/>
          </a:xfrm>
        </p:grpSpPr>
        <p:sp>
          <p:nvSpPr>
            <p:cNvPr id="12" name="Freeform 11">
              <a:extLst>
                <a:ext uri="{FF2B5EF4-FFF2-40B4-BE49-F238E27FC236}">
                  <a16:creationId xmlns:a16="http://schemas.microsoft.com/office/drawing/2014/main" id="{B24AA06A-F1A5-4BB3-9486-9AE7A53B3F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3" name="Freeform 12">
              <a:extLst>
                <a:ext uri="{FF2B5EF4-FFF2-40B4-BE49-F238E27FC236}">
                  <a16:creationId xmlns:a16="http://schemas.microsoft.com/office/drawing/2014/main" id="{BDF97590-C600-44CB-9303-4A3679F516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4" name="Freeform 13">
              <a:extLst>
                <a:ext uri="{FF2B5EF4-FFF2-40B4-BE49-F238E27FC236}">
                  <a16:creationId xmlns:a16="http://schemas.microsoft.com/office/drawing/2014/main" id="{A9BBE156-3FFA-4DC4-8468-35BD28DDC60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5" name="Freeform 14">
              <a:extLst>
                <a:ext uri="{FF2B5EF4-FFF2-40B4-BE49-F238E27FC236}">
                  <a16:creationId xmlns:a16="http://schemas.microsoft.com/office/drawing/2014/main" id="{F7960DE5-3810-4B1E-B1E2-3BAFEA91ED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6" name="Freeform 15">
              <a:extLst>
                <a:ext uri="{FF2B5EF4-FFF2-40B4-BE49-F238E27FC236}">
                  <a16:creationId xmlns:a16="http://schemas.microsoft.com/office/drawing/2014/main" id="{359E957C-CE11-446F-8AA7-B3E98390B8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7" name="Freeform 16">
              <a:extLst>
                <a:ext uri="{FF2B5EF4-FFF2-40B4-BE49-F238E27FC236}">
                  <a16:creationId xmlns:a16="http://schemas.microsoft.com/office/drawing/2014/main" id="{A3E9FE34-CA9E-4443-BEBF-D1B9A1C6C24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8" name="Freeform 17">
              <a:extLst>
                <a:ext uri="{FF2B5EF4-FFF2-40B4-BE49-F238E27FC236}">
                  <a16:creationId xmlns:a16="http://schemas.microsoft.com/office/drawing/2014/main" id="{4F39D814-8A48-4509-BDEB-826F106591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9" name="Freeform 18">
              <a:extLst>
                <a:ext uri="{FF2B5EF4-FFF2-40B4-BE49-F238E27FC236}">
                  <a16:creationId xmlns:a16="http://schemas.microsoft.com/office/drawing/2014/main" id="{8C6D08C0-8C49-4B87-9CF4-A1F08714FAC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308C612B-4C0D-4863-B9CD-F86ABAA1B2B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600B1EC8-1B55-4390-A183-C33B5E2273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1790A225-91E1-4BE5-A801-5F1E32721C5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3" name="Freeform 22">
              <a:extLst>
                <a:ext uri="{FF2B5EF4-FFF2-40B4-BE49-F238E27FC236}">
                  <a16:creationId xmlns:a16="http://schemas.microsoft.com/office/drawing/2014/main" id="{DFFC46A2-6BBF-47FD-BC17-5EE1DF7CB90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AF44CA9C-80E8-44E1-A79C-D6EBFC73BC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677117" y="-786"/>
            <a:ext cx="2356675" cy="6854040"/>
            <a:chOff x="6627813" y="194833"/>
            <a:chExt cx="1952625" cy="5678918"/>
          </a:xfrm>
        </p:grpSpPr>
        <p:sp>
          <p:nvSpPr>
            <p:cNvPr id="26" name="Freeform 27">
              <a:extLst>
                <a:ext uri="{FF2B5EF4-FFF2-40B4-BE49-F238E27FC236}">
                  <a16:creationId xmlns:a16="http://schemas.microsoft.com/office/drawing/2014/main" id="{8CB9417F-98D9-4998-B00B-A5932E4C7D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7" name="Freeform 28">
              <a:extLst>
                <a:ext uri="{FF2B5EF4-FFF2-40B4-BE49-F238E27FC236}">
                  <a16:creationId xmlns:a16="http://schemas.microsoft.com/office/drawing/2014/main" id="{FA79AA3D-583E-4A1E-AF7E-CBD980F596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8" name="Freeform 29">
              <a:extLst>
                <a:ext uri="{FF2B5EF4-FFF2-40B4-BE49-F238E27FC236}">
                  <a16:creationId xmlns:a16="http://schemas.microsoft.com/office/drawing/2014/main" id="{D80C9F17-A6B2-4A12-BC77-F84264A669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9" name="Freeform 30">
              <a:extLst>
                <a:ext uri="{FF2B5EF4-FFF2-40B4-BE49-F238E27FC236}">
                  <a16:creationId xmlns:a16="http://schemas.microsoft.com/office/drawing/2014/main" id="{949C9A53-ED97-44CE-BDD5-ED248921160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0" name="Freeform 31">
              <a:extLst>
                <a:ext uri="{FF2B5EF4-FFF2-40B4-BE49-F238E27FC236}">
                  <a16:creationId xmlns:a16="http://schemas.microsoft.com/office/drawing/2014/main" id="{0F9FDAE7-225B-4072-8907-6EAA061744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1" name="Freeform 32">
              <a:extLst>
                <a:ext uri="{FF2B5EF4-FFF2-40B4-BE49-F238E27FC236}">
                  <a16:creationId xmlns:a16="http://schemas.microsoft.com/office/drawing/2014/main" id="{9D49818B-8EA3-4B41-9783-EFE0C618C3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2" name="Freeform 33">
              <a:extLst>
                <a:ext uri="{FF2B5EF4-FFF2-40B4-BE49-F238E27FC236}">
                  <a16:creationId xmlns:a16="http://schemas.microsoft.com/office/drawing/2014/main" id="{01903E65-D822-4457-B0A5-2F41682241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3" name="Freeform 34">
              <a:extLst>
                <a:ext uri="{FF2B5EF4-FFF2-40B4-BE49-F238E27FC236}">
                  <a16:creationId xmlns:a16="http://schemas.microsoft.com/office/drawing/2014/main" id="{A5CF9DAB-75BF-43D9-B1E7-817D1FAA000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4" name="Freeform 35">
              <a:extLst>
                <a:ext uri="{FF2B5EF4-FFF2-40B4-BE49-F238E27FC236}">
                  <a16:creationId xmlns:a16="http://schemas.microsoft.com/office/drawing/2014/main" id="{BB22916D-4BCF-4A4C-8714-A2564D34C36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5" name="Freeform 36">
              <a:extLst>
                <a:ext uri="{FF2B5EF4-FFF2-40B4-BE49-F238E27FC236}">
                  <a16:creationId xmlns:a16="http://schemas.microsoft.com/office/drawing/2014/main" id="{4CD9F734-569E-44E7-BD53-6214E0F18C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6" name="Freeform 37">
              <a:extLst>
                <a:ext uri="{FF2B5EF4-FFF2-40B4-BE49-F238E27FC236}">
                  <a16:creationId xmlns:a16="http://schemas.microsoft.com/office/drawing/2014/main" id="{7A5DAACB-2F42-40C8-BF6A-75B79299F9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7" name="Freeform 38">
              <a:extLst>
                <a:ext uri="{FF2B5EF4-FFF2-40B4-BE49-F238E27FC236}">
                  <a16:creationId xmlns:a16="http://schemas.microsoft.com/office/drawing/2014/main" id="{AD78E0F9-8568-4672-A22F-4ED5B1A96F5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EE876781-071E-4B29-98E0-D66291BE1F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3096" y="624110"/>
            <a:ext cx="5021516" cy="1280890"/>
          </a:xfrm>
        </p:spPr>
        <p:txBody>
          <a:bodyPr>
            <a:normAutofit/>
          </a:bodyPr>
          <a:lstStyle/>
          <a:p>
            <a:r>
              <a:rPr lang="bg-BG"/>
              <a:t>Цитати</a:t>
            </a:r>
            <a:endParaRPr lang="bg-BG" dirty="0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AA5CD610-ED7C-4CED-A9A1-174432C88A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45704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1" name="Freeform 11">
            <a:extLst>
              <a:ext uri="{FF2B5EF4-FFF2-40B4-BE49-F238E27FC236}">
                <a16:creationId xmlns:a16="http://schemas.microsoft.com/office/drawing/2014/main" id="{0C4379BF-8C7A-480A-BC36-DA55D92A93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4645704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pic>
        <p:nvPicPr>
          <p:cNvPr id="4" name="Картина 3">
            <a:extLst>
              <a:ext uri="{FF2B5EF4-FFF2-40B4-BE49-F238E27FC236}">
                <a16:creationId xmlns:a16="http://schemas.microsoft.com/office/drawing/2014/main" id="{9D346E16-C408-44D4-B5DA-D895DAC65A4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7329" r="26524" b="-1"/>
          <a:stretch/>
        </p:blipFill>
        <p:spPr>
          <a:xfrm>
            <a:off x="-1555" y="1731"/>
            <a:ext cx="4671091" cy="6858000"/>
          </a:xfrm>
          <a:prstGeom prst="rect">
            <a:avLst/>
          </a:prstGeom>
        </p:spPr>
      </p:pic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id="{089CB0D7-69F2-4A16-9E43-FD4296C56F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8191" y="2133600"/>
            <a:ext cx="5066419" cy="3777622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ru-RU" sz="1300" dirty="0">
                <a:solidFill>
                  <a:srgbClr val="FF0000"/>
                </a:solidFill>
              </a:rPr>
              <a:t>"</a:t>
            </a:r>
            <a:r>
              <a:rPr lang="ru-RU" sz="1300" dirty="0" err="1">
                <a:solidFill>
                  <a:srgbClr val="FF0000"/>
                </a:solidFill>
              </a:rPr>
              <a:t>Ние</a:t>
            </a:r>
            <a:r>
              <a:rPr lang="ru-RU" sz="1300" dirty="0">
                <a:solidFill>
                  <a:srgbClr val="FF0000"/>
                </a:solidFill>
              </a:rPr>
              <a:t> все </a:t>
            </a:r>
            <a:r>
              <a:rPr lang="ru-RU" sz="1300" dirty="0" err="1">
                <a:solidFill>
                  <a:srgbClr val="FF0000"/>
                </a:solidFill>
              </a:rPr>
              <a:t>чакаме</a:t>
            </a:r>
            <a:r>
              <a:rPr lang="ru-RU" sz="1300" dirty="0">
                <a:solidFill>
                  <a:srgbClr val="FF0000"/>
                </a:solidFill>
              </a:rPr>
              <a:t> да </a:t>
            </a:r>
            <a:r>
              <a:rPr lang="ru-RU" sz="1300" dirty="0" err="1">
                <a:solidFill>
                  <a:srgbClr val="FF0000"/>
                </a:solidFill>
              </a:rPr>
              <a:t>дойде</a:t>
            </a:r>
            <a:r>
              <a:rPr lang="ru-RU" sz="1300" dirty="0">
                <a:solidFill>
                  <a:srgbClr val="FF0000"/>
                </a:solidFill>
              </a:rPr>
              <a:t> </a:t>
            </a:r>
            <a:r>
              <a:rPr lang="ru-RU" sz="1300" dirty="0" err="1">
                <a:solidFill>
                  <a:srgbClr val="FF0000"/>
                </a:solidFill>
              </a:rPr>
              <a:t>нещо</a:t>
            </a:r>
            <a:r>
              <a:rPr lang="ru-RU" sz="1300" dirty="0">
                <a:solidFill>
                  <a:srgbClr val="FF0000"/>
                </a:solidFill>
              </a:rPr>
              <a:t>, а то не </a:t>
            </a:r>
            <a:r>
              <a:rPr lang="ru-RU" sz="1300" dirty="0" err="1">
                <a:solidFill>
                  <a:srgbClr val="FF0000"/>
                </a:solidFill>
              </a:rPr>
              <a:t>идва</a:t>
            </a:r>
            <a:r>
              <a:rPr lang="ru-RU" sz="1300" dirty="0">
                <a:solidFill>
                  <a:srgbClr val="FF0000"/>
                </a:solidFill>
              </a:rPr>
              <a:t> и не </a:t>
            </a:r>
            <a:r>
              <a:rPr lang="ru-RU" sz="1300" dirty="0" err="1">
                <a:solidFill>
                  <a:srgbClr val="FF0000"/>
                </a:solidFill>
              </a:rPr>
              <a:t>идва</a:t>
            </a:r>
            <a:r>
              <a:rPr lang="ru-RU" sz="1300" dirty="0">
                <a:solidFill>
                  <a:srgbClr val="FF0000"/>
                </a:solidFill>
              </a:rPr>
              <a:t>. </a:t>
            </a:r>
            <a:r>
              <a:rPr lang="ru-RU" sz="1300" dirty="0" err="1">
                <a:solidFill>
                  <a:srgbClr val="FF0000"/>
                </a:solidFill>
              </a:rPr>
              <a:t>Защо</a:t>
            </a:r>
            <a:r>
              <a:rPr lang="ru-RU" sz="1300" dirty="0">
                <a:solidFill>
                  <a:srgbClr val="FF0000"/>
                </a:solidFill>
              </a:rPr>
              <a:t> е </a:t>
            </a:r>
            <a:r>
              <a:rPr lang="ru-RU" sz="1300" dirty="0" err="1">
                <a:solidFill>
                  <a:srgbClr val="FF0000"/>
                </a:solidFill>
              </a:rPr>
              <a:t>така</a:t>
            </a:r>
            <a:r>
              <a:rPr lang="ru-RU" sz="1300" dirty="0">
                <a:solidFill>
                  <a:srgbClr val="FF0000"/>
                </a:solidFill>
              </a:rPr>
              <a:t>? </a:t>
            </a:r>
            <a:r>
              <a:rPr lang="ru-RU" sz="1300" dirty="0" err="1">
                <a:solidFill>
                  <a:srgbClr val="FF0000"/>
                </a:solidFill>
              </a:rPr>
              <a:t>Защо</a:t>
            </a:r>
            <a:r>
              <a:rPr lang="ru-RU" sz="1300" dirty="0">
                <a:solidFill>
                  <a:srgbClr val="FF0000"/>
                </a:solidFill>
              </a:rPr>
              <a:t> </a:t>
            </a:r>
            <a:r>
              <a:rPr lang="ru-RU" sz="1300" dirty="0" err="1">
                <a:solidFill>
                  <a:srgbClr val="FF0000"/>
                </a:solidFill>
              </a:rPr>
              <a:t>всичко</a:t>
            </a:r>
            <a:r>
              <a:rPr lang="ru-RU" sz="1300" dirty="0">
                <a:solidFill>
                  <a:srgbClr val="FF0000"/>
                </a:solidFill>
              </a:rPr>
              <a:t> е </a:t>
            </a:r>
            <a:r>
              <a:rPr lang="ru-RU" sz="1300" dirty="0" err="1">
                <a:solidFill>
                  <a:srgbClr val="FF0000"/>
                </a:solidFill>
              </a:rPr>
              <a:t>илюзия</a:t>
            </a:r>
            <a:r>
              <a:rPr lang="ru-RU" sz="1300" dirty="0">
                <a:solidFill>
                  <a:srgbClr val="FF0000"/>
                </a:solidFill>
              </a:rPr>
              <a:t> - </a:t>
            </a:r>
            <a:r>
              <a:rPr lang="ru-RU" sz="1300" dirty="0" err="1">
                <a:solidFill>
                  <a:srgbClr val="FF0000"/>
                </a:solidFill>
              </a:rPr>
              <a:t>животът</a:t>
            </a:r>
            <a:r>
              <a:rPr lang="ru-RU" sz="1300" dirty="0">
                <a:solidFill>
                  <a:srgbClr val="FF0000"/>
                </a:solidFill>
              </a:rPr>
              <a:t>, </a:t>
            </a:r>
            <a:r>
              <a:rPr lang="ru-RU" sz="1300" dirty="0" err="1">
                <a:solidFill>
                  <a:srgbClr val="FF0000"/>
                </a:solidFill>
              </a:rPr>
              <a:t>смъртта</a:t>
            </a:r>
            <a:r>
              <a:rPr lang="ru-RU" sz="1300" dirty="0">
                <a:solidFill>
                  <a:srgbClr val="FF0000"/>
                </a:solidFill>
              </a:rPr>
              <a:t>, </a:t>
            </a:r>
            <a:r>
              <a:rPr lang="ru-RU" sz="1300" dirty="0" err="1">
                <a:solidFill>
                  <a:srgbClr val="FF0000"/>
                </a:solidFill>
              </a:rPr>
              <a:t>желанието</a:t>
            </a:r>
            <a:r>
              <a:rPr lang="ru-RU" sz="1300" dirty="0">
                <a:solidFill>
                  <a:srgbClr val="FF0000"/>
                </a:solidFill>
              </a:rPr>
              <a:t> да </a:t>
            </a:r>
            <a:r>
              <a:rPr lang="ru-RU" sz="1300" dirty="0" err="1">
                <a:solidFill>
                  <a:srgbClr val="FF0000"/>
                </a:solidFill>
              </a:rPr>
              <a:t>бъдем</a:t>
            </a:r>
            <a:r>
              <a:rPr lang="ru-RU" sz="1300" dirty="0">
                <a:solidFill>
                  <a:srgbClr val="FF0000"/>
                </a:solidFill>
              </a:rPr>
              <a:t> </a:t>
            </a:r>
            <a:r>
              <a:rPr lang="ru-RU" sz="1300" dirty="0" err="1">
                <a:solidFill>
                  <a:srgbClr val="FF0000"/>
                </a:solidFill>
              </a:rPr>
              <a:t>обичани</a:t>
            </a:r>
            <a:r>
              <a:rPr lang="ru-RU" sz="1300" dirty="0">
                <a:solidFill>
                  <a:srgbClr val="FF0000"/>
                </a:solidFill>
              </a:rPr>
              <a:t>..." </a:t>
            </a:r>
          </a:p>
          <a:p>
            <a:pPr>
              <a:lnSpc>
                <a:spcPct val="90000"/>
              </a:lnSpc>
            </a:pPr>
            <a:endParaRPr lang="ru-RU" sz="1300" dirty="0"/>
          </a:p>
          <a:p>
            <a:pPr>
              <a:lnSpc>
                <a:spcPct val="90000"/>
              </a:lnSpc>
            </a:pPr>
            <a:r>
              <a:rPr lang="ru-RU" sz="1300" dirty="0"/>
              <a:t>"Дали я </a:t>
            </a:r>
            <a:r>
              <a:rPr lang="ru-RU" sz="1300" dirty="0" err="1"/>
              <a:t>обичаше</a:t>
            </a:r>
            <a:r>
              <a:rPr lang="ru-RU" sz="1300" dirty="0"/>
              <a:t>? Той си </a:t>
            </a:r>
            <a:r>
              <a:rPr lang="ru-RU" sz="1300" dirty="0" err="1"/>
              <a:t>зададе</a:t>
            </a:r>
            <a:r>
              <a:rPr lang="ru-RU" sz="1300" dirty="0"/>
              <a:t> </a:t>
            </a:r>
            <a:r>
              <a:rPr lang="ru-RU" sz="1300" dirty="0" err="1"/>
              <a:t>въпроса</a:t>
            </a:r>
            <a:r>
              <a:rPr lang="ru-RU" sz="1300" dirty="0"/>
              <a:t> </a:t>
            </a:r>
            <a:r>
              <a:rPr lang="ru-RU" sz="1300" dirty="0" err="1"/>
              <a:t>ненадейно</a:t>
            </a:r>
            <a:r>
              <a:rPr lang="ru-RU" sz="1300" dirty="0"/>
              <a:t>, но </a:t>
            </a:r>
            <a:r>
              <a:rPr lang="ru-RU" sz="1300" dirty="0" err="1"/>
              <a:t>веднага</a:t>
            </a:r>
            <a:r>
              <a:rPr lang="ru-RU" sz="1300" dirty="0"/>
              <a:t> си отговори с </a:t>
            </a:r>
            <a:r>
              <a:rPr lang="ru-RU" sz="1300" dirty="0" err="1"/>
              <a:t>положително</a:t>
            </a:r>
            <a:r>
              <a:rPr lang="ru-RU" sz="1300" dirty="0"/>
              <a:t> "не". </a:t>
            </a:r>
            <a:r>
              <a:rPr lang="ru-RU" sz="1300" dirty="0" err="1"/>
              <a:t>Твърдите</a:t>
            </a:r>
            <a:r>
              <a:rPr lang="ru-RU" sz="1300" dirty="0"/>
              <a:t> и </a:t>
            </a:r>
            <a:r>
              <a:rPr lang="ru-RU" sz="1300" dirty="0" err="1"/>
              <a:t>независими</a:t>
            </a:r>
            <a:r>
              <a:rPr lang="ru-RU" sz="1300" dirty="0"/>
              <a:t> жени </a:t>
            </a:r>
            <a:r>
              <a:rPr lang="ru-RU" sz="1300" dirty="0" err="1"/>
              <a:t>го</a:t>
            </a:r>
            <a:r>
              <a:rPr lang="ru-RU" sz="1300" dirty="0"/>
              <a:t> </a:t>
            </a:r>
            <a:r>
              <a:rPr lang="ru-RU" sz="1300" dirty="0" err="1"/>
              <a:t>дразнеха</a:t>
            </a:r>
            <a:r>
              <a:rPr lang="ru-RU" sz="1300" dirty="0"/>
              <a:t>. </a:t>
            </a:r>
            <a:r>
              <a:rPr lang="ru-RU" sz="1300" dirty="0" err="1"/>
              <a:t>Интелектът</a:t>
            </a:r>
            <a:r>
              <a:rPr lang="ru-RU" sz="1300" dirty="0"/>
              <a:t> им се </a:t>
            </a:r>
            <a:r>
              <a:rPr lang="ru-RU" sz="1300" dirty="0" err="1"/>
              <a:t>насочваше</a:t>
            </a:r>
            <a:r>
              <a:rPr lang="ru-RU" sz="1300" dirty="0"/>
              <a:t> </a:t>
            </a:r>
            <a:r>
              <a:rPr lang="ru-RU" sz="1300" dirty="0" err="1"/>
              <a:t>винаги</a:t>
            </a:r>
            <a:r>
              <a:rPr lang="ru-RU" sz="1300" dirty="0"/>
              <a:t> </a:t>
            </a:r>
            <a:r>
              <a:rPr lang="ru-RU" sz="1300" dirty="0" err="1"/>
              <a:t>към</a:t>
            </a:r>
            <a:r>
              <a:rPr lang="ru-RU" sz="1300" dirty="0"/>
              <a:t> </a:t>
            </a:r>
            <a:r>
              <a:rPr lang="ru-RU" sz="1300" dirty="0" err="1"/>
              <a:t>абсурдни</a:t>
            </a:r>
            <a:r>
              <a:rPr lang="ru-RU" sz="1300" dirty="0"/>
              <a:t> </a:t>
            </a:r>
            <a:r>
              <a:rPr lang="ru-RU" sz="1300" dirty="0" err="1"/>
              <a:t>неща</a:t>
            </a:r>
            <a:r>
              <a:rPr lang="ru-RU" sz="1300" dirty="0"/>
              <a:t>."</a:t>
            </a:r>
          </a:p>
          <a:p>
            <a:pPr>
              <a:lnSpc>
                <a:spcPct val="90000"/>
              </a:lnSpc>
            </a:pPr>
            <a:endParaRPr lang="ru-RU" sz="1300" dirty="0"/>
          </a:p>
          <a:p>
            <a:pPr>
              <a:lnSpc>
                <a:spcPct val="90000"/>
              </a:lnSpc>
            </a:pPr>
            <a:r>
              <a:rPr lang="ru-RU" sz="1300" dirty="0"/>
              <a:t> "Мир!... </a:t>
            </a:r>
            <a:r>
              <a:rPr lang="ru-RU" sz="1300" dirty="0" err="1"/>
              <a:t>Можеше</a:t>
            </a:r>
            <a:r>
              <a:rPr lang="ru-RU" sz="1300" dirty="0"/>
              <a:t> ли да </a:t>
            </a:r>
            <a:r>
              <a:rPr lang="ru-RU" sz="1300" dirty="0" err="1"/>
              <a:t>има</a:t>
            </a:r>
            <a:r>
              <a:rPr lang="ru-RU" sz="1300" dirty="0"/>
              <a:t> мир у </a:t>
            </a:r>
            <a:r>
              <a:rPr lang="ru-RU" sz="1300" dirty="0" err="1"/>
              <a:t>една</a:t>
            </a:r>
            <a:r>
              <a:rPr lang="ru-RU" sz="1300" dirty="0"/>
              <a:t> </a:t>
            </a:r>
            <a:r>
              <a:rPr lang="ru-RU" sz="1300" dirty="0" err="1"/>
              <a:t>болна</a:t>
            </a:r>
            <a:r>
              <a:rPr lang="ru-RU" sz="1300" dirty="0"/>
              <a:t>, </a:t>
            </a:r>
            <a:r>
              <a:rPr lang="ru-RU" sz="1300" dirty="0" err="1"/>
              <a:t>прокълната</a:t>
            </a:r>
            <a:r>
              <a:rPr lang="ru-RU" sz="1300" dirty="0"/>
              <a:t> душа?"</a:t>
            </a:r>
          </a:p>
          <a:p>
            <a:pPr>
              <a:lnSpc>
                <a:spcPct val="90000"/>
              </a:lnSpc>
            </a:pPr>
            <a:endParaRPr lang="ru-RU" sz="1300" dirty="0"/>
          </a:p>
          <a:p>
            <a:pPr>
              <a:lnSpc>
                <a:spcPct val="90000"/>
              </a:lnSpc>
            </a:pPr>
            <a:r>
              <a:rPr lang="ru-RU" sz="1300" dirty="0"/>
              <a:t> "- Като </a:t>
            </a:r>
            <a:r>
              <a:rPr lang="ru-RU" sz="1300" dirty="0" err="1"/>
              <a:t>всеки</a:t>
            </a:r>
            <a:r>
              <a:rPr lang="ru-RU" sz="1300" dirty="0"/>
              <a:t> </a:t>
            </a:r>
            <a:r>
              <a:rPr lang="ru-RU" sz="1300" dirty="0" err="1"/>
              <a:t>лъжец</a:t>
            </a:r>
            <a:r>
              <a:rPr lang="ru-RU" sz="1300" dirty="0"/>
              <a:t>, аз </a:t>
            </a:r>
            <a:r>
              <a:rPr lang="ru-RU" sz="1300" dirty="0" err="1"/>
              <a:t>съм</a:t>
            </a:r>
            <a:r>
              <a:rPr lang="ru-RU" sz="1300" dirty="0"/>
              <a:t> слаб, </a:t>
            </a:r>
            <a:r>
              <a:rPr lang="ru-RU" sz="1300" dirty="0" err="1"/>
              <a:t>подъл</a:t>
            </a:r>
            <a:r>
              <a:rPr lang="ru-RU" sz="1300" dirty="0"/>
              <a:t> и </a:t>
            </a:r>
            <a:r>
              <a:rPr lang="ru-RU" sz="1300" dirty="0" err="1"/>
              <a:t>страхлив</a:t>
            </a:r>
            <a:r>
              <a:rPr lang="ru-RU" sz="1300" dirty="0"/>
              <a:t>.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ru-RU" sz="1300" dirty="0"/>
              <a:t>     - </a:t>
            </a:r>
            <a:r>
              <a:rPr lang="ru-RU" sz="1300" dirty="0" err="1"/>
              <a:t>Вие</a:t>
            </a:r>
            <a:r>
              <a:rPr lang="ru-RU" sz="1300" dirty="0"/>
              <a:t> </a:t>
            </a:r>
            <a:r>
              <a:rPr lang="ru-RU" sz="1300" dirty="0" err="1"/>
              <a:t>сте</a:t>
            </a:r>
            <a:r>
              <a:rPr lang="ru-RU" sz="1300" dirty="0"/>
              <a:t> само </a:t>
            </a:r>
            <a:r>
              <a:rPr lang="ru-RU" sz="1300" dirty="0" err="1"/>
              <a:t>нещастен</a:t>
            </a:r>
            <a:r>
              <a:rPr lang="ru-RU" sz="1300" dirty="0"/>
              <a:t>... </a:t>
            </a:r>
            <a:r>
              <a:rPr lang="ru-RU" sz="1300" dirty="0" err="1"/>
              <a:t>Подлеците</a:t>
            </a:r>
            <a:r>
              <a:rPr lang="ru-RU" sz="1300" dirty="0"/>
              <a:t> не </a:t>
            </a:r>
            <a:r>
              <a:rPr lang="ru-RU" sz="1300" dirty="0" err="1"/>
              <a:t>признават</a:t>
            </a:r>
            <a:r>
              <a:rPr lang="ru-RU" sz="1300" dirty="0"/>
              <a:t> </a:t>
            </a:r>
            <a:r>
              <a:rPr lang="ru-RU" sz="1300" dirty="0" err="1"/>
              <a:t>грешките</a:t>
            </a:r>
            <a:r>
              <a:rPr lang="ru-RU" sz="1300" dirty="0"/>
              <a:t> си."</a:t>
            </a:r>
            <a:endParaRPr lang="bg-BG" sz="1300" dirty="0"/>
          </a:p>
        </p:txBody>
      </p:sp>
    </p:spTree>
    <p:extLst>
      <p:ext uri="{BB962C8B-B14F-4D97-AF65-F5344CB8AC3E}">
        <p14:creationId xmlns:p14="http://schemas.microsoft.com/office/powerpoint/2010/main" val="2737475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1A44C337-3893-4B29-A265-B1329150B6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7620" y="-1"/>
            <a:ext cx="12207240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81E0B358-1267-4844-8B3D-B7A279B417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836169" y="228600"/>
            <a:ext cx="2851523" cy="6638625"/>
            <a:chOff x="2487613" y="285750"/>
            <a:chExt cx="2428875" cy="5654676"/>
          </a:xfrm>
        </p:grpSpPr>
        <p:sp>
          <p:nvSpPr>
            <p:cNvPr id="13" name="Freeform 11">
              <a:extLst>
                <a:ext uri="{FF2B5EF4-FFF2-40B4-BE49-F238E27FC236}">
                  <a16:creationId xmlns:a16="http://schemas.microsoft.com/office/drawing/2014/main" id="{B24AA06A-F1A5-4BB3-9486-9AE7A53B3F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4" name="Freeform 12">
              <a:extLst>
                <a:ext uri="{FF2B5EF4-FFF2-40B4-BE49-F238E27FC236}">
                  <a16:creationId xmlns:a16="http://schemas.microsoft.com/office/drawing/2014/main" id="{BDF97590-C600-44CB-9303-4A3679F516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5" name="Freeform 13">
              <a:extLst>
                <a:ext uri="{FF2B5EF4-FFF2-40B4-BE49-F238E27FC236}">
                  <a16:creationId xmlns:a16="http://schemas.microsoft.com/office/drawing/2014/main" id="{A9BBE156-3FFA-4DC4-8468-35BD28DDC60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6" name="Freeform 14">
              <a:extLst>
                <a:ext uri="{FF2B5EF4-FFF2-40B4-BE49-F238E27FC236}">
                  <a16:creationId xmlns:a16="http://schemas.microsoft.com/office/drawing/2014/main" id="{F7960DE5-3810-4B1E-B1E2-3BAFEA91ED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7" name="Freeform 15">
              <a:extLst>
                <a:ext uri="{FF2B5EF4-FFF2-40B4-BE49-F238E27FC236}">
                  <a16:creationId xmlns:a16="http://schemas.microsoft.com/office/drawing/2014/main" id="{359E957C-CE11-446F-8AA7-B3E98390B8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8" name="Freeform 16">
              <a:extLst>
                <a:ext uri="{FF2B5EF4-FFF2-40B4-BE49-F238E27FC236}">
                  <a16:creationId xmlns:a16="http://schemas.microsoft.com/office/drawing/2014/main" id="{A3E9FE34-CA9E-4443-BEBF-D1B9A1C6C24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9" name="Freeform 17">
              <a:extLst>
                <a:ext uri="{FF2B5EF4-FFF2-40B4-BE49-F238E27FC236}">
                  <a16:creationId xmlns:a16="http://schemas.microsoft.com/office/drawing/2014/main" id="{4F39D814-8A48-4509-BDEB-826F106591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0" name="Freeform 18">
              <a:extLst>
                <a:ext uri="{FF2B5EF4-FFF2-40B4-BE49-F238E27FC236}">
                  <a16:creationId xmlns:a16="http://schemas.microsoft.com/office/drawing/2014/main" id="{8C6D08C0-8C49-4B87-9CF4-A1F08714FAC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1" name="Freeform 19">
              <a:extLst>
                <a:ext uri="{FF2B5EF4-FFF2-40B4-BE49-F238E27FC236}">
                  <a16:creationId xmlns:a16="http://schemas.microsoft.com/office/drawing/2014/main" id="{308C612B-4C0D-4863-B9CD-F86ABAA1B2B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2" name="Freeform 20">
              <a:extLst>
                <a:ext uri="{FF2B5EF4-FFF2-40B4-BE49-F238E27FC236}">
                  <a16:creationId xmlns:a16="http://schemas.microsoft.com/office/drawing/2014/main" id="{600B1EC8-1B55-4390-A183-C33B5E2273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3" name="Freeform 21">
              <a:extLst>
                <a:ext uri="{FF2B5EF4-FFF2-40B4-BE49-F238E27FC236}">
                  <a16:creationId xmlns:a16="http://schemas.microsoft.com/office/drawing/2014/main" id="{1790A225-91E1-4BE5-A801-5F1E32721C5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4" name="Freeform 22">
              <a:extLst>
                <a:ext uri="{FF2B5EF4-FFF2-40B4-BE49-F238E27FC236}">
                  <a16:creationId xmlns:a16="http://schemas.microsoft.com/office/drawing/2014/main" id="{DFFC46A2-6BBF-47FD-BC17-5EE1DF7CB90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AF44CA9C-80E8-44E1-A79C-D6EBFC73BC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677117" y="-786"/>
            <a:ext cx="2356675" cy="6854040"/>
            <a:chOff x="6627813" y="194833"/>
            <a:chExt cx="1952625" cy="5678918"/>
          </a:xfrm>
        </p:grpSpPr>
        <p:sp>
          <p:nvSpPr>
            <p:cNvPr id="27" name="Freeform 27">
              <a:extLst>
                <a:ext uri="{FF2B5EF4-FFF2-40B4-BE49-F238E27FC236}">
                  <a16:creationId xmlns:a16="http://schemas.microsoft.com/office/drawing/2014/main" id="{8CB9417F-98D9-4998-B00B-A5932E4C7D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8" name="Freeform 28">
              <a:extLst>
                <a:ext uri="{FF2B5EF4-FFF2-40B4-BE49-F238E27FC236}">
                  <a16:creationId xmlns:a16="http://schemas.microsoft.com/office/drawing/2014/main" id="{FA79AA3D-583E-4A1E-AF7E-CBD980F596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9" name="Freeform 29">
              <a:extLst>
                <a:ext uri="{FF2B5EF4-FFF2-40B4-BE49-F238E27FC236}">
                  <a16:creationId xmlns:a16="http://schemas.microsoft.com/office/drawing/2014/main" id="{D80C9F17-A6B2-4A12-BC77-F84264A669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0" name="Freeform 30">
              <a:extLst>
                <a:ext uri="{FF2B5EF4-FFF2-40B4-BE49-F238E27FC236}">
                  <a16:creationId xmlns:a16="http://schemas.microsoft.com/office/drawing/2014/main" id="{949C9A53-ED97-44CE-BDD5-ED248921160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1" name="Freeform 31">
              <a:extLst>
                <a:ext uri="{FF2B5EF4-FFF2-40B4-BE49-F238E27FC236}">
                  <a16:creationId xmlns:a16="http://schemas.microsoft.com/office/drawing/2014/main" id="{0F9FDAE7-225B-4072-8907-6EAA061744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2" name="Freeform 32">
              <a:extLst>
                <a:ext uri="{FF2B5EF4-FFF2-40B4-BE49-F238E27FC236}">
                  <a16:creationId xmlns:a16="http://schemas.microsoft.com/office/drawing/2014/main" id="{9D49818B-8EA3-4B41-9783-EFE0C618C3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3" name="Freeform 33">
              <a:extLst>
                <a:ext uri="{FF2B5EF4-FFF2-40B4-BE49-F238E27FC236}">
                  <a16:creationId xmlns:a16="http://schemas.microsoft.com/office/drawing/2014/main" id="{01903E65-D822-4457-B0A5-2F41682241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4" name="Freeform 34">
              <a:extLst>
                <a:ext uri="{FF2B5EF4-FFF2-40B4-BE49-F238E27FC236}">
                  <a16:creationId xmlns:a16="http://schemas.microsoft.com/office/drawing/2014/main" id="{A5CF9DAB-75BF-43D9-B1E7-817D1FAA000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5" name="Freeform 35">
              <a:extLst>
                <a:ext uri="{FF2B5EF4-FFF2-40B4-BE49-F238E27FC236}">
                  <a16:creationId xmlns:a16="http://schemas.microsoft.com/office/drawing/2014/main" id="{BB22916D-4BCF-4A4C-8714-A2564D34C36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6" name="Freeform 36">
              <a:extLst>
                <a:ext uri="{FF2B5EF4-FFF2-40B4-BE49-F238E27FC236}">
                  <a16:creationId xmlns:a16="http://schemas.microsoft.com/office/drawing/2014/main" id="{4CD9F734-569E-44E7-BD53-6214E0F18C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7" name="Freeform 37">
              <a:extLst>
                <a:ext uri="{FF2B5EF4-FFF2-40B4-BE49-F238E27FC236}">
                  <a16:creationId xmlns:a16="http://schemas.microsoft.com/office/drawing/2014/main" id="{7A5DAACB-2F42-40C8-BF6A-75B79299F9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8" name="Freeform 38">
              <a:extLst>
                <a:ext uri="{FF2B5EF4-FFF2-40B4-BE49-F238E27FC236}">
                  <a16:creationId xmlns:a16="http://schemas.microsoft.com/office/drawing/2014/main" id="{AD78E0F9-8568-4672-A22F-4ED5B1A96F5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B5D477BC-F501-4BC2-9FC7-DAB720F044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3096" y="624110"/>
            <a:ext cx="5021516" cy="128089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bg-BG" dirty="0"/>
              <a:t>Създаването на романа</a:t>
            </a:r>
            <a:endParaRPr lang="en-US" dirty="0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AA5CD610-ED7C-4CED-A9A1-174432C88A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45704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2" name="Freeform 11">
            <a:extLst>
              <a:ext uri="{FF2B5EF4-FFF2-40B4-BE49-F238E27FC236}">
                <a16:creationId xmlns:a16="http://schemas.microsoft.com/office/drawing/2014/main" id="{0C4379BF-8C7A-480A-BC36-DA55D92A93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4645704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pic>
        <p:nvPicPr>
          <p:cNvPr id="4" name="Контейнер за съдържание 3">
            <a:extLst>
              <a:ext uri="{FF2B5EF4-FFF2-40B4-BE49-F238E27FC236}">
                <a16:creationId xmlns:a16="http://schemas.microsoft.com/office/drawing/2014/main" id="{CCB13C32-B80E-4350-BC0F-D1214A50A57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r="2" b="2001"/>
          <a:stretch/>
        </p:blipFill>
        <p:spPr>
          <a:xfrm>
            <a:off x="-1555" y="1731"/>
            <a:ext cx="4671091" cy="6858000"/>
          </a:xfrm>
          <a:prstGeom prst="rect">
            <a:avLst/>
          </a:prstGeom>
        </p:spPr>
      </p:pic>
      <p:sp>
        <p:nvSpPr>
          <p:cNvPr id="5" name="Правоъгълник 4">
            <a:extLst>
              <a:ext uri="{FF2B5EF4-FFF2-40B4-BE49-F238E27FC236}">
                <a16:creationId xmlns:a16="http://schemas.microsoft.com/office/drawing/2014/main" id="{64ECF652-5290-4225-AC93-AA506E7C2352}"/>
              </a:ext>
            </a:extLst>
          </p:cNvPr>
          <p:cNvSpPr/>
          <p:nvPr/>
        </p:nvSpPr>
        <p:spPr>
          <a:xfrm>
            <a:off x="6438191" y="2133600"/>
            <a:ext cx="5066419" cy="37776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spcBef>
                <a:spcPts val="1000"/>
              </a:spcBef>
              <a:buClr>
                <a:schemeClr val="accent1"/>
              </a:buClr>
              <a:buFont typeface="Wingdings 3" charset="2"/>
              <a:buChar char=""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В „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Осъдени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души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” Д.</a:t>
            </a:r>
            <a:r>
              <a:rPr lang="bg-B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Димов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е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великолепен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живописец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на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чужда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природа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–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екзотиката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на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Испания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</a:t>
            </a:r>
            <a:r>
              <a:rPr lang="bg-B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атмосферата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на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хотели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и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катедрали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Прекарал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само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една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година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и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четири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месеца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в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тази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страна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с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потиснат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от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мрака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на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църквата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живот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влязъл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в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нейния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духовен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климат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той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е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бил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вътрешно</a:t>
            </a:r>
            <a:r>
              <a:rPr lang="bg-B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очарован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от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срещата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с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чуждото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  <a:endParaRPr lang="bg-BG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spcBef>
                <a:spcPts val="1000"/>
              </a:spcBef>
              <a:buClr>
                <a:schemeClr val="accent1"/>
              </a:buClr>
              <a:buFont typeface="Wingdings 3" charset="2"/>
              <a:buChar char=""/>
            </a:pPr>
            <a:r>
              <a:rPr lang="bg-B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1945г.</a:t>
            </a:r>
          </a:p>
          <a:p>
            <a:pPr>
              <a:spcBef>
                <a:spcPts val="1000"/>
              </a:spcBef>
              <a:buClr>
                <a:schemeClr val="accent1"/>
              </a:buClr>
              <a:buFont typeface="Wingdings 3" charset="2"/>
              <a:buChar char=""/>
            </a:pPr>
            <a:r>
              <a:rPr lang="bg-B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Втори роман след „Поручик Бенц“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88839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B2EC7880-C5D9-40A8-A6B0-3198AD07AD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786"/>
            <a:ext cx="12192000" cy="685403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FAC06B48-C880-48DA-8A65-BE030DB7A6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9224" y="645106"/>
            <a:ext cx="3650279" cy="1259894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Заглавието</a:t>
            </a:r>
            <a:endParaRPr lang="en-US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94543A62-A2AB-454A-878E-D3D9190D5F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5" name="Правоъгълник 4">
            <a:extLst>
              <a:ext uri="{FF2B5EF4-FFF2-40B4-BE49-F238E27FC236}">
                <a16:creationId xmlns:a16="http://schemas.microsoft.com/office/drawing/2014/main" id="{98F50089-6314-45DE-82A9-8FEF853D7708}"/>
              </a:ext>
            </a:extLst>
          </p:cNvPr>
          <p:cNvSpPr/>
          <p:nvPr/>
        </p:nvSpPr>
        <p:spPr>
          <a:xfrm>
            <a:off x="649225" y="2133600"/>
            <a:ext cx="3650278" cy="37592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Font typeface="Wingdings 3" charset="2"/>
              <a:buChar char=""/>
            </a:pPr>
            <a:r>
              <a:rPr lang="en-US" sz="1500">
                <a:solidFill>
                  <a:schemeClr val="tx1">
                    <a:lumMod val="75000"/>
                    <a:lumOff val="25000"/>
                  </a:schemeClr>
                </a:solidFill>
              </a:rPr>
              <a:t>Романът има  символно заглавие „Осъдени души”. Осъдени са чувствата, невъзможно е сближаването между двата свята и това ги изправя на борба. Фани Хорн и Отец Ередия са обречени от традициите, от възпитанието, от духовния си манталитет. Те са жертва на историята. Стоманената воля на свещеника прави англичанката настъпателна, неотразима в действията си, способна да унизи даже националното величие на расата си.</a:t>
            </a:r>
          </a:p>
        </p:txBody>
      </p:sp>
      <p:pic>
        <p:nvPicPr>
          <p:cNvPr id="4" name="Контейнер за съдържание 3" descr="Картина, която съдържа открито, лице, облечен, вратовръзка&#10;&#10;Описанието е генерирано автоматично">
            <a:extLst>
              <a:ext uri="{FF2B5EF4-FFF2-40B4-BE49-F238E27FC236}">
                <a16:creationId xmlns:a16="http://schemas.microsoft.com/office/drawing/2014/main" id="{CC6634D8-B3FF-4AA2-9CED-C42D100317C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r="714" b="-1"/>
          <a:stretch/>
        </p:blipFill>
        <p:spPr>
          <a:xfrm>
            <a:off x="4619543" y="640080"/>
            <a:ext cx="6953577" cy="5252773"/>
          </a:xfrm>
          <a:prstGeom prst="rect">
            <a:avLst/>
          </a:prstGeom>
        </p:spPr>
      </p:pic>
      <p:sp>
        <p:nvSpPr>
          <p:cNvPr id="23" name="Freeform 11">
            <a:extLst>
              <a:ext uri="{FF2B5EF4-FFF2-40B4-BE49-F238E27FC236}">
                <a16:creationId xmlns:a16="http://schemas.microsoft.com/office/drawing/2014/main" id="{50553464-41F1-4160-9D02-7C5EC7013B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6061223"/>
            <a:ext cx="1038036" cy="506277"/>
          </a:xfrm>
          <a:custGeom>
            <a:avLst/>
            <a:gdLst>
              <a:gd name="connsiteX0" fmla="*/ 0 w 1038036"/>
              <a:gd name="connsiteY0" fmla="*/ 0 h 506277"/>
              <a:gd name="connsiteX1" fmla="*/ 182880 w 1038036"/>
              <a:gd name="connsiteY1" fmla="*/ 0 h 506277"/>
              <a:gd name="connsiteX2" fmla="*/ 291705 w 1038036"/>
              <a:gd name="connsiteY2" fmla="*/ 0 h 506277"/>
              <a:gd name="connsiteX3" fmla="*/ 291705 w 1038036"/>
              <a:gd name="connsiteY3" fmla="*/ 151 h 506277"/>
              <a:gd name="connsiteX4" fmla="*/ 692049 w 1038036"/>
              <a:gd name="connsiteY4" fmla="*/ 705 h 506277"/>
              <a:gd name="connsiteX5" fmla="*/ 782744 w 1038036"/>
              <a:gd name="connsiteY5" fmla="*/ 705 h 506277"/>
              <a:gd name="connsiteX6" fmla="*/ 797001 w 1038036"/>
              <a:gd name="connsiteY6" fmla="*/ 5473 h 506277"/>
              <a:gd name="connsiteX7" fmla="*/ 801982 w 1038036"/>
              <a:gd name="connsiteY7" fmla="*/ 10242 h 506277"/>
              <a:gd name="connsiteX8" fmla="*/ 1030951 w 1038036"/>
              <a:gd name="connsiteY8" fmla="*/ 239185 h 506277"/>
              <a:gd name="connsiteX9" fmla="*/ 1030951 w 1038036"/>
              <a:gd name="connsiteY9" fmla="*/ 267797 h 506277"/>
              <a:gd name="connsiteX10" fmla="*/ 801982 w 1038036"/>
              <a:gd name="connsiteY10" fmla="*/ 496740 h 506277"/>
              <a:gd name="connsiteX11" fmla="*/ 797001 w 1038036"/>
              <a:gd name="connsiteY11" fmla="*/ 501508 h 506277"/>
              <a:gd name="connsiteX12" fmla="*/ 782744 w 1038036"/>
              <a:gd name="connsiteY12" fmla="*/ 506277 h 506277"/>
              <a:gd name="connsiteX13" fmla="*/ 692049 w 1038036"/>
              <a:gd name="connsiteY13" fmla="*/ 506277 h 506277"/>
              <a:gd name="connsiteX14" fmla="*/ 291705 w 1038036"/>
              <a:gd name="connsiteY14" fmla="*/ 505140 h 506277"/>
              <a:gd name="connsiteX15" fmla="*/ 291705 w 1038036"/>
              <a:gd name="connsiteY15" fmla="*/ 506277 h 506277"/>
              <a:gd name="connsiteX16" fmla="*/ 0 w 1038036"/>
              <a:gd name="connsiteY16" fmla="*/ 506277 h 506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038036" h="506277">
                <a:moveTo>
                  <a:pt x="0" y="0"/>
                </a:moveTo>
                <a:lnTo>
                  <a:pt x="182880" y="0"/>
                </a:lnTo>
                <a:lnTo>
                  <a:pt x="291705" y="0"/>
                </a:lnTo>
                <a:lnTo>
                  <a:pt x="291705" y="151"/>
                </a:lnTo>
                <a:lnTo>
                  <a:pt x="692049" y="705"/>
                </a:lnTo>
                <a:lnTo>
                  <a:pt x="782744" y="705"/>
                </a:lnTo>
                <a:cubicBezTo>
                  <a:pt x="787553" y="705"/>
                  <a:pt x="792363" y="5473"/>
                  <a:pt x="797001" y="5473"/>
                </a:cubicBezTo>
                <a:cubicBezTo>
                  <a:pt x="797001" y="10242"/>
                  <a:pt x="801982" y="10242"/>
                  <a:pt x="801982" y="10242"/>
                </a:cubicBezTo>
                <a:lnTo>
                  <a:pt x="1030951" y="239185"/>
                </a:lnTo>
                <a:cubicBezTo>
                  <a:pt x="1040398" y="248722"/>
                  <a:pt x="1040398" y="258259"/>
                  <a:pt x="1030951" y="267797"/>
                </a:cubicBezTo>
                <a:lnTo>
                  <a:pt x="801982" y="496740"/>
                </a:lnTo>
                <a:cubicBezTo>
                  <a:pt x="800436" y="498363"/>
                  <a:pt x="798547" y="499885"/>
                  <a:pt x="797001" y="501508"/>
                </a:cubicBezTo>
                <a:cubicBezTo>
                  <a:pt x="792363" y="506277"/>
                  <a:pt x="787553" y="506277"/>
                  <a:pt x="782744" y="506277"/>
                </a:cubicBezTo>
                <a:lnTo>
                  <a:pt x="692049" y="506277"/>
                </a:lnTo>
                <a:lnTo>
                  <a:pt x="291705" y="505140"/>
                </a:lnTo>
                <a:lnTo>
                  <a:pt x="291705" y="506277"/>
                </a:lnTo>
                <a:lnTo>
                  <a:pt x="0" y="506277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1918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2DC7AC20-FD9E-4CF8-959B-03E9542788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6" y="624110"/>
            <a:ext cx="4633466" cy="128089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Сюжет и композиция</a:t>
            </a:r>
          </a:p>
        </p:txBody>
      </p:sp>
      <p:sp>
        <p:nvSpPr>
          <p:cNvPr id="5" name="Правоъгълник 4">
            <a:extLst>
              <a:ext uri="{FF2B5EF4-FFF2-40B4-BE49-F238E27FC236}">
                <a16:creationId xmlns:a16="http://schemas.microsoft.com/office/drawing/2014/main" id="{992DE72E-2CEF-47D6-85BC-D3EB9A47897D}"/>
              </a:ext>
            </a:extLst>
          </p:cNvPr>
          <p:cNvSpPr/>
          <p:nvPr/>
        </p:nvSpPr>
        <p:spPr>
          <a:xfrm>
            <a:off x="2589213" y="2040467"/>
            <a:ext cx="4637179" cy="38707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spcBef>
                <a:spcPts val="1000"/>
              </a:spcBef>
              <a:buClr>
                <a:schemeClr val="accent1"/>
              </a:buClr>
              <a:buFont typeface="Wingdings 3" charset="2"/>
              <a:buChar char=""/>
            </a:pP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Творбата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е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построена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върху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принципа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ІІІ – І – ІІ.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Чрез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разменените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времена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изпъква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и</a:t>
            </a:r>
            <a:r>
              <a:rPr lang="bg-B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националната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драма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на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Испания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: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потушена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е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гражданската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война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настъпило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е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страшното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</a:t>
            </a:r>
            <a:r>
              <a:rPr lang="bg-B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повърхностното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безвремие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на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историята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</p:txBody>
      </p:sp>
      <p:pic>
        <p:nvPicPr>
          <p:cNvPr id="4" name="Контейнер за съдържание 3">
            <a:extLst>
              <a:ext uri="{FF2B5EF4-FFF2-40B4-BE49-F238E27FC236}">
                <a16:creationId xmlns:a16="http://schemas.microsoft.com/office/drawing/2014/main" id="{4BEEB40F-910D-4BD2-8E86-2DC0B5233BF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556410" y="1610104"/>
            <a:ext cx="4001315" cy="33310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67863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B2EC7880-C5D9-40A8-A6B0-3198AD07AD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786"/>
            <a:ext cx="12192000" cy="685403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3A551BB5-A366-4D34-85B0-078ACD3466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9224" y="645106"/>
            <a:ext cx="3650279" cy="1259894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Композиция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4543A62-A2AB-454A-878E-D3D9190D5F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5" name="Правоъгълник 4">
            <a:extLst>
              <a:ext uri="{FF2B5EF4-FFF2-40B4-BE49-F238E27FC236}">
                <a16:creationId xmlns:a16="http://schemas.microsoft.com/office/drawing/2014/main" id="{0706DB07-8E67-4B6F-B9C4-32B932234835}"/>
              </a:ext>
            </a:extLst>
          </p:cNvPr>
          <p:cNvSpPr/>
          <p:nvPr/>
        </p:nvSpPr>
        <p:spPr>
          <a:xfrm>
            <a:off x="649225" y="2133600"/>
            <a:ext cx="3650278" cy="37592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spcBef>
                <a:spcPts val="1000"/>
              </a:spcBef>
              <a:buClr>
                <a:schemeClr val="accent1"/>
              </a:buClr>
              <a:buFont typeface="Wingdings 3" charset="2"/>
              <a:buChar char=""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В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първа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глава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разказът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се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води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от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трето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лице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в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другите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две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глави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разказва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Фани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Хорн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Вътрешният</a:t>
            </a:r>
            <a:r>
              <a:rPr lang="bg-B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свят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на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героите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се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узнава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чрез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монолога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им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чрез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диалозите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им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и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дори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чрез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диалога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който</a:t>
            </a:r>
            <a:r>
              <a:rPr lang="bg-B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разказвачът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води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с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тях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Монолозите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на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Хорн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са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изпъстрени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с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авторови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забележки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</p:txBody>
      </p:sp>
      <p:pic>
        <p:nvPicPr>
          <p:cNvPr id="4" name="Контейнер за съдържание 3">
            <a:extLst>
              <a:ext uri="{FF2B5EF4-FFF2-40B4-BE49-F238E27FC236}">
                <a16:creationId xmlns:a16="http://schemas.microsoft.com/office/drawing/2014/main" id="{E6AD8521-8E70-479E-8437-D7F0E6E42D4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385"/>
          <a:stretch/>
        </p:blipFill>
        <p:spPr>
          <a:xfrm>
            <a:off x="4619543" y="640080"/>
            <a:ext cx="6953577" cy="5252773"/>
          </a:xfrm>
          <a:prstGeom prst="rect">
            <a:avLst/>
          </a:prstGeom>
        </p:spPr>
      </p:pic>
      <p:sp>
        <p:nvSpPr>
          <p:cNvPr id="14" name="Freeform 11">
            <a:extLst>
              <a:ext uri="{FF2B5EF4-FFF2-40B4-BE49-F238E27FC236}">
                <a16:creationId xmlns:a16="http://schemas.microsoft.com/office/drawing/2014/main" id="{50553464-41F1-4160-9D02-7C5EC7013B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6061223"/>
            <a:ext cx="1038036" cy="506277"/>
          </a:xfrm>
          <a:custGeom>
            <a:avLst/>
            <a:gdLst>
              <a:gd name="connsiteX0" fmla="*/ 0 w 1038036"/>
              <a:gd name="connsiteY0" fmla="*/ 0 h 506277"/>
              <a:gd name="connsiteX1" fmla="*/ 182880 w 1038036"/>
              <a:gd name="connsiteY1" fmla="*/ 0 h 506277"/>
              <a:gd name="connsiteX2" fmla="*/ 291705 w 1038036"/>
              <a:gd name="connsiteY2" fmla="*/ 0 h 506277"/>
              <a:gd name="connsiteX3" fmla="*/ 291705 w 1038036"/>
              <a:gd name="connsiteY3" fmla="*/ 151 h 506277"/>
              <a:gd name="connsiteX4" fmla="*/ 692049 w 1038036"/>
              <a:gd name="connsiteY4" fmla="*/ 705 h 506277"/>
              <a:gd name="connsiteX5" fmla="*/ 782744 w 1038036"/>
              <a:gd name="connsiteY5" fmla="*/ 705 h 506277"/>
              <a:gd name="connsiteX6" fmla="*/ 797001 w 1038036"/>
              <a:gd name="connsiteY6" fmla="*/ 5473 h 506277"/>
              <a:gd name="connsiteX7" fmla="*/ 801982 w 1038036"/>
              <a:gd name="connsiteY7" fmla="*/ 10242 h 506277"/>
              <a:gd name="connsiteX8" fmla="*/ 1030951 w 1038036"/>
              <a:gd name="connsiteY8" fmla="*/ 239185 h 506277"/>
              <a:gd name="connsiteX9" fmla="*/ 1030951 w 1038036"/>
              <a:gd name="connsiteY9" fmla="*/ 267797 h 506277"/>
              <a:gd name="connsiteX10" fmla="*/ 801982 w 1038036"/>
              <a:gd name="connsiteY10" fmla="*/ 496740 h 506277"/>
              <a:gd name="connsiteX11" fmla="*/ 797001 w 1038036"/>
              <a:gd name="connsiteY11" fmla="*/ 501508 h 506277"/>
              <a:gd name="connsiteX12" fmla="*/ 782744 w 1038036"/>
              <a:gd name="connsiteY12" fmla="*/ 506277 h 506277"/>
              <a:gd name="connsiteX13" fmla="*/ 692049 w 1038036"/>
              <a:gd name="connsiteY13" fmla="*/ 506277 h 506277"/>
              <a:gd name="connsiteX14" fmla="*/ 291705 w 1038036"/>
              <a:gd name="connsiteY14" fmla="*/ 505140 h 506277"/>
              <a:gd name="connsiteX15" fmla="*/ 291705 w 1038036"/>
              <a:gd name="connsiteY15" fmla="*/ 506277 h 506277"/>
              <a:gd name="connsiteX16" fmla="*/ 0 w 1038036"/>
              <a:gd name="connsiteY16" fmla="*/ 506277 h 506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038036" h="506277">
                <a:moveTo>
                  <a:pt x="0" y="0"/>
                </a:moveTo>
                <a:lnTo>
                  <a:pt x="182880" y="0"/>
                </a:lnTo>
                <a:lnTo>
                  <a:pt x="291705" y="0"/>
                </a:lnTo>
                <a:lnTo>
                  <a:pt x="291705" y="151"/>
                </a:lnTo>
                <a:lnTo>
                  <a:pt x="692049" y="705"/>
                </a:lnTo>
                <a:lnTo>
                  <a:pt x="782744" y="705"/>
                </a:lnTo>
                <a:cubicBezTo>
                  <a:pt x="787553" y="705"/>
                  <a:pt x="792363" y="5473"/>
                  <a:pt x="797001" y="5473"/>
                </a:cubicBezTo>
                <a:cubicBezTo>
                  <a:pt x="797001" y="10242"/>
                  <a:pt x="801982" y="10242"/>
                  <a:pt x="801982" y="10242"/>
                </a:cubicBezTo>
                <a:lnTo>
                  <a:pt x="1030951" y="239185"/>
                </a:lnTo>
                <a:cubicBezTo>
                  <a:pt x="1040398" y="248722"/>
                  <a:pt x="1040398" y="258259"/>
                  <a:pt x="1030951" y="267797"/>
                </a:cubicBezTo>
                <a:lnTo>
                  <a:pt x="801982" y="496740"/>
                </a:lnTo>
                <a:cubicBezTo>
                  <a:pt x="800436" y="498363"/>
                  <a:pt x="798547" y="499885"/>
                  <a:pt x="797001" y="501508"/>
                </a:cubicBezTo>
                <a:cubicBezTo>
                  <a:pt x="792363" y="506277"/>
                  <a:pt x="787553" y="506277"/>
                  <a:pt x="782744" y="506277"/>
                </a:cubicBezTo>
                <a:lnTo>
                  <a:pt x="692049" y="506277"/>
                </a:lnTo>
                <a:lnTo>
                  <a:pt x="291705" y="505140"/>
                </a:lnTo>
                <a:lnTo>
                  <a:pt x="291705" y="506277"/>
                </a:lnTo>
                <a:lnTo>
                  <a:pt x="0" y="506277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5272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F74A5949-1DFD-494F-AC29-6BD6B9F2A3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Композиция</a:t>
            </a:r>
          </a:p>
        </p:txBody>
      </p:sp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id="{F0164431-1C84-4BD1-BCA1-991C342EDD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g-BG" dirty="0"/>
              <a:t>„Краят на едно приключение“- експозиция, развръзка</a:t>
            </a:r>
          </a:p>
          <a:p>
            <a:r>
              <a:rPr lang="bg-BG" dirty="0"/>
              <a:t>„Фани и Лойола“</a:t>
            </a:r>
          </a:p>
          <a:p>
            <a:r>
              <a:rPr lang="bg-BG" dirty="0"/>
              <a:t>„Фани срещу Лойола“</a:t>
            </a:r>
          </a:p>
        </p:txBody>
      </p:sp>
    </p:spTree>
    <p:extLst>
      <p:ext uri="{BB962C8B-B14F-4D97-AF65-F5344CB8AC3E}">
        <p14:creationId xmlns:p14="http://schemas.microsoft.com/office/powerpoint/2010/main" val="4435924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37B5A23F-7276-435D-91DA-09104D7777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3548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2F3ECD7F-BF61-4CB1-AA15-464BB771E7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786"/>
            <a:ext cx="12192000" cy="685403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966F1B29-3A08-4DB7-9F92-4C09B3BCFF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-1" y="0"/>
            <a:ext cx="8229600" cy="6858000"/>
          </a:xfrm>
          <a:prstGeom prst="rect">
            <a:avLst/>
          </a:prstGeom>
          <a:solidFill>
            <a:schemeClr val="bg2">
              <a:lumMod val="10000"/>
              <a:alpha val="9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8" name="Freeform 5">
            <a:extLst>
              <a:ext uri="{FF2B5EF4-FFF2-40B4-BE49-F238E27FC236}">
                <a16:creationId xmlns:a16="http://schemas.microsoft.com/office/drawing/2014/main" id="{44A5AAD1-9616-4E1C-B3AC-E5497A6A3C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1" y="659027"/>
            <a:ext cx="9042690" cy="1035152"/>
          </a:xfrm>
          <a:custGeom>
            <a:avLst/>
            <a:gdLst>
              <a:gd name="T0" fmla="*/ 1900 w 1902"/>
              <a:gd name="T1" fmla="*/ 77 h 163"/>
              <a:gd name="T2" fmla="*/ 1826 w 1902"/>
              <a:gd name="T3" fmla="*/ 3 h 163"/>
              <a:gd name="T4" fmla="*/ 1825 w 1902"/>
              <a:gd name="T5" fmla="*/ 2 h 163"/>
              <a:gd name="T6" fmla="*/ 1819 w 1902"/>
              <a:gd name="T7" fmla="*/ 0 h 163"/>
              <a:gd name="T8" fmla="*/ 1363 w 1902"/>
              <a:gd name="T9" fmla="*/ 0 h 163"/>
              <a:gd name="T10" fmla="*/ 1348 w 1902"/>
              <a:gd name="T11" fmla="*/ 0 h 163"/>
              <a:gd name="T12" fmla="*/ 1225 w 1902"/>
              <a:gd name="T13" fmla="*/ 0 h 163"/>
              <a:gd name="T14" fmla="*/ 1033 w 1902"/>
              <a:gd name="T15" fmla="*/ 0 h 163"/>
              <a:gd name="T16" fmla="*/ 892 w 1902"/>
              <a:gd name="T17" fmla="*/ 0 h 163"/>
              <a:gd name="T18" fmla="*/ 786 w 1902"/>
              <a:gd name="T19" fmla="*/ 0 h 163"/>
              <a:gd name="T20" fmla="*/ 577 w 1902"/>
              <a:gd name="T21" fmla="*/ 0 h 163"/>
              <a:gd name="T22" fmla="*/ 562 w 1902"/>
              <a:gd name="T23" fmla="*/ 0 h 163"/>
              <a:gd name="T24" fmla="*/ 439 w 1902"/>
              <a:gd name="T25" fmla="*/ 0 h 163"/>
              <a:gd name="T26" fmla="*/ 106 w 1902"/>
              <a:gd name="T27" fmla="*/ 0 h 163"/>
              <a:gd name="T28" fmla="*/ 0 w 1902"/>
              <a:gd name="T29" fmla="*/ 0 h 163"/>
              <a:gd name="T30" fmla="*/ 0 w 1902"/>
              <a:gd name="T31" fmla="*/ 163 h 163"/>
              <a:gd name="T32" fmla="*/ 106 w 1902"/>
              <a:gd name="T33" fmla="*/ 163 h 163"/>
              <a:gd name="T34" fmla="*/ 439 w 1902"/>
              <a:gd name="T35" fmla="*/ 163 h 163"/>
              <a:gd name="T36" fmla="*/ 562 w 1902"/>
              <a:gd name="T37" fmla="*/ 163 h 163"/>
              <a:gd name="T38" fmla="*/ 577 w 1902"/>
              <a:gd name="T39" fmla="*/ 163 h 163"/>
              <a:gd name="T40" fmla="*/ 786 w 1902"/>
              <a:gd name="T41" fmla="*/ 163 h 163"/>
              <a:gd name="T42" fmla="*/ 892 w 1902"/>
              <a:gd name="T43" fmla="*/ 163 h 163"/>
              <a:gd name="T44" fmla="*/ 1033 w 1902"/>
              <a:gd name="T45" fmla="*/ 163 h 163"/>
              <a:gd name="T46" fmla="*/ 1225 w 1902"/>
              <a:gd name="T47" fmla="*/ 163 h 163"/>
              <a:gd name="T48" fmla="*/ 1348 w 1902"/>
              <a:gd name="T49" fmla="*/ 163 h 163"/>
              <a:gd name="T50" fmla="*/ 1363 w 1902"/>
              <a:gd name="T51" fmla="*/ 163 h 163"/>
              <a:gd name="T52" fmla="*/ 1819 w 1902"/>
              <a:gd name="T53" fmla="*/ 163 h 163"/>
              <a:gd name="T54" fmla="*/ 1825 w 1902"/>
              <a:gd name="T55" fmla="*/ 161 h 163"/>
              <a:gd name="T56" fmla="*/ 1826 w 1902"/>
              <a:gd name="T57" fmla="*/ 160 h 163"/>
              <a:gd name="T58" fmla="*/ 1900 w 1902"/>
              <a:gd name="T59" fmla="*/ 86 h 163"/>
              <a:gd name="T60" fmla="*/ 1900 w 1902"/>
              <a:gd name="T61" fmla="*/ 77 h 1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1902" h="163">
                <a:moveTo>
                  <a:pt x="1900" y="77"/>
                </a:moveTo>
                <a:cubicBezTo>
                  <a:pt x="1826" y="3"/>
                  <a:pt x="1826" y="3"/>
                  <a:pt x="1826" y="3"/>
                </a:cubicBezTo>
                <a:cubicBezTo>
                  <a:pt x="1825" y="2"/>
                  <a:pt x="1825" y="2"/>
                  <a:pt x="1825" y="2"/>
                </a:cubicBezTo>
                <a:cubicBezTo>
                  <a:pt x="1823" y="1"/>
                  <a:pt x="1821" y="0"/>
                  <a:pt x="1819" y="0"/>
                </a:cubicBezTo>
                <a:cubicBezTo>
                  <a:pt x="1363" y="0"/>
                  <a:pt x="1363" y="0"/>
                  <a:pt x="1363" y="0"/>
                </a:cubicBezTo>
                <a:cubicBezTo>
                  <a:pt x="1348" y="0"/>
                  <a:pt x="1348" y="0"/>
                  <a:pt x="1348" y="0"/>
                </a:cubicBezTo>
                <a:cubicBezTo>
                  <a:pt x="1225" y="0"/>
                  <a:pt x="1225" y="0"/>
                  <a:pt x="1225" y="0"/>
                </a:cubicBezTo>
                <a:cubicBezTo>
                  <a:pt x="1033" y="0"/>
                  <a:pt x="1033" y="0"/>
                  <a:pt x="1033" y="0"/>
                </a:cubicBezTo>
                <a:cubicBezTo>
                  <a:pt x="892" y="0"/>
                  <a:pt x="892" y="0"/>
                  <a:pt x="892" y="0"/>
                </a:cubicBezTo>
                <a:cubicBezTo>
                  <a:pt x="786" y="0"/>
                  <a:pt x="786" y="0"/>
                  <a:pt x="786" y="0"/>
                </a:cubicBezTo>
                <a:cubicBezTo>
                  <a:pt x="577" y="0"/>
                  <a:pt x="577" y="0"/>
                  <a:pt x="577" y="0"/>
                </a:cubicBezTo>
                <a:cubicBezTo>
                  <a:pt x="562" y="0"/>
                  <a:pt x="562" y="0"/>
                  <a:pt x="562" y="0"/>
                </a:cubicBezTo>
                <a:cubicBezTo>
                  <a:pt x="439" y="0"/>
                  <a:pt x="439" y="0"/>
                  <a:pt x="439" y="0"/>
                </a:cubicBezTo>
                <a:cubicBezTo>
                  <a:pt x="106" y="0"/>
                  <a:pt x="106" y="0"/>
                  <a:pt x="106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3"/>
                  <a:pt x="0" y="163"/>
                  <a:pt x="0" y="163"/>
                </a:cubicBezTo>
                <a:cubicBezTo>
                  <a:pt x="106" y="163"/>
                  <a:pt x="106" y="163"/>
                  <a:pt x="106" y="163"/>
                </a:cubicBezTo>
                <a:cubicBezTo>
                  <a:pt x="439" y="163"/>
                  <a:pt x="439" y="163"/>
                  <a:pt x="439" y="163"/>
                </a:cubicBezTo>
                <a:cubicBezTo>
                  <a:pt x="562" y="163"/>
                  <a:pt x="562" y="163"/>
                  <a:pt x="562" y="163"/>
                </a:cubicBezTo>
                <a:cubicBezTo>
                  <a:pt x="577" y="163"/>
                  <a:pt x="577" y="163"/>
                  <a:pt x="577" y="163"/>
                </a:cubicBezTo>
                <a:cubicBezTo>
                  <a:pt x="786" y="163"/>
                  <a:pt x="786" y="163"/>
                  <a:pt x="786" y="163"/>
                </a:cubicBezTo>
                <a:cubicBezTo>
                  <a:pt x="892" y="163"/>
                  <a:pt x="892" y="163"/>
                  <a:pt x="892" y="163"/>
                </a:cubicBezTo>
                <a:cubicBezTo>
                  <a:pt x="1033" y="163"/>
                  <a:pt x="1033" y="163"/>
                  <a:pt x="1033" y="163"/>
                </a:cubicBezTo>
                <a:cubicBezTo>
                  <a:pt x="1225" y="163"/>
                  <a:pt x="1225" y="163"/>
                  <a:pt x="1225" y="163"/>
                </a:cubicBezTo>
                <a:cubicBezTo>
                  <a:pt x="1348" y="163"/>
                  <a:pt x="1348" y="163"/>
                  <a:pt x="1348" y="163"/>
                </a:cubicBezTo>
                <a:cubicBezTo>
                  <a:pt x="1363" y="163"/>
                  <a:pt x="1363" y="163"/>
                  <a:pt x="1363" y="163"/>
                </a:cubicBezTo>
                <a:cubicBezTo>
                  <a:pt x="1819" y="163"/>
                  <a:pt x="1819" y="163"/>
                  <a:pt x="1819" y="163"/>
                </a:cubicBezTo>
                <a:cubicBezTo>
                  <a:pt x="1821" y="163"/>
                  <a:pt x="1823" y="162"/>
                  <a:pt x="1825" y="161"/>
                </a:cubicBezTo>
                <a:cubicBezTo>
                  <a:pt x="1825" y="160"/>
                  <a:pt x="1825" y="160"/>
                  <a:pt x="1826" y="160"/>
                </a:cubicBezTo>
                <a:cubicBezTo>
                  <a:pt x="1900" y="86"/>
                  <a:pt x="1900" y="86"/>
                  <a:pt x="1900" y="86"/>
                </a:cubicBezTo>
                <a:cubicBezTo>
                  <a:pt x="1902" y="83"/>
                  <a:pt x="1902" y="79"/>
                  <a:pt x="1900" y="77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2035CC98-5473-4D7F-A7E7-A59B3012B8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1867" y="787400"/>
            <a:ext cx="7145866" cy="77893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200" dirty="0" err="1">
                <a:solidFill>
                  <a:srgbClr val="FEFFFF"/>
                </a:solidFill>
              </a:rPr>
              <a:t>Героите</a:t>
            </a:r>
            <a:r>
              <a:rPr lang="bg-BG" sz="3200" dirty="0">
                <a:solidFill>
                  <a:srgbClr val="FEFFFF"/>
                </a:solidFill>
              </a:rPr>
              <a:t> - Фани</a:t>
            </a:r>
            <a:endParaRPr lang="en-US" sz="3200" dirty="0">
              <a:solidFill>
                <a:srgbClr val="FEFFFF"/>
              </a:solidFill>
            </a:endParaRPr>
          </a:p>
        </p:txBody>
      </p:sp>
      <p:sp>
        <p:nvSpPr>
          <p:cNvPr id="9" name="Овал 8">
            <a:extLst>
              <a:ext uri="{FF2B5EF4-FFF2-40B4-BE49-F238E27FC236}">
                <a16:creationId xmlns:a16="http://schemas.microsoft.com/office/drawing/2014/main" id="{F46A22B3-9F25-4636-88B4-87D5D3B953EF}"/>
              </a:ext>
            </a:extLst>
          </p:cNvPr>
          <p:cNvSpPr/>
          <p:nvPr/>
        </p:nvSpPr>
        <p:spPr>
          <a:xfrm>
            <a:off x="541866" y="2032000"/>
            <a:ext cx="7145867" cy="387922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/>
          </a:bodyPr>
          <a:lstStyle/>
          <a:p>
            <a:pPr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Font typeface="Wingdings 3" charset="2"/>
              <a:buChar char=""/>
            </a:pPr>
            <a:r>
              <a:rPr lang="en-US">
                <a:solidFill>
                  <a:srgbClr val="FEFFFF"/>
                </a:solidFill>
              </a:rPr>
              <a:t>Разрушена физически и духовно, Фани Хорн таи у себе си още силата, волята и красотата на млада</a:t>
            </a:r>
          </a:p>
          <a:p>
            <a:pPr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Font typeface="Wingdings 3" charset="2"/>
              <a:buChar char=""/>
            </a:pPr>
            <a:r>
              <a:rPr lang="en-US">
                <a:solidFill>
                  <a:srgbClr val="FEFFFF"/>
                </a:solidFill>
              </a:rPr>
              <a:t>жена, влюбена до безумна всеотдайност. Страстта на героинята я е довела до ръба на пропастта –</a:t>
            </a:r>
          </a:p>
          <a:p>
            <a:pPr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Font typeface="Wingdings 3" charset="2"/>
              <a:buChar char=""/>
            </a:pPr>
            <a:r>
              <a:rPr lang="en-US">
                <a:solidFill>
                  <a:srgbClr val="FEFFFF"/>
                </a:solidFill>
              </a:rPr>
              <a:t>пристъпи на глад за морфин, унизителна връзка с един мошеник, търговец на отрова.</a:t>
            </a:r>
          </a:p>
        </p:txBody>
      </p:sp>
      <p:pic>
        <p:nvPicPr>
          <p:cNvPr id="19" name="Graphic 18" descr="Затваряне">
            <a:extLst>
              <a:ext uri="{FF2B5EF4-FFF2-40B4-BE49-F238E27FC236}">
                <a16:creationId xmlns:a16="http://schemas.microsoft.com/office/drawing/2014/main" id="{703CDE65-BA15-4FF9-A675-72C151D8356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713057" y="2462282"/>
            <a:ext cx="3001931" cy="3001931"/>
          </a:xfrm>
          <a:prstGeom prst="rect">
            <a:avLst/>
          </a:prstGeom>
        </p:spPr>
      </p:pic>
      <p:sp>
        <p:nvSpPr>
          <p:cNvPr id="15" name="Правоъгълник 14">
            <a:extLst>
              <a:ext uri="{FF2B5EF4-FFF2-40B4-BE49-F238E27FC236}">
                <a16:creationId xmlns:a16="http://schemas.microsoft.com/office/drawing/2014/main" id="{5691CE5A-D071-4F77-9861-B2CAB2D716BF}"/>
              </a:ext>
            </a:extLst>
          </p:cNvPr>
          <p:cNvSpPr/>
          <p:nvPr/>
        </p:nvSpPr>
        <p:spPr>
          <a:xfrm>
            <a:off x="2247900" y="2921000"/>
            <a:ext cx="36449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ru-RU" dirty="0"/>
              <a:t> </a:t>
            </a:r>
            <a:endParaRPr lang="bg-BG"/>
          </a:p>
        </p:txBody>
      </p:sp>
      <p:sp>
        <p:nvSpPr>
          <p:cNvPr id="11" name="Овал 10">
            <a:extLst>
              <a:ext uri="{FF2B5EF4-FFF2-40B4-BE49-F238E27FC236}">
                <a16:creationId xmlns:a16="http://schemas.microsoft.com/office/drawing/2014/main" id="{1BFAAE0B-5385-496A-B07D-14123BDDDFD4}"/>
              </a:ext>
            </a:extLst>
          </p:cNvPr>
          <p:cNvSpPr/>
          <p:nvPr/>
        </p:nvSpPr>
        <p:spPr>
          <a:xfrm>
            <a:off x="7188200" y="1320800"/>
            <a:ext cx="4711700" cy="4216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600"/>
              </a:spcAft>
            </a:pPr>
            <a:r>
              <a:rPr lang="bg-BG" dirty="0"/>
              <a:t>Проядена от миналото, лекомислено желание да прелъсти монаха, отегчена от празнотата на живота си, декадентска душа, носи „упадъчен чар“</a:t>
            </a:r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41945589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A3D9AEEE-1CCD-43C0-BA3E-16D60A6E23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059079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80796135-BC9E-4F8E-A41B-7AD2D04104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9893" y="3101093"/>
            <a:ext cx="2454052" cy="3029344"/>
          </a:xfrm>
        </p:spPr>
        <p:txBody>
          <a:bodyPr>
            <a:normAutofit/>
          </a:bodyPr>
          <a:lstStyle/>
          <a:p>
            <a:r>
              <a:rPr lang="bg-BG" sz="3200" dirty="0">
                <a:solidFill>
                  <a:schemeClr val="bg1"/>
                </a:solidFill>
              </a:rPr>
              <a:t>Героите</a:t>
            </a:r>
          </a:p>
        </p:txBody>
      </p:sp>
      <p:sp>
        <p:nvSpPr>
          <p:cNvPr id="11" name="Freeform 11">
            <a:extLst>
              <a:ext uri="{FF2B5EF4-FFF2-40B4-BE49-F238E27FC236}">
                <a16:creationId xmlns:a16="http://schemas.microsoft.com/office/drawing/2014/main" id="{60F880A6-33D3-4EEC-A780-B73559B9F2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159" y="3179901"/>
            <a:ext cx="1098194" cy="514066"/>
          </a:xfrm>
          <a:custGeom>
            <a:avLst/>
            <a:gdLst>
              <a:gd name="connsiteX0" fmla="*/ 10000 w 10044"/>
              <a:gd name="connsiteY0" fmla="*/ 4701 h 9966"/>
              <a:gd name="connsiteX1" fmla="*/ 8559 w 10044"/>
              <a:gd name="connsiteY1" fmla="*/ 188 h 9966"/>
              <a:gd name="connsiteX2" fmla="*/ 8527 w 10044"/>
              <a:gd name="connsiteY2" fmla="*/ 94 h 9966"/>
              <a:gd name="connsiteX3" fmla="*/ 8438 w 10044"/>
              <a:gd name="connsiteY3" fmla="*/ 0 h 9966"/>
              <a:gd name="connsiteX4" fmla="*/ 7867 w 10044"/>
              <a:gd name="connsiteY4" fmla="*/ 0 h 9966"/>
              <a:gd name="connsiteX5" fmla="*/ 0 w 10044"/>
              <a:gd name="connsiteY5" fmla="*/ 70 h 9966"/>
              <a:gd name="connsiteX6" fmla="*/ 3132 w 10044"/>
              <a:gd name="connsiteY6" fmla="*/ 9763 h 9966"/>
              <a:gd name="connsiteX7" fmla="*/ 7867 w 10044"/>
              <a:gd name="connsiteY7" fmla="*/ 9966 h 9966"/>
              <a:gd name="connsiteX8" fmla="*/ 8438 w 10044"/>
              <a:gd name="connsiteY8" fmla="*/ 9966 h 9966"/>
              <a:gd name="connsiteX9" fmla="*/ 8527 w 10044"/>
              <a:gd name="connsiteY9" fmla="*/ 9872 h 9966"/>
              <a:gd name="connsiteX10" fmla="*/ 8559 w 10044"/>
              <a:gd name="connsiteY10" fmla="*/ 9778 h 9966"/>
              <a:gd name="connsiteX11" fmla="*/ 10000 w 10044"/>
              <a:gd name="connsiteY11" fmla="*/ 5265 h 9966"/>
              <a:gd name="connsiteX12" fmla="*/ 10000 w 10044"/>
              <a:gd name="connsiteY12" fmla="*/ 4701 h 9966"/>
              <a:gd name="connsiteX0" fmla="*/ 6839 w 6883"/>
              <a:gd name="connsiteY0" fmla="*/ 4885 h 10168"/>
              <a:gd name="connsiteX1" fmla="*/ 5405 w 6883"/>
              <a:gd name="connsiteY1" fmla="*/ 357 h 10168"/>
              <a:gd name="connsiteX2" fmla="*/ 5373 w 6883"/>
              <a:gd name="connsiteY2" fmla="*/ 262 h 10168"/>
              <a:gd name="connsiteX3" fmla="*/ 5284 w 6883"/>
              <a:gd name="connsiteY3" fmla="*/ 168 h 10168"/>
              <a:gd name="connsiteX4" fmla="*/ 4716 w 6883"/>
              <a:gd name="connsiteY4" fmla="*/ 168 h 10168"/>
              <a:gd name="connsiteX5" fmla="*/ 50 w 6883"/>
              <a:gd name="connsiteY5" fmla="*/ 0 h 10168"/>
              <a:gd name="connsiteX6" fmla="*/ 1 w 6883"/>
              <a:gd name="connsiteY6" fmla="*/ 9964 h 10168"/>
              <a:gd name="connsiteX7" fmla="*/ 4716 w 6883"/>
              <a:gd name="connsiteY7" fmla="*/ 10168 h 10168"/>
              <a:gd name="connsiteX8" fmla="*/ 5284 w 6883"/>
              <a:gd name="connsiteY8" fmla="*/ 10168 h 10168"/>
              <a:gd name="connsiteX9" fmla="*/ 5373 w 6883"/>
              <a:gd name="connsiteY9" fmla="*/ 10074 h 10168"/>
              <a:gd name="connsiteX10" fmla="*/ 5405 w 6883"/>
              <a:gd name="connsiteY10" fmla="*/ 9979 h 10168"/>
              <a:gd name="connsiteX11" fmla="*/ 6839 w 6883"/>
              <a:gd name="connsiteY11" fmla="*/ 5451 h 10168"/>
              <a:gd name="connsiteX12" fmla="*/ 6839 w 6883"/>
              <a:gd name="connsiteY12" fmla="*/ 4885 h 10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883" h="10168">
                <a:moveTo>
                  <a:pt x="6839" y="4885"/>
                </a:moveTo>
                <a:lnTo>
                  <a:pt x="5405" y="357"/>
                </a:lnTo>
                <a:cubicBezTo>
                  <a:pt x="5395" y="325"/>
                  <a:pt x="5383" y="294"/>
                  <a:pt x="5373" y="262"/>
                </a:cubicBezTo>
                <a:cubicBezTo>
                  <a:pt x="5344" y="168"/>
                  <a:pt x="5314" y="168"/>
                  <a:pt x="5284" y="168"/>
                </a:cubicBezTo>
                <a:lnTo>
                  <a:pt x="4716" y="168"/>
                </a:lnTo>
                <a:lnTo>
                  <a:pt x="50" y="0"/>
                </a:lnTo>
                <a:cubicBezTo>
                  <a:pt x="59" y="3322"/>
                  <a:pt x="-8" y="6643"/>
                  <a:pt x="1" y="9964"/>
                </a:cubicBezTo>
                <a:lnTo>
                  <a:pt x="4716" y="10168"/>
                </a:lnTo>
                <a:lnTo>
                  <a:pt x="5284" y="10168"/>
                </a:lnTo>
                <a:cubicBezTo>
                  <a:pt x="5314" y="10168"/>
                  <a:pt x="5344" y="10074"/>
                  <a:pt x="5373" y="10074"/>
                </a:cubicBezTo>
                <a:cubicBezTo>
                  <a:pt x="5373" y="9979"/>
                  <a:pt x="5405" y="9979"/>
                  <a:pt x="5405" y="9979"/>
                </a:cubicBezTo>
                <a:lnTo>
                  <a:pt x="6839" y="5451"/>
                </a:lnTo>
                <a:cubicBezTo>
                  <a:pt x="6898" y="5262"/>
                  <a:pt x="6898" y="5074"/>
                  <a:pt x="6839" y="488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2C6246ED-0535-4496-A8F6-1E80CC4EB8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95736" y="0"/>
            <a:ext cx="739626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Контейнер за съдържание 2">
            <a:extLst>
              <a:ext uri="{FF2B5EF4-FFF2-40B4-BE49-F238E27FC236}">
                <a16:creationId xmlns:a16="http://schemas.microsoft.com/office/drawing/2014/main" id="{3F7520DA-459B-482D-BB48-E3F992BAC52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62217439"/>
              </p:ext>
            </p:extLst>
          </p:nvPr>
        </p:nvGraphicFramePr>
        <p:xfrm>
          <a:off x="4713144" y="641551"/>
          <a:ext cx="6832212" cy="52647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574669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BAECA160-DEE8-4A48-B3F3-5096B75A49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Фани Хорн</a:t>
            </a:r>
          </a:p>
        </p:txBody>
      </p:sp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id="{45F391BF-B54B-420B-B043-D5D4E95FB7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err="1"/>
              <a:t>Тази</a:t>
            </a:r>
            <a:r>
              <a:rPr lang="ru-RU" dirty="0"/>
              <a:t> духовна и </a:t>
            </a:r>
            <a:r>
              <a:rPr lang="ru-RU" dirty="0" err="1"/>
              <a:t>съсловна</a:t>
            </a:r>
            <a:r>
              <a:rPr lang="ru-RU" dirty="0"/>
              <a:t> аристократка </a:t>
            </a:r>
            <a:r>
              <a:rPr lang="ru-RU" dirty="0" err="1"/>
              <a:t>изненадва</a:t>
            </a:r>
            <a:r>
              <a:rPr lang="ru-RU" dirty="0"/>
              <a:t> с </a:t>
            </a:r>
            <a:r>
              <a:rPr lang="ru-RU" dirty="0" err="1"/>
              <a:t>хуманитарната</a:t>
            </a:r>
            <a:r>
              <a:rPr lang="ru-RU" dirty="0"/>
              <a:t> си </a:t>
            </a:r>
            <a:r>
              <a:rPr lang="ru-RU" dirty="0" err="1"/>
              <a:t>култура</a:t>
            </a:r>
            <a:r>
              <a:rPr lang="ru-RU" dirty="0"/>
              <a:t> и </a:t>
            </a:r>
            <a:r>
              <a:rPr lang="ru-RU" dirty="0" err="1"/>
              <a:t>философска</a:t>
            </a:r>
            <a:r>
              <a:rPr lang="ru-RU" dirty="0"/>
              <a:t> </a:t>
            </a:r>
            <a:r>
              <a:rPr lang="ru-RU" dirty="0" err="1"/>
              <a:t>ерудиция</a:t>
            </a:r>
            <a:r>
              <a:rPr lang="ru-RU" dirty="0"/>
              <a:t>: </a:t>
            </a:r>
            <a:r>
              <a:rPr lang="ru-RU" dirty="0" err="1"/>
              <a:t>диспутите</a:t>
            </a:r>
            <a:r>
              <a:rPr lang="ru-RU" dirty="0"/>
              <a:t> й с отец </a:t>
            </a:r>
            <a:r>
              <a:rPr lang="ru-RU" dirty="0" err="1"/>
              <a:t>Оливарес</a:t>
            </a:r>
            <a:r>
              <a:rPr lang="ru-RU" dirty="0"/>
              <a:t> </a:t>
            </a:r>
            <a:r>
              <a:rPr lang="ru-RU" dirty="0" err="1"/>
              <a:t>върху</a:t>
            </a:r>
            <a:r>
              <a:rPr lang="ru-RU" dirty="0"/>
              <a:t> </a:t>
            </a:r>
            <a:r>
              <a:rPr lang="ru-RU" dirty="0" err="1"/>
              <a:t>Хегел</a:t>
            </a:r>
            <a:r>
              <a:rPr lang="ru-RU" dirty="0"/>
              <a:t>, </a:t>
            </a:r>
            <a:r>
              <a:rPr lang="ru-RU" dirty="0" err="1"/>
              <a:t>споровете</a:t>
            </a:r>
            <a:r>
              <a:rPr lang="ru-RU" dirty="0"/>
              <a:t> й с </a:t>
            </a:r>
            <a:r>
              <a:rPr lang="ru-RU" dirty="0" err="1"/>
              <a:t>Ередиа</a:t>
            </a:r>
            <a:r>
              <a:rPr lang="ru-RU" dirty="0"/>
              <a:t> за </a:t>
            </a:r>
            <a:r>
              <a:rPr lang="ru-RU" dirty="0" err="1"/>
              <a:t>природата</a:t>
            </a:r>
            <a:r>
              <a:rPr lang="ru-RU" dirty="0"/>
              <a:t> и </a:t>
            </a:r>
            <a:r>
              <a:rPr lang="ru-RU" dirty="0" err="1"/>
              <a:t>смисъла</a:t>
            </a:r>
            <a:r>
              <a:rPr lang="ru-RU" dirty="0"/>
              <a:t> на </a:t>
            </a:r>
            <a:r>
              <a:rPr lang="ru-RU" dirty="0" err="1"/>
              <a:t>християнството</a:t>
            </a:r>
            <a:r>
              <a:rPr lang="ru-RU" dirty="0"/>
              <a:t> и </a:t>
            </a:r>
            <a:r>
              <a:rPr lang="ru-RU" dirty="0" err="1"/>
              <a:t>мястото</a:t>
            </a:r>
            <a:r>
              <a:rPr lang="ru-RU" dirty="0"/>
              <a:t> на </a:t>
            </a:r>
            <a:r>
              <a:rPr lang="ru-RU" dirty="0" err="1"/>
              <a:t>йезуитския</a:t>
            </a:r>
            <a:r>
              <a:rPr lang="ru-RU" dirty="0"/>
              <a:t> орден в него. Ирина </a:t>
            </a:r>
            <a:r>
              <a:rPr lang="ru-RU" dirty="0" err="1"/>
              <a:t>също</a:t>
            </a:r>
            <a:r>
              <a:rPr lang="ru-RU" dirty="0"/>
              <a:t> води </a:t>
            </a:r>
            <a:r>
              <a:rPr lang="ru-RU" dirty="0" err="1"/>
              <a:t>интелектуални</a:t>
            </a:r>
            <a:r>
              <a:rPr lang="ru-RU" dirty="0"/>
              <a:t> </a:t>
            </a:r>
            <a:r>
              <a:rPr lang="ru-RU" dirty="0" err="1"/>
              <a:t>спорове</a:t>
            </a:r>
            <a:r>
              <a:rPr lang="ru-RU" dirty="0"/>
              <a:t> с фон Гайер за </a:t>
            </a:r>
            <a:r>
              <a:rPr lang="ru-RU" dirty="0" err="1"/>
              <a:t>същността</a:t>
            </a:r>
            <a:r>
              <a:rPr lang="ru-RU" dirty="0"/>
              <a:t> на </a:t>
            </a:r>
            <a:r>
              <a:rPr lang="ru-RU" dirty="0" err="1"/>
              <a:t>немския</a:t>
            </a:r>
            <a:r>
              <a:rPr lang="ru-RU" dirty="0"/>
              <a:t> дух. Но </a:t>
            </a:r>
            <a:r>
              <a:rPr lang="ru-RU" dirty="0" err="1"/>
              <a:t>всички</a:t>
            </a:r>
            <a:r>
              <a:rPr lang="ru-RU" dirty="0"/>
              <a:t> </a:t>
            </a:r>
            <a:r>
              <a:rPr lang="ru-RU" dirty="0" err="1"/>
              <a:t>тези</a:t>
            </a:r>
            <a:r>
              <a:rPr lang="ru-RU" dirty="0"/>
              <a:t> </a:t>
            </a:r>
            <a:r>
              <a:rPr lang="ru-RU" dirty="0" err="1"/>
              <a:t>изключителни</a:t>
            </a:r>
            <a:r>
              <a:rPr lang="ru-RU" dirty="0"/>
              <a:t> жени </a:t>
            </a:r>
            <a:r>
              <a:rPr lang="ru-RU" dirty="0" err="1"/>
              <a:t>стават</a:t>
            </a:r>
            <a:r>
              <a:rPr lang="ru-RU" dirty="0"/>
              <a:t> жертва на </a:t>
            </a:r>
            <a:r>
              <a:rPr lang="ru-RU" dirty="0" err="1"/>
              <a:t>своите</a:t>
            </a:r>
            <a:r>
              <a:rPr lang="ru-RU" dirty="0"/>
              <a:t> сатанински страсти. Фани напр. </a:t>
            </a:r>
            <a:r>
              <a:rPr lang="ru-RU" dirty="0" err="1"/>
              <a:t>удивлява</a:t>
            </a:r>
            <a:r>
              <a:rPr lang="ru-RU" dirty="0"/>
              <a:t> дон Луис Ромеро </a:t>
            </a:r>
            <a:r>
              <a:rPr lang="ru-RU" dirty="0" err="1"/>
              <a:t>със</a:t>
            </a:r>
            <a:r>
              <a:rPr lang="ru-RU" dirty="0"/>
              <a:t> </a:t>
            </a:r>
            <a:r>
              <a:rPr lang="ru-RU" dirty="0" err="1"/>
              <a:t>своеобразната</a:t>
            </a:r>
            <a:r>
              <a:rPr lang="ru-RU" dirty="0"/>
              <a:t> си красота, в </a:t>
            </a:r>
            <a:r>
              <a:rPr lang="ru-RU" dirty="0" err="1"/>
              <a:t>която</a:t>
            </a:r>
            <a:r>
              <a:rPr lang="ru-RU" dirty="0"/>
              <a:t> </a:t>
            </a:r>
            <a:r>
              <a:rPr lang="ru-RU" dirty="0" err="1"/>
              <a:t>прозира</a:t>
            </a:r>
            <a:r>
              <a:rPr lang="ru-RU" dirty="0"/>
              <a:t> </a:t>
            </a:r>
            <a:r>
              <a:rPr lang="ru-RU" dirty="0" err="1"/>
              <a:t>финесът</a:t>
            </a:r>
            <a:r>
              <a:rPr lang="ru-RU" dirty="0"/>
              <a:t> на </a:t>
            </a:r>
            <a:r>
              <a:rPr lang="ru-RU" dirty="0" err="1"/>
              <a:t>интелигентно</a:t>
            </a:r>
            <a:r>
              <a:rPr lang="ru-RU" dirty="0"/>
              <a:t> </a:t>
            </a:r>
            <a:r>
              <a:rPr lang="ru-RU" dirty="0" err="1"/>
              <a:t>същество</a:t>
            </a:r>
            <a:r>
              <a:rPr lang="ru-RU" dirty="0"/>
              <a:t>, с </a:t>
            </a:r>
            <a:r>
              <a:rPr lang="ru-RU" dirty="0" err="1"/>
              <a:t>остатъци</a:t>
            </a:r>
            <a:r>
              <a:rPr lang="ru-RU" dirty="0"/>
              <a:t> от дива, но </a:t>
            </a:r>
            <a:r>
              <a:rPr lang="ru-RU" dirty="0" err="1"/>
              <a:t>угаснала</a:t>
            </a:r>
            <a:r>
              <a:rPr lang="ru-RU" dirty="0"/>
              <a:t> вече </a:t>
            </a:r>
            <a:r>
              <a:rPr lang="ru-RU" dirty="0" err="1"/>
              <a:t>пламенност</a:t>
            </a:r>
            <a:r>
              <a:rPr lang="ru-RU" dirty="0"/>
              <a:t>. </a:t>
            </a:r>
            <a:r>
              <a:rPr lang="ru-RU" dirty="0" err="1"/>
              <a:t>Такава</a:t>
            </a:r>
            <a:r>
              <a:rPr lang="ru-RU" dirty="0"/>
              <a:t> я </a:t>
            </a:r>
            <a:r>
              <a:rPr lang="ru-RU" dirty="0" err="1"/>
              <a:t>вижда</a:t>
            </a:r>
            <a:r>
              <a:rPr lang="ru-RU" dirty="0"/>
              <a:t> той след кошмара на Пеня </a:t>
            </a:r>
            <a:r>
              <a:rPr lang="ru-RU" dirty="0" err="1"/>
              <a:t>Ронда</a:t>
            </a:r>
            <a:r>
              <a:rPr lang="ru-RU" dirty="0"/>
              <a:t>, след </a:t>
            </a:r>
            <a:r>
              <a:rPr lang="ru-RU" dirty="0" err="1"/>
              <a:t>смъртта</a:t>
            </a:r>
            <a:r>
              <a:rPr lang="ru-RU" dirty="0"/>
              <a:t> на </a:t>
            </a:r>
            <a:r>
              <a:rPr lang="ru-RU" dirty="0" err="1"/>
              <a:t>Ередиа</a:t>
            </a:r>
            <a:r>
              <a:rPr lang="ru-RU" dirty="0"/>
              <a:t>, </a:t>
            </a:r>
            <a:r>
              <a:rPr lang="ru-RU" dirty="0" err="1"/>
              <a:t>когато</a:t>
            </a:r>
            <a:r>
              <a:rPr lang="ru-RU" dirty="0"/>
              <a:t> се е предала </a:t>
            </a:r>
            <a:r>
              <a:rPr lang="ru-RU" dirty="0" err="1"/>
              <a:t>изцяло</a:t>
            </a:r>
            <a:r>
              <a:rPr lang="ru-RU" dirty="0"/>
              <a:t> </a:t>
            </a:r>
            <a:r>
              <a:rPr lang="ru-RU" dirty="0" err="1"/>
              <a:t>във</a:t>
            </a:r>
            <a:r>
              <a:rPr lang="ru-RU" dirty="0"/>
              <a:t> </a:t>
            </a:r>
            <a:r>
              <a:rPr lang="ru-RU" dirty="0" err="1"/>
              <a:t>властта</a:t>
            </a:r>
            <a:r>
              <a:rPr lang="ru-RU" dirty="0"/>
              <a:t> на морфина. </a:t>
            </a:r>
            <a:r>
              <a:rPr lang="ru-RU" dirty="0" err="1"/>
              <a:t>Подчертано</a:t>
            </a:r>
            <a:r>
              <a:rPr lang="ru-RU" dirty="0"/>
              <a:t> </a:t>
            </a:r>
            <a:r>
              <a:rPr lang="ru-RU" dirty="0" err="1"/>
              <a:t>хазартен</a:t>
            </a:r>
            <a:r>
              <a:rPr lang="ru-RU" dirty="0"/>
              <a:t> тип, </a:t>
            </a:r>
            <a:r>
              <a:rPr lang="ru-RU" dirty="0" err="1"/>
              <a:t>тя</a:t>
            </a:r>
            <a:r>
              <a:rPr lang="ru-RU" dirty="0"/>
              <a:t> е загубила </a:t>
            </a:r>
            <a:r>
              <a:rPr lang="ru-RU" dirty="0" err="1"/>
              <a:t>всичко</a:t>
            </a:r>
            <a:r>
              <a:rPr lang="ru-RU" dirty="0"/>
              <a:t>, на </a:t>
            </a:r>
            <a:r>
              <a:rPr lang="ru-RU" dirty="0" err="1"/>
              <a:t>което</a:t>
            </a:r>
            <a:r>
              <a:rPr lang="ru-RU" dirty="0"/>
              <a:t> е </a:t>
            </a:r>
            <a:r>
              <a:rPr lang="ru-RU" dirty="0" err="1"/>
              <a:t>залагала</a:t>
            </a:r>
            <a:r>
              <a:rPr lang="ru-RU" dirty="0"/>
              <a:t>. На </a:t>
            </a:r>
            <a:r>
              <a:rPr lang="ru-RU" dirty="0" err="1"/>
              <a:t>нея</a:t>
            </a:r>
            <a:r>
              <a:rPr lang="ru-RU" dirty="0"/>
              <a:t> не й </a:t>
            </a:r>
            <a:r>
              <a:rPr lang="ru-RU" dirty="0" err="1"/>
              <a:t>остава</a:t>
            </a:r>
            <a:r>
              <a:rPr lang="ru-RU" dirty="0"/>
              <a:t> </a:t>
            </a:r>
            <a:r>
              <a:rPr lang="ru-RU" dirty="0" err="1"/>
              <a:t>нищо</a:t>
            </a:r>
            <a:r>
              <a:rPr lang="ru-RU" dirty="0"/>
              <a:t> </a:t>
            </a:r>
            <a:r>
              <a:rPr lang="ru-RU" dirty="0" err="1"/>
              <a:t>никаква</a:t>
            </a:r>
            <a:r>
              <a:rPr lang="ru-RU" dirty="0"/>
              <a:t> утеха, </a:t>
            </a:r>
            <a:r>
              <a:rPr lang="ru-RU" dirty="0" err="1"/>
              <a:t>освен</a:t>
            </a:r>
            <a:r>
              <a:rPr lang="ru-RU" dirty="0"/>
              <a:t> </a:t>
            </a:r>
            <a:r>
              <a:rPr lang="ru-RU" dirty="0" err="1"/>
              <a:t>еуфорията</a:t>
            </a:r>
            <a:r>
              <a:rPr lang="ru-RU" dirty="0"/>
              <a:t> на </a:t>
            </a:r>
            <a:r>
              <a:rPr lang="ru-RU" dirty="0" err="1"/>
              <a:t>отровата</a:t>
            </a:r>
            <a:r>
              <a:rPr lang="ru-RU" dirty="0"/>
              <a:t>, </a:t>
            </a:r>
            <a:r>
              <a:rPr lang="ru-RU" dirty="0" err="1"/>
              <a:t>бавният</a:t>
            </a:r>
            <a:r>
              <a:rPr lang="ru-RU" dirty="0"/>
              <a:t>, но </a:t>
            </a:r>
            <a:r>
              <a:rPr lang="ru-RU" dirty="0" err="1"/>
              <a:t>сигурен</a:t>
            </a:r>
            <a:r>
              <a:rPr lang="ru-RU" dirty="0"/>
              <a:t> </a:t>
            </a:r>
            <a:r>
              <a:rPr lang="ru-RU" dirty="0" err="1"/>
              <a:t>път</a:t>
            </a:r>
            <a:r>
              <a:rPr lang="ru-RU" dirty="0"/>
              <a:t> </a:t>
            </a:r>
            <a:r>
              <a:rPr lang="ru-RU" dirty="0" err="1"/>
              <a:t>към</a:t>
            </a:r>
            <a:r>
              <a:rPr lang="ru-RU" dirty="0"/>
              <a:t> </a:t>
            </a:r>
            <a:r>
              <a:rPr lang="ru-RU" dirty="0" err="1"/>
              <a:t>смъртта</a:t>
            </a:r>
            <a:r>
              <a:rPr lang="ru-RU" dirty="0"/>
              <a:t>.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529117374"/>
      </p:ext>
    </p:extLst>
  </p:cSld>
  <p:clrMapOvr>
    <a:masterClrMapping/>
  </p:clrMapOvr>
</p:sld>
</file>

<file path=ppt/theme/theme1.xml><?xml version="1.0" encoding="utf-8"?>
<a:theme xmlns:a="http://schemas.openxmlformats.org/drawingml/2006/main" name="Загатване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751</Words>
  <Application>Microsoft Office PowerPoint</Application>
  <PresentationFormat>Widescreen</PresentationFormat>
  <Paragraphs>43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Century Gothic</vt:lpstr>
      <vt:lpstr>Wingdings 3</vt:lpstr>
      <vt:lpstr>Загатване</vt:lpstr>
      <vt:lpstr>„Осъдени души“</vt:lpstr>
      <vt:lpstr>Създаването на романа</vt:lpstr>
      <vt:lpstr>Заглавието</vt:lpstr>
      <vt:lpstr>Сюжет и композиция</vt:lpstr>
      <vt:lpstr>Композиция</vt:lpstr>
      <vt:lpstr>Композиция</vt:lpstr>
      <vt:lpstr>Героите - Фани</vt:lpstr>
      <vt:lpstr>Героите</vt:lpstr>
      <vt:lpstr>Фани Хорн</vt:lpstr>
      <vt:lpstr>Отец Ередиа</vt:lpstr>
      <vt:lpstr>Цитати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„Осъдени души“</dc:title>
  <dc:creator>Лиляна Джолева</dc:creator>
  <cp:lastModifiedBy>Заприна Г. Глушкова</cp:lastModifiedBy>
  <cp:revision>4</cp:revision>
  <dcterms:created xsi:type="dcterms:W3CDTF">2021-03-31T07:12:26Z</dcterms:created>
  <dcterms:modified xsi:type="dcterms:W3CDTF">2021-10-27T19:10:46Z</dcterms:modified>
</cp:coreProperties>
</file>