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2" r:id="rId9"/>
    <p:sldId id="263" r:id="rId10"/>
    <p:sldId id="266" r:id="rId11"/>
    <p:sldId id="264" r:id="rId12"/>
    <p:sldId id="265" r:id="rId13"/>
    <p:sldId id="267" r:id="rId14"/>
    <p:sldId id="293" r:id="rId15"/>
    <p:sldId id="268" r:id="rId16"/>
    <p:sldId id="275" r:id="rId17"/>
    <p:sldId id="277" r:id="rId18"/>
    <p:sldId id="269" r:id="rId19"/>
    <p:sldId id="290" r:id="rId20"/>
    <p:sldId id="278" r:id="rId21"/>
    <p:sldId id="270" r:id="rId22"/>
    <p:sldId id="271" r:id="rId23"/>
    <p:sldId id="282" r:id="rId24"/>
    <p:sldId id="276" r:id="rId25"/>
    <p:sldId id="272" r:id="rId26"/>
    <p:sldId id="279" r:id="rId27"/>
    <p:sldId id="288" r:id="rId28"/>
    <p:sldId id="273" r:id="rId29"/>
    <p:sldId id="274" r:id="rId30"/>
    <p:sldId id="289" r:id="rId31"/>
    <p:sldId id="287" r:id="rId32"/>
    <p:sldId id="292" r:id="rId33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4" d="100"/>
          <a:sy n="64" d="100"/>
        </p:scale>
        <p:origin x="13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 съединение 12">
            <a:extLst>
              <a:ext uri="{FF2B5EF4-FFF2-40B4-BE49-F238E27FC236}">
                <a16:creationId xmlns:a16="http://schemas.microsoft.com/office/drawing/2014/main" id="{DAED5458-292F-491B-ADF7-0B54C9178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5" name="Контейнер за дата 15">
            <a:extLst>
              <a:ext uri="{FF2B5EF4-FFF2-40B4-BE49-F238E27FC236}">
                <a16:creationId xmlns:a16="http://schemas.microsoft.com/office/drawing/2014/main" id="{38351796-245A-4576-A72A-59E11E55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7F6C-60F9-4737-8A32-A97435F9E3B5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6" name="Контейнер за долния колонтитул 1">
            <a:extLst>
              <a:ext uri="{FF2B5EF4-FFF2-40B4-BE49-F238E27FC236}">
                <a16:creationId xmlns:a16="http://schemas.microsoft.com/office/drawing/2014/main" id="{68ACE5B0-8B53-4C2F-B52D-B8318E1D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14">
            <a:extLst>
              <a:ext uri="{FF2B5EF4-FFF2-40B4-BE49-F238E27FC236}">
                <a16:creationId xmlns:a16="http://schemas.microsoft.com/office/drawing/2014/main" id="{EFA2CBEB-E38D-40A6-9B8E-163DAF0B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B342DA8-0C3B-4F50-921C-B92F5C67E8EB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7197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10">
            <a:extLst>
              <a:ext uri="{FF2B5EF4-FFF2-40B4-BE49-F238E27FC236}">
                <a16:creationId xmlns:a16="http://schemas.microsoft.com/office/drawing/2014/main" id="{42268831-871E-4AEF-9C82-753A2A09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C9A5-13D2-4D36-942E-214F09B34458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5" name="Контейнер за долния колонтитул 27">
            <a:extLst>
              <a:ext uri="{FF2B5EF4-FFF2-40B4-BE49-F238E27FC236}">
                <a16:creationId xmlns:a16="http://schemas.microsoft.com/office/drawing/2014/main" id="{CF719143-078D-4DE4-AE2D-3BB3312C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4">
            <a:extLst>
              <a:ext uri="{FF2B5EF4-FFF2-40B4-BE49-F238E27FC236}">
                <a16:creationId xmlns:a16="http://schemas.microsoft.com/office/drawing/2014/main" id="{8578F454-FFE9-4834-897E-A98B3B1A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2A5-F52A-4B72-A207-FFDF44512B9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2029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47BDA8B-35A3-4A70-B593-CE434C6C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67B8-CD78-4208-89F0-48AA9DE40F31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0F5581C-4C48-48EB-AA6D-5D161B95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76112D1-ECEF-4A2C-A44D-6BA2D8ED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BE91A-7B1A-4401-90F3-9BC0E2361066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31485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24">
            <a:extLst>
              <a:ext uri="{FF2B5EF4-FFF2-40B4-BE49-F238E27FC236}">
                <a16:creationId xmlns:a16="http://schemas.microsoft.com/office/drawing/2014/main" id="{F60D2B3A-EFDC-4FA2-9385-0A7880AE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9D86-A172-42A0-BB12-6DF59C820977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5" name="Контейнер за долния колонтитул 18">
            <a:extLst>
              <a:ext uri="{FF2B5EF4-FFF2-40B4-BE49-F238E27FC236}">
                <a16:creationId xmlns:a16="http://schemas.microsoft.com/office/drawing/2014/main" id="{A1C2A20A-1DCE-460F-AFC8-A5E87C9B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5">
            <a:extLst>
              <a:ext uri="{FF2B5EF4-FFF2-40B4-BE49-F238E27FC236}">
                <a16:creationId xmlns:a16="http://schemas.microsoft.com/office/drawing/2014/main" id="{9682C3C9-CBD9-4729-AC59-C670BE3E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5C0286B-72B1-469E-AA42-A97A54B3797B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86119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 съединение 12">
            <a:extLst>
              <a:ext uri="{FF2B5EF4-FFF2-40B4-BE49-F238E27FC236}">
                <a16:creationId xmlns:a16="http://schemas.microsoft.com/office/drawing/2014/main" id="{79E3DBF6-D604-4930-9A90-FB8512296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5" name="Контейнер за дата 18">
            <a:extLst>
              <a:ext uri="{FF2B5EF4-FFF2-40B4-BE49-F238E27FC236}">
                <a16:creationId xmlns:a16="http://schemas.microsoft.com/office/drawing/2014/main" id="{B5FC14C6-1FA0-4A12-B917-B9F8304F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98F1-8C38-4749-BE62-F2ACC84803CA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7" name="Контейнер за долния колонтитул 10">
            <a:extLst>
              <a:ext uri="{FF2B5EF4-FFF2-40B4-BE49-F238E27FC236}">
                <a16:creationId xmlns:a16="http://schemas.microsoft.com/office/drawing/2014/main" id="{5882BFE8-CCDC-46CB-BEA9-9E1F0FEB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15">
            <a:extLst>
              <a:ext uri="{FF2B5EF4-FFF2-40B4-BE49-F238E27FC236}">
                <a16:creationId xmlns:a16="http://schemas.microsoft.com/office/drawing/2014/main" id="{9CC12C92-D363-42F3-8B86-19F20531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B54B-2EBC-4513-B622-5305DE981830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5272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10">
            <a:extLst>
              <a:ext uri="{FF2B5EF4-FFF2-40B4-BE49-F238E27FC236}">
                <a16:creationId xmlns:a16="http://schemas.microsoft.com/office/drawing/2014/main" id="{DCC32D07-69AC-4610-90D2-D8D99457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FFEF-4C91-444D-A07A-9CF40156E003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6" name="Контейнер за долния колонтитул 27">
            <a:extLst>
              <a:ext uri="{FF2B5EF4-FFF2-40B4-BE49-F238E27FC236}">
                <a16:creationId xmlns:a16="http://schemas.microsoft.com/office/drawing/2014/main" id="{7B8B7DEB-4BD8-4794-9AEC-BD575FDE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4">
            <a:extLst>
              <a:ext uri="{FF2B5EF4-FFF2-40B4-BE49-F238E27FC236}">
                <a16:creationId xmlns:a16="http://schemas.microsoft.com/office/drawing/2014/main" id="{418801A8-C1DF-4B4B-841D-87BF3DC4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CECA9-4336-40E9-B0B4-356A94E34C00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08819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12">
            <a:extLst>
              <a:ext uri="{FF2B5EF4-FFF2-40B4-BE49-F238E27FC236}">
                <a16:creationId xmlns:a16="http://schemas.microsoft.com/office/drawing/2014/main" id="{ACF3E41A-B9E6-42F5-AF5C-B6DE09569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8" name="Контейнер за дата 9">
            <a:extLst>
              <a:ext uri="{FF2B5EF4-FFF2-40B4-BE49-F238E27FC236}">
                <a16:creationId xmlns:a16="http://schemas.microsoft.com/office/drawing/2014/main" id="{9846B521-3D3A-4A34-B368-1DFD2AF5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6849-81AA-45F1-83AC-0405BA90DE2B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9" name="Контейнер за долния колонтитул 5">
            <a:extLst>
              <a:ext uri="{FF2B5EF4-FFF2-40B4-BE49-F238E27FC236}">
                <a16:creationId xmlns:a16="http://schemas.microsoft.com/office/drawing/2014/main" id="{8509D0B3-F2C7-463F-8DC1-C126B9A9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6">
            <a:extLst>
              <a:ext uri="{FF2B5EF4-FFF2-40B4-BE49-F238E27FC236}">
                <a16:creationId xmlns:a16="http://schemas.microsoft.com/office/drawing/2014/main" id="{54FCC32C-2E4D-419B-9610-42F7BD13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6B5EF643-B259-4E1E-BF97-5E906F558857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3012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0">
            <a:extLst>
              <a:ext uri="{FF2B5EF4-FFF2-40B4-BE49-F238E27FC236}">
                <a16:creationId xmlns:a16="http://schemas.microsoft.com/office/drawing/2014/main" id="{E8A61545-6579-4D4D-82DC-20EDDB41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7107-9BB9-4408-B6EB-BDAC6EC4B010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4" name="Контейнер за долния колонтитул 27">
            <a:extLst>
              <a:ext uri="{FF2B5EF4-FFF2-40B4-BE49-F238E27FC236}">
                <a16:creationId xmlns:a16="http://schemas.microsoft.com/office/drawing/2014/main" id="{B5A2462F-B118-4095-904F-49F58A6D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1FBE00F9-24E7-4EA9-AD19-7646073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E9F62-50E4-4971-808F-A6FD685AEAED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1218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2">
            <a:extLst>
              <a:ext uri="{FF2B5EF4-FFF2-40B4-BE49-F238E27FC236}">
                <a16:creationId xmlns:a16="http://schemas.microsoft.com/office/drawing/2014/main" id="{A902EA17-1FB9-47AE-8F79-B2F7A2D6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975D-6712-4D39-8E24-CC803BFF5360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3" name="Контейнер за долния колонтитул 23">
            <a:extLst>
              <a:ext uri="{FF2B5EF4-FFF2-40B4-BE49-F238E27FC236}">
                <a16:creationId xmlns:a16="http://schemas.microsoft.com/office/drawing/2014/main" id="{B9E250A4-1FB6-401C-981D-31B2E6BA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6">
            <a:extLst>
              <a:ext uri="{FF2B5EF4-FFF2-40B4-BE49-F238E27FC236}">
                <a16:creationId xmlns:a16="http://schemas.microsoft.com/office/drawing/2014/main" id="{698C95D2-F72E-4209-8F76-8219F3D6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1289-AE95-49B3-A795-F4AD092EC777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08788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 съединение 12">
            <a:extLst>
              <a:ext uri="{FF2B5EF4-FFF2-40B4-BE49-F238E27FC236}">
                <a16:creationId xmlns:a16="http://schemas.microsoft.com/office/drawing/2014/main" id="{9B542D76-791B-4DB2-8ADD-2E690B3C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ата 24">
            <a:extLst>
              <a:ext uri="{FF2B5EF4-FFF2-40B4-BE49-F238E27FC236}">
                <a16:creationId xmlns:a16="http://schemas.microsoft.com/office/drawing/2014/main" id="{CCB80FFA-0CF5-454E-93D2-B323117D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2FD7-7A8E-42DE-9FB0-D4BAC54EAE74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7" name="Контейнер за долния колонтитул 28">
            <a:extLst>
              <a:ext uri="{FF2B5EF4-FFF2-40B4-BE49-F238E27FC236}">
                <a16:creationId xmlns:a16="http://schemas.microsoft.com/office/drawing/2014/main" id="{B1CB81D0-30D3-48C7-8419-B6EFAC58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6">
            <a:extLst>
              <a:ext uri="{FF2B5EF4-FFF2-40B4-BE49-F238E27FC236}">
                <a16:creationId xmlns:a16="http://schemas.microsoft.com/office/drawing/2014/main" id="{CDF22453-5F15-448B-B0EC-5938605B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B4810-ACFB-4103-B4DC-4FBDCDA4C17A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30483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6">
            <a:extLst>
              <a:ext uri="{FF2B5EF4-FFF2-40B4-BE49-F238E27FC236}">
                <a16:creationId xmlns:a16="http://schemas.microsoft.com/office/drawing/2014/main" id="{771F7636-F337-4401-AAE7-BADD4D99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F3A2-E222-4E05-9BC7-FEDF746FD7FC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6" name="Контейнер за долния колонтитул 4">
            <a:extLst>
              <a:ext uri="{FF2B5EF4-FFF2-40B4-BE49-F238E27FC236}">
                <a16:creationId xmlns:a16="http://schemas.microsoft.com/office/drawing/2014/main" id="{48420A44-CB9C-4434-BFEF-C2032B03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30">
            <a:extLst>
              <a:ext uri="{FF2B5EF4-FFF2-40B4-BE49-F238E27FC236}">
                <a16:creationId xmlns:a16="http://schemas.microsoft.com/office/drawing/2014/main" id="{7C8F66C6-8605-4C6E-B9DB-0EE53B87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C09A5-1F04-4B6A-8CC1-32296720F78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6199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>
            <a:extLst>
              <a:ext uri="{FF2B5EF4-FFF2-40B4-BE49-F238E27FC236}">
                <a16:creationId xmlns:a16="http://schemas.microsoft.com/office/drawing/2014/main" id="{CD830A24-8851-4CE9-B2AB-AC964AC6C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ов контейнер 7">
            <a:extLst>
              <a:ext uri="{FF2B5EF4-FFF2-40B4-BE49-F238E27FC236}">
                <a16:creationId xmlns:a16="http://schemas.microsoft.com/office/drawing/2014/main" id="{4C356AE7-8E21-4871-8006-CB32F70EB6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Щракн., за да ред. стил на загл. в обр.</a:t>
            </a:r>
          </a:p>
          <a:p>
            <a:pPr lvl="1"/>
            <a:r>
              <a:rPr lang="bg-BG" altLang="en-US"/>
              <a:t>Второ ниво</a:t>
            </a:r>
          </a:p>
          <a:p>
            <a:pPr lvl="2"/>
            <a:r>
              <a:rPr lang="bg-BG" altLang="en-US"/>
              <a:t>Трето ниво</a:t>
            </a:r>
          </a:p>
          <a:p>
            <a:pPr lvl="3"/>
            <a:r>
              <a:rPr lang="bg-BG" altLang="en-US"/>
              <a:t>Четвърто ниво</a:t>
            </a:r>
          </a:p>
          <a:p>
            <a:pPr lvl="4"/>
            <a:r>
              <a:rPr lang="bg-BG" altLang="en-US"/>
              <a:t>Пето ниво</a:t>
            </a:r>
            <a:endParaRPr lang="en-US" altLang="en-US"/>
          </a:p>
        </p:txBody>
      </p:sp>
      <p:sp>
        <p:nvSpPr>
          <p:cNvPr id="11" name="Контейнер за дата 10">
            <a:extLst>
              <a:ext uri="{FF2B5EF4-FFF2-40B4-BE49-F238E27FC236}">
                <a16:creationId xmlns:a16="http://schemas.microsoft.com/office/drawing/2014/main" id="{E0149AD1-5039-44CD-B634-F35CB473E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B01823-1A66-49C9-8DA6-D6A36DF247C2}" type="datetimeFigureOut">
              <a:rPr lang="bg-BG"/>
              <a:pPr>
                <a:defRPr/>
              </a:pPr>
              <a:t>29.10.2021 г.</a:t>
            </a:fld>
            <a:endParaRPr lang="bg-BG"/>
          </a:p>
        </p:txBody>
      </p:sp>
      <p:sp>
        <p:nvSpPr>
          <p:cNvPr id="28" name="Контейнер за долния колонтитул 27">
            <a:extLst>
              <a:ext uri="{FF2B5EF4-FFF2-40B4-BE49-F238E27FC236}">
                <a16:creationId xmlns:a16="http://schemas.microsoft.com/office/drawing/2014/main" id="{586C80E9-074C-4E3A-A995-7E1D16129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DF0E2314-53DE-480D-9DB7-7CB3A544F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BC892923-1ED1-46DD-A670-EEE5997D51B0}" type="slidenum">
              <a:rPr lang="bg-BG" altLang="en-US"/>
              <a:pPr/>
              <a:t>‹#›</a:t>
            </a:fld>
            <a:endParaRPr lang="bg-BG" altLang="en-US"/>
          </a:p>
        </p:txBody>
      </p:sp>
      <p:sp>
        <p:nvSpPr>
          <p:cNvPr id="10" name="Контейнер за заглавие 9">
            <a:extLst>
              <a:ext uri="{FF2B5EF4-FFF2-40B4-BE49-F238E27FC236}">
                <a16:creationId xmlns:a16="http://schemas.microsoft.com/office/drawing/2014/main" id="{B1B20108-47F8-4439-BEDB-2F30C3DE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раво съединение 8">
            <a:extLst>
              <a:ext uri="{FF2B5EF4-FFF2-40B4-BE49-F238E27FC236}">
                <a16:creationId xmlns:a16="http://schemas.microsoft.com/office/drawing/2014/main" id="{9C06DECF-5FD6-4922-A807-C804F698E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аво съединение 11">
            <a:extLst>
              <a:ext uri="{FF2B5EF4-FFF2-40B4-BE49-F238E27FC236}">
                <a16:creationId xmlns:a16="http://schemas.microsoft.com/office/drawing/2014/main" id="{9FDDC22E-3B26-4A5E-8275-DF5CA92B5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3DDC526-A444-457E-8B74-5A8B0E348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sz="5400" dirty="0">
                <a:latin typeface="Arial" pitchFamily="34" charset="0"/>
                <a:cs typeface="Arial" pitchFamily="34" charset="0"/>
              </a:rPr>
              <a:t>Омир и неговите поеми</a:t>
            </a:r>
          </a:p>
        </p:txBody>
      </p:sp>
      <p:sp>
        <p:nvSpPr>
          <p:cNvPr id="10244" name="Подзаглавие 2">
            <a:extLst>
              <a:ext uri="{FF2B5EF4-FFF2-40B4-BE49-F238E27FC236}">
                <a16:creationId xmlns:a16="http://schemas.microsoft.com/office/drawing/2014/main" id="{68CB1CDC-B3F3-46FC-AAE8-4FF12F82EDBD}"/>
              </a:ext>
            </a:extLst>
          </p:cNvPr>
          <p:cNvSpPr txBox="1">
            <a:spLocks/>
          </p:cNvSpPr>
          <p:nvPr/>
        </p:nvSpPr>
        <p:spPr bwMode="auto">
          <a:xfrm>
            <a:off x="1143000" y="32766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>
              <a:latin typeface="Franklin Gothic Book" panose="020B0503020102020204" pitchFamily="34" charset="0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C650502E-5293-49A6-9327-79D21FDA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290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n-US" sz="2000" i="1"/>
              <a:t>“Селища седем се карат за родното място на Омир: </a:t>
            </a:r>
          </a:p>
          <a:p>
            <a:r>
              <a:rPr lang="bg-BG" altLang="en-US" sz="2000" i="1"/>
              <a:t>Йос, Колофон, Саламин, Хиос, Смирна, Атина и Спарта…”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ili\Desktop\Omir\Ancientlibraryalex.jpg">
            <a:extLst>
              <a:ext uri="{FF2B5EF4-FFF2-40B4-BE49-F238E27FC236}">
                <a16:creationId xmlns:a16="http://schemas.microsoft.com/office/drawing/2014/main" id="{2C4D8193-46C7-4DB8-9C55-F661F548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267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Documents and Settings\Lili\Desktop\Omir\Library of Alexandria.jpeg">
            <a:extLst>
              <a:ext uri="{FF2B5EF4-FFF2-40B4-BE49-F238E27FC236}">
                <a16:creationId xmlns:a16="http://schemas.microsoft.com/office/drawing/2014/main" id="{B0C97F07-8B0C-48EC-923B-C8027A58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53054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Контейнер за съдържание 2">
            <a:extLst>
              <a:ext uri="{FF2B5EF4-FFF2-40B4-BE49-F238E27FC236}">
                <a16:creationId xmlns:a16="http://schemas.microsoft.com/office/drawing/2014/main" id="{8CB22E5A-5326-4A48-B654-7F79E96F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8686800" cy="27892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	Омировите творби стават особено популярни още в древността. Доказателство за това са: “Езопиада” на Арктин, “Разрушението на Троя” на Суда, “Малка Илиада” на Лесх.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206575E-F54C-4C7B-B664-0504256E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dirty="0"/>
              <a:t>		</a:t>
            </a:r>
            <a:r>
              <a:rPr lang="bg-BG" dirty="0">
                <a:latin typeface="Arial" pitchFamily="34" charset="0"/>
                <a:cs typeface="Arial" pitchFamily="34" charset="0"/>
              </a:rPr>
              <a:t>През средните векове интерес към Омир проявяват най – вече във Византия, а Ренесансът дава тласък на спорове по много въпроси, свързани с поемите и личността на Омир. Началото на споровете поставя френският абат Франсоа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д’Обиняк</a:t>
            </a:r>
            <a:r>
              <a:rPr lang="bg-BG" dirty="0">
                <a:latin typeface="Arial" pitchFamily="34" charset="0"/>
                <a:cs typeface="Arial" pitchFamily="34" charset="0"/>
              </a:rPr>
              <a:t>, който в книгата си “Дисертация за “Илиада” (1715г.) изказва мнението, че “Илиада” е творба на много автори, а Омир означава просто “слепец” и лично с такова име не е съществувала. </a:t>
            </a:r>
          </a:p>
        </p:txBody>
      </p:sp>
      <p:sp>
        <p:nvSpPr>
          <p:cNvPr id="21507" name="Подзаглавие 2">
            <a:extLst>
              <a:ext uri="{FF2B5EF4-FFF2-40B4-BE49-F238E27FC236}">
                <a16:creationId xmlns:a16="http://schemas.microsoft.com/office/drawing/2014/main" id="{EF6C41AF-F5FD-4EBF-815B-DE27766E98EA}"/>
              </a:ext>
            </a:extLst>
          </p:cNvPr>
          <p:cNvSpPr txBox="1">
            <a:spLocks/>
          </p:cNvSpPr>
          <p:nvPr/>
        </p:nvSpPr>
        <p:spPr bwMode="auto">
          <a:xfrm>
            <a:off x="304800" y="2286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bg-BG" altLang="en-US" sz="4000" b="1" i="1">
                <a:solidFill>
                  <a:srgbClr val="0070C0"/>
                </a:solidFill>
                <a:cs typeface="Arial" panose="020B0604020202020204" pitchFamily="34" charset="0"/>
              </a:rPr>
              <a:t>Омиров въпрос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Контейнер за съдържание 2">
            <a:extLst>
              <a:ext uri="{FF2B5EF4-FFF2-40B4-BE49-F238E27FC236}">
                <a16:creationId xmlns:a16="http://schemas.microsoft.com/office/drawing/2014/main" id="{12D82E73-8FC5-4506-A8E3-C7AF2B9F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8600" y="1981200"/>
            <a:ext cx="8534400" cy="13716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bg-BG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Унитаристите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 смятат, че “Илиада” и “Одисея” са единни художествени творби, създадени от Омир.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g-BG" altLang="en-US" i="1"/>
              <a:t>    </a:t>
            </a:r>
            <a:endParaRPr lang="bg-BG" alt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bg-B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A1BA8AD-489F-42AF-BDF7-06AF55D61E70}"/>
              </a:ext>
            </a:extLst>
          </p:cNvPr>
          <p:cNvSpPr txBox="1">
            <a:spLocks/>
          </p:cNvSpPr>
          <p:nvPr/>
        </p:nvSpPr>
        <p:spPr bwMode="auto">
          <a:xfrm>
            <a:off x="533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bg-BG" sz="3200" dirty="0">
                <a:solidFill>
                  <a:schemeClr val="tx2"/>
                </a:solidFill>
                <a:latin typeface="+mn-lt"/>
              </a:rPr>
              <a:t>	</a:t>
            </a:r>
            <a:r>
              <a:rPr lang="bg-BG" sz="3200" i="1" dirty="0">
                <a:cs typeface="Arial" pitchFamily="34" charset="0"/>
              </a:rPr>
              <a:t> През </a:t>
            </a:r>
            <a:r>
              <a:rPr lang="en-US" sz="3200" i="1" dirty="0">
                <a:cs typeface="Arial" pitchFamily="34" charset="0"/>
              </a:rPr>
              <a:t>XVIII</a:t>
            </a:r>
            <a:r>
              <a:rPr lang="bg-BG" sz="3200" i="1" dirty="0">
                <a:cs typeface="Arial" pitchFamily="34" charset="0"/>
              </a:rPr>
              <a:t> век сред романтиците в Западна Европа се оформят различни мнения: </a:t>
            </a:r>
            <a:endParaRPr lang="bg-BG" sz="3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Контейнер за съдържание 2">
            <a:extLst>
              <a:ext uri="{FF2B5EF4-FFF2-40B4-BE49-F238E27FC236}">
                <a16:creationId xmlns:a16="http://schemas.microsoft.com/office/drawing/2014/main" id="{18236959-5FA9-434B-9AFD-82C184414FF7}"/>
              </a:ext>
            </a:extLst>
          </p:cNvPr>
          <p:cNvSpPr txBox="1">
            <a:spLocks/>
          </p:cNvSpPr>
          <p:nvPr/>
        </p:nvSpPr>
        <p:spPr bwMode="auto">
          <a:xfrm>
            <a:off x="381000" y="3657600"/>
            <a:ext cx="883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 sz="3000">
                <a:cs typeface="Arial" panose="020B0604020202020204" pitchFamily="34" charset="0"/>
              </a:rPr>
              <a:t>▪  </a:t>
            </a:r>
            <a:r>
              <a:rPr lang="bg-BG" altLang="en-US" sz="3000" b="1">
                <a:cs typeface="Arial" panose="020B0604020202020204" pitchFamily="34" charset="0"/>
              </a:rPr>
              <a:t>Аналитиците</a:t>
            </a:r>
            <a:r>
              <a:rPr lang="bg-BG" altLang="en-US" sz="3000">
                <a:cs typeface="Arial" panose="020B0604020202020204" pitchFamily="34" charset="0"/>
              </a:rPr>
              <a:t> създават т.нар. </a:t>
            </a:r>
            <a:r>
              <a:rPr lang="bg-BG" altLang="en-US" sz="3000" b="1">
                <a:cs typeface="Arial" panose="020B0604020202020204" pitchFamily="34" charset="0"/>
              </a:rPr>
              <a:t>“теория на малките песни”</a:t>
            </a:r>
            <a:r>
              <a:rPr lang="bg-BG" altLang="en-US" sz="3000">
                <a:cs typeface="Arial" panose="020B0604020202020204" pitchFamily="34" charset="0"/>
              </a:rPr>
              <a:t>, според която поемите са сбор от по – малки песни, създадени в процеса на колективно творчество, а поетът Омир е измислена личност.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Контейнер за съдържание 2">
            <a:extLst>
              <a:ext uri="{FF2B5EF4-FFF2-40B4-BE49-F238E27FC236}">
                <a16:creationId xmlns:a16="http://schemas.microsoft.com/office/drawing/2014/main" id="{00B40B5D-5E47-44CE-AEAB-EED1F4DA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33226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  ▪ </a:t>
            </a:r>
            <a:r>
              <a:rPr lang="bg-BG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“Теория на основното зърно” 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– тя прави опит да примири двете крайни мнения; според нея Омир е създал кратки поеми “Пра-Илиада” и “Пра-Одисея”, които постепенно са допълвани от други автори до момента на записването им през 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век пр.Хр. </a:t>
            </a:r>
          </a:p>
          <a:p>
            <a:pPr eaLnBrk="1" hangingPunct="1"/>
            <a:endParaRPr lang="bg-BG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A134AA8-9FC5-49C5-B438-2ECDDC2B9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dirty="0"/>
              <a:t>		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Според легендата войната на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ахейците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 с Троя избухва около началото на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XII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 век пр. н. е. Нейната история започва със сватбата на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Пелей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 и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Тетида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. Богинята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Ерида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 предизвикала свадата между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Хера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, Атина и Афродита.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Парис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 разрешил спора в полза на Афродита и получил от нея любовта на хубавата Елена, съпругата на спартанския цар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Менелай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bg-BG" sz="3000" dirty="0" err="1">
                <a:latin typeface="Arial" pitchFamily="34" charset="0"/>
                <a:cs typeface="Arial" pitchFamily="34" charset="0"/>
              </a:rPr>
              <a:t>Менелай</a:t>
            </a:r>
            <a:r>
              <a:rPr lang="bg-BG" sz="3000" dirty="0">
                <a:latin typeface="Arial" pitchFamily="34" charset="0"/>
                <a:cs typeface="Arial" pitchFamily="34" charset="0"/>
              </a:rPr>
              <a:t> и Агамемнон призовали гърците на поход срещу Троя.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bg-BG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Подзаглавие 2">
            <a:extLst>
              <a:ext uri="{FF2B5EF4-FFF2-40B4-BE49-F238E27FC236}">
                <a16:creationId xmlns:a16="http://schemas.microsoft.com/office/drawing/2014/main" id="{4A13AE18-3B04-4508-99AC-86867331DE7A}"/>
              </a:ext>
            </a:extLst>
          </p:cNvPr>
          <p:cNvSpPr txBox="1">
            <a:spLocks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Митологичният цикъл за Троянската война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5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CD9C901-A36E-4648-A60E-A9D52A48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67588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одзаглавие 2">
            <a:extLst>
              <a:ext uri="{FF2B5EF4-FFF2-40B4-BE49-F238E27FC236}">
                <a16:creationId xmlns:a16="http://schemas.microsoft.com/office/drawing/2014/main" id="{C744F266-96D0-4C99-970F-41FF02831372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Решението на Парис, Рубенс</a:t>
            </a:r>
            <a:endParaRPr lang="bg-BG" altLang="en-US" sz="3400" i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лавие 2">
            <a:extLst>
              <a:ext uri="{FF2B5EF4-FFF2-40B4-BE49-F238E27FC236}">
                <a16:creationId xmlns:a16="http://schemas.microsoft.com/office/drawing/2014/main" id="{B85750CB-CDE9-40EB-8C04-E1F94D68DC70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Взимането на Елена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51C235F2-9497-47D0-B143-D62BA49C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4372026-C917-41E7-8B3F-22F3EEDF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dirty="0"/>
              <a:t>		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Менелай</a:t>
            </a:r>
            <a:r>
              <a:rPr lang="bg-BG" dirty="0">
                <a:latin typeface="Arial" pitchFamily="34" charset="0"/>
                <a:cs typeface="Arial" pitchFamily="34" charset="0"/>
              </a:rPr>
              <a:t> призовава бившите кандидати за ръката на Елена да се включат във войната, но първоначално те се мъчат да се скрият. Например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Одисей</a:t>
            </a:r>
            <a:r>
              <a:rPr lang="bg-BG" dirty="0">
                <a:latin typeface="Arial" pitchFamily="34" charset="0"/>
                <a:cs typeface="Arial" pitchFamily="34" charset="0"/>
              </a:rPr>
              <a:t> се държи като луд и сее нивите си със сол, Ахил е скрит от майка си, преоблечен като жена, но въпреки това войските се събират. На Ахил е предречена смъртта му в тази война, а за водач на съюзническите войски е избран Агамемнон – цар на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Микена</a:t>
            </a:r>
            <a:r>
              <a:rPr lang="bg-BG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лавие 2">
            <a:extLst>
              <a:ext uri="{FF2B5EF4-FFF2-40B4-BE49-F238E27FC236}">
                <a16:creationId xmlns:a16="http://schemas.microsoft.com/office/drawing/2014/main" id="{D15EA350-203F-4842-8ACD-C9D6C18B0CDA}"/>
              </a:ext>
            </a:extLst>
          </p:cNvPr>
          <p:cNvSpPr txBox="1">
            <a:spLocks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altLang="en-US" sz="3000" i="1">
                <a:solidFill>
                  <a:srgbClr val="0070C0"/>
                </a:solidFill>
                <a:cs typeface="Arial" panose="020B0604020202020204" pitchFamily="34" charset="0"/>
              </a:rPr>
              <a:t>Маската на Агамемнон, открита от Х. Шлиман </a:t>
            </a:r>
            <a:br>
              <a:rPr lang="ru-RU" altLang="en-US" sz="3000" i="1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altLang="en-US" sz="3000" i="1">
                <a:solidFill>
                  <a:srgbClr val="0070C0"/>
                </a:solidFill>
                <a:cs typeface="Arial" panose="020B0604020202020204" pitchFamily="34" charset="0"/>
              </a:rPr>
              <a:t>през 1876г. в Микена</a:t>
            </a:r>
            <a:endParaRPr lang="bg-BG" altLang="en-US" sz="3000" i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8675" name="Picture 3" descr="C:\Documents and Settings\Lili\Desktop\Omir\593px-MaskeAgamemnon.JPG">
            <a:extLst>
              <a:ext uri="{FF2B5EF4-FFF2-40B4-BE49-F238E27FC236}">
                <a16:creationId xmlns:a16="http://schemas.microsoft.com/office/drawing/2014/main" id="{28E033E3-A7B8-4B95-88CF-7E561003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34013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2E1D733-8F30-4BF6-9F92-77137195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990600"/>
            <a:ext cx="5105400" cy="57150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   Личността на Омир се е превърнала в легенда още в древността. Известни са 8 негови антични биографии, но нито една не дава пълен отговор на въпроси, свързани с раждането, живота и смъртта му. Липсващите сведения се опитват да дадат легендите.</a:t>
            </a:r>
          </a:p>
        </p:txBody>
      </p:sp>
      <p:pic>
        <p:nvPicPr>
          <p:cNvPr id="11267" name="Picture 2" descr="C:\Documents and Settings\Lili\Desktop\Omir\омир.jpg">
            <a:extLst>
              <a:ext uri="{FF2B5EF4-FFF2-40B4-BE49-F238E27FC236}">
                <a16:creationId xmlns:a16="http://schemas.microsoft.com/office/drawing/2014/main" id="{320B136F-97AC-4E33-AB87-F68FB5E0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3528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A657B7C-6136-4A61-B6FE-64F8CF5B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60" r="-945" b="-1260"/>
          <a:stretch>
            <a:fillRect/>
          </a:stretch>
        </p:blipFill>
        <p:spPr bwMode="auto">
          <a:xfrm>
            <a:off x="900113" y="1100138"/>
            <a:ext cx="7558087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одзаглавие 2">
            <a:extLst>
              <a:ext uri="{FF2B5EF4-FFF2-40B4-BE49-F238E27FC236}">
                <a16:creationId xmlns:a16="http://schemas.microsoft.com/office/drawing/2014/main" id="{BF12D951-9F6A-42F5-A137-2ACF28FD49DC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Ахил умира, Корфу</a:t>
            </a:r>
            <a:endParaRPr lang="bg-BG" altLang="en-US" sz="3400" i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Контейнер за съдържание 2">
            <a:extLst>
              <a:ext uri="{FF2B5EF4-FFF2-40B4-BE49-F238E27FC236}">
                <a16:creationId xmlns:a16="http://schemas.microsoft.com/office/drawing/2014/main" id="{3D63FFE4-6481-4DA7-84F8-2BE4B0241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06563"/>
            <a:ext cx="8686800" cy="42370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	В името на победата боговете изискват от водача най – скъпата жертва – дъщеря му Ифигения. Но когато той се съгласява да я даде, богията на лова Артемида я сменя със сърна. Тази сцена е придружена от още едно предсказание: изпод жертвеника изпълзява змия, която удушва 8 пиленца и майка им, а после се вкаменява.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Контейнер за съдържание 2">
            <a:extLst>
              <a:ext uri="{FF2B5EF4-FFF2-40B4-BE49-F238E27FC236}">
                <a16:creationId xmlns:a16="http://schemas.microsoft.com/office/drawing/2014/main" id="{935C72E5-8935-448D-833A-2B5028B9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39963"/>
            <a:ext cx="8686800" cy="2789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	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Птицегадателят Калхас тълкува това като 9-годишна война без победа, но последвана от сигурна победа. След тези събития корабите отпътуват за Троя, предстои дълга 10-годишна война.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0B88CA-515A-445C-A7C3-FCF70CEF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0300"/>
            <a:ext cx="76962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одзаглавие 2">
            <a:extLst>
              <a:ext uri="{FF2B5EF4-FFF2-40B4-BE49-F238E27FC236}">
                <a16:creationId xmlns:a16="http://schemas.microsoft.com/office/drawing/2014/main" id="{FFC64EF9-B9F6-445F-8410-A6088CBC256A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Троянският кон в Троя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EF54C31D-2DBC-4B5F-9CC3-8CF0A8B7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1575"/>
            <a:ext cx="58674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Подзаглавие 2">
            <a:extLst>
              <a:ext uri="{FF2B5EF4-FFF2-40B4-BE49-F238E27FC236}">
                <a16:creationId xmlns:a16="http://schemas.microsoft.com/office/drawing/2014/main" id="{41AE272D-3CA5-4B8C-984C-F9DE9A8AA939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Карта на Омирова Троя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BA69977-BD9E-4021-9A89-BFF2E07C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8600" y="1524000"/>
            <a:ext cx="5867400" cy="4800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    	Разкритията на Х. Шлиман доказват съществуването на Троя и дават основание да се смята, че и Троянската война е исторически факт. Археологическите разкопки сочат, че в древността Троя е мощна крепост с дебелина на стените от 6 до 10 м. </a:t>
            </a:r>
          </a:p>
          <a:p>
            <a:pPr eaLnBrk="1" hangingPunct="1"/>
            <a:endParaRPr lang="bg-BG" altLang="en-US"/>
          </a:p>
        </p:txBody>
      </p:sp>
      <p:sp>
        <p:nvSpPr>
          <p:cNvPr id="34819" name="Подзаглавие 2">
            <a:extLst>
              <a:ext uri="{FF2B5EF4-FFF2-40B4-BE49-F238E27FC236}">
                <a16:creationId xmlns:a16="http://schemas.microsoft.com/office/drawing/2014/main" id="{47075E2E-F9CA-478B-B929-5634ACA6E4C8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Историците за Троя</a:t>
            </a:r>
          </a:p>
        </p:txBody>
      </p:sp>
      <p:pic>
        <p:nvPicPr>
          <p:cNvPr id="34820" name="Picture 2" descr="C:\Documents and Settings\Lili\Desktop\Omir\160px-Heinrich_Schliemann.jpg">
            <a:extLst>
              <a:ext uri="{FF2B5EF4-FFF2-40B4-BE49-F238E27FC236}">
                <a16:creationId xmlns:a16="http://schemas.microsoft.com/office/drawing/2014/main" id="{75FB84E6-5319-4BE0-B906-AABE1559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524000"/>
            <a:ext cx="317023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8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Контейнер за съдържание 2">
            <a:extLst>
              <a:ext uri="{FF2B5EF4-FFF2-40B4-BE49-F238E27FC236}">
                <a16:creationId xmlns:a16="http://schemas.microsoft.com/office/drawing/2014/main" id="{7C95668B-C20E-439B-9D18-349C141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0"/>
            <a:ext cx="9144000" cy="2743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    	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Градът е разположен при входа на Дарданелите (по името на митичния родоначалник на Троя – Дардан, син на Зевс) </a:t>
            </a:r>
            <a:b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на малоазийския бряг, край реките Скамандър </a:t>
            </a:r>
            <a:b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и Симоейс, недалече от планината Ида.</a:t>
            </a:r>
          </a:p>
        </p:txBody>
      </p:sp>
      <p:pic>
        <p:nvPicPr>
          <p:cNvPr id="35843" name="Picture 2" descr="C:\Documents and Settings\Lili\Desktop\Omir\eb685af6816d91755e5f31756dde1327.jpg">
            <a:extLst>
              <a:ext uri="{FF2B5EF4-FFF2-40B4-BE49-F238E27FC236}">
                <a16:creationId xmlns:a16="http://schemas.microsoft.com/office/drawing/2014/main" id="{C8AAE8B8-8EF2-4689-95C1-4C61BA2E8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9436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Lili\Desktop\Omir\1483-7e74f099d1f6825c66d6ca5bebc315f0.jpg">
            <a:extLst>
              <a:ext uri="{FF2B5EF4-FFF2-40B4-BE49-F238E27FC236}">
                <a16:creationId xmlns:a16="http://schemas.microsoft.com/office/drawing/2014/main" id="{B9EAFD37-EA0E-47D6-8600-DCDB8E89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8725"/>
            <a:ext cx="4572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:\Documents and Settings\Lili\Desktop\Omir\thumb_20130207122907.jpg">
            <a:extLst>
              <a:ext uri="{FF2B5EF4-FFF2-40B4-BE49-F238E27FC236}">
                <a16:creationId xmlns:a16="http://schemas.microsoft.com/office/drawing/2014/main" id="{BBF87C0B-E9AB-4004-B61C-37283BA4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45720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одзаглавие 2">
            <a:extLst>
              <a:ext uri="{FF2B5EF4-FFF2-40B4-BE49-F238E27FC236}">
                <a16:creationId xmlns:a16="http://schemas.microsoft.com/office/drawing/2014/main" id="{EE5ACED3-9F79-456A-9179-A9138FA7C2FC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Разкопки от Троя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1D2AEF9-5944-4A9C-B8E6-32B83FE0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181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dirty="0"/>
              <a:t>		</a:t>
            </a:r>
            <a:r>
              <a:rPr lang="bg-BG" dirty="0">
                <a:latin typeface="Arial" pitchFamily="34" charset="0"/>
                <a:cs typeface="Arial" pitchFamily="34" charset="0"/>
              </a:rPr>
              <a:t>Освен Троя градът се нарича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Илион</a:t>
            </a:r>
            <a:r>
              <a:rPr lang="bg-BG" dirty="0">
                <a:latin typeface="Arial" pitchFamily="34" charset="0"/>
                <a:cs typeface="Arial" pitchFamily="34" charset="0"/>
              </a:rPr>
              <a:t>, по името на Ил – родоначалник на троянските царе, потомък на Зевс. Негов внук е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Приам</a:t>
            </a:r>
            <a:r>
              <a:rPr lang="bg-BG" dirty="0">
                <a:latin typeface="Arial" pitchFamily="34" charset="0"/>
                <a:cs typeface="Arial" pitchFamily="34" charset="0"/>
              </a:rPr>
              <a:t>, последен цар на Троя и баща на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Хектор</a:t>
            </a:r>
            <a:r>
              <a:rPr lang="bg-BG" dirty="0">
                <a:latin typeface="Arial" pitchFamily="34" charset="0"/>
                <a:cs typeface="Arial" pitchFamily="34" charset="0"/>
              </a:rPr>
              <a:t>, пророчицата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Касандра</a:t>
            </a:r>
            <a:r>
              <a:rPr lang="bg-BG" dirty="0">
                <a:latin typeface="Arial" pitchFamily="34" charset="0"/>
                <a:cs typeface="Arial" pitchFamily="34" charset="0"/>
              </a:rPr>
              <a:t>,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Парис</a:t>
            </a:r>
            <a:r>
              <a:rPr lang="bg-BG" dirty="0">
                <a:latin typeface="Arial" pitchFamily="34" charset="0"/>
                <a:cs typeface="Arial" pitchFamily="34" charset="0"/>
              </a:rPr>
              <a:t> – Александър,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Деифоб</a:t>
            </a:r>
            <a:r>
              <a:rPr lang="bg-BG" dirty="0">
                <a:latin typeface="Arial" pitchFamily="34" charset="0"/>
                <a:cs typeface="Arial" pitchFamily="34" charset="0"/>
              </a:rPr>
              <a:t> </a:t>
            </a:r>
            <a:r>
              <a:rPr lang="bg-BG">
                <a:latin typeface="Arial" pitchFamily="34" charset="0"/>
                <a:cs typeface="Arial" pitchFamily="34" charset="0"/>
              </a:rPr>
              <a:t>– герои </a:t>
            </a:r>
            <a:r>
              <a:rPr lang="bg-BG" dirty="0">
                <a:latin typeface="Arial" pitchFamily="34" charset="0"/>
                <a:cs typeface="Arial" pitchFamily="34" charset="0"/>
              </a:rPr>
              <a:t>на “Илиада”. Най – вероятно войната на </a:t>
            </a:r>
            <a:r>
              <a:rPr lang="bg-BG" dirty="0" err="1">
                <a:latin typeface="Arial" pitchFamily="34" charset="0"/>
                <a:cs typeface="Arial" pitchFamily="34" charset="0"/>
              </a:rPr>
              <a:t>ахейците</a:t>
            </a:r>
            <a:r>
              <a:rPr lang="bg-BG" dirty="0">
                <a:latin typeface="Arial" pitchFamily="34" charset="0"/>
                <a:cs typeface="Arial" pitchFamily="34" charset="0"/>
              </a:rPr>
              <a:t> срещу Троя е започнала около 1240г. пр. н. е. Целта на войната не била само плячката, а желанието на гърците да завоюват една богата държава, разположена в удобен за земеделие и морска търговия район.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Контейнер за съдържание 2">
            <a:extLst>
              <a:ext uri="{FF2B5EF4-FFF2-40B4-BE49-F238E27FC236}">
                <a16:creationId xmlns:a16="http://schemas.microsoft.com/office/drawing/2014/main" id="{6323BB4B-2654-44D7-AB97-7FDEBAC9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98638"/>
            <a:ext cx="8915400" cy="39925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	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В 10-годишната война взимат участие 43 ахейски царе, вождове от 29 ахейски държави, 100 810 бойци, 1186 кораба. В защита на Троя са 27 царе и вождове. Троя е превзета с хитрост след 10-годишни неуспешни опити на гърците да превземат града, разположен на хълма Хисарлък.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Контейнер за съдържание 2">
            <a:extLst>
              <a:ext uri="{FF2B5EF4-FFF2-40B4-BE49-F238E27FC236}">
                <a16:creationId xmlns:a16="http://schemas.microsoft.com/office/drawing/2014/main" id="{0B02F350-B6BF-481A-BF90-809E83EE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	Предполага се, че Омир е живял през втората половина на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 – първата половина на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век пр.Хр.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За честта да бъдат негово родно място спорят редица градове – Хиос, Смирна, Колофон, Йос, Куме. Диалектните особености на езика на поемите му говорят, че е живял и творил в Йония (Мала Азия).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Lili\Desktop\Omir\Ахил получава доспехите си от Тетида, Музея на изящните изкуства, Бостън.jpg">
            <a:extLst>
              <a:ext uri="{FF2B5EF4-FFF2-40B4-BE49-F238E27FC236}">
                <a16:creationId xmlns:a16="http://schemas.microsoft.com/office/drawing/2014/main" id="{416C3623-10A1-401C-905E-99290684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30313"/>
            <a:ext cx="335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Подзаглавие 2">
            <a:extLst>
              <a:ext uri="{FF2B5EF4-FFF2-40B4-BE49-F238E27FC236}">
                <a16:creationId xmlns:a16="http://schemas.microsoft.com/office/drawing/2014/main" id="{CD99364F-21C3-46F2-94DA-E4B51EC57043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Ахил получава доспехите си от Тетида </a:t>
            </a:r>
            <a:endParaRPr lang="bg-BG" altLang="en-US" sz="3600" i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9940" name="Подзаглавие 2">
            <a:extLst>
              <a:ext uri="{FF2B5EF4-FFF2-40B4-BE49-F238E27FC236}">
                <a16:creationId xmlns:a16="http://schemas.microsoft.com/office/drawing/2014/main" id="{D51ED137-AD0E-4899-9B54-6D97C648219E}"/>
              </a:ext>
            </a:extLst>
          </p:cNvPr>
          <p:cNvSpPr txBox="1">
            <a:spLocks/>
          </p:cNvSpPr>
          <p:nvPr/>
        </p:nvSpPr>
        <p:spPr bwMode="auto">
          <a:xfrm>
            <a:off x="1752600" y="6019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altLang="en-US" sz="2000">
                <a:solidFill>
                  <a:schemeClr val="tx2"/>
                </a:solidFill>
                <a:cs typeface="Arial" panose="020B0604020202020204" pitchFamily="34" charset="0"/>
              </a:rPr>
              <a:t>Музей на изящните изкуства, Бостън</a:t>
            </a:r>
            <a:endParaRPr lang="bg-BG" altLang="en-US" sz="20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2BB1A8E5-51B3-428B-9AD8-0AF0B4EE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128713"/>
            <a:ext cx="7920037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одзаглавие 2">
            <a:extLst>
              <a:ext uri="{FF2B5EF4-FFF2-40B4-BE49-F238E27FC236}">
                <a16:creationId xmlns:a16="http://schemas.microsoft.com/office/drawing/2014/main" id="{2B028489-18AA-4472-8198-A25F7554DAB3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en-US" sz="3600" i="1">
                <a:solidFill>
                  <a:srgbClr val="0070C0"/>
                </a:solidFill>
                <a:cs typeface="Arial" panose="020B0604020202020204" pitchFamily="34" charset="0"/>
              </a:rPr>
              <a:t>Двубоят между Ахил и Хектор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Контейнер за съдържание 2">
            <a:extLst>
              <a:ext uri="{FF2B5EF4-FFF2-40B4-BE49-F238E27FC236}">
                <a16:creationId xmlns:a16="http://schemas.microsoft.com/office/drawing/2014/main" id="{18D093F6-ED17-472E-BFE9-C4C5573D1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7363"/>
            <a:ext cx="8686800" cy="36274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	</a:t>
            </a:r>
            <a:r>
              <a:rPr lang="bg-BG" altLang="en-US" sz="3000">
                <a:latin typeface="Arial" panose="020B0604020202020204" pitchFamily="34" charset="0"/>
                <a:cs typeface="Arial" panose="020B0604020202020204" pitchFamily="34" charset="0"/>
              </a:rPr>
              <a:t>Липсата на сигурни исторически сведения както за Троянската война, така и за Омир правят личността на твореца толкова енигматична. И днес различни изкуства интерпретират мотива за хубавата Елена и опожаряването на един от най – богатите антични градове.</a:t>
            </a:r>
          </a:p>
        </p:txBody>
      </p:sp>
      <p:pic>
        <p:nvPicPr>
          <p:cNvPr id="41987" name="Picture 2" descr="C:\Documents and Settings\Lili\Desktop\Omir\8235.jpg">
            <a:extLst>
              <a:ext uri="{FF2B5EF4-FFF2-40B4-BE49-F238E27FC236}">
                <a16:creationId xmlns:a16="http://schemas.microsoft.com/office/drawing/2014/main" id="{308E2974-088C-4F52-A938-8DB0C0F20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Контейнер за съдържание 2">
            <a:extLst>
              <a:ext uri="{FF2B5EF4-FFF2-40B4-BE49-F238E27FC236}">
                <a16:creationId xmlns:a16="http://schemas.microsoft.com/office/drawing/2014/main" id="{5FE06ECC-FCD9-491E-B8E6-AEF56B13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5259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		В скулптурни портрети от древността го изобразяват като слепец, но е възможно това да не  е биографична черта, а символ на мъдростта му. Предполага се, че той е един от древните народни певци, изпълняващи фолклорни епически песни, митове, приказки – аеди. Според преданието умира и е погребан на о.Хиос.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Контейнер за съдържание 2">
            <a:extLst>
              <a:ext uri="{FF2B5EF4-FFF2-40B4-BE49-F238E27FC236}">
                <a16:creationId xmlns:a16="http://schemas.microsoft.com/office/drawing/2014/main" id="{142461D0-625F-4F53-8478-FDA4FC2E0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46238"/>
            <a:ext cx="8991600" cy="45259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	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За безспорни творби на Омир се смятат епическите поеми “Илиада” и “Одисея”. Според Тронски “…те трябва да се разглеждат като резултат от продължително развитие, чиито предшестващи стадии не са оставили писмени следи и може би изобщо не са фиксирани писмено.”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Контейнер за съдържание 2">
            <a:extLst>
              <a:ext uri="{FF2B5EF4-FFF2-40B4-BE49-F238E27FC236}">
                <a16:creationId xmlns:a16="http://schemas.microsoft.com/office/drawing/2014/main" id="{214DF5A3-0CDB-4D76-A21A-DEA85070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	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Изпълнителите на фолклорни творби използват готови сюжети, мотиви, стилистически формули и стихотворни размери. Така постъпва и Омир при изграждането на двете си поеми. Творческият му принос се състои в това, че обединява познатите фолклорни песни в цялостни художествени творби със свой замисъл и композиция.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ili\Desktop\Omir\троя.jpg">
            <a:extLst>
              <a:ext uri="{FF2B5EF4-FFF2-40B4-BE49-F238E27FC236}">
                <a16:creationId xmlns:a16="http://schemas.microsoft.com/office/drawing/2014/main" id="{BB6B3D1B-51E0-4D4D-9CBB-C932042D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78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Контейнер за съдържание 2">
            <a:extLst>
              <a:ext uri="{FF2B5EF4-FFF2-40B4-BE49-F238E27FC236}">
                <a16:creationId xmlns:a16="http://schemas.microsoft.com/office/drawing/2014/main" id="{F9A02A21-5375-49B1-B15A-818F0442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8600" y="1249363"/>
            <a:ext cx="5715000" cy="53038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   		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Предполага се, че за първи път Омировите поеми са записани през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 век пр.Хр., когато тиранът Пизистрат създава специална комисия, която определя реда, в който ще се изпълняват поемите на големия атински празник Велики Панатеней.</a:t>
            </a:r>
          </a:p>
        </p:txBody>
      </p:sp>
      <p:pic>
        <p:nvPicPr>
          <p:cNvPr id="17411" name="Picture 2" descr="C:\Documents and Settings\Lili\Desktop\Omir\пизистрат.jpg">
            <a:extLst>
              <a:ext uri="{FF2B5EF4-FFF2-40B4-BE49-F238E27FC236}">
                <a16:creationId xmlns:a16="http://schemas.microsoft.com/office/drawing/2014/main" id="{16BA9210-2604-481B-B93F-2794E67B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447800"/>
            <a:ext cx="3497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Контейнер за съдържание 2">
            <a:extLst>
              <a:ext uri="{FF2B5EF4-FFF2-40B4-BE49-F238E27FC236}">
                <a16:creationId xmlns:a16="http://schemas.microsoft.com/office/drawing/2014/main" id="{5AC03CB7-9B49-4D4C-BBC6-48C5F5A1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93838"/>
            <a:ext cx="8991600" cy="45259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bg-BG" altLang="en-US"/>
              <a:t>		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Поемите стават обект на филологически изследвания от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век пр.Хр. Зенодот Ефески ги разделя на 24 песни заради удобство при съхранението им в Александрийската библиотека.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>
                <a:latin typeface="Arial" panose="020B0604020202020204" pitchFamily="34" charset="0"/>
                <a:cs typeface="Arial" panose="020B0604020202020204" pitchFamily="34" charset="0"/>
              </a:rPr>
              <a:t>Достигналите до наше време редакции са дело на Аристарх Самотракийски, също от Александрийската филологическа школа.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ътуване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1241</Words>
  <Application>Microsoft Office PowerPoint</Application>
  <PresentationFormat>On-screen Show (4:3)</PresentationFormat>
  <Paragraphs>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Franklin Gothic Book</vt:lpstr>
      <vt:lpstr>Franklin Gothic Medium</vt:lpstr>
      <vt:lpstr>Wingdings 2</vt:lpstr>
      <vt:lpstr>Пътуване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Killtek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Killtek</dc:creator>
  <cp:lastModifiedBy>Заприна Г. Глушкова</cp:lastModifiedBy>
  <cp:revision>35</cp:revision>
  <dcterms:created xsi:type="dcterms:W3CDTF">2013-05-02T10:28:37Z</dcterms:created>
  <dcterms:modified xsi:type="dcterms:W3CDTF">2021-10-29T20:28:13Z</dcterms:modified>
</cp:coreProperties>
</file>