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4" r:id="rId9"/>
    <p:sldId id="265" r:id="rId10"/>
    <p:sldId id="267" r:id="rId11"/>
    <p:sldId id="266" r:id="rId12"/>
    <p:sldId id="263" r:id="rId13"/>
    <p:sldId id="268" r:id="rId14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CDFFE8B-24AA-4875-B54A-15908FD33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710CBF0F-6365-42AC-A57C-0B1E5883B9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A98D87B1-B639-4D24-A0C8-9D3D25546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BDA9-ED49-459A-AAF2-CBADB4058762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5FC81767-C1F9-40BA-9722-D0F406C99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2531B8BA-14ED-4A9A-AA7C-AF31F6A57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9AD2-ADB8-4B90-99D8-B9CF77479AC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4210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45333D6-9CAD-405A-BDE7-DE2E2F822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37925C9C-4D34-4BA4-802B-190C56A53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84176BDE-5FFD-4806-BEBD-737A955A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BDA9-ED49-459A-AAF2-CBADB4058762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022E5602-3B1B-4ABE-A1D6-57524E266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5CE13EAE-4768-4A3B-89A6-9C248B35D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9AD2-ADB8-4B90-99D8-B9CF77479AC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6934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>
            <a:extLst>
              <a:ext uri="{FF2B5EF4-FFF2-40B4-BE49-F238E27FC236}">
                <a16:creationId xmlns:a16="http://schemas.microsoft.com/office/drawing/2014/main" id="{A53B7492-2F5C-4452-9737-90F23AA69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004C45B4-9176-4CFF-BEDA-D5F1BF90E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B998E949-AF1C-4B46-9294-6E403428A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BDA9-ED49-459A-AAF2-CBADB4058762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3F6BE109-04CE-4BF4-871C-6FF7DFD99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2138C518-C85F-47A2-B63D-BC60C1F4B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9AD2-ADB8-4B90-99D8-B9CF77479AC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7784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A0ABD53-60A9-4DD1-9999-55988E71A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08C6C86-49DE-450A-8697-28FD88EF1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06AF0AC1-F25B-4FDC-86A1-ABECB74BC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BDA9-ED49-459A-AAF2-CBADB4058762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C5601468-D31D-4EB6-A7B2-15074DAA1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E0BAF31C-7B42-428B-AE34-6365EFFA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9AD2-ADB8-4B90-99D8-B9CF77479AC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84425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DB97D11-FB4E-4D25-93EA-FF9568DC4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A4DEC6DD-5E52-4F96-A8D8-39B2ACA00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6D8FEF11-A92C-4F06-AA96-15BA95E84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BDA9-ED49-459A-AAF2-CBADB4058762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04B1A461-C44A-4FA8-A52D-6CD5C6646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78D6CB68-82A4-4FF6-BDB2-9881D8032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9AD2-ADB8-4B90-99D8-B9CF77479AC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8635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2710CA2-51BD-459A-B8BA-B36DEDC5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78C1B669-9306-4FC7-8598-511E20BBD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E7D16A15-7DE6-4856-B3D3-43E95DF1A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DF99A025-EA27-464C-8DAD-70248CFDC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BDA9-ED49-459A-AAF2-CBADB4058762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944D6C02-439F-4507-AE43-B85308EF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46B1C510-1456-4E0E-A493-AEA41C044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9AD2-ADB8-4B90-99D8-B9CF77479AC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7828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AF5C66D-68E6-4099-AB80-43FF96865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5D34D556-F5EA-4287-959B-685A8EDBA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0154703A-85D0-4F19-81FB-6784A1B18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ECEF5A7B-F66B-4ADF-806A-25EF06001C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25C0A513-030A-4EDD-9226-D848550B47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>
            <a:extLst>
              <a:ext uri="{FF2B5EF4-FFF2-40B4-BE49-F238E27FC236}">
                <a16:creationId xmlns:a16="http://schemas.microsoft.com/office/drawing/2014/main" id="{FE811D9C-3E59-489D-BD3B-034460591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BDA9-ED49-459A-AAF2-CBADB4058762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8" name="Контейнер за долния колонтитул 7">
            <a:extLst>
              <a:ext uri="{FF2B5EF4-FFF2-40B4-BE49-F238E27FC236}">
                <a16:creationId xmlns:a16="http://schemas.microsoft.com/office/drawing/2014/main" id="{9E978190-074F-4200-9F15-CE27FA2C1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>
            <a:extLst>
              <a:ext uri="{FF2B5EF4-FFF2-40B4-BE49-F238E27FC236}">
                <a16:creationId xmlns:a16="http://schemas.microsoft.com/office/drawing/2014/main" id="{8C50B5C8-AE62-4AC1-80E7-D29E683B2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9AD2-ADB8-4B90-99D8-B9CF77479AC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634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2E735B9-690B-461C-A3B5-AF9784166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дата 2">
            <a:extLst>
              <a:ext uri="{FF2B5EF4-FFF2-40B4-BE49-F238E27FC236}">
                <a16:creationId xmlns:a16="http://schemas.microsoft.com/office/drawing/2014/main" id="{B98D24D3-149E-4254-99C9-1B2BD681A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BDA9-ED49-459A-AAF2-CBADB4058762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4" name="Контейнер за долния колонтитул 3">
            <a:extLst>
              <a:ext uri="{FF2B5EF4-FFF2-40B4-BE49-F238E27FC236}">
                <a16:creationId xmlns:a16="http://schemas.microsoft.com/office/drawing/2014/main" id="{DD8A051D-947E-4376-83B6-328F76379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>
            <a:extLst>
              <a:ext uri="{FF2B5EF4-FFF2-40B4-BE49-F238E27FC236}">
                <a16:creationId xmlns:a16="http://schemas.microsoft.com/office/drawing/2014/main" id="{0FB226A8-3E1D-4494-A4B4-4CA13F70A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9AD2-ADB8-4B90-99D8-B9CF77479AC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7324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>
            <a:extLst>
              <a:ext uri="{FF2B5EF4-FFF2-40B4-BE49-F238E27FC236}">
                <a16:creationId xmlns:a16="http://schemas.microsoft.com/office/drawing/2014/main" id="{656DC647-0C2D-4F11-B310-DD3753177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BDA9-ED49-459A-AAF2-CBADB4058762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3" name="Контейнер за долния колонтитул 2">
            <a:extLst>
              <a:ext uri="{FF2B5EF4-FFF2-40B4-BE49-F238E27FC236}">
                <a16:creationId xmlns:a16="http://schemas.microsoft.com/office/drawing/2014/main" id="{50608A82-4135-42F7-83C5-9AA6A92B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>
            <a:extLst>
              <a:ext uri="{FF2B5EF4-FFF2-40B4-BE49-F238E27FC236}">
                <a16:creationId xmlns:a16="http://schemas.microsoft.com/office/drawing/2014/main" id="{66743556-2F56-4291-BE6D-8EBA3663E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9AD2-ADB8-4B90-99D8-B9CF77479AC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8322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5BFB83A-38FA-4B5E-A1EA-A95E2DF6F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BC152CB-7E6E-4643-B94A-142B0D132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35911B56-2D8A-4FF0-8C7D-0A8E2086D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8D9FD168-8C86-4619-97A8-F47DB93BC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BDA9-ED49-459A-AAF2-CBADB4058762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EC48323D-A431-4955-AEBC-3129AE4B3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88D1A3EF-7526-49FB-8050-A0FCE1BD7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9AD2-ADB8-4B90-99D8-B9CF77479AC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8034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1F8E92F-498C-47CE-9E9A-7D4620718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картина 2">
            <a:extLst>
              <a:ext uri="{FF2B5EF4-FFF2-40B4-BE49-F238E27FC236}">
                <a16:creationId xmlns:a16="http://schemas.microsoft.com/office/drawing/2014/main" id="{E9FFF0A5-4F51-4045-A114-90085CD9A5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4453F572-BE84-4541-A7AA-905E50E1BC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9C87BA73-4AB2-48A4-96BE-61A4B449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BDA9-ED49-459A-AAF2-CBADB4058762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DD36B9EE-C3AD-46AB-96FB-8E340E9DC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E635D4C2-95B5-416F-9FB9-2E05BD69F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99AD2-ADB8-4B90-99D8-B9CF77479AC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4268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>
            <a:extLst>
              <a:ext uri="{FF2B5EF4-FFF2-40B4-BE49-F238E27FC236}">
                <a16:creationId xmlns:a16="http://schemas.microsoft.com/office/drawing/2014/main" id="{F330279B-6396-410F-8D85-462AD74B0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B776A614-D3A4-4CB5-9B47-D3E007A3F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F35A0BB6-EC57-4836-9CCF-9DAF4004A0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8BDA9-ED49-459A-AAF2-CBADB4058762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701C430B-93DA-433A-8A35-43C1D081CE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040A1B44-54F2-447C-815C-4A2090AE03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99AD2-ADB8-4B90-99D8-B9CF77479AC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58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7DCF59F3-53FA-4BAA-ADB0-1C583EEBD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Когато се постави запетая &quot;и&quot;, в кои случаи?">
            <a:extLst>
              <a:ext uri="{FF2B5EF4-FFF2-40B4-BE49-F238E27FC236}">
                <a16:creationId xmlns:a16="http://schemas.microsoft.com/office/drawing/2014/main" id="{61B8DE72-6BBE-4BF3-A8EE-F717FE72A1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83" r="5319" b="2"/>
          <a:stretch/>
        </p:blipFill>
        <p:spPr bwMode="auto">
          <a:xfrm>
            <a:off x="5626995" y="278313"/>
            <a:ext cx="6301375" cy="6301375"/>
          </a:xfrm>
          <a:custGeom>
            <a:avLst/>
            <a:gdLst/>
            <a:ahLst/>
            <a:cxnLst/>
            <a:rect l="l" t="t" r="r" b="b"/>
            <a:pathLst>
              <a:path w="4291285" h="4291285">
                <a:moveTo>
                  <a:pt x="2145643" y="0"/>
                </a:moveTo>
                <a:lnTo>
                  <a:pt x="4291285" y="2145643"/>
                </a:lnTo>
                <a:lnTo>
                  <a:pt x="2145643" y="4291285"/>
                </a:lnTo>
                <a:lnTo>
                  <a:pt x="0" y="2145643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16B2B9A-14F5-4D58-AA97-C5C2DF818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6701" y="2452526"/>
            <a:ext cx="4248318" cy="1952947"/>
          </a:xfrm>
          <a:noFill/>
        </p:spPr>
        <p:txBody>
          <a:bodyPr anchor="ctr">
            <a:normAutofit/>
          </a:bodyPr>
          <a:lstStyle/>
          <a:p>
            <a:r>
              <a:rPr lang="bg-BG" sz="3600" b="1">
                <a:solidFill>
                  <a:srgbClr val="080808"/>
                </a:solidFill>
              </a:rPr>
              <a:t>Обособени части </a:t>
            </a:r>
            <a:br>
              <a:rPr lang="bg-BG" sz="3600" b="1">
                <a:solidFill>
                  <a:srgbClr val="080808"/>
                </a:solidFill>
              </a:rPr>
            </a:br>
            <a:r>
              <a:rPr lang="bg-BG" sz="3600" b="1">
                <a:solidFill>
                  <a:srgbClr val="080808"/>
                </a:solidFill>
              </a:rPr>
              <a:t>в простото изречение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0C661B50-6929-49AE-B678-D23F22C94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832420" y="678963"/>
            <a:ext cx="856138" cy="856138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FA4D2597-A2FE-4B0C-BB1F-540C5F25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900915" y="580653"/>
            <a:ext cx="381459" cy="38145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DA103EBF-224C-44F4-ACE5-79865767D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303021" y="5706832"/>
            <a:ext cx="723097" cy="72309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87A5F9AD-A73A-480E-A9D0-4B4234677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689149" y="6190780"/>
            <a:ext cx="322181" cy="32218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54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E39DFCF-9247-4DE5-BB93-074BFAF07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42B652E-D499-4CDA-8F7A-60469EDBC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1632" y="996662"/>
            <a:ext cx="4864676" cy="4864676"/>
          </a:xfrm>
          <a:custGeom>
            <a:avLst/>
            <a:gdLst>
              <a:gd name="connsiteX0" fmla="*/ 0 w 4864676"/>
              <a:gd name="connsiteY0" fmla="*/ 0 h 4864676"/>
              <a:gd name="connsiteX1" fmla="*/ 4864676 w 4864676"/>
              <a:gd name="connsiteY1" fmla="*/ 0 h 4864676"/>
              <a:gd name="connsiteX2" fmla="*/ 4864676 w 4864676"/>
              <a:gd name="connsiteY2" fmla="*/ 4864676 h 4864676"/>
              <a:gd name="connsiteX3" fmla="*/ 1281101 w 4864676"/>
              <a:gd name="connsiteY3" fmla="*/ 4864676 h 4864676"/>
              <a:gd name="connsiteX4" fmla="*/ 0 w 4864676"/>
              <a:gd name="connsiteY4" fmla="*/ 3583575 h 4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4864676">
                <a:moveTo>
                  <a:pt x="0" y="0"/>
                </a:moveTo>
                <a:lnTo>
                  <a:pt x="4864676" y="0"/>
                </a:lnTo>
                <a:lnTo>
                  <a:pt x="4864676" y="4864676"/>
                </a:lnTo>
                <a:lnTo>
                  <a:pt x="1281101" y="4864676"/>
                </a:lnTo>
                <a:lnTo>
                  <a:pt x="0" y="358357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84A22B8-F5B6-47C2-B88E-DADAF3791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225693" y="996662"/>
            <a:ext cx="4864676" cy="4864676"/>
          </a:xfrm>
          <a:custGeom>
            <a:avLst/>
            <a:gdLst>
              <a:gd name="connsiteX0" fmla="*/ 0 w 4864676"/>
              <a:gd name="connsiteY0" fmla="*/ 0 h 4864676"/>
              <a:gd name="connsiteX1" fmla="*/ 3583574 w 4864676"/>
              <a:gd name="connsiteY1" fmla="*/ 0 h 4864676"/>
              <a:gd name="connsiteX2" fmla="*/ 4864676 w 4864676"/>
              <a:gd name="connsiteY2" fmla="*/ 1281103 h 4864676"/>
              <a:gd name="connsiteX3" fmla="*/ 4864676 w 4864676"/>
              <a:gd name="connsiteY3" fmla="*/ 4864676 h 4864676"/>
              <a:gd name="connsiteX4" fmla="*/ 0 w 4864676"/>
              <a:gd name="connsiteY4" fmla="*/ 4864676 h 4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4864676">
                <a:moveTo>
                  <a:pt x="0" y="0"/>
                </a:moveTo>
                <a:lnTo>
                  <a:pt x="3583574" y="0"/>
                </a:lnTo>
                <a:lnTo>
                  <a:pt x="4864676" y="1281103"/>
                </a:lnTo>
                <a:lnTo>
                  <a:pt x="4864676" y="4864676"/>
                </a:lnTo>
                <a:lnTo>
                  <a:pt x="0" y="4864676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987C18C-164D-4263-B486-4647A98E8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789020" y="1"/>
            <a:ext cx="6613961" cy="328638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E7E98B39-04C6-408B-92FD-768628740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286" y="3571620"/>
            <a:ext cx="6613961" cy="328638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81C8C27-2457-421F-BDC4-7B4EA3C78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EA13C66-82C1-44AF-972B-8F5CCA41B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71208" y="5287803"/>
            <a:ext cx="955808" cy="9558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DB36437-FE59-457E-91A7-396BBD3C9C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37C5CD5-F866-419F-9C63-BDD7D0DD603A}"/>
              </a:ext>
            </a:extLst>
          </p:cNvPr>
          <p:cNvSpPr txBox="1">
            <a:spLocks/>
          </p:cNvSpPr>
          <p:nvPr/>
        </p:nvSpPr>
        <p:spPr>
          <a:xfrm>
            <a:off x="3204642" y="2353641"/>
            <a:ext cx="5782716" cy="215071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3. Синтактична синонимия при обособените   </a:t>
            </a:r>
          </a:p>
          <a:p>
            <a:pPr algn="ctr">
              <a:spcAft>
                <a:spcPts val="600"/>
              </a:spcAft>
            </a:pPr>
            <a:r>
              <a:rPr lang="en-US" sz="36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    части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44D3693-2EFE-4667-89D5-47E2D59209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42846" y="410171"/>
            <a:ext cx="1321281" cy="1321281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21FD796-9CD0-404D-8DF5-5274C0BCC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30319" y="1508609"/>
            <a:ext cx="700047" cy="70004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16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 триъгълник 1">
            <a:extLst>
              <a:ext uri="{FF2B5EF4-FFF2-40B4-BE49-F238E27FC236}">
                <a16:creationId xmlns:a16="http://schemas.microsoft.com/office/drawing/2014/main" id="{83848E44-AF17-4B8F-B4B6-CF5279B69149}"/>
              </a:ext>
            </a:extLst>
          </p:cNvPr>
          <p:cNvSpPr/>
          <p:nvPr/>
        </p:nvSpPr>
        <p:spPr>
          <a:xfrm>
            <a:off x="1404732" y="1942478"/>
            <a:ext cx="3366052" cy="298543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" name="Заглавие 1">
            <a:extLst>
              <a:ext uri="{FF2B5EF4-FFF2-40B4-BE49-F238E27FC236}">
                <a16:creationId xmlns:a16="http://schemas.microsoft.com/office/drawing/2014/main" id="{8F57DBC5-548D-468E-A9D3-D95C970A8D36}"/>
              </a:ext>
            </a:extLst>
          </p:cNvPr>
          <p:cNvSpPr txBox="1">
            <a:spLocks/>
          </p:cNvSpPr>
          <p:nvPr/>
        </p:nvSpPr>
        <p:spPr>
          <a:xfrm>
            <a:off x="321366" y="313077"/>
            <a:ext cx="11870634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dirty="0"/>
              <a:t>а/ </a:t>
            </a:r>
            <a:r>
              <a:rPr lang="bg-BG" sz="4000" dirty="0"/>
              <a:t>при обособените определения и приложения </a:t>
            </a:r>
          </a:p>
        </p:txBody>
      </p:sp>
      <p:sp>
        <p:nvSpPr>
          <p:cNvPr id="4" name="Заглавие 1">
            <a:extLst>
              <a:ext uri="{FF2B5EF4-FFF2-40B4-BE49-F238E27FC236}">
                <a16:creationId xmlns:a16="http://schemas.microsoft.com/office/drawing/2014/main" id="{194FC3F1-3D8C-4327-B285-463B9542EEA0}"/>
              </a:ext>
            </a:extLst>
          </p:cNvPr>
          <p:cNvSpPr txBox="1">
            <a:spLocks/>
          </p:cNvSpPr>
          <p:nvPr/>
        </p:nvSpPr>
        <p:spPr>
          <a:xfrm>
            <a:off x="2214770" y="1148898"/>
            <a:ext cx="1997764" cy="7935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2400" b="1" dirty="0">
                <a:solidFill>
                  <a:srgbClr val="C00000"/>
                </a:solidFill>
              </a:rPr>
              <a:t>обособено определение</a:t>
            </a:r>
          </a:p>
        </p:txBody>
      </p:sp>
      <p:sp>
        <p:nvSpPr>
          <p:cNvPr id="5" name="Заглавие 1">
            <a:extLst>
              <a:ext uri="{FF2B5EF4-FFF2-40B4-BE49-F238E27FC236}">
                <a16:creationId xmlns:a16="http://schemas.microsoft.com/office/drawing/2014/main" id="{FF8E1D44-222C-4D3E-AB99-C918FEA41941}"/>
              </a:ext>
            </a:extLst>
          </p:cNvPr>
          <p:cNvSpPr txBox="1">
            <a:spLocks/>
          </p:cNvSpPr>
          <p:nvPr/>
        </p:nvSpPr>
        <p:spPr>
          <a:xfrm>
            <a:off x="321366" y="5015085"/>
            <a:ext cx="1997764" cy="7935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2400" b="1" dirty="0">
                <a:solidFill>
                  <a:srgbClr val="C00000"/>
                </a:solidFill>
              </a:rPr>
              <a:t>съгласувано определение</a:t>
            </a:r>
          </a:p>
        </p:txBody>
      </p:sp>
      <p:sp>
        <p:nvSpPr>
          <p:cNvPr id="6" name="Заглавие 1">
            <a:extLst>
              <a:ext uri="{FF2B5EF4-FFF2-40B4-BE49-F238E27FC236}">
                <a16:creationId xmlns:a16="http://schemas.microsoft.com/office/drawing/2014/main" id="{D235F5B6-7023-4C06-A458-D72E363143C5}"/>
              </a:ext>
            </a:extLst>
          </p:cNvPr>
          <p:cNvSpPr txBox="1">
            <a:spLocks/>
          </p:cNvSpPr>
          <p:nvPr/>
        </p:nvSpPr>
        <p:spPr>
          <a:xfrm>
            <a:off x="4382352" y="4640115"/>
            <a:ext cx="2774674" cy="13255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2400" dirty="0">
                <a:solidFill>
                  <a:srgbClr val="FF0000"/>
                </a:solidFill>
              </a:rPr>
              <a:t>     </a:t>
            </a:r>
            <a:r>
              <a:rPr lang="bg-BG" sz="2400" b="1" dirty="0">
                <a:solidFill>
                  <a:srgbClr val="C00000"/>
                </a:solidFill>
              </a:rPr>
              <a:t>подчинено     </a:t>
            </a:r>
          </a:p>
          <a:p>
            <a:r>
              <a:rPr lang="bg-BG" sz="2400" b="1" dirty="0">
                <a:solidFill>
                  <a:srgbClr val="C00000"/>
                </a:solidFill>
              </a:rPr>
              <a:t>   определително изречение – който, която, което, които</a:t>
            </a:r>
          </a:p>
        </p:txBody>
      </p:sp>
      <p:sp>
        <p:nvSpPr>
          <p:cNvPr id="8" name="Стрелка: наляво и нагоре 7">
            <a:extLst>
              <a:ext uri="{FF2B5EF4-FFF2-40B4-BE49-F238E27FC236}">
                <a16:creationId xmlns:a16="http://schemas.microsoft.com/office/drawing/2014/main" id="{B4944B4F-F6A6-4ED1-91BA-6CD162431DFF}"/>
              </a:ext>
            </a:extLst>
          </p:cNvPr>
          <p:cNvSpPr/>
          <p:nvPr/>
        </p:nvSpPr>
        <p:spPr>
          <a:xfrm rot="15301105">
            <a:off x="3308896" y="2611971"/>
            <a:ext cx="3154653" cy="80163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" name="Заглавие 1">
            <a:extLst>
              <a:ext uri="{FF2B5EF4-FFF2-40B4-BE49-F238E27FC236}">
                <a16:creationId xmlns:a16="http://schemas.microsoft.com/office/drawing/2014/main" id="{416209F0-CD04-471A-8E99-E15389BC8C70}"/>
              </a:ext>
            </a:extLst>
          </p:cNvPr>
          <p:cNvSpPr txBox="1">
            <a:spLocks/>
          </p:cNvSpPr>
          <p:nvPr/>
        </p:nvSpPr>
        <p:spPr>
          <a:xfrm>
            <a:off x="6664188" y="1553460"/>
            <a:ext cx="5844895" cy="3858415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3600" b="1" dirty="0"/>
              <a:t>Пример:</a:t>
            </a:r>
          </a:p>
          <a:p>
            <a:endParaRPr lang="bg-BG" sz="3600" dirty="0"/>
          </a:p>
          <a:p>
            <a:r>
              <a:rPr lang="bg-BG" sz="3600" dirty="0"/>
              <a:t>Косите й, </a:t>
            </a:r>
            <a:r>
              <a:rPr lang="bg-BG" sz="3600" dirty="0">
                <a:solidFill>
                  <a:srgbClr val="FF0000"/>
                </a:solidFill>
              </a:rPr>
              <a:t>буйни и прекрасни</a:t>
            </a:r>
            <a:r>
              <a:rPr lang="bg-BG" sz="3600" dirty="0"/>
              <a:t>, лъщяха на слънцето.</a:t>
            </a:r>
          </a:p>
          <a:p>
            <a:endParaRPr lang="bg-BG" sz="3600" dirty="0"/>
          </a:p>
          <a:p>
            <a:r>
              <a:rPr lang="bg-BG" sz="3600" dirty="0"/>
              <a:t>Косите й, </a:t>
            </a:r>
            <a:r>
              <a:rPr lang="bg-BG" sz="3600" dirty="0">
                <a:solidFill>
                  <a:srgbClr val="FF0000"/>
                </a:solidFill>
              </a:rPr>
              <a:t>които бяха буйни и прекрасни, </a:t>
            </a:r>
            <a:r>
              <a:rPr lang="bg-BG" sz="3600" dirty="0"/>
              <a:t>лъщяха на слънцето.</a:t>
            </a:r>
          </a:p>
          <a:p>
            <a:endParaRPr lang="bg-BG" sz="3600" dirty="0"/>
          </a:p>
          <a:p>
            <a:r>
              <a:rPr lang="bg-BG" sz="3600" dirty="0"/>
              <a:t> </a:t>
            </a:r>
            <a:r>
              <a:rPr lang="bg-BG" sz="3600" dirty="0">
                <a:solidFill>
                  <a:srgbClr val="FF0000"/>
                </a:solidFill>
              </a:rPr>
              <a:t>Буйните й прекрасни </a:t>
            </a:r>
            <a:r>
              <a:rPr lang="bg-BG" sz="3600" dirty="0"/>
              <a:t>коси лъщяха на слънцето.</a:t>
            </a:r>
          </a:p>
          <a:p>
            <a:endParaRPr lang="bg-BG" sz="5100" dirty="0"/>
          </a:p>
          <a:p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1191668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A28053F4-FBB3-43B0-B11E-7442302EF5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07" y="1086677"/>
            <a:ext cx="11696700" cy="5398605"/>
          </a:xfrm>
          <a:prstGeom prst="rect">
            <a:avLst/>
          </a:prstGeom>
        </p:spPr>
      </p:pic>
      <p:sp>
        <p:nvSpPr>
          <p:cNvPr id="6" name="Заглавие 1">
            <a:extLst>
              <a:ext uri="{FF2B5EF4-FFF2-40B4-BE49-F238E27FC236}">
                <a16:creationId xmlns:a16="http://schemas.microsoft.com/office/drawing/2014/main" id="{822DF490-36A1-4C08-95F5-D89670FB6B98}"/>
              </a:ext>
            </a:extLst>
          </p:cNvPr>
          <p:cNvSpPr txBox="1">
            <a:spLocks/>
          </p:cNvSpPr>
          <p:nvPr/>
        </p:nvSpPr>
        <p:spPr>
          <a:xfrm>
            <a:off x="207893" y="558246"/>
            <a:ext cx="11776214" cy="74589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dirty="0"/>
              <a:t>б/ при </a:t>
            </a:r>
            <a:r>
              <a:rPr lang="bg-BG" dirty="0" err="1"/>
              <a:t>обособ</a:t>
            </a:r>
            <a:r>
              <a:rPr lang="bg-BG" dirty="0"/>
              <a:t>. обстоятелствени пояснения- с </a:t>
            </a:r>
            <a:r>
              <a:rPr lang="bg-BG" b="1" dirty="0">
                <a:solidFill>
                  <a:srgbClr val="C00000"/>
                </a:solidFill>
              </a:rPr>
              <a:t>като</a:t>
            </a:r>
            <a:r>
              <a:rPr lang="bg-BG" dirty="0"/>
              <a:t> или </a:t>
            </a:r>
            <a:r>
              <a:rPr lang="bg-BG" b="1" dirty="0">
                <a:solidFill>
                  <a:srgbClr val="C00000"/>
                </a:solidFill>
              </a:rPr>
              <a:t>докато</a:t>
            </a:r>
            <a:r>
              <a:rPr lang="bg-B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400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B6B9368-36AD-45AD-9E23-54A96F0C3653}"/>
              </a:ext>
            </a:extLst>
          </p:cNvPr>
          <p:cNvSpPr txBox="1">
            <a:spLocks/>
          </p:cNvSpPr>
          <p:nvPr/>
        </p:nvSpPr>
        <p:spPr>
          <a:xfrm>
            <a:off x="643467" y="1698171"/>
            <a:ext cx="3962061" cy="45163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4. Пунктуация на обособените части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Заглавие 1">
            <a:extLst>
              <a:ext uri="{FF2B5EF4-FFF2-40B4-BE49-F238E27FC236}">
                <a16:creationId xmlns:a16="http://schemas.microsoft.com/office/drawing/2014/main" id="{26D35021-9690-4496-8743-2C11796A48BD}"/>
              </a:ext>
            </a:extLst>
          </p:cNvPr>
          <p:cNvSpPr txBox="1">
            <a:spLocks/>
          </p:cNvSpPr>
          <p:nvPr/>
        </p:nvSpPr>
        <p:spPr>
          <a:xfrm>
            <a:off x="5070020" y="1698170"/>
            <a:ext cx="6478513" cy="4516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latin typeface="+mn-lt"/>
                <a:ea typeface="+mn-ea"/>
                <a:cs typeface="+mn-cs"/>
              </a:rPr>
              <a:t>а/ отделят се със запетаи, тирета и по-рядко със скоби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>
              <a:latin typeface="+mn-lt"/>
              <a:ea typeface="+mn-ea"/>
              <a:cs typeface="+mn-cs"/>
            </a:endParaRP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latin typeface="+mn-lt"/>
                <a:ea typeface="+mn-ea"/>
                <a:cs typeface="+mn-cs"/>
              </a:rPr>
              <a:t>б/ отделянето може да става по следните начини:</a:t>
            </a:r>
          </a:p>
          <a:p>
            <a:pPr marL="5715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latin typeface="+mn-lt"/>
                <a:ea typeface="+mn-ea"/>
                <a:cs typeface="+mn-cs"/>
              </a:rPr>
              <a:t>  , обособена част,</a:t>
            </a:r>
          </a:p>
          <a:p>
            <a:pPr marL="5715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latin typeface="+mn-lt"/>
                <a:ea typeface="+mn-ea"/>
                <a:cs typeface="+mn-cs"/>
              </a:rPr>
              <a:t>- обособена част –</a:t>
            </a:r>
          </a:p>
          <a:p>
            <a:pPr marL="5715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latin typeface="+mn-lt"/>
                <a:ea typeface="+mn-ea"/>
                <a:cs typeface="+mn-cs"/>
              </a:rPr>
              <a:t>- обособена част,</a:t>
            </a:r>
          </a:p>
          <a:p>
            <a:pPr marL="5715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latin typeface="+mn-lt"/>
                <a:ea typeface="+mn-ea"/>
                <a:cs typeface="+mn-cs"/>
              </a:rPr>
              <a:t>( обособена част )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latin typeface="+mn-lt"/>
                <a:ea typeface="+mn-ea"/>
                <a:cs typeface="+mn-cs"/>
              </a:rPr>
              <a:t>Но никога: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latin typeface="+mn-lt"/>
                <a:ea typeface="+mn-ea"/>
                <a:cs typeface="+mn-cs"/>
              </a:rPr>
              <a:t>       , обособена част - 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>
              <a:latin typeface="+mn-lt"/>
              <a:ea typeface="+mn-ea"/>
              <a:cs typeface="+mn-cs"/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1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авоъгълник 5">
            <a:extLst>
              <a:ext uri="{FF2B5EF4-FFF2-40B4-BE49-F238E27FC236}">
                <a16:creationId xmlns:a16="http://schemas.microsoft.com/office/drawing/2014/main" id="{BD0E2666-E0FA-48DC-BC43-47E4551E6084}"/>
              </a:ext>
            </a:extLst>
          </p:cNvPr>
          <p:cNvSpPr/>
          <p:nvPr/>
        </p:nvSpPr>
        <p:spPr>
          <a:xfrm>
            <a:off x="901148" y="159353"/>
            <a:ext cx="10389704" cy="5823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dirty="0">
                <a:latin typeface="+mj-lt"/>
              </a:rPr>
              <a:t>    Пред </a:t>
            </a:r>
            <a:r>
              <a:rPr lang="ru-RU" sz="3600" dirty="0" err="1">
                <a:latin typeface="+mj-lt"/>
              </a:rPr>
              <a:t>старата</a:t>
            </a:r>
            <a:r>
              <a:rPr lang="ru-RU" sz="3600" dirty="0">
                <a:latin typeface="+mj-lt"/>
              </a:rPr>
              <a:t> жена се </a:t>
            </a:r>
            <a:r>
              <a:rPr lang="ru-RU" sz="3600" dirty="0" err="1">
                <a:latin typeface="+mj-lt"/>
              </a:rPr>
              <a:t>виждаше</a:t>
            </a:r>
            <a:r>
              <a:rPr lang="ru-RU" sz="3600" dirty="0">
                <a:latin typeface="+mj-lt"/>
              </a:rPr>
              <a:t> </a:t>
            </a:r>
            <a:r>
              <a:rPr lang="ru-RU" sz="3600" dirty="0" err="1">
                <a:latin typeface="+mj-lt"/>
              </a:rPr>
              <a:t>селото</a:t>
            </a:r>
            <a:r>
              <a:rPr lang="ru-RU" sz="3600" dirty="0">
                <a:latin typeface="+mj-lt"/>
              </a:rPr>
              <a:t>, </a:t>
            </a:r>
            <a:r>
              <a:rPr lang="ru-RU" sz="3600" dirty="0" err="1">
                <a:solidFill>
                  <a:srgbClr val="C00000"/>
                </a:solidFill>
                <a:latin typeface="+mj-lt"/>
              </a:rPr>
              <a:t>сгушено</a:t>
            </a:r>
            <a:r>
              <a:rPr lang="ru-RU" sz="3600" dirty="0">
                <a:solidFill>
                  <a:srgbClr val="C00000"/>
                </a:solidFill>
                <a:latin typeface="+mj-lt"/>
              </a:rPr>
              <a:t> в полите на </a:t>
            </a:r>
            <a:r>
              <a:rPr lang="ru-RU" sz="3600" dirty="0" err="1">
                <a:solidFill>
                  <a:srgbClr val="C00000"/>
                </a:solidFill>
                <a:latin typeface="+mj-lt"/>
              </a:rPr>
              <a:t>планината</a:t>
            </a:r>
            <a:r>
              <a:rPr lang="ru-RU" sz="3600" dirty="0">
                <a:latin typeface="+mj-lt"/>
              </a:rPr>
              <a:t>. </a:t>
            </a:r>
            <a:r>
              <a:rPr lang="ru-RU" sz="3600" dirty="0" err="1">
                <a:solidFill>
                  <a:srgbClr val="C00000"/>
                </a:solidFill>
                <a:latin typeface="+mj-lt"/>
              </a:rPr>
              <a:t>Грохнала</a:t>
            </a:r>
            <a:r>
              <a:rPr lang="ru-RU" sz="3600" dirty="0">
                <a:solidFill>
                  <a:srgbClr val="C00000"/>
                </a:solidFill>
                <a:latin typeface="+mj-lt"/>
              </a:rPr>
              <a:t> от умора</a:t>
            </a:r>
            <a:r>
              <a:rPr lang="ru-RU" sz="3600" dirty="0">
                <a:latin typeface="+mj-lt"/>
              </a:rPr>
              <a:t>, </a:t>
            </a:r>
            <a:r>
              <a:rPr lang="ru-RU" sz="3600" dirty="0" err="1">
                <a:latin typeface="+mj-lt"/>
              </a:rPr>
              <a:t>тя</a:t>
            </a:r>
            <a:r>
              <a:rPr lang="ru-RU" sz="3600" dirty="0">
                <a:latin typeface="+mj-lt"/>
              </a:rPr>
              <a:t> </a:t>
            </a:r>
            <a:r>
              <a:rPr lang="ru-RU" sz="3600" dirty="0" err="1">
                <a:latin typeface="+mj-lt"/>
              </a:rPr>
              <a:t>бавно</a:t>
            </a:r>
            <a:r>
              <a:rPr lang="ru-RU" sz="3600" dirty="0">
                <a:latin typeface="+mj-lt"/>
              </a:rPr>
              <a:t> </a:t>
            </a:r>
            <a:r>
              <a:rPr lang="ru-RU" sz="3600" dirty="0" err="1">
                <a:latin typeface="+mj-lt"/>
              </a:rPr>
              <a:t>вървеше</a:t>
            </a:r>
            <a:r>
              <a:rPr lang="ru-RU" sz="3600" dirty="0">
                <a:latin typeface="+mj-lt"/>
              </a:rPr>
              <a:t> </a:t>
            </a:r>
            <a:r>
              <a:rPr lang="ru-RU" sz="3600" dirty="0" err="1">
                <a:latin typeface="+mj-lt"/>
              </a:rPr>
              <a:t>натам</a:t>
            </a:r>
            <a:r>
              <a:rPr lang="ru-RU" sz="3600" dirty="0">
                <a:latin typeface="+mj-lt"/>
              </a:rPr>
              <a:t>.   </a:t>
            </a:r>
          </a:p>
          <a:p>
            <a:pPr>
              <a:lnSpc>
                <a:spcPct val="150000"/>
              </a:lnSpc>
            </a:pPr>
            <a:r>
              <a:rPr lang="ru-RU" sz="3600" dirty="0">
                <a:latin typeface="+mj-lt"/>
              </a:rPr>
              <a:t>     </a:t>
            </a:r>
            <a:r>
              <a:rPr lang="ru-RU" sz="3600" dirty="0" err="1">
                <a:latin typeface="+mj-lt"/>
              </a:rPr>
              <a:t>Ето</a:t>
            </a:r>
            <a:r>
              <a:rPr lang="ru-RU" sz="3600" dirty="0">
                <a:latin typeface="+mj-lt"/>
              </a:rPr>
              <a:t> и </a:t>
            </a:r>
            <a:r>
              <a:rPr lang="ru-RU" sz="3600" dirty="0" err="1">
                <a:latin typeface="+mj-lt"/>
              </a:rPr>
              <a:t>първата</a:t>
            </a:r>
            <a:r>
              <a:rPr lang="ru-RU" sz="3600" dirty="0">
                <a:latin typeface="+mj-lt"/>
              </a:rPr>
              <a:t> </a:t>
            </a:r>
            <a:r>
              <a:rPr lang="ru-RU" sz="3600" dirty="0" err="1">
                <a:latin typeface="+mj-lt"/>
              </a:rPr>
              <a:t>къща</a:t>
            </a:r>
            <a:r>
              <a:rPr lang="ru-RU" sz="3600" dirty="0">
                <a:latin typeface="+mj-lt"/>
              </a:rPr>
              <a:t>. На двора, </a:t>
            </a:r>
            <a:r>
              <a:rPr lang="ru-RU" sz="3600" dirty="0">
                <a:solidFill>
                  <a:srgbClr val="C00000"/>
                </a:solidFill>
                <a:latin typeface="+mj-lt"/>
              </a:rPr>
              <a:t>под </a:t>
            </a:r>
            <a:r>
              <a:rPr lang="ru-RU" sz="3600" dirty="0" err="1">
                <a:solidFill>
                  <a:srgbClr val="C00000"/>
                </a:solidFill>
                <a:latin typeface="+mj-lt"/>
              </a:rPr>
              <a:t>черешата</a:t>
            </a:r>
            <a:r>
              <a:rPr lang="ru-RU" sz="3600" dirty="0">
                <a:latin typeface="+mj-lt"/>
              </a:rPr>
              <a:t>, </a:t>
            </a:r>
            <a:r>
              <a:rPr lang="ru-RU" sz="3600" dirty="0" err="1">
                <a:latin typeface="+mj-lt"/>
              </a:rPr>
              <a:t>имаше</a:t>
            </a:r>
            <a:r>
              <a:rPr lang="ru-RU" sz="3600" dirty="0">
                <a:latin typeface="+mj-lt"/>
              </a:rPr>
              <a:t> малка </a:t>
            </a:r>
            <a:r>
              <a:rPr lang="ru-RU" sz="3600" dirty="0" err="1">
                <a:latin typeface="+mj-lt"/>
              </a:rPr>
              <a:t>пейка</a:t>
            </a:r>
            <a:r>
              <a:rPr lang="ru-RU" sz="3600" dirty="0">
                <a:latin typeface="+mj-lt"/>
              </a:rPr>
              <a:t>. </a:t>
            </a:r>
            <a:r>
              <a:rPr lang="ru-RU" sz="3600" dirty="0" err="1">
                <a:latin typeface="+mj-lt"/>
              </a:rPr>
              <a:t>Бързо</a:t>
            </a:r>
            <a:r>
              <a:rPr lang="ru-RU" sz="3600" dirty="0">
                <a:latin typeface="+mj-lt"/>
              </a:rPr>
              <a:t>, </a:t>
            </a:r>
            <a:r>
              <a:rPr lang="ru-RU" sz="3600" dirty="0" err="1">
                <a:solidFill>
                  <a:srgbClr val="C00000"/>
                </a:solidFill>
                <a:latin typeface="+mj-lt"/>
              </a:rPr>
              <a:t>някак</a:t>
            </a:r>
            <a:r>
              <a:rPr lang="ru-RU" sz="3600" dirty="0">
                <a:solidFill>
                  <a:srgbClr val="C00000"/>
                </a:solidFill>
                <a:latin typeface="+mj-lt"/>
              </a:rPr>
              <a:t> </a:t>
            </a:r>
            <a:r>
              <a:rPr lang="ru-RU" sz="3600" dirty="0" err="1">
                <a:solidFill>
                  <a:srgbClr val="C00000"/>
                </a:solidFill>
                <a:latin typeface="+mj-lt"/>
              </a:rPr>
              <a:t>припряно</a:t>
            </a:r>
            <a:r>
              <a:rPr lang="ru-RU" sz="3600" dirty="0">
                <a:latin typeface="+mj-lt"/>
              </a:rPr>
              <a:t>, </a:t>
            </a:r>
            <a:r>
              <a:rPr lang="ru-RU" sz="3600" dirty="0" err="1">
                <a:latin typeface="+mj-lt"/>
              </a:rPr>
              <a:t>старицата</a:t>
            </a:r>
            <a:r>
              <a:rPr lang="ru-RU" sz="3600" dirty="0">
                <a:latin typeface="+mj-lt"/>
              </a:rPr>
              <a:t> отвори </a:t>
            </a:r>
            <a:r>
              <a:rPr lang="ru-RU" sz="3600" dirty="0" err="1">
                <a:latin typeface="+mj-lt"/>
              </a:rPr>
              <a:t>вратичката</a:t>
            </a:r>
            <a:r>
              <a:rPr lang="ru-RU" sz="3600" dirty="0">
                <a:latin typeface="+mj-lt"/>
              </a:rPr>
              <a:t>. В </a:t>
            </a:r>
            <a:r>
              <a:rPr lang="ru-RU" sz="3600" dirty="0" err="1">
                <a:latin typeface="+mj-lt"/>
              </a:rPr>
              <a:t>градината</a:t>
            </a:r>
            <a:r>
              <a:rPr lang="ru-RU" sz="3600" dirty="0">
                <a:latin typeface="+mj-lt"/>
              </a:rPr>
              <a:t> красива </a:t>
            </a:r>
            <a:r>
              <a:rPr lang="ru-RU" sz="3600" dirty="0" err="1">
                <a:latin typeface="+mj-lt"/>
              </a:rPr>
              <a:t>девойка</a:t>
            </a:r>
            <a:r>
              <a:rPr lang="ru-RU" sz="3600" dirty="0">
                <a:latin typeface="+mj-lt"/>
              </a:rPr>
              <a:t> </a:t>
            </a:r>
            <a:r>
              <a:rPr lang="ru-RU" sz="3600" dirty="0" err="1">
                <a:latin typeface="+mj-lt"/>
              </a:rPr>
              <a:t>поливаше</a:t>
            </a:r>
            <a:r>
              <a:rPr lang="ru-RU" sz="3600" dirty="0">
                <a:latin typeface="+mj-lt"/>
              </a:rPr>
              <a:t> </a:t>
            </a:r>
            <a:r>
              <a:rPr lang="ru-RU" sz="3600" dirty="0" err="1">
                <a:latin typeface="+mj-lt"/>
              </a:rPr>
              <a:t>цветята</a:t>
            </a:r>
            <a:r>
              <a:rPr lang="ru-RU" sz="3600" dirty="0">
                <a:latin typeface="+mj-lt"/>
              </a:rPr>
              <a:t>, </a:t>
            </a:r>
            <a:r>
              <a:rPr lang="ru-RU" sz="3600" dirty="0" err="1">
                <a:solidFill>
                  <a:srgbClr val="C00000"/>
                </a:solidFill>
                <a:latin typeface="+mj-lt"/>
              </a:rPr>
              <a:t>тананикайки</a:t>
            </a:r>
            <a:r>
              <a:rPr lang="ru-RU" sz="3600" dirty="0">
                <a:solidFill>
                  <a:srgbClr val="C00000"/>
                </a:solidFill>
                <a:latin typeface="+mj-lt"/>
              </a:rPr>
              <a:t> си весело</a:t>
            </a:r>
            <a:r>
              <a:rPr lang="ru-RU" sz="3600" dirty="0">
                <a:latin typeface="+mj-lt"/>
              </a:rPr>
              <a:t>.</a:t>
            </a:r>
            <a:endParaRPr lang="bg-BG" sz="3600" dirty="0">
              <a:latin typeface="+mj-lt"/>
            </a:endParaRPr>
          </a:p>
        </p:txBody>
      </p:sp>
      <p:sp>
        <p:nvSpPr>
          <p:cNvPr id="11" name="Стрелка: извита надолу 10">
            <a:extLst>
              <a:ext uri="{FF2B5EF4-FFF2-40B4-BE49-F238E27FC236}">
                <a16:creationId xmlns:a16="http://schemas.microsoft.com/office/drawing/2014/main" id="{F34C81F3-CFDD-4943-9EF1-E0CB4A05ED75}"/>
              </a:ext>
            </a:extLst>
          </p:cNvPr>
          <p:cNvSpPr/>
          <p:nvPr/>
        </p:nvSpPr>
        <p:spPr>
          <a:xfrm>
            <a:off x="7885043" y="959288"/>
            <a:ext cx="1351722" cy="47707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12" name="Стрелка: извита надясно 11">
            <a:extLst>
              <a:ext uri="{FF2B5EF4-FFF2-40B4-BE49-F238E27FC236}">
                <a16:creationId xmlns:a16="http://schemas.microsoft.com/office/drawing/2014/main" id="{F5B92348-CF41-41AF-B19F-3873778E179A}"/>
              </a:ext>
            </a:extLst>
          </p:cNvPr>
          <p:cNvSpPr/>
          <p:nvPr/>
        </p:nvSpPr>
        <p:spPr>
          <a:xfrm rot="5400000">
            <a:off x="8607390" y="-339814"/>
            <a:ext cx="477079" cy="147541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13" name="Стрелка: извита надясно 12">
            <a:extLst>
              <a:ext uri="{FF2B5EF4-FFF2-40B4-BE49-F238E27FC236}">
                <a16:creationId xmlns:a16="http://schemas.microsoft.com/office/drawing/2014/main" id="{7BA8D7E7-6BC6-46B1-9407-A3EB1F3705BB}"/>
              </a:ext>
            </a:extLst>
          </p:cNvPr>
          <p:cNvSpPr/>
          <p:nvPr/>
        </p:nvSpPr>
        <p:spPr>
          <a:xfrm rot="5400000">
            <a:off x="7131975" y="2103238"/>
            <a:ext cx="477079" cy="147541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14" name="Стрелка: извита надясно 13">
            <a:extLst>
              <a:ext uri="{FF2B5EF4-FFF2-40B4-BE49-F238E27FC236}">
                <a16:creationId xmlns:a16="http://schemas.microsoft.com/office/drawing/2014/main" id="{064F10C6-94F3-44E6-B213-9B70215DD1FC}"/>
              </a:ext>
            </a:extLst>
          </p:cNvPr>
          <p:cNvSpPr/>
          <p:nvPr/>
        </p:nvSpPr>
        <p:spPr>
          <a:xfrm rot="5400000">
            <a:off x="6144765" y="2936555"/>
            <a:ext cx="477079" cy="147541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15" name="Стрелка: извита надясно 14">
            <a:extLst>
              <a:ext uri="{FF2B5EF4-FFF2-40B4-BE49-F238E27FC236}">
                <a16:creationId xmlns:a16="http://schemas.microsoft.com/office/drawing/2014/main" id="{8AF118D4-AA6C-44E3-82D4-9386E9445F72}"/>
              </a:ext>
            </a:extLst>
          </p:cNvPr>
          <p:cNvSpPr/>
          <p:nvPr/>
        </p:nvSpPr>
        <p:spPr>
          <a:xfrm rot="5400000">
            <a:off x="5480494" y="3590207"/>
            <a:ext cx="330205" cy="353749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90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B308C3D-39E5-4278-B32D-7FC89D56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1. Същност на обособените части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99A2242-60F1-4AA9-ADE3-E1148C7D3D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r>
              <a:rPr lang="en-US"/>
              <a:t>а/ второстепенни части на изречението</a:t>
            </a:r>
          </a:p>
          <a:p>
            <a:pPr marL="0"/>
            <a:r>
              <a:rPr lang="en-US"/>
              <a:t>б/ поясняват съществителни, местоимения, наречия или сказуемото в изречението</a:t>
            </a:r>
          </a:p>
          <a:p>
            <a:pPr marL="0"/>
            <a:r>
              <a:rPr lang="en-US"/>
              <a:t>в/ обособяват /отделят/ се интонационно чрез паузи в устната реч и пунктуационно чрез пунктуационни знаци в писмената</a:t>
            </a:r>
          </a:p>
          <a:p>
            <a:pPr marL="0"/>
            <a:r>
              <a:rPr lang="en-US"/>
              <a:t>г/ носят логическото ударение в изречението – акцентира се на тях	</a:t>
            </a:r>
          </a:p>
        </p:txBody>
      </p:sp>
    </p:spTree>
    <p:extLst>
      <p:ext uri="{BB962C8B-B14F-4D97-AF65-F5344CB8AC3E}">
        <p14:creationId xmlns:p14="http://schemas.microsoft.com/office/powerpoint/2010/main" val="466073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F4C7D1C-522A-4AED-B8B8-41A5388FF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642" y="2353641"/>
            <a:ext cx="5782716" cy="2150719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2. Видове обособени части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0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Картина 2">
            <a:extLst>
              <a:ext uri="{FF2B5EF4-FFF2-40B4-BE49-F238E27FC236}">
                <a16:creationId xmlns:a16="http://schemas.microsoft.com/office/drawing/2014/main" id="{0FF9F6F0-F42B-4A84-AD0C-C46879679F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361950"/>
            <a:ext cx="11772900" cy="6134100"/>
          </a:xfrm>
          <a:prstGeom prst="rect">
            <a:avLst/>
          </a:prstGeom>
        </p:spPr>
      </p:pic>
      <p:sp>
        <p:nvSpPr>
          <p:cNvPr id="4" name="Заглавие 1">
            <a:extLst>
              <a:ext uri="{FF2B5EF4-FFF2-40B4-BE49-F238E27FC236}">
                <a16:creationId xmlns:a16="http://schemas.microsoft.com/office/drawing/2014/main" id="{24599A43-E48E-4799-A7AA-F7DAE728174D}"/>
              </a:ext>
            </a:extLst>
          </p:cNvPr>
          <p:cNvSpPr txBox="1">
            <a:spLocks/>
          </p:cNvSpPr>
          <p:nvPr/>
        </p:nvSpPr>
        <p:spPr>
          <a:xfrm>
            <a:off x="53009" y="361950"/>
            <a:ext cx="11929441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dirty="0"/>
              <a:t>а/                                         - </a:t>
            </a:r>
            <a:r>
              <a:rPr lang="bg-BG" sz="2800" b="1" dirty="0">
                <a:solidFill>
                  <a:srgbClr val="FF0000"/>
                </a:solidFill>
              </a:rPr>
              <a:t>пояснява същ. име или местоимение</a:t>
            </a:r>
            <a:r>
              <a:rPr lang="bg-BG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Свободна форма: фигура 9">
            <a:extLst>
              <a:ext uri="{FF2B5EF4-FFF2-40B4-BE49-F238E27FC236}">
                <a16:creationId xmlns:a16="http://schemas.microsoft.com/office/drawing/2014/main" id="{4CBEDE32-51AB-41D3-83E2-657E62510870}"/>
              </a:ext>
            </a:extLst>
          </p:cNvPr>
          <p:cNvSpPr/>
          <p:nvPr/>
        </p:nvSpPr>
        <p:spPr>
          <a:xfrm>
            <a:off x="2703443" y="2994991"/>
            <a:ext cx="3061253" cy="159026"/>
          </a:xfrm>
          <a:custGeom>
            <a:avLst/>
            <a:gdLst>
              <a:gd name="connsiteX0" fmla="*/ 0 w 3061253"/>
              <a:gd name="connsiteY0" fmla="*/ 92766 h 159026"/>
              <a:gd name="connsiteX1" fmla="*/ 66261 w 3061253"/>
              <a:gd name="connsiteY1" fmla="*/ 79513 h 159026"/>
              <a:gd name="connsiteX2" fmla="*/ 106018 w 3061253"/>
              <a:gd name="connsiteY2" fmla="*/ 66261 h 159026"/>
              <a:gd name="connsiteX3" fmla="*/ 159027 w 3061253"/>
              <a:gd name="connsiteY3" fmla="*/ 53009 h 159026"/>
              <a:gd name="connsiteX4" fmla="*/ 198783 w 3061253"/>
              <a:gd name="connsiteY4" fmla="*/ 26505 h 159026"/>
              <a:gd name="connsiteX5" fmla="*/ 344557 w 3061253"/>
              <a:gd name="connsiteY5" fmla="*/ 26505 h 159026"/>
              <a:gd name="connsiteX6" fmla="*/ 437322 w 3061253"/>
              <a:gd name="connsiteY6" fmla="*/ 66261 h 159026"/>
              <a:gd name="connsiteX7" fmla="*/ 516835 w 3061253"/>
              <a:gd name="connsiteY7" fmla="*/ 92766 h 159026"/>
              <a:gd name="connsiteX8" fmla="*/ 596348 w 3061253"/>
              <a:gd name="connsiteY8" fmla="*/ 119270 h 159026"/>
              <a:gd name="connsiteX9" fmla="*/ 636105 w 3061253"/>
              <a:gd name="connsiteY9" fmla="*/ 132522 h 159026"/>
              <a:gd name="connsiteX10" fmla="*/ 808383 w 3061253"/>
              <a:gd name="connsiteY10" fmla="*/ 106018 h 159026"/>
              <a:gd name="connsiteX11" fmla="*/ 848140 w 3061253"/>
              <a:gd name="connsiteY11" fmla="*/ 79513 h 159026"/>
              <a:gd name="connsiteX12" fmla="*/ 927653 w 3061253"/>
              <a:gd name="connsiteY12" fmla="*/ 39757 h 159026"/>
              <a:gd name="connsiteX13" fmla="*/ 954157 w 3061253"/>
              <a:gd name="connsiteY13" fmla="*/ 13252 h 159026"/>
              <a:gd name="connsiteX14" fmla="*/ 1060174 w 3061253"/>
              <a:gd name="connsiteY14" fmla="*/ 0 h 159026"/>
              <a:gd name="connsiteX15" fmla="*/ 1219200 w 3061253"/>
              <a:gd name="connsiteY15" fmla="*/ 26505 h 159026"/>
              <a:gd name="connsiteX16" fmla="*/ 1311966 w 3061253"/>
              <a:gd name="connsiteY16" fmla="*/ 53009 h 159026"/>
              <a:gd name="connsiteX17" fmla="*/ 1391479 w 3061253"/>
              <a:gd name="connsiteY17" fmla="*/ 92766 h 159026"/>
              <a:gd name="connsiteX18" fmla="*/ 1431235 w 3061253"/>
              <a:gd name="connsiteY18" fmla="*/ 119270 h 159026"/>
              <a:gd name="connsiteX19" fmla="*/ 1524000 w 3061253"/>
              <a:gd name="connsiteY19" fmla="*/ 145774 h 159026"/>
              <a:gd name="connsiteX20" fmla="*/ 1683027 w 3061253"/>
              <a:gd name="connsiteY20" fmla="*/ 132522 h 159026"/>
              <a:gd name="connsiteX21" fmla="*/ 1722783 w 3061253"/>
              <a:gd name="connsiteY21" fmla="*/ 92766 h 159026"/>
              <a:gd name="connsiteX22" fmla="*/ 1762540 w 3061253"/>
              <a:gd name="connsiteY22" fmla="*/ 79513 h 159026"/>
              <a:gd name="connsiteX23" fmla="*/ 1802296 w 3061253"/>
              <a:gd name="connsiteY23" fmla="*/ 53009 h 159026"/>
              <a:gd name="connsiteX24" fmla="*/ 1881809 w 3061253"/>
              <a:gd name="connsiteY24" fmla="*/ 26505 h 159026"/>
              <a:gd name="connsiteX25" fmla="*/ 1934818 w 3061253"/>
              <a:gd name="connsiteY25" fmla="*/ 39757 h 159026"/>
              <a:gd name="connsiteX26" fmla="*/ 2080592 w 3061253"/>
              <a:gd name="connsiteY26" fmla="*/ 79513 h 159026"/>
              <a:gd name="connsiteX27" fmla="*/ 2173357 w 3061253"/>
              <a:gd name="connsiteY27" fmla="*/ 92766 h 159026"/>
              <a:gd name="connsiteX28" fmla="*/ 2252870 w 3061253"/>
              <a:gd name="connsiteY28" fmla="*/ 119270 h 159026"/>
              <a:gd name="connsiteX29" fmla="*/ 2292627 w 3061253"/>
              <a:gd name="connsiteY29" fmla="*/ 132522 h 159026"/>
              <a:gd name="connsiteX30" fmla="*/ 2438400 w 3061253"/>
              <a:gd name="connsiteY30" fmla="*/ 92766 h 159026"/>
              <a:gd name="connsiteX31" fmla="*/ 2478157 w 3061253"/>
              <a:gd name="connsiteY31" fmla="*/ 13252 h 159026"/>
              <a:gd name="connsiteX32" fmla="*/ 2570922 w 3061253"/>
              <a:gd name="connsiteY32" fmla="*/ 39757 h 159026"/>
              <a:gd name="connsiteX33" fmla="*/ 2610679 w 3061253"/>
              <a:gd name="connsiteY33" fmla="*/ 53009 h 159026"/>
              <a:gd name="connsiteX34" fmla="*/ 2716696 w 3061253"/>
              <a:gd name="connsiteY34" fmla="*/ 92766 h 159026"/>
              <a:gd name="connsiteX35" fmla="*/ 2756453 w 3061253"/>
              <a:gd name="connsiteY35" fmla="*/ 119270 h 159026"/>
              <a:gd name="connsiteX36" fmla="*/ 2888974 w 3061253"/>
              <a:gd name="connsiteY36" fmla="*/ 159026 h 159026"/>
              <a:gd name="connsiteX37" fmla="*/ 3061253 w 3061253"/>
              <a:gd name="connsiteY37" fmla="*/ 145774 h 159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061253" h="159026">
                <a:moveTo>
                  <a:pt x="0" y="92766"/>
                </a:moveTo>
                <a:cubicBezTo>
                  <a:pt x="22087" y="88348"/>
                  <a:pt x="44409" y="84976"/>
                  <a:pt x="66261" y="79513"/>
                </a:cubicBezTo>
                <a:cubicBezTo>
                  <a:pt x="79813" y="76125"/>
                  <a:pt x="92586" y="70099"/>
                  <a:pt x="106018" y="66261"/>
                </a:cubicBezTo>
                <a:cubicBezTo>
                  <a:pt x="123531" y="61257"/>
                  <a:pt x="141357" y="57426"/>
                  <a:pt x="159027" y="53009"/>
                </a:cubicBezTo>
                <a:cubicBezTo>
                  <a:pt x="172279" y="44174"/>
                  <a:pt x="184144" y="32779"/>
                  <a:pt x="198783" y="26505"/>
                </a:cubicBezTo>
                <a:cubicBezTo>
                  <a:pt x="256062" y="1957"/>
                  <a:pt x="278408" y="17054"/>
                  <a:pt x="344557" y="26505"/>
                </a:cubicBezTo>
                <a:cubicBezTo>
                  <a:pt x="472516" y="69157"/>
                  <a:pt x="273590" y="767"/>
                  <a:pt x="437322" y="66261"/>
                </a:cubicBezTo>
                <a:cubicBezTo>
                  <a:pt x="463262" y="76637"/>
                  <a:pt x="490331" y="83931"/>
                  <a:pt x="516835" y="92766"/>
                </a:cubicBezTo>
                <a:lnTo>
                  <a:pt x="596348" y="119270"/>
                </a:lnTo>
                <a:lnTo>
                  <a:pt x="636105" y="132522"/>
                </a:lnTo>
                <a:cubicBezTo>
                  <a:pt x="660046" y="129862"/>
                  <a:pt x="768215" y="123233"/>
                  <a:pt x="808383" y="106018"/>
                </a:cubicBezTo>
                <a:cubicBezTo>
                  <a:pt x="823023" y="99744"/>
                  <a:pt x="833894" y="86636"/>
                  <a:pt x="848140" y="79513"/>
                </a:cubicBezTo>
                <a:cubicBezTo>
                  <a:pt x="913457" y="46854"/>
                  <a:pt x="864356" y="90395"/>
                  <a:pt x="927653" y="39757"/>
                </a:cubicBezTo>
                <a:cubicBezTo>
                  <a:pt x="937409" y="31952"/>
                  <a:pt x="942190" y="16842"/>
                  <a:pt x="954157" y="13252"/>
                </a:cubicBezTo>
                <a:cubicBezTo>
                  <a:pt x="988269" y="3018"/>
                  <a:pt x="1024835" y="4417"/>
                  <a:pt x="1060174" y="0"/>
                </a:cubicBezTo>
                <a:cubicBezTo>
                  <a:pt x="1179465" y="29822"/>
                  <a:pt x="1033065" y="-4518"/>
                  <a:pt x="1219200" y="26505"/>
                </a:cubicBezTo>
                <a:cubicBezTo>
                  <a:pt x="1252482" y="32052"/>
                  <a:pt x="1280454" y="42505"/>
                  <a:pt x="1311966" y="53009"/>
                </a:cubicBezTo>
                <a:cubicBezTo>
                  <a:pt x="1425899" y="128964"/>
                  <a:pt x="1281747" y="37899"/>
                  <a:pt x="1391479" y="92766"/>
                </a:cubicBezTo>
                <a:cubicBezTo>
                  <a:pt x="1405724" y="99889"/>
                  <a:pt x="1416989" y="112147"/>
                  <a:pt x="1431235" y="119270"/>
                </a:cubicBezTo>
                <a:cubicBezTo>
                  <a:pt x="1450245" y="128775"/>
                  <a:pt x="1507018" y="141528"/>
                  <a:pt x="1524000" y="145774"/>
                </a:cubicBezTo>
                <a:cubicBezTo>
                  <a:pt x="1577009" y="141357"/>
                  <a:pt x="1631630" y="146228"/>
                  <a:pt x="1683027" y="132522"/>
                </a:cubicBezTo>
                <a:cubicBezTo>
                  <a:pt x="1701135" y="127693"/>
                  <a:pt x="1707189" y="103162"/>
                  <a:pt x="1722783" y="92766"/>
                </a:cubicBezTo>
                <a:cubicBezTo>
                  <a:pt x="1734406" y="85017"/>
                  <a:pt x="1750046" y="85760"/>
                  <a:pt x="1762540" y="79513"/>
                </a:cubicBezTo>
                <a:cubicBezTo>
                  <a:pt x="1776785" y="72390"/>
                  <a:pt x="1787742" y="59477"/>
                  <a:pt x="1802296" y="53009"/>
                </a:cubicBezTo>
                <a:cubicBezTo>
                  <a:pt x="1827826" y="41662"/>
                  <a:pt x="1881809" y="26505"/>
                  <a:pt x="1881809" y="26505"/>
                </a:cubicBezTo>
                <a:cubicBezTo>
                  <a:pt x="1899479" y="30922"/>
                  <a:pt x="1917305" y="34753"/>
                  <a:pt x="1934818" y="39757"/>
                </a:cubicBezTo>
                <a:cubicBezTo>
                  <a:pt x="1999519" y="58243"/>
                  <a:pt x="1986089" y="66012"/>
                  <a:pt x="2080592" y="79513"/>
                </a:cubicBezTo>
                <a:lnTo>
                  <a:pt x="2173357" y="92766"/>
                </a:lnTo>
                <a:lnTo>
                  <a:pt x="2252870" y="119270"/>
                </a:lnTo>
                <a:lnTo>
                  <a:pt x="2292627" y="132522"/>
                </a:lnTo>
                <a:cubicBezTo>
                  <a:pt x="2320413" y="129049"/>
                  <a:pt x="2411065" y="133768"/>
                  <a:pt x="2438400" y="92766"/>
                </a:cubicBezTo>
                <a:cubicBezTo>
                  <a:pt x="2536102" y="-53785"/>
                  <a:pt x="2382922" y="108490"/>
                  <a:pt x="2478157" y="13252"/>
                </a:cubicBezTo>
                <a:lnTo>
                  <a:pt x="2570922" y="39757"/>
                </a:lnTo>
                <a:cubicBezTo>
                  <a:pt x="2584302" y="43771"/>
                  <a:pt x="2598185" y="46762"/>
                  <a:pt x="2610679" y="53009"/>
                </a:cubicBezTo>
                <a:cubicBezTo>
                  <a:pt x="2701678" y="98508"/>
                  <a:pt x="2588852" y="67196"/>
                  <a:pt x="2716696" y="92766"/>
                </a:cubicBezTo>
                <a:cubicBezTo>
                  <a:pt x="2729948" y="101601"/>
                  <a:pt x="2741899" y="112801"/>
                  <a:pt x="2756453" y="119270"/>
                </a:cubicBezTo>
                <a:cubicBezTo>
                  <a:pt x="2797935" y="137706"/>
                  <a:pt x="2844919" y="148012"/>
                  <a:pt x="2888974" y="159026"/>
                </a:cubicBezTo>
                <a:cubicBezTo>
                  <a:pt x="2998988" y="140691"/>
                  <a:pt x="2941617" y="145774"/>
                  <a:pt x="3061253" y="1457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1" name="Свободна форма: фигура 10">
            <a:extLst>
              <a:ext uri="{FF2B5EF4-FFF2-40B4-BE49-F238E27FC236}">
                <a16:creationId xmlns:a16="http://schemas.microsoft.com/office/drawing/2014/main" id="{F52D3AF6-82FE-43F0-BAA9-9A5D0ADB2333}"/>
              </a:ext>
            </a:extLst>
          </p:cNvPr>
          <p:cNvSpPr/>
          <p:nvPr/>
        </p:nvSpPr>
        <p:spPr>
          <a:xfrm>
            <a:off x="901148" y="4399722"/>
            <a:ext cx="3260035" cy="238539"/>
          </a:xfrm>
          <a:custGeom>
            <a:avLst/>
            <a:gdLst>
              <a:gd name="connsiteX0" fmla="*/ 0 w 3260035"/>
              <a:gd name="connsiteY0" fmla="*/ 119269 h 238539"/>
              <a:gd name="connsiteX1" fmla="*/ 39756 w 3260035"/>
              <a:gd name="connsiteY1" fmla="*/ 92765 h 238539"/>
              <a:gd name="connsiteX2" fmla="*/ 66261 w 3260035"/>
              <a:gd name="connsiteY2" fmla="*/ 66261 h 238539"/>
              <a:gd name="connsiteX3" fmla="*/ 106017 w 3260035"/>
              <a:gd name="connsiteY3" fmla="*/ 53008 h 238539"/>
              <a:gd name="connsiteX4" fmla="*/ 145774 w 3260035"/>
              <a:gd name="connsiteY4" fmla="*/ 26504 h 238539"/>
              <a:gd name="connsiteX5" fmla="*/ 225287 w 3260035"/>
              <a:gd name="connsiteY5" fmla="*/ 0 h 238539"/>
              <a:gd name="connsiteX6" fmla="*/ 424069 w 3260035"/>
              <a:gd name="connsiteY6" fmla="*/ 13252 h 238539"/>
              <a:gd name="connsiteX7" fmla="*/ 463826 w 3260035"/>
              <a:gd name="connsiteY7" fmla="*/ 26504 h 238539"/>
              <a:gd name="connsiteX8" fmla="*/ 490330 w 3260035"/>
              <a:gd name="connsiteY8" fmla="*/ 66261 h 238539"/>
              <a:gd name="connsiteX9" fmla="*/ 569843 w 3260035"/>
              <a:gd name="connsiteY9" fmla="*/ 92765 h 238539"/>
              <a:gd name="connsiteX10" fmla="*/ 636104 w 3260035"/>
              <a:gd name="connsiteY10" fmla="*/ 132521 h 238539"/>
              <a:gd name="connsiteX11" fmla="*/ 702365 w 3260035"/>
              <a:gd name="connsiteY11" fmla="*/ 172278 h 238539"/>
              <a:gd name="connsiteX12" fmla="*/ 861391 w 3260035"/>
              <a:gd name="connsiteY12" fmla="*/ 159026 h 238539"/>
              <a:gd name="connsiteX13" fmla="*/ 901148 w 3260035"/>
              <a:gd name="connsiteY13" fmla="*/ 145774 h 238539"/>
              <a:gd name="connsiteX14" fmla="*/ 980661 w 3260035"/>
              <a:gd name="connsiteY14" fmla="*/ 92765 h 238539"/>
              <a:gd name="connsiteX15" fmla="*/ 1099930 w 3260035"/>
              <a:gd name="connsiteY15" fmla="*/ 79513 h 238539"/>
              <a:gd name="connsiteX16" fmla="*/ 1205948 w 3260035"/>
              <a:gd name="connsiteY16" fmla="*/ 66261 h 238539"/>
              <a:gd name="connsiteX17" fmla="*/ 1311965 w 3260035"/>
              <a:gd name="connsiteY17" fmla="*/ 79513 h 238539"/>
              <a:gd name="connsiteX18" fmla="*/ 1351722 w 3260035"/>
              <a:gd name="connsiteY18" fmla="*/ 92765 h 238539"/>
              <a:gd name="connsiteX19" fmla="*/ 1404730 w 3260035"/>
              <a:gd name="connsiteY19" fmla="*/ 159026 h 238539"/>
              <a:gd name="connsiteX20" fmla="*/ 1444487 w 3260035"/>
              <a:gd name="connsiteY20" fmla="*/ 172278 h 238539"/>
              <a:gd name="connsiteX21" fmla="*/ 1524000 w 3260035"/>
              <a:gd name="connsiteY21" fmla="*/ 212035 h 238539"/>
              <a:gd name="connsiteX22" fmla="*/ 1630017 w 3260035"/>
              <a:gd name="connsiteY22" fmla="*/ 185530 h 238539"/>
              <a:gd name="connsiteX23" fmla="*/ 1736035 w 3260035"/>
              <a:gd name="connsiteY23" fmla="*/ 132521 h 238539"/>
              <a:gd name="connsiteX24" fmla="*/ 1815548 w 3260035"/>
              <a:gd name="connsiteY24" fmla="*/ 106017 h 238539"/>
              <a:gd name="connsiteX25" fmla="*/ 1855304 w 3260035"/>
              <a:gd name="connsiteY25" fmla="*/ 92765 h 238539"/>
              <a:gd name="connsiteX26" fmla="*/ 1908313 w 3260035"/>
              <a:gd name="connsiteY26" fmla="*/ 79513 h 238539"/>
              <a:gd name="connsiteX27" fmla="*/ 1987826 w 3260035"/>
              <a:gd name="connsiteY27" fmla="*/ 53008 h 238539"/>
              <a:gd name="connsiteX28" fmla="*/ 2213113 w 3260035"/>
              <a:gd name="connsiteY28" fmla="*/ 79513 h 238539"/>
              <a:gd name="connsiteX29" fmla="*/ 2266122 w 3260035"/>
              <a:gd name="connsiteY29" fmla="*/ 92765 h 238539"/>
              <a:gd name="connsiteX30" fmla="*/ 2305878 w 3260035"/>
              <a:gd name="connsiteY30" fmla="*/ 119269 h 238539"/>
              <a:gd name="connsiteX31" fmla="*/ 2385391 w 3260035"/>
              <a:gd name="connsiteY31" fmla="*/ 212035 h 238539"/>
              <a:gd name="connsiteX32" fmla="*/ 2464904 w 3260035"/>
              <a:gd name="connsiteY32" fmla="*/ 238539 h 238539"/>
              <a:gd name="connsiteX33" fmla="*/ 2570922 w 3260035"/>
              <a:gd name="connsiteY33" fmla="*/ 212035 h 238539"/>
              <a:gd name="connsiteX34" fmla="*/ 2597426 w 3260035"/>
              <a:gd name="connsiteY34" fmla="*/ 185530 h 238539"/>
              <a:gd name="connsiteX35" fmla="*/ 2637182 w 3260035"/>
              <a:gd name="connsiteY35" fmla="*/ 159026 h 238539"/>
              <a:gd name="connsiteX36" fmla="*/ 2663687 w 3260035"/>
              <a:gd name="connsiteY36" fmla="*/ 132521 h 238539"/>
              <a:gd name="connsiteX37" fmla="*/ 2743200 w 3260035"/>
              <a:gd name="connsiteY37" fmla="*/ 92765 h 238539"/>
              <a:gd name="connsiteX38" fmla="*/ 2968487 w 3260035"/>
              <a:gd name="connsiteY38" fmla="*/ 106017 h 238539"/>
              <a:gd name="connsiteX39" fmla="*/ 3008243 w 3260035"/>
              <a:gd name="connsiteY39" fmla="*/ 119269 h 238539"/>
              <a:gd name="connsiteX40" fmla="*/ 3061252 w 3260035"/>
              <a:gd name="connsiteY40" fmla="*/ 132521 h 238539"/>
              <a:gd name="connsiteX41" fmla="*/ 3180522 w 3260035"/>
              <a:gd name="connsiteY41" fmla="*/ 172278 h 238539"/>
              <a:gd name="connsiteX42" fmla="*/ 3260035 w 3260035"/>
              <a:gd name="connsiteY42" fmla="*/ 198782 h 23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260035" h="238539">
                <a:moveTo>
                  <a:pt x="0" y="119269"/>
                </a:moveTo>
                <a:cubicBezTo>
                  <a:pt x="13252" y="110434"/>
                  <a:pt x="27319" y="102714"/>
                  <a:pt x="39756" y="92765"/>
                </a:cubicBezTo>
                <a:cubicBezTo>
                  <a:pt x="49512" y="84960"/>
                  <a:pt x="55547" y="72689"/>
                  <a:pt x="66261" y="66261"/>
                </a:cubicBezTo>
                <a:cubicBezTo>
                  <a:pt x="78239" y="59074"/>
                  <a:pt x="93523" y="59255"/>
                  <a:pt x="106017" y="53008"/>
                </a:cubicBezTo>
                <a:cubicBezTo>
                  <a:pt x="120263" y="45885"/>
                  <a:pt x="131220" y="32973"/>
                  <a:pt x="145774" y="26504"/>
                </a:cubicBezTo>
                <a:cubicBezTo>
                  <a:pt x="171304" y="15157"/>
                  <a:pt x="225287" y="0"/>
                  <a:pt x="225287" y="0"/>
                </a:cubicBezTo>
                <a:cubicBezTo>
                  <a:pt x="291548" y="4417"/>
                  <a:pt x="358067" y="5919"/>
                  <a:pt x="424069" y="13252"/>
                </a:cubicBezTo>
                <a:cubicBezTo>
                  <a:pt x="437953" y="14795"/>
                  <a:pt x="452918" y="17778"/>
                  <a:pt x="463826" y="26504"/>
                </a:cubicBezTo>
                <a:cubicBezTo>
                  <a:pt x="476263" y="36454"/>
                  <a:pt x="476824" y="57820"/>
                  <a:pt x="490330" y="66261"/>
                </a:cubicBezTo>
                <a:cubicBezTo>
                  <a:pt x="514021" y="81068"/>
                  <a:pt x="569843" y="92765"/>
                  <a:pt x="569843" y="92765"/>
                </a:cubicBezTo>
                <a:cubicBezTo>
                  <a:pt x="637004" y="159924"/>
                  <a:pt x="550084" y="80909"/>
                  <a:pt x="636104" y="132521"/>
                </a:cubicBezTo>
                <a:cubicBezTo>
                  <a:pt x="727058" y="187094"/>
                  <a:pt x="589745" y="134738"/>
                  <a:pt x="702365" y="172278"/>
                </a:cubicBezTo>
                <a:cubicBezTo>
                  <a:pt x="755374" y="167861"/>
                  <a:pt x="808665" y="166056"/>
                  <a:pt x="861391" y="159026"/>
                </a:cubicBezTo>
                <a:cubicBezTo>
                  <a:pt x="875238" y="157180"/>
                  <a:pt x="889525" y="153523"/>
                  <a:pt x="901148" y="145774"/>
                </a:cubicBezTo>
                <a:cubicBezTo>
                  <a:pt x="958143" y="107777"/>
                  <a:pt x="917638" y="103269"/>
                  <a:pt x="980661" y="92765"/>
                </a:cubicBezTo>
                <a:cubicBezTo>
                  <a:pt x="1020118" y="86189"/>
                  <a:pt x="1060203" y="84187"/>
                  <a:pt x="1099930" y="79513"/>
                </a:cubicBezTo>
                <a:lnTo>
                  <a:pt x="1205948" y="66261"/>
                </a:lnTo>
                <a:cubicBezTo>
                  <a:pt x="1241287" y="70678"/>
                  <a:pt x="1276925" y="73142"/>
                  <a:pt x="1311965" y="79513"/>
                </a:cubicBezTo>
                <a:cubicBezTo>
                  <a:pt x="1325709" y="82012"/>
                  <a:pt x="1340814" y="84039"/>
                  <a:pt x="1351722" y="92765"/>
                </a:cubicBezTo>
                <a:cubicBezTo>
                  <a:pt x="1405892" y="136100"/>
                  <a:pt x="1350698" y="126607"/>
                  <a:pt x="1404730" y="159026"/>
                </a:cubicBezTo>
                <a:cubicBezTo>
                  <a:pt x="1416708" y="166213"/>
                  <a:pt x="1431235" y="167861"/>
                  <a:pt x="1444487" y="172278"/>
                </a:cubicBezTo>
                <a:cubicBezTo>
                  <a:pt x="1464587" y="185678"/>
                  <a:pt x="1496568" y="212035"/>
                  <a:pt x="1524000" y="212035"/>
                </a:cubicBezTo>
                <a:cubicBezTo>
                  <a:pt x="1555981" y="212035"/>
                  <a:pt x="1598647" y="195987"/>
                  <a:pt x="1630017" y="185530"/>
                </a:cubicBezTo>
                <a:cubicBezTo>
                  <a:pt x="1676277" y="139271"/>
                  <a:pt x="1644669" y="162977"/>
                  <a:pt x="1736035" y="132521"/>
                </a:cubicBezTo>
                <a:lnTo>
                  <a:pt x="1815548" y="106017"/>
                </a:lnTo>
                <a:cubicBezTo>
                  <a:pt x="1828800" y="101600"/>
                  <a:pt x="1841752" y="96153"/>
                  <a:pt x="1855304" y="92765"/>
                </a:cubicBezTo>
                <a:cubicBezTo>
                  <a:pt x="1872974" y="88348"/>
                  <a:pt x="1890868" y="84747"/>
                  <a:pt x="1908313" y="79513"/>
                </a:cubicBezTo>
                <a:cubicBezTo>
                  <a:pt x="1935073" y="71485"/>
                  <a:pt x="1987826" y="53008"/>
                  <a:pt x="1987826" y="53008"/>
                </a:cubicBezTo>
                <a:cubicBezTo>
                  <a:pt x="2062922" y="61843"/>
                  <a:pt x="2138259" y="68820"/>
                  <a:pt x="2213113" y="79513"/>
                </a:cubicBezTo>
                <a:cubicBezTo>
                  <a:pt x="2231143" y="82089"/>
                  <a:pt x="2249381" y="85590"/>
                  <a:pt x="2266122" y="92765"/>
                </a:cubicBezTo>
                <a:cubicBezTo>
                  <a:pt x="2280761" y="99039"/>
                  <a:pt x="2292626" y="110434"/>
                  <a:pt x="2305878" y="119269"/>
                </a:cubicBezTo>
                <a:cubicBezTo>
                  <a:pt x="2322835" y="144705"/>
                  <a:pt x="2357845" y="202853"/>
                  <a:pt x="2385391" y="212035"/>
                </a:cubicBezTo>
                <a:lnTo>
                  <a:pt x="2464904" y="238539"/>
                </a:lnTo>
                <a:cubicBezTo>
                  <a:pt x="2479153" y="235689"/>
                  <a:pt x="2550548" y="224259"/>
                  <a:pt x="2570922" y="212035"/>
                </a:cubicBezTo>
                <a:cubicBezTo>
                  <a:pt x="2581636" y="205607"/>
                  <a:pt x="2587670" y="193335"/>
                  <a:pt x="2597426" y="185530"/>
                </a:cubicBezTo>
                <a:cubicBezTo>
                  <a:pt x="2609863" y="175580"/>
                  <a:pt x="2624745" y="168975"/>
                  <a:pt x="2637182" y="159026"/>
                </a:cubicBezTo>
                <a:cubicBezTo>
                  <a:pt x="2646939" y="151221"/>
                  <a:pt x="2653930" y="140326"/>
                  <a:pt x="2663687" y="132521"/>
                </a:cubicBezTo>
                <a:cubicBezTo>
                  <a:pt x="2700386" y="103161"/>
                  <a:pt x="2701209" y="106762"/>
                  <a:pt x="2743200" y="92765"/>
                </a:cubicBezTo>
                <a:cubicBezTo>
                  <a:pt x="2818296" y="97182"/>
                  <a:pt x="2893635" y="98532"/>
                  <a:pt x="2968487" y="106017"/>
                </a:cubicBezTo>
                <a:cubicBezTo>
                  <a:pt x="2982387" y="107407"/>
                  <a:pt x="2994812" y="115432"/>
                  <a:pt x="3008243" y="119269"/>
                </a:cubicBezTo>
                <a:cubicBezTo>
                  <a:pt x="3025756" y="124273"/>
                  <a:pt x="3043582" y="128104"/>
                  <a:pt x="3061252" y="132521"/>
                </a:cubicBezTo>
                <a:cubicBezTo>
                  <a:pt x="3158439" y="181116"/>
                  <a:pt x="3067489" y="141451"/>
                  <a:pt x="3180522" y="172278"/>
                </a:cubicBezTo>
                <a:cubicBezTo>
                  <a:pt x="3207476" y="179629"/>
                  <a:pt x="3260035" y="198782"/>
                  <a:pt x="3260035" y="19878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2" name="Свободна форма: фигура 11">
            <a:extLst>
              <a:ext uri="{FF2B5EF4-FFF2-40B4-BE49-F238E27FC236}">
                <a16:creationId xmlns:a16="http://schemas.microsoft.com/office/drawing/2014/main" id="{FC0AEC7E-B341-4A0C-B025-579BA4A44A1D}"/>
              </a:ext>
            </a:extLst>
          </p:cNvPr>
          <p:cNvSpPr/>
          <p:nvPr/>
        </p:nvSpPr>
        <p:spPr>
          <a:xfrm>
            <a:off x="7606748" y="5857461"/>
            <a:ext cx="3710609" cy="251791"/>
          </a:xfrm>
          <a:custGeom>
            <a:avLst/>
            <a:gdLst>
              <a:gd name="connsiteX0" fmla="*/ 0 w 3710609"/>
              <a:gd name="connsiteY0" fmla="*/ 185530 h 251791"/>
              <a:gd name="connsiteX1" fmla="*/ 119269 w 3710609"/>
              <a:gd name="connsiteY1" fmla="*/ 159026 h 251791"/>
              <a:gd name="connsiteX2" fmla="*/ 145774 w 3710609"/>
              <a:gd name="connsiteY2" fmla="*/ 132522 h 251791"/>
              <a:gd name="connsiteX3" fmla="*/ 291548 w 3710609"/>
              <a:gd name="connsiteY3" fmla="*/ 53009 h 251791"/>
              <a:gd name="connsiteX4" fmla="*/ 331304 w 3710609"/>
              <a:gd name="connsiteY4" fmla="*/ 26504 h 251791"/>
              <a:gd name="connsiteX5" fmla="*/ 410817 w 3710609"/>
              <a:gd name="connsiteY5" fmla="*/ 0 h 251791"/>
              <a:gd name="connsiteX6" fmla="*/ 463826 w 3710609"/>
              <a:gd name="connsiteY6" fmla="*/ 13252 h 251791"/>
              <a:gd name="connsiteX7" fmla="*/ 543339 w 3710609"/>
              <a:gd name="connsiteY7" fmla="*/ 26504 h 251791"/>
              <a:gd name="connsiteX8" fmla="*/ 583095 w 3710609"/>
              <a:gd name="connsiteY8" fmla="*/ 39756 h 251791"/>
              <a:gd name="connsiteX9" fmla="*/ 702365 w 3710609"/>
              <a:gd name="connsiteY9" fmla="*/ 92765 h 251791"/>
              <a:gd name="connsiteX10" fmla="*/ 742122 w 3710609"/>
              <a:gd name="connsiteY10" fmla="*/ 106017 h 251791"/>
              <a:gd name="connsiteX11" fmla="*/ 808382 w 3710609"/>
              <a:gd name="connsiteY11" fmla="*/ 159026 h 251791"/>
              <a:gd name="connsiteX12" fmla="*/ 887895 w 3710609"/>
              <a:gd name="connsiteY12" fmla="*/ 185530 h 251791"/>
              <a:gd name="connsiteX13" fmla="*/ 967409 w 3710609"/>
              <a:gd name="connsiteY13" fmla="*/ 159026 h 251791"/>
              <a:gd name="connsiteX14" fmla="*/ 1086678 w 3710609"/>
              <a:gd name="connsiteY14" fmla="*/ 132522 h 251791"/>
              <a:gd name="connsiteX15" fmla="*/ 1139687 w 3710609"/>
              <a:gd name="connsiteY15" fmla="*/ 106017 h 251791"/>
              <a:gd name="connsiteX16" fmla="*/ 1179443 w 3710609"/>
              <a:gd name="connsiteY16" fmla="*/ 79513 h 251791"/>
              <a:gd name="connsiteX17" fmla="*/ 1245704 w 3710609"/>
              <a:gd name="connsiteY17" fmla="*/ 66261 h 251791"/>
              <a:gd name="connsiteX18" fmla="*/ 1285461 w 3710609"/>
              <a:gd name="connsiteY18" fmla="*/ 39756 h 251791"/>
              <a:gd name="connsiteX19" fmla="*/ 1444487 w 3710609"/>
              <a:gd name="connsiteY19" fmla="*/ 39756 h 251791"/>
              <a:gd name="connsiteX20" fmla="*/ 1497495 w 3710609"/>
              <a:gd name="connsiteY20" fmla="*/ 106017 h 251791"/>
              <a:gd name="connsiteX21" fmla="*/ 1524000 w 3710609"/>
              <a:gd name="connsiteY21" fmla="*/ 132522 h 251791"/>
              <a:gd name="connsiteX22" fmla="*/ 1643269 w 3710609"/>
              <a:gd name="connsiteY22" fmla="*/ 145774 h 251791"/>
              <a:gd name="connsiteX23" fmla="*/ 2001078 w 3710609"/>
              <a:gd name="connsiteY23" fmla="*/ 132522 h 251791"/>
              <a:gd name="connsiteX24" fmla="*/ 2107095 w 3710609"/>
              <a:gd name="connsiteY24" fmla="*/ 79513 h 251791"/>
              <a:gd name="connsiteX25" fmla="*/ 2186609 w 3710609"/>
              <a:gd name="connsiteY25" fmla="*/ 39756 h 251791"/>
              <a:gd name="connsiteX26" fmla="*/ 2305878 w 3710609"/>
              <a:gd name="connsiteY26" fmla="*/ 53009 h 251791"/>
              <a:gd name="connsiteX27" fmla="*/ 2345635 w 3710609"/>
              <a:gd name="connsiteY27" fmla="*/ 66261 h 251791"/>
              <a:gd name="connsiteX28" fmla="*/ 2425148 w 3710609"/>
              <a:gd name="connsiteY28" fmla="*/ 79513 h 251791"/>
              <a:gd name="connsiteX29" fmla="*/ 2464904 w 3710609"/>
              <a:gd name="connsiteY29" fmla="*/ 106017 h 251791"/>
              <a:gd name="connsiteX30" fmla="*/ 2504661 w 3710609"/>
              <a:gd name="connsiteY30" fmla="*/ 119269 h 251791"/>
              <a:gd name="connsiteX31" fmla="*/ 2531165 w 3710609"/>
              <a:gd name="connsiteY31" fmla="*/ 145774 h 251791"/>
              <a:gd name="connsiteX32" fmla="*/ 2610678 w 3710609"/>
              <a:gd name="connsiteY32" fmla="*/ 185530 h 251791"/>
              <a:gd name="connsiteX33" fmla="*/ 2849217 w 3710609"/>
              <a:gd name="connsiteY33" fmla="*/ 172278 h 251791"/>
              <a:gd name="connsiteX34" fmla="*/ 2902226 w 3710609"/>
              <a:gd name="connsiteY34" fmla="*/ 159026 h 251791"/>
              <a:gd name="connsiteX35" fmla="*/ 2968487 w 3710609"/>
              <a:gd name="connsiteY35" fmla="*/ 145774 h 251791"/>
              <a:gd name="connsiteX36" fmla="*/ 3008243 w 3710609"/>
              <a:gd name="connsiteY36" fmla="*/ 119269 h 251791"/>
              <a:gd name="connsiteX37" fmla="*/ 3154017 w 3710609"/>
              <a:gd name="connsiteY37" fmla="*/ 145774 h 251791"/>
              <a:gd name="connsiteX38" fmla="*/ 3207026 w 3710609"/>
              <a:gd name="connsiteY38" fmla="*/ 159026 h 251791"/>
              <a:gd name="connsiteX39" fmla="*/ 3299791 w 3710609"/>
              <a:gd name="connsiteY39" fmla="*/ 212035 h 251791"/>
              <a:gd name="connsiteX40" fmla="*/ 3379304 w 3710609"/>
              <a:gd name="connsiteY40" fmla="*/ 251791 h 251791"/>
              <a:gd name="connsiteX41" fmla="*/ 3498574 w 3710609"/>
              <a:gd name="connsiteY41" fmla="*/ 225287 h 251791"/>
              <a:gd name="connsiteX42" fmla="*/ 3551582 w 3710609"/>
              <a:gd name="connsiteY42" fmla="*/ 212035 h 251791"/>
              <a:gd name="connsiteX43" fmla="*/ 3591339 w 3710609"/>
              <a:gd name="connsiteY43" fmla="*/ 198782 h 251791"/>
              <a:gd name="connsiteX44" fmla="*/ 3710609 w 3710609"/>
              <a:gd name="connsiteY44" fmla="*/ 198782 h 25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3710609" h="251791">
                <a:moveTo>
                  <a:pt x="0" y="185530"/>
                </a:moveTo>
                <a:cubicBezTo>
                  <a:pt x="39756" y="176695"/>
                  <a:pt x="80995" y="172944"/>
                  <a:pt x="119269" y="159026"/>
                </a:cubicBezTo>
                <a:cubicBezTo>
                  <a:pt x="131011" y="154756"/>
                  <a:pt x="136018" y="140327"/>
                  <a:pt x="145774" y="132522"/>
                </a:cubicBezTo>
                <a:cubicBezTo>
                  <a:pt x="206396" y="84024"/>
                  <a:pt x="201073" y="113328"/>
                  <a:pt x="291548" y="53009"/>
                </a:cubicBezTo>
                <a:cubicBezTo>
                  <a:pt x="304800" y="44174"/>
                  <a:pt x="316750" y="32973"/>
                  <a:pt x="331304" y="26504"/>
                </a:cubicBezTo>
                <a:cubicBezTo>
                  <a:pt x="356834" y="15157"/>
                  <a:pt x="410817" y="0"/>
                  <a:pt x="410817" y="0"/>
                </a:cubicBezTo>
                <a:cubicBezTo>
                  <a:pt x="428487" y="4417"/>
                  <a:pt x="445966" y="9680"/>
                  <a:pt x="463826" y="13252"/>
                </a:cubicBezTo>
                <a:cubicBezTo>
                  <a:pt x="490174" y="18522"/>
                  <a:pt x="517109" y="20675"/>
                  <a:pt x="543339" y="26504"/>
                </a:cubicBezTo>
                <a:cubicBezTo>
                  <a:pt x="556975" y="29534"/>
                  <a:pt x="569843" y="35339"/>
                  <a:pt x="583095" y="39756"/>
                </a:cubicBezTo>
                <a:cubicBezTo>
                  <a:pt x="646097" y="81758"/>
                  <a:pt x="607742" y="61225"/>
                  <a:pt x="702365" y="92765"/>
                </a:cubicBezTo>
                <a:lnTo>
                  <a:pt x="742122" y="106017"/>
                </a:lnTo>
                <a:cubicBezTo>
                  <a:pt x="764151" y="128047"/>
                  <a:pt x="778290" y="145652"/>
                  <a:pt x="808382" y="159026"/>
                </a:cubicBezTo>
                <a:cubicBezTo>
                  <a:pt x="833912" y="170373"/>
                  <a:pt x="887895" y="185530"/>
                  <a:pt x="887895" y="185530"/>
                </a:cubicBezTo>
                <a:cubicBezTo>
                  <a:pt x="914400" y="176695"/>
                  <a:pt x="940305" y="165802"/>
                  <a:pt x="967409" y="159026"/>
                </a:cubicBezTo>
                <a:cubicBezTo>
                  <a:pt x="1042269" y="140311"/>
                  <a:pt x="1002558" y="149346"/>
                  <a:pt x="1086678" y="132522"/>
                </a:cubicBezTo>
                <a:cubicBezTo>
                  <a:pt x="1104348" y="123687"/>
                  <a:pt x="1122535" y="115818"/>
                  <a:pt x="1139687" y="106017"/>
                </a:cubicBezTo>
                <a:cubicBezTo>
                  <a:pt x="1153515" y="98115"/>
                  <a:pt x="1164530" y="85105"/>
                  <a:pt x="1179443" y="79513"/>
                </a:cubicBezTo>
                <a:cubicBezTo>
                  <a:pt x="1200533" y="71604"/>
                  <a:pt x="1223617" y="70678"/>
                  <a:pt x="1245704" y="66261"/>
                </a:cubicBezTo>
                <a:cubicBezTo>
                  <a:pt x="1258956" y="57426"/>
                  <a:pt x="1271215" y="46879"/>
                  <a:pt x="1285461" y="39756"/>
                </a:cubicBezTo>
                <a:cubicBezTo>
                  <a:pt x="1341973" y="11500"/>
                  <a:pt x="1372022" y="31704"/>
                  <a:pt x="1444487" y="39756"/>
                </a:cubicBezTo>
                <a:cubicBezTo>
                  <a:pt x="1508487" y="103758"/>
                  <a:pt x="1430619" y="22423"/>
                  <a:pt x="1497495" y="106017"/>
                </a:cubicBezTo>
                <a:cubicBezTo>
                  <a:pt x="1505300" y="115774"/>
                  <a:pt x="1515165" y="123687"/>
                  <a:pt x="1524000" y="132522"/>
                </a:cubicBezTo>
                <a:cubicBezTo>
                  <a:pt x="1551212" y="214159"/>
                  <a:pt x="1517334" y="156568"/>
                  <a:pt x="1643269" y="145774"/>
                </a:cubicBezTo>
                <a:cubicBezTo>
                  <a:pt x="1762184" y="135581"/>
                  <a:pt x="1881808" y="136939"/>
                  <a:pt x="2001078" y="132522"/>
                </a:cubicBezTo>
                <a:cubicBezTo>
                  <a:pt x="2036417" y="114852"/>
                  <a:pt x="2074220" y="101429"/>
                  <a:pt x="2107095" y="79513"/>
                </a:cubicBezTo>
                <a:cubicBezTo>
                  <a:pt x="2158475" y="45260"/>
                  <a:pt x="2131742" y="58046"/>
                  <a:pt x="2186609" y="39756"/>
                </a:cubicBezTo>
                <a:cubicBezTo>
                  <a:pt x="2226365" y="44174"/>
                  <a:pt x="2266421" y="46433"/>
                  <a:pt x="2305878" y="53009"/>
                </a:cubicBezTo>
                <a:cubicBezTo>
                  <a:pt x="2319657" y="55306"/>
                  <a:pt x="2331998" y="63231"/>
                  <a:pt x="2345635" y="66261"/>
                </a:cubicBezTo>
                <a:cubicBezTo>
                  <a:pt x="2371865" y="72090"/>
                  <a:pt x="2398644" y="75096"/>
                  <a:pt x="2425148" y="79513"/>
                </a:cubicBezTo>
                <a:cubicBezTo>
                  <a:pt x="2438400" y="88348"/>
                  <a:pt x="2450658" y="98894"/>
                  <a:pt x="2464904" y="106017"/>
                </a:cubicBezTo>
                <a:cubicBezTo>
                  <a:pt x="2477398" y="112264"/>
                  <a:pt x="2492683" y="112082"/>
                  <a:pt x="2504661" y="119269"/>
                </a:cubicBezTo>
                <a:cubicBezTo>
                  <a:pt x="2515375" y="125697"/>
                  <a:pt x="2521409" y="137969"/>
                  <a:pt x="2531165" y="145774"/>
                </a:cubicBezTo>
                <a:cubicBezTo>
                  <a:pt x="2567863" y="175132"/>
                  <a:pt x="2568689" y="171534"/>
                  <a:pt x="2610678" y="185530"/>
                </a:cubicBezTo>
                <a:cubicBezTo>
                  <a:pt x="2690191" y="181113"/>
                  <a:pt x="2769908" y="179488"/>
                  <a:pt x="2849217" y="172278"/>
                </a:cubicBezTo>
                <a:cubicBezTo>
                  <a:pt x="2867356" y="170629"/>
                  <a:pt x="2884446" y="162977"/>
                  <a:pt x="2902226" y="159026"/>
                </a:cubicBezTo>
                <a:cubicBezTo>
                  <a:pt x="2924214" y="154140"/>
                  <a:pt x="2946400" y="150191"/>
                  <a:pt x="2968487" y="145774"/>
                </a:cubicBezTo>
                <a:cubicBezTo>
                  <a:pt x="2981739" y="136939"/>
                  <a:pt x="2992381" y="120711"/>
                  <a:pt x="3008243" y="119269"/>
                </a:cubicBezTo>
                <a:cubicBezTo>
                  <a:pt x="3083105" y="112464"/>
                  <a:pt x="3098131" y="129807"/>
                  <a:pt x="3154017" y="145774"/>
                </a:cubicBezTo>
                <a:cubicBezTo>
                  <a:pt x="3171530" y="150778"/>
                  <a:pt x="3189356" y="154609"/>
                  <a:pt x="3207026" y="159026"/>
                </a:cubicBezTo>
                <a:cubicBezTo>
                  <a:pt x="3303878" y="223594"/>
                  <a:pt x="3182104" y="144786"/>
                  <a:pt x="3299791" y="212035"/>
                </a:cubicBezTo>
                <a:cubicBezTo>
                  <a:pt x="3371720" y="253137"/>
                  <a:pt x="3306416" y="227495"/>
                  <a:pt x="3379304" y="251791"/>
                </a:cubicBezTo>
                <a:cubicBezTo>
                  <a:pt x="3508590" y="219470"/>
                  <a:pt x="3347146" y="258937"/>
                  <a:pt x="3498574" y="225287"/>
                </a:cubicBezTo>
                <a:cubicBezTo>
                  <a:pt x="3516353" y="221336"/>
                  <a:pt x="3534070" y="217039"/>
                  <a:pt x="3551582" y="212035"/>
                </a:cubicBezTo>
                <a:cubicBezTo>
                  <a:pt x="3565014" y="208197"/>
                  <a:pt x="3577418" y="199942"/>
                  <a:pt x="3591339" y="198782"/>
                </a:cubicBezTo>
                <a:cubicBezTo>
                  <a:pt x="3630958" y="195480"/>
                  <a:pt x="3670852" y="198782"/>
                  <a:pt x="3710609" y="19878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3" name="Свободна форма: фигура 12">
            <a:extLst>
              <a:ext uri="{FF2B5EF4-FFF2-40B4-BE49-F238E27FC236}">
                <a16:creationId xmlns:a16="http://schemas.microsoft.com/office/drawing/2014/main" id="{5CC7E7D7-62D8-4587-963F-DFC85D51A8B6}"/>
              </a:ext>
            </a:extLst>
          </p:cNvPr>
          <p:cNvSpPr/>
          <p:nvPr/>
        </p:nvSpPr>
        <p:spPr>
          <a:xfrm>
            <a:off x="834887" y="6400800"/>
            <a:ext cx="2199861" cy="147938"/>
          </a:xfrm>
          <a:custGeom>
            <a:avLst/>
            <a:gdLst>
              <a:gd name="connsiteX0" fmla="*/ 0 w 2199861"/>
              <a:gd name="connsiteY0" fmla="*/ 132522 h 147938"/>
              <a:gd name="connsiteX1" fmla="*/ 53009 w 2199861"/>
              <a:gd name="connsiteY1" fmla="*/ 66261 h 147938"/>
              <a:gd name="connsiteX2" fmla="*/ 132522 w 2199861"/>
              <a:gd name="connsiteY2" fmla="*/ 26504 h 147938"/>
              <a:gd name="connsiteX3" fmla="*/ 172278 w 2199861"/>
              <a:gd name="connsiteY3" fmla="*/ 0 h 147938"/>
              <a:gd name="connsiteX4" fmla="*/ 291548 w 2199861"/>
              <a:gd name="connsiteY4" fmla="*/ 26504 h 147938"/>
              <a:gd name="connsiteX5" fmla="*/ 331304 w 2199861"/>
              <a:gd name="connsiteY5" fmla="*/ 53009 h 147938"/>
              <a:gd name="connsiteX6" fmla="*/ 410817 w 2199861"/>
              <a:gd name="connsiteY6" fmla="*/ 79513 h 147938"/>
              <a:gd name="connsiteX7" fmla="*/ 530087 w 2199861"/>
              <a:gd name="connsiteY7" fmla="*/ 145774 h 147938"/>
              <a:gd name="connsiteX8" fmla="*/ 768626 w 2199861"/>
              <a:gd name="connsiteY8" fmla="*/ 132522 h 147938"/>
              <a:gd name="connsiteX9" fmla="*/ 914400 w 2199861"/>
              <a:gd name="connsiteY9" fmla="*/ 92765 h 147938"/>
              <a:gd name="connsiteX10" fmla="*/ 1007165 w 2199861"/>
              <a:gd name="connsiteY10" fmla="*/ 66261 h 147938"/>
              <a:gd name="connsiteX11" fmla="*/ 1046922 w 2199861"/>
              <a:gd name="connsiteY11" fmla="*/ 53009 h 147938"/>
              <a:gd name="connsiteX12" fmla="*/ 1245704 w 2199861"/>
              <a:gd name="connsiteY12" fmla="*/ 66261 h 147938"/>
              <a:gd name="connsiteX13" fmla="*/ 1298713 w 2199861"/>
              <a:gd name="connsiteY13" fmla="*/ 92765 h 147938"/>
              <a:gd name="connsiteX14" fmla="*/ 1338470 w 2199861"/>
              <a:gd name="connsiteY14" fmla="*/ 106017 h 147938"/>
              <a:gd name="connsiteX15" fmla="*/ 1364974 w 2199861"/>
              <a:gd name="connsiteY15" fmla="*/ 132522 h 147938"/>
              <a:gd name="connsiteX16" fmla="*/ 1563756 w 2199861"/>
              <a:gd name="connsiteY16" fmla="*/ 132522 h 147938"/>
              <a:gd name="connsiteX17" fmla="*/ 1603513 w 2199861"/>
              <a:gd name="connsiteY17" fmla="*/ 119270 h 147938"/>
              <a:gd name="connsiteX18" fmla="*/ 1683026 w 2199861"/>
              <a:gd name="connsiteY18" fmla="*/ 79513 h 147938"/>
              <a:gd name="connsiteX19" fmla="*/ 1802296 w 2199861"/>
              <a:gd name="connsiteY19" fmla="*/ 66261 h 147938"/>
              <a:gd name="connsiteX20" fmla="*/ 2040835 w 2199861"/>
              <a:gd name="connsiteY20" fmla="*/ 79513 h 147938"/>
              <a:gd name="connsiteX21" fmla="*/ 2120348 w 2199861"/>
              <a:gd name="connsiteY21" fmla="*/ 106017 h 147938"/>
              <a:gd name="connsiteX22" fmla="*/ 2199861 w 2199861"/>
              <a:gd name="connsiteY22" fmla="*/ 79513 h 14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199861" h="147938">
                <a:moveTo>
                  <a:pt x="0" y="132522"/>
                </a:moveTo>
                <a:cubicBezTo>
                  <a:pt x="17670" y="110435"/>
                  <a:pt x="33008" y="86262"/>
                  <a:pt x="53009" y="66261"/>
                </a:cubicBezTo>
                <a:cubicBezTo>
                  <a:pt x="90986" y="28284"/>
                  <a:pt x="89410" y="48060"/>
                  <a:pt x="132522" y="26504"/>
                </a:cubicBezTo>
                <a:cubicBezTo>
                  <a:pt x="146767" y="19381"/>
                  <a:pt x="159026" y="8835"/>
                  <a:pt x="172278" y="0"/>
                </a:cubicBezTo>
                <a:cubicBezTo>
                  <a:pt x="202813" y="5089"/>
                  <a:pt x="258926" y="10193"/>
                  <a:pt x="291548" y="26504"/>
                </a:cubicBezTo>
                <a:cubicBezTo>
                  <a:pt x="305794" y="33627"/>
                  <a:pt x="316750" y="46540"/>
                  <a:pt x="331304" y="53009"/>
                </a:cubicBezTo>
                <a:cubicBezTo>
                  <a:pt x="356834" y="64356"/>
                  <a:pt x="387571" y="64016"/>
                  <a:pt x="410817" y="79513"/>
                </a:cubicBezTo>
                <a:cubicBezTo>
                  <a:pt x="501953" y="140271"/>
                  <a:pt x="460110" y="122449"/>
                  <a:pt x="530087" y="145774"/>
                </a:cubicBezTo>
                <a:cubicBezTo>
                  <a:pt x="609600" y="141357"/>
                  <a:pt x="689290" y="139421"/>
                  <a:pt x="768626" y="132522"/>
                </a:cubicBezTo>
                <a:cubicBezTo>
                  <a:pt x="819314" y="128114"/>
                  <a:pt x="866815" y="108627"/>
                  <a:pt x="914400" y="92765"/>
                </a:cubicBezTo>
                <a:cubicBezTo>
                  <a:pt x="1009704" y="60997"/>
                  <a:pt x="890707" y="99534"/>
                  <a:pt x="1007165" y="66261"/>
                </a:cubicBezTo>
                <a:cubicBezTo>
                  <a:pt x="1020597" y="62423"/>
                  <a:pt x="1033670" y="57426"/>
                  <a:pt x="1046922" y="53009"/>
                </a:cubicBezTo>
                <a:cubicBezTo>
                  <a:pt x="1113183" y="57426"/>
                  <a:pt x="1180109" y="55904"/>
                  <a:pt x="1245704" y="66261"/>
                </a:cubicBezTo>
                <a:cubicBezTo>
                  <a:pt x="1265217" y="69342"/>
                  <a:pt x="1280555" y="84983"/>
                  <a:pt x="1298713" y="92765"/>
                </a:cubicBezTo>
                <a:cubicBezTo>
                  <a:pt x="1311553" y="98268"/>
                  <a:pt x="1325218" y="101600"/>
                  <a:pt x="1338470" y="106017"/>
                </a:cubicBezTo>
                <a:cubicBezTo>
                  <a:pt x="1347305" y="114852"/>
                  <a:pt x="1354260" y="126094"/>
                  <a:pt x="1364974" y="132522"/>
                </a:cubicBezTo>
                <a:cubicBezTo>
                  <a:pt x="1419984" y="165529"/>
                  <a:pt x="1524881" y="135762"/>
                  <a:pt x="1563756" y="132522"/>
                </a:cubicBezTo>
                <a:cubicBezTo>
                  <a:pt x="1577008" y="128105"/>
                  <a:pt x="1591019" y="125517"/>
                  <a:pt x="1603513" y="119270"/>
                </a:cubicBezTo>
                <a:cubicBezTo>
                  <a:pt x="1649304" y="96374"/>
                  <a:pt x="1633061" y="87840"/>
                  <a:pt x="1683026" y="79513"/>
                </a:cubicBezTo>
                <a:cubicBezTo>
                  <a:pt x="1722483" y="72937"/>
                  <a:pt x="1762539" y="70678"/>
                  <a:pt x="1802296" y="66261"/>
                </a:cubicBezTo>
                <a:cubicBezTo>
                  <a:pt x="1881809" y="70678"/>
                  <a:pt x="1961814" y="69636"/>
                  <a:pt x="2040835" y="79513"/>
                </a:cubicBezTo>
                <a:cubicBezTo>
                  <a:pt x="2068557" y="82978"/>
                  <a:pt x="2120348" y="106017"/>
                  <a:pt x="2120348" y="106017"/>
                </a:cubicBezTo>
                <a:cubicBezTo>
                  <a:pt x="2192735" y="91540"/>
                  <a:pt x="2170682" y="108692"/>
                  <a:pt x="2199861" y="795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5409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B1ED671-2ACC-4BE1-8325-8C940310919A}"/>
              </a:ext>
            </a:extLst>
          </p:cNvPr>
          <p:cNvSpPr txBox="1">
            <a:spLocks/>
          </p:cNvSpPr>
          <p:nvPr/>
        </p:nvSpPr>
        <p:spPr>
          <a:xfrm>
            <a:off x="853190" y="489781"/>
            <a:ext cx="1092973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dirty="0"/>
              <a:t>б/ </a:t>
            </a:r>
            <a:r>
              <a:rPr lang="bg-BG" dirty="0">
                <a:solidFill>
                  <a:srgbClr val="FF3300"/>
                </a:solidFill>
              </a:rPr>
              <a:t>обособено приложение </a:t>
            </a:r>
            <a:r>
              <a:rPr lang="bg-BG" dirty="0"/>
              <a:t>– </a:t>
            </a:r>
            <a:r>
              <a:rPr lang="bg-BG" sz="3600" dirty="0"/>
              <a:t>съдържа </a:t>
            </a:r>
            <a:r>
              <a:rPr lang="bg-BG" sz="3600" dirty="0" err="1"/>
              <a:t>същ.име</a:t>
            </a:r>
            <a:r>
              <a:rPr lang="bg-BG" sz="3600" dirty="0"/>
              <a:t>, което пояснява </a:t>
            </a:r>
            <a:r>
              <a:rPr lang="bg-BG" sz="3600" dirty="0" err="1"/>
              <a:t>същ.име</a:t>
            </a:r>
            <a:r>
              <a:rPr lang="bg-BG" sz="3600" dirty="0"/>
              <a:t> преди обособената част</a:t>
            </a:r>
          </a:p>
          <a:p>
            <a:endParaRPr lang="bg-BG" dirty="0"/>
          </a:p>
          <a:p>
            <a:pPr>
              <a:lnSpc>
                <a:spcPct val="150000"/>
              </a:lnSpc>
            </a:pPr>
            <a:r>
              <a:rPr lang="bg-BG" sz="3600" dirty="0"/>
              <a:t>Дядо Иван, </a:t>
            </a:r>
            <a:r>
              <a:rPr lang="bg-BG" sz="3600" dirty="0">
                <a:solidFill>
                  <a:srgbClr val="FF0000"/>
                </a:solidFill>
              </a:rPr>
              <a:t>нашият нов съсед</a:t>
            </a:r>
            <a:r>
              <a:rPr lang="bg-BG" sz="3600" dirty="0"/>
              <a:t>, звънна на вратата. </a:t>
            </a:r>
          </a:p>
          <a:p>
            <a:pPr>
              <a:lnSpc>
                <a:spcPct val="150000"/>
              </a:lnSpc>
            </a:pPr>
            <a:endParaRPr lang="bg-BG" sz="3600" dirty="0"/>
          </a:p>
          <a:p>
            <a:pPr>
              <a:lnSpc>
                <a:spcPct val="150000"/>
              </a:lnSpc>
            </a:pPr>
            <a:r>
              <a:rPr lang="bg-BG" sz="3600" dirty="0"/>
              <a:t>Елин Пелин, </a:t>
            </a:r>
            <a:r>
              <a:rPr lang="bg-BG" sz="3600" dirty="0">
                <a:solidFill>
                  <a:srgbClr val="FF0000"/>
                </a:solidFill>
              </a:rPr>
              <a:t>майстор на късия разказ</a:t>
            </a:r>
            <a:r>
              <a:rPr lang="bg-BG" sz="3600" dirty="0"/>
              <a:t>, е написал и приказки за деца.</a:t>
            </a:r>
          </a:p>
          <a:p>
            <a:pPr>
              <a:lnSpc>
                <a:spcPct val="150000"/>
              </a:lnSpc>
            </a:pPr>
            <a:endParaRPr lang="bg-BG" sz="3600" dirty="0">
              <a:solidFill>
                <a:srgbClr val="FF0000"/>
              </a:solidFill>
            </a:endParaRPr>
          </a:p>
        </p:txBody>
      </p:sp>
      <p:sp>
        <p:nvSpPr>
          <p:cNvPr id="3" name="Стрелка: извита надясно 2">
            <a:extLst>
              <a:ext uri="{FF2B5EF4-FFF2-40B4-BE49-F238E27FC236}">
                <a16:creationId xmlns:a16="http://schemas.microsoft.com/office/drawing/2014/main" id="{D34E3AE2-66B1-4CD2-A479-3EDDAB8CE5E9}"/>
              </a:ext>
            </a:extLst>
          </p:cNvPr>
          <p:cNvSpPr/>
          <p:nvPr/>
        </p:nvSpPr>
        <p:spPr>
          <a:xfrm rot="5400000">
            <a:off x="3286539" y="3327536"/>
            <a:ext cx="251791" cy="111980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4" name="Стрелка: извита надясно 3">
            <a:extLst>
              <a:ext uri="{FF2B5EF4-FFF2-40B4-BE49-F238E27FC236}">
                <a16:creationId xmlns:a16="http://schemas.microsoft.com/office/drawing/2014/main" id="{36BBA0E8-0D52-4E96-8EDF-07B1B6E39256}"/>
              </a:ext>
            </a:extLst>
          </p:cNvPr>
          <p:cNvSpPr/>
          <p:nvPr/>
        </p:nvSpPr>
        <p:spPr>
          <a:xfrm rot="5400000">
            <a:off x="4124791" y="798859"/>
            <a:ext cx="296709" cy="314603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7" name="Свободна форма: фигура 6">
            <a:extLst>
              <a:ext uri="{FF2B5EF4-FFF2-40B4-BE49-F238E27FC236}">
                <a16:creationId xmlns:a16="http://schemas.microsoft.com/office/drawing/2014/main" id="{31203E65-02A9-4AFE-BBC0-59D9F46B5C22}"/>
              </a:ext>
            </a:extLst>
          </p:cNvPr>
          <p:cNvSpPr/>
          <p:nvPr/>
        </p:nvSpPr>
        <p:spPr>
          <a:xfrm>
            <a:off x="3260035" y="2842084"/>
            <a:ext cx="3485322" cy="161099"/>
          </a:xfrm>
          <a:custGeom>
            <a:avLst/>
            <a:gdLst>
              <a:gd name="connsiteX0" fmla="*/ 0 w 3485322"/>
              <a:gd name="connsiteY0" fmla="*/ 145773 h 161099"/>
              <a:gd name="connsiteX1" fmla="*/ 53008 w 3485322"/>
              <a:gd name="connsiteY1" fmla="*/ 79513 h 161099"/>
              <a:gd name="connsiteX2" fmla="*/ 132522 w 3485322"/>
              <a:gd name="connsiteY2" fmla="*/ 53008 h 161099"/>
              <a:gd name="connsiteX3" fmla="*/ 225287 w 3485322"/>
              <a:gd name="connsiteY3" fmla="*/ 26504 h 161099"/>
              <a:gd name="connsiteX4" fmla="*/ 344556 w 3485322"/>
              <a:gd name="connsiteY4" fmla="*/ 39756 h 161099"/>
              <a:gd name="connsiteX5" fmla="*/ 450574 w 3485322"/>
              <a:gd name="connsiteY5" fmla="*/ 66260 h 161099"/>
              <a:gd name="connsiteX6" fmla="*/ 596348 w 3485322"/>
              <a:gd name="connsiteY6" fmla="*/ 92765 h 161099"/>
              <a:gd name="connsiteX7" fmla="*/ 689113 w 3485322"/>
              <a:gd name="connsiteY7" fmla="*/ 79513 h 161099"/>
              <a:gd name="connsiteX8" fmla="*/ 728869 w 3485322"/>
              <a:gd name="connsiteY8" fmla="*/ 66260 h 161099"/>
              <a:gd name="connsiteX9" fmla="*/ 874643 w 3485322"/>
              <a:gd name="connsiteY9" fmla="*/ 53008 h 161099"/>
              <a:gd name="connsiteX10" fmla="*/ 954156 w 3485322"/>
              <a:gd name="connsiteY10" fmla="*/ 39756 h 161099"/>
              <a:gd name="connsiteX11" fmla="*/ 1033669 w 3485322"/>
              <a:gd name="connsiteY11" fmla="*/ 0 h 161099"/>
              <a:gd name="connsiteX12" fmla="*/ 1113182 w 3485322"/>
              <a:gd name="connsiteY12" fmla="*/ 13252 h 161099"/>
              <a:gd name="connsiteX13" fmla="*/ 1205948 w 3485322"/>
              <a:gd name="connsiteY13" fmla="*/ 39756 h 161099"/>
              <a:gd name="connsiteX14" fmla="*/ 1325217 w 3485322"/>
              <a:gd name="connsiteY14" fmla="*/ 92765 h 161099"/>
              <a:gd name="connsiteX15" fmla="*/ 1364974 w 3485322"/>
              <a:gd name="connsiteY15" fmla="*/ 106017 h 161099"/>
              <a:gd name="connsiteX16" fmla="*/ 1510748 w 3485322"/>
              <a:gd name="connsiteY16" fmla="*/ 79513 h 161099"/>
              <a:gd name="connsiteX17" fmla="*/ 1590261 w 3485322"/>
              <a:gd name="connsiteY17" fmla="*/ 66260 h 161099"/>
              <a:gd name="connsiteX18" fmla="*/ 1630017 w 3485322"/>
              <a:gd name="connsiteY18" fmla="*/ 53008 h 161099"/>
              <a:gd name="connsiteX19" fmla="*/ 1722782 w 3485322"/>
              <a:gd name="connsiteY19" fmla="*/ 26504 h 161099"/>
              <a:gd name="connsiteX20" fmla="*/ 1802295 w 3485322"/>
              <a:gd name="connsiteY20" fmla="*/ 39756 h 161099"/>
              <a:gd name="connsiteX21" fmla="*/ 1842052 w 3485322"/>
              <a:gd name="connsiteY21" fmla="*/ 53008 h 161099"/>
              <a:gd name="connsiteX22" fmla="*/ 1961322 w 3485322"/>
              <a:gd name="connsiteY22" fmla="*/ 79513 h 161099"/>
              <a:gd name="connsiteX23" fmla="*/ 2040835 w 3485322"/>
              <a:gd name="connsiteY23" fmla="*/ 119269 h 161099"/>
              <a:gd name="connsiteX24" fmla="*/ 2093843 w 3485322"/>
              <a:gd name="connsiteY24" fmla="*/ 132521 h 161099"/>
              <a:gd name="connsiteX25" fmla="*/ 2133600 w 3485322"/>
              <a:gd name="connsiteY25" fmla="*/ 145773 h 161099"/>
              <a:gd name="connsiteX26" fmla="*/ 2319130 w 3485322"/>
              <a:gd name="connsiteY26" fmla="*/ 106017 h 161099"/>
              <a:gd name="connsiteX27" fmla="*/ 2478156 w 3485322"/>
              <a:gd name="connsiteY27" fmla="*/ 66260 h 161099"/>
              <a:gd name="connsiteX28" fmla="*/ 2584174 w 3485322"/>
              <a:gd name="connsiteY28" fmla="*/ 79513 h 161099"/>
              <a:gd name="connsiteX29" fmla="*/ 2663687 w 3485322"/>
              <a:gd name="connsiteY29" fmla="*/ 106017 h 161099"/>
              <a:gd name="connsiteX30" fmla="*/ 2716695 w 3485322"/>
              <a:gd name="connsiteY30" fmla="*/ 119269 h 161099"/>
              <a:gd name="connsiteX31" fmla="*/ 2915478 w 3485322"/>
              <a:gd name="connsiteY31" fmla="*/ 132521 h 161099"/>
              <a:gd name="connsiteX32" fmla="*/ 2981739 w 3485322"/>
              <a:gd name="connsiteY32" fmla="*/ 66260 h 161099"/>
              <a:gd name="connsiteX33" fmla="*/ 3021495 w 3485322"/>
              <a:gd name="connsiteY33" fmla="*/ 53008 h 161099"/>
              <a:gd name="connsiteX34" fmla="*/ 3127513 w 3485322"/>
              <a:gd name="connsiteY34" fmla="*/ 66260 h 161099"/>
              <a:gd name="connsiteX35" fmla="*/ 3207026 w 3485322"/>
              <a:gd name="connsiteY35" fmla="*/ 92765 h 161099"/>
              <a:gd name="connsiteX36" fmla="*/ 3260035 w 3485322"/>
              <a:gd name="connsiteY36" fmla="*/ 106017 h 161099"/>
              <a:gd name="connsiteX37" fmla="*/ 3299791 w 3485322"/>
              <a:gd name="connsiteY37" fmla="*/ 119269 h 161099"/>
              <a:gd name="connsiteX38" fmla="*/ 3485322 w 3485322"/>
              <a:gd name="connsiteY38" fmla="*/ 132521 h 161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485322" h="161099">
                <a:moveTo>
                  <a:pt x="0" y="145773"/>
                </a:moveTo>
                <a:cubicBezTo>
                  <a:pt x="17669" y="123686"/>
                  <a:pt x="29836" y="95733"/>
                  <a:pt x="53008" y="79513"/>
                </a:cubicBezTo>
                <a:cubicBezTo>
                  <a:pt x="75896" y="63491"/>
                  <a:pt x="106017" y="61843"/>
                  <a:pt x="132522" y="53008"/>
                </a:cubicBezTo>
                <a:cubicBezTo>
                  <a:pt x="189555" y="33997"/>
                  <a:pt x="158729" y="43143"/>
                  <a:pt x="225287" y="26504"/>
                </a:cubicBezTo>
                <a:cubicBezTo>
                  <a:pt x="265043" y="30921"/>
                  <a:pt x="305164" y="32805"/>
                  <a:pt x="344556" y="39756"/>
                </a:cubicBezTo>
                <a:cubicBezTo>
                  <a:pt x="380429" y="46086"/>
                  <a:pt x="414643" y="60271"/>
                  <a:pt x="450574" y="66260"/>
                </a:cubicBezTo>
                <a:cubicBezTo>
                  <a:pt x="552305" y="83216"/>
                  <a:pt x="503739" y="74243"/>
                  <a:pt x="596348" y="92765"/>
                </a:cubicBezTo>
                <a:cubicBezTo>
                  <a:pt x="627270" y="88348"/>
                  <a:pt x="658484" y="85639"/>
                  <a:pt x="689113" y="79513"/>
                </a:cubicBezTo>
                <a:cubicBezTo>
                  <a:pt x="702811" y="76773"/>
                  <a:pt x="715040" y="68236"/>
                  <a:pt x="728869" y="66260"/>
                </a:cubicBezTo>
                <a:cubicBezTo>
                  <a:pt x="777170" y="59360"/>
                  <a:pt x="826185" y="58709"/>
                  <a:pt x="874643" y="53008"/>
                </a:cubicBezTo>
                <a:cubicBezTo>
                  <a:pt x="901329" y="49869"/>
                  <a:pt x="927652" y="44173"/>
                  <a:pt x="954156" y="39756"/>
                </a:cubicBezTo>
                <a:cubicBezTo>
                  <a:pt x="974256" y="26356"/>
                  <a:pt x="1006237" y="0"/>
                  <a:pt x="1033669" y="0"/>
                </a:cubicBezTo>
                <a:cubicBezTo>
                  <a:pt x="1060539" y="0"/>
                  <a:pt x="1086834" y="7982"/>
                  <a:pt x="1113182" y="13252"/>
                </a:cubicBezTo>
                <a:cubicBezTo>
                  <a:pt x="1154783" y="21572"/>
                  <a:pt x="1168056" y="27126"/>
                  <a:pt x="1205948" y="39756"/>
                </a:cubicBezTo>
                <a:cubicBezTo>
                  <a:pt x="1268949" y="81757"/>
                  <a:pt x="1230596" y="61224"/>
                  <a:pt x="1325217" y="92765"/>
                </a:cubicBezTo>
                <a:lnTo>
                  <a:pt x="1364974" y="106017"/>
                </a:lnTo>
                <a:cubicBezTo>
                  <a:pt x="1600751" y="72335"/>
                  <a:pt x="1354559" y="110751"/>
                  <a:pt x="1510748" y="79513"/>
                </a:cubicBezTo>
                <a:cubicBezTo>
                  <a:pt x="1537096" y="74243"/>
                  <a:pt x="1564031" y="72089"/>
                  <a:pt x="1590261" y="66260"/>
                </a:cubicBezTo>
                <a:cubicBezTo>
                  <a:pt x="1603897" y="63230"/>
                  <a:pt x="1616586" y="56845"/>
                  <a:pt x="1630017" y="53008"/>
                </a:cubicBezTo>
                <a:cubicBezTo>
                  <a:pt x="1746497" y="19728"/>
                  <a:pt x="1627461" y="58278"/>
                  <a:pt x="1722782" y="26504"/>
                </a:cubicBezTo>
                <a:cubicBezTo>
                  <a:pt x="1749286" y="30921"/>
                  <a:pt x="1776065" y="33927"/>
                  <a:pt x="1802295" y="39756"/>
                </a:cubicBezTo>
                <a:cubicBezTo>
                  <a:pt x="1815932" y="42786"/>
                  <a:pt x="1828500" y="49620"/>
                  <a:pt x="1842052" y="53008"/>
                </a:cubicBezTo>
                <a:cubicBezTo>
                  <a:pt x="1951367" y="80336"/>
                  <a:pt x="1866089" y="52303"/>
                  <a:pt x="1961322" y="79513"/>
                </a:cubicBezTo>
                <a:cubicBezTo>
                  <a:pt x="2073007" y="111424"/>
                  <a:pt x="1924670" y="69485"/>
                  <a:pt x="2040835" y="119269"/>
                </a:cubicBezTo>
                <a:cubicBezTo>
                  <a:pt x="2057576" y="126443"/>
                  <a:pt x="2076331" y="127518"/>
                  <a:pt x="2093843" y="132521"/>
                </a:cubicBezTo>
                <a:cubicBezTo>
                  <a:pt x="2107275" y="136359"/>
                  <a:pt x="2120348" y="141356"/>
                  <a:pt x="2133600" y="145773"/>
                </a:cubicBezTo>
                <a:cubicBezTo>
                  <a:pt x="2200329" y="134652"/>
                  <a:pt x="2253087" y="128031"/>
                  <a:pt x="2319130" y="106017"/>
                </a:cubicBezTo>
                <a:cubicBezTo>
                  <a:pt x="2424134" y="71016"/>
                  <a:pt x="2371085" y="84106"/>
                  <a:pt x="2478156" y="66260"/>
                </a:cubicBezTo>
                <a:cubicBezTo>
                  <a:pt x="2513495" y="70678"/>
                  <a:pt x="2549350" y="72051"/>
                  <a:pt x="2584174" y="79513"/>
                </a:cubicBezTo>
                <a:cubicBezTo>
                  <a:pt x="2611492" y="85367"/>
                  <a:pt x="2636583" y="99241"/>
                  <a:pt x="2663687" y="106017"/>
                </a:cubicBezTo>
                <a:lnTo>
                  <a:pt x="2716695" y="119269"/>
                </a:lnTo>
                <a:cubicBezTo>
                  <a:pt x="2786863" y="166047"/>
                  <a:pt x="2786828" y="177927"/>
                  <a:pt x="2915478" y="132521"/>
                </a:cubicBezTo>
                <a:cubicBezTo>
                  <a:pt x="2944933" y="122125"/>
                  <a:pt x="2952106" y="76138"/>
                  <a:pt x="2981739" y="66260"/>
                </a:cubicBezTo>
                <a:lnTo>
                  <a:pt x="3021495" y="53008"/>
                </a:lnTo>
                <a:cubicBezTo>
                  <a:pt x="3056834" y="57425"/>
                  <a:pt x="3092689" y="58798"/>
                  <a:pt x="3127513" y="66260"/>
                </a:cubicBezTo>
                <a:cubicBezTo>
                  <a:pt x="3154831" y="72114"/>
                  <a:pt x="3179922" y="85989"/>
                  <a:pt x="3207026" y="92765"/>
                </a:cubicBezTo>
                <a:cubicBezTo>
                  <a:pt x="3224696" y="97182"/>
                  <a:pt x="3242522" y="101013"/>
                  <a:pt x="3260035" y="106017"/>
                </a:cubicBezTo>
                <a:cubicBezTo>
                  <a:pt x="3273466" y="109854"/>
                  <a:pt x="3286155" y="116239"/>
                  <a:pt x="3299791" y="119269"/>
                </a:cubicBezTo>
                <a:cubicBezTo>
                  <a:pt x="3385569" y="138331"/>
                  <a:pt x="3390040" y="132521"/>
                  <a:pt x="3485322" y="13252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Свободна форма: фигура 7">
            <a:extLst>
              <a:ext uri="{FF2B5EF4-FFF2-40B4-BE49-F238E27FC236}">
                <a16:creationId xmlns:a16="http://schemas.microsoft.com/office/drawing/2014/main" id="{3C50A5E6-0BB6-4015-9D64-77CFB9B49DC4}"/>
              </a:ext>
            </a:extLst>
          </p:cNvPr>
          <p:cNvSpPr/>
          <p:nvPr/>
        </p:nvSpPr>
        <p:spPr>
          <a:xfrm>
            <a:off x="3260035" y="2990932"/>
            <a:ext cx="3485322" cy="161099"/>
          </a:xfrm>
          <a:custGeom>
            <a:avLst/>
            <a:gdLst>
              <a:gd name="connsiteX0" fmla="*/ 0 w 3485322"/>
              <a:gd name="connsiteY0" fmla="*/ 145773 h 161099"/>
              <a:gd name="connsiteX1" fmla="*/ 53008 w 3485322"/>
              <a:gd name="connsiteY1" fmla="*/ 79513 h 161099"/>
              <a:gd name="connsiteX2" fmla="*/ 132522 w 3485322"/>
              <a:gd name="connsiteY2" fmla="*/ 53008 h 161099"/>
              <a:gd name="connsiteX3" fmla="*/ 225287 w 3485322"/>
              <a:gd name="connsiteY3" fmla="*/ 26504 h 161099"/>
              <a:gd name="connsiteX4" fmla="*/ 344556 w 3485322"/>
              <a:gd name="connsiteY4" fmla="*/ 39756 h 161099"/>
              <a:gd name="connsiteX5" fmla="*/ 450574 w 3485322"/>
              <a:gd name="connsiteY5" fmla="*/ 66260 h 161099"/>
              <a:gd name="connsiteX6" fmla="*/ 596348 w 3485322"/>
              <a:gd name="connsiteY6" fmla="*/ 92765 h 161099"/>
              <a:gd name="connsiteX7" fmla="*/ 689113 w 3485322"/>
              <a:gd name="connsiteY7" fmla="*/ 79513 h 161099"/>
              <a:gd name="connsiteX8" fmla="*/ 728869 w 3485322"/>
              <a:gd name="connsiteY8" fmla="*/ 66260 h 161099"/>
              <a:gd name="connsiteX9" fmla="*/ 874643 w 3485322"/>
              <a:gd name="connsiteY9" fmla="*/ 53008 h 161099"/>
              <a:gd name="connsiteX10" fmla="*/ 954156 w 3485322"/>
              <a:gd name="connsiteY10" fmla="*/ 39756 h 161099"/>
              <a:gd name="connsiteX11" fmla="*/ 1033669 w 3485322"/>
              <a:gd name="connsiteY11" fmla="*/ 0 h 161099"/>
              <a:gd name="connsiteX12" fmla="*/ 1113182 w 3485322"/>
              <a:gd name="connsiteY12" fmla="*/ 13252 h 161099"/>
              <a:gd name="connsiteX13" fmla="*/ 1205948 w 3485322"/>
              <a:gd name="connsiteY13" fmla="*/ 39756 h 161099"/>
              <a:gd name="connsiteX14" fmla="*/ 1325217 w 3485322"/>
              <a:gd name="connsiteY14" fmla="*/ 92765 h 161099"/>
              <a:gd name="connsiteX15" fmla="*/ 1364974 w 3485322"/>
              <a:gd name="connsiteY15" fmla="*/ 106017 h 161099"/>
              <a:gd name="connsiteX16" fmla="*/ 1510748 w 3485322"/>
              <a:gd name="connsiteY16" fmla="*/ 79513 h 161099"/>
              <a:gd name="connsiteX17" fmla="*/ 1590261 w 3485322"/>
              <a:gd name="connsiteY17" fmla="*/ 66260 h 161099"/>
              <a:gd name="connsiteX18" fmla="*/ 1630017 w 3485322"/>
              <a:gd name="connsiteY18" fmla="*/ 53008 h 161099"/>
              <a:gd name="connsiteX19" fmla="*/ 1722782 w 3485322"/>
              <a:gd name="connsiteY19" fmla="*/ 26504 h 161099"/>
              <a:gd name="connsiteX20" fmla="*/ 1802295 w 3485322"/>
              <a:gd name="connsiteY20" fmla="*/ 39756 h 161099"/>
              <a:gd name="connsiteX21" fmla="*/ 1842052 w 3485322"/>
              <a:gd name="connsiteY21" fmla="*/ 53008 h 161099"/>
              <a:gd name="connsiteX22" fmla="*/ 1961322 w 3485322"/>
              <a:gd name="connsiteY22" fmla="*/ 79513 h 161099"/>
              <a:gd name="connsiteX23" fmla="*/ 2040835 w 3485322"/>
              <a:gd name="connsiteY23" fmla="*/ 119269 h 161099"/>
              <a:gd name="connsiteX24" fmla="*/ 2093843 w 3485322"/>
              <a:gd name="connsiteY24" fmla="*/ 132521 h 161099"/>
              <a:gd name="connsiteX25" fmla="*/ 2133600 w 3485322"/>
              <a:gd name="connsiteY25" fmla="*/ 145773 h 161099"/>
              <a:gd name="connsiteX26" fmla="*/ 2319130 w 3485322"/>
              <a:gd name="connsiteY26" fmla="*/ 106017 h 161099"/>
              <a:gd name="connsiteX27" fmla="*/ 2478156 w 3485322"/>
              <a:gd name="connsiteY27" fmla="*/ 66260 h 161099"/>
              <a:gd name="connsiteX28" fmla="*/ 2584174 w 3485322"/>
              <a:gd name="connsiteY28" fmla="*/ 79513 h 161099"/>
              <a:gd name="connsiteX29" fmla="*/ 2663687 w 3485322"/>
              <a:gd name="connsiteY29" fmla="*/ 106017 h 161099"/>
              <a:gd name="connsiteX30" fmla="*/ 2716695 w 3485322"/>
              <a:gd name="connsiteY30" fmla="*/ 119269 h 161099"/>
              <a:gd name="connsiteX31" fmla="*/ 2915478 w 3485322"/>
              <a:gd name="connsiteY31" fmla="*/ 132521 h 161099"/>
              <a:gd name="connsiteX32" fmla="*/ 2981739 w 3485322"/>
              <a:gd name="connsiteY32" fmla="*/ 66260 h 161099"/>
              <a:gd name="connsiteX33" fmla="*/ 3021495 w 3485322"/>
              <a:gd name="connsiteY33" fmla="*/ 53008 h 161099"/>
              <a:gd name="connsiteX34" fmla="*/ 3127513 w 3485322"/>
              <a:gd name="connsiteY34" fmla="*/ 66260 h 161099"/>
              <a:gd name="connsiteX35" fmla="*/ 3207026 w 3485322"/>
              <a:gd name="connsiteY35" fmla="*/ 92765 h 161099"/>
              <a:gd name="connsiteX36" fmla="*/ 3260035 w 3485322"/>
              <a:gd name="connsiteY36" fmla="*/ 106017 h 161099"/>
              <a:gd name="connsiteX37" fmla="*/ 3299791 w 3485322"/>
              <a:gd name="connsiteY37" fmla="*/ 119269 h 161099"/>
              <a:gd name="connsiteX38" fmla="*/ 3485322 w 3485322"/>
              <a:gd name="connsiteY38" fmla="*/ 132521 h 161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485322" h="161099">
                <a:moveTo>
                  <a:pt x="0" y="145773"/>
                </a:moveTo>
                <a:cubicBezTo>
                  <a:pt x="17669" y="123686"/>
                  <a:pt x="29836" y="95733"/>
                  <a:pt x="53008" y="79513"/>
                </a:cubicBezTo>
                <a:cubicBezTo>
                  <a:pt x="75896" y="63491"/>
                  <a:pt x="106017" y="61843"/>
                  <a:pt x="132522" y="53008"/>
                </a:cubicBezTo>
                <a:cubicBezTo>
                  <a:pt x="189555" y="33997"/>
                  <a:pt x="158729" y="43143"/>
                  <a:pt x="225287" y="26504"/>
                </a:cubicBezTo>
                <a:cubicBezTo>
                  <a:pt x="265043" y="30921"/>
                  <a:pt x="305164" y="32805"/>
                  <a:pt x="344556" y="39756"/>
                </a:cubicBezTo>
                <a:cubicBezTo>
                  <a:pt x="380429" y="46086"/>
                  <a:pt x="414643" y="60271"/>
                  <a:pt x="450574" y="66260"/>
                </a:cubicBezTo>
                <a:cubicBezTo>
                  <a:pt x="552305" y="83216"/>
                  <a:pt x="503739" y="74243"/>
                  <a:pt x="596348" y="92765"/>
                </a:cubicBezTo>
                <a:cubicBezTo>
                  <a:pt x="627270" y="88348"/>
                  <a:pt x="658484" y="85639"/>
                  <a:pt x="689113" y="79513"/>
                </a:cubicBezTo>
                <a:cubicBezTo>
                  <a:pt x="702811" y="76773"/>
                  <a:pt x="715040" y="68236"/>
                  <a:pt x="728869" y="66260"/>
                </a:cubicBezTo>
                <a:cubicBezTo>
                  <a:pt x="777170" y="59360"/>
                  <a:pt x="826185" y="58709"/>
                  <a:pt x="874643" y="53008"/>
                </a:cubicBezTo>
                <a:cubicBezTo>
                  <a:pt x="901329" y="49869"/>
                  <a:pt x="927652" y="44173"/>
                  <a:pt x="954156" y="39756"/>
                </a:cubicBezTo>
                <a:cubicBezTo>
                  <a:pt x="974256" y="26356"/>
                  <a:pt x="1006237" y="0"/>
                  <a:pt x="1033669" y="0"/>
                </a:cubicBezTo>
                <a:cubicBezTo>
                  <a:pt x="1060539" y="0"/>
                  <a:pt x="1086834" y="7982"/>
                  <a:pt x="1113182" y="13252"/>
                </a:cubicBezTo>
                <a:cubicBezTo>
                  <a:pt x="1154783" y="21572"/>
                  <a:pt x="1168056" y="27126"/>
                  <a:pt x="1205948" y="39756"/>
                </a:cubicBezTo>
                <a:cubicBezTo>
                  <a:pt x="1268949" y="81757"/>
                  <a:pt x="1230596" y="61224"/>
                  <a:pt x="1325217" y="92765"/>
                </a:cubicBezTo>
                <a:lnTo>
                  <a:pt x="1364974" y="106017"/>
                </a:lnTo>
                <a:cubicBezTo>
                  <a:pt x="1600751" y="72335"/>
                  <a:pt x="1354559" y="110751"/>
                  <a:pt x="1510748" y="79513"/>
                </a:cubicBezTo>
                <a:cubicBezTo>
                  <a:pt x="1537096" y="74243"/>
                  <a:pt x="1564031" y="72089"/>
                  <a:pt x="1590261" y="66260"/>
                </a:cubicBezTo>
                <a:cubicBezTo>
                  <a:pt x="1603897" y="63230"/>
                  <a:pt x="1616586" y="56845"/>
                  <a:pt x="1630017" y="53008"/>
                </a:cubicBezTo>
                <a:cubicBezTo>
                  <a:pt x="1746497" y="19728"/>
                  <a:pt x="1627461" y="58278"/>
                  <a:pt x="1722782" y="26504"/>
                </a:cubicBezTo>
                <a:cubicBezTo>
                  <a:pt x="1749286" y="30921"/>
                  <a:pt x="1776065" y="33927"/>
                  <a:pt x="1802295" y="39756"/>
                </a:cubicBezTo>
                <a:cubicBezTo>
                  <a:pt x="1815932" y="42786"/>
                  <a:pt x="1828500" y="49620"/>
                  <a:pt x="1842052" y="53008"/>
                </a:cubicBezTo>
                <a:cubicBezTo>
                  <a:pt x="1951367" y="80336"/>
                  <a:pt x="1866089" y="52303"/>
                  <a:pt x="1961322" y="79513"/>
                </a:cubicBezTo>
                <a:cubicBezTo>
                  <a:pt x="2073007" y="111424"/>
                  <a:pt x="1924670" y="69485"/>
                  <a:pt x="2040835" y="119269"/>
                </a:cubicBezTo>
                <a:cubicBezTo>
                  <a:pt x="2057576" y="126443"/>
                  <a:pt x="2076331" y="127518"/>
                  <a:pt x="2093843" y="132521"/>
                </a:cubicBezTo>
                <a:cubicBezTo>
                  <a:pt x="2107275" y="136359"/>
                  <a:pt x="2120348" y="141356"/>
                  <a:pt x="2133600" y="145773"/>
                </a:cubicBezTo>
                <a:cubicBezTo>
                  <a:pt x="2200329" y="134652"/>
                  <a:pt x="2253087" y="128031"/>
                  <a:pt x="2319130" y="106017"/>
                </a:cubicBezTo>
                <a:cubicBezTo>
                  <a:pt x="2424134" y="71016"/>
                  <a:pt x="2371085" y="84106"/>
                  <a:pt x="2478156" y="66260"/>
                </a:cubicBezTo>
                <a:cubicBezTo>
                  <a:pt x="2513495" y="70678"/>
                  <a:pt x="2549350" y="72051"/>
                  <a:pt x="2584174" y="79513"/>
                </a:cubicBezTo>
                <a:cubicBezTo>
                  <a:pt x="2611492" y="85367"/>
                  <a:pt x="2636583" y="99241"/>
                  <a:pt x="2663687" y="106017"/>
                </a:cubicBezTo>
                <a:lnTo>
                  <a:pt x="2716695" y="119269"/>
                </a:lnTo>
                <a:cubicBezTo>
                  <a:pt x="2786863" y="166047"/>
                  <a:pt x="2786828" y="177927"/>
                  <a:pt x="2915478" y="132521"/>
                </a:cubicBezTo>
                <a:cubicBezTo>
                  <a:pt x="2944933" y="122125"/>
                  <a:pt x="2952106" y="76138"/>
                  <a:pt x="2981739" y="66260"/>
                </a:cubicBezTo>
                <a:lnTo>
                  <a:pt x="3021495" y="53008"/>
                </a:lnTo>
                <a:cubicBezTo>
                  <a:pt x="3056834" y="57425"/>
                  <a:pt x="3092689" y="58798"/>
                  <a:pt x="3127513" y="66260"/>
                </a:cubicBezTo>
                <a:cubicBezTo>
                  <a:pt x="3154831" y="72114"/>
                  <a:pt x="3179922" y="85989"/>
                  <a:pt x="3207026" y="92765"/>
                </a:cubicBezTo>
                <a:cubicBezTo>
                  <a:pt x="3224696" y="97182"/>
                  <a:pt x="3242522" y="101013"/>
                  <a:pt x="3260035" y="106017"/>
                </a:cubicBezTo>
                <a:cubicBezTo>
                  <a:pt x="3273466" y="109854"/>
                  <a:pt x="3286155" y="116239"/>
                  <a:pt x="3299791" y="119269"/>
                </a:cubicBezTo>
                <a:cubicBezTo>
                  <a:pt x="3385569" y="138331"/>
                  <a:pt x="3390040" y="132521"/>
                  <a:pt x="3485322" y="13252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" name="Свободна форма: фигура 8">
            <a:extLst>
              <a:ext uri="{FF2B5EF4-FFF2-40B4-BE49-F238E27FC236}">
                <a16:creationId xmlns:a16="http://schemas.microsoft.com/office/drawing/2014/main" id="{7A608D50-7CA5-4C9A-8521-1E2531350DC0}"/>
              </a:ext>
            </a:extLst>
          </p:cNvPr>
          <p:cNvSpPr/>
          <p:nvPr/>
        </p:nvSpPr>
        <p:spPr>
          <a:xfrm>
            <a:off x="3452190" y="4631899"/>
            <a:ext cx="4499113" cy="236464"/>
          </a:xfrm>
          <a:custGeom>
            <a:avLst/>
            <a:gdLst>
              <a:gd name="connsiteX0" fmla="*/ 0 w 3485322"/>
              <a:gd name="connsiteY0" fmla="*/ 145773 h 161099"/>
              <a:gd name="connsiteX1" fmla="*/ 53008 w 3485322"/>
              <a:gd name="connsiteY1" fmla="*/ 79513 h 161099"/>
              <a:gd name="connsiteX2" fmla="*/ 132522 w 3485322"/>
              <a:gd name="connsiteY2" fmla="*/ 53008 h 161099"/>
              <a:gd name="connsiteX3" fmla="*/ 225287 w 3485322"/>
              <a:gd name="connsiteY3" fmla="*/ 26504 h 161099"/>
              <a:gd name="connsiteX4" fmla="*/ 344556 w 3485322"/>
              <a:gd name="connsiteY4" fmla="*/ 39756 h 161099"/>
              <a:gd name="connsiteX5" fmla="*/ 450574 w 3485322"/>
              <a:gd name="connsiteY5" fmla="*/ 66260 h 161099"/>
              <a:gd name="connsiteX6" fmla="*/ 596348 w 3485322"/>
              <a:gd name="connsiteY6" fmla="*/ 92765 h 161099"/>
              <a:gd name="connsiteX7" fmla="*/ 689113 w 3485322"/>
              <a:gd name="connsiteY7" fmla="*/ 79513 h 161099"/>
              <a:gd name="connsiteX8" fmla="*/ 728869 w 3485322"/>
              <a:gd name="connsiteY8" fmla="*/ 66260 h 161099"/>
              <a:gd name="connsiteX9" fmla="*/ 874643 w 3485322"/>
              <a:gd name="connsiteY9" fmla="*/ 53008 h 161099"/>
              <a:gd name="connsiteX10" fmla="*/ 954156 w 3485322"/>
              <a:gd name="connsiteY10" fmla="*/ 39756 h 161099"/>
              <a:gd name="connsiteX11" fmla="*/ 1033669 w 3485322"/>
              <a:gd name="connsiteY11" fmla="*/ 0 h 161099"/>
              <a:gd name="connsiteX12" fmla="*/ 1113182 w 3485322"/>
              <a:gd name="connsiteY12" fmla="*/ 13252 h 161099"/>
              <a:gd name="connsiteX13" fmla="*/ 1205948 w 3485322"/>
              <a:gd name="connsiteY13" fmla="*/ 39756 h 161099"/>
              <a:gd name="connsiteX14" fmla="*/ 1325217 w 3485322"/>
              <a:gd name="connsiteY14" fmla="*/ 92765 h 161099"/>
              <a:gd name="connsiteX15" fmla="*/ 1364974 w 3485322"/>
              <a:gd name="connsiteY15" fmla="*/ 106017 h 161099"/>
              <a:gd name="connsiteX16" fmla="*/ 1510748 w 3485322"/>
              <a:gd name="connsiteY16" fmla="*/ 79513 h 161099"/>
              <a:gd name="connsiteX17" fmla="*/ 1590261 w 3485322"/>
              <a:gd name="connsiteY17" fmla="*/ 66260 h 161099"/>
              <a:gd name="connsiteX18" fmla="*/ 1630017 w 3485322"/>
              <a:gd name="connsiteY18" fmla="*/ 53008 h 161099"/>
              <a:gd name="connsiteX19" fmla="*/ 1722782 w 3485322"/>
              <a:gd name="connsiteY19" fmla="*/ 26504 h 161099"/>
              <a:gd name="connsiteX20" fmla="*/ 1802295 w 3485322"/>
              <a:gd name="connsiteY20" fmla="*/ 39756 h 161099"/>
              <a:gd name="connsiteX21" fmla="*/ 1842052 w 3485322"/>
              <a:gd name="connsiteY21" fmla="*/ 53008 h 161099"/>
              <a:gd name="connsiteX22" fmla="*/ 1961322 w 3485322"/>
              <a:gd name="connsiteY22" fmla="*/ 79513 h 161099"/>
              <a:gd name="connsiteX23" fmla="*/ 2040835 w 3485322"/>
              <a:gd name="connsiteY23" fmla="*/ 119269 h 161099"/>
              <a:gd name="connsiteX24" fmla="*/ 2093843 w 3485322"/>
              <a:gd name="connsiteY24" fmla="*/ 132521 h 161099"/>
              <a:gd name="connsiteX25" fmla="*/ 2133600 w 3485322"/>
              <a:gd name="connsiteY25" fmla="*/ 145773 h 161099"/>
              <a:gd name="connsiteX26" fmla="*/ 2319130 w 3485322"/>
              <a:gd name="connsiteY26" fmla="*/ 106017 h 161099"/>
              <a:gd name="connsiteX27" fmla="*/ 2478156 w 3485322"/>
              <a:gd name="connsiteY27" fmla="*/ 66260 h 161099"/>
              <a:gd name="connsiteX28" fmla="*/ 2584174 w 3485322"/>
              <a:gd name="connsiteY28" fmla="*/ 79513 h 161099"/>
              <a:gd name="connsiteX29" fmla="*/ 2663687 w 3485322"/>
              <a:gd name="connsiteY29" fmla="*/ 106017 h 161099"/>
              <a:gd name="connsiteX30" fmla="*/ 2716695 w 3485322"/>
              <a:gd name="connsiteY30" fmla="*/ 119269 h 161099"/>
              <a:gd name="connsiteX31" fmla="*/ 2915478 w 3485322"/>
              <a:gd name="connsiteY31" fmla="*/ 132521 h 161099"/>
              <a:gd name="connsiteX32" fmla="*/ 2981739 w 3485322"/>
              <a:gd name="connsiteY32" fmla="*/ 66260 h 161099"/>
              <a:gd name="connsiteX33" fmla="*/ 3021495 w 3485322"/>
              <a:gd name="connsiteY33" fmla="*/ 53008 h 161099"/>
              <a:gd name="connsiteX34" fmla="*/ 3127513 w 3485322"/>
              <a:gd name="connsiteY34" fmla="*/ 66260 h 161099"/>
              <a:gd name="connsiteX35" fmla="*/ 3207026 w 3485322"/>
              <a:gd name="connsiteY35" fmla="*/ 92765 h 161099"/>
              <a:gd name="connsiteX36" fmla="*/ 3260035 w 3485322"/>
              <a:gd name="connsiteY36" fmla="*/ 106017 h 161099"/>
              <a:gd name="connsiteX37" fmla="*/ 3299791 w 3485322"/>
              <a:gd name="connsiteY37" fmla="*/ 119269 h 161099"/>
              <a:gd name="connsiteX38" fmla="*/ 3485322 w 3485322"/>
              <a:gd name="connsiteY38" fmla="*/ 132521 h 161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485322" h="161099">
                <a:moveTo>
                  <a:pt x="0" y="145773"/>
                </a:moveTo>
                <a:cubicBezTo>
                  <a:pt x="17669" y="123686"/>
                  <a:pt x="29836" y="95733"/>
                  <a:pt x="53008" y="79513"/>
                </a:cubicBezTo>
                <a:cubicBezTo>
                  <a:pt x="75896" y="63491"/>
                  <a:pt x="106017" y="61843"/>
                  <a:pt x="132522" y="53008"/>
                </a:cubicBezTo>
                <a:cubicBezTo>
                  <a:pt x="189555" y="33997"/>
                  <a:pt x="158729" y="43143"/>
                  <a:pt x="225287" y="26504"/>
                </a:cubicBezTo>
                <a:cubicBezTo>
                  <a:pt x="265043" y="30921"/>
                  <a:pt x="305164" y="32805"/>
                  <a:pt x="344556" y="39756"/>
                </a:cubicBezTo>
                <a:cubicBezTo>
                  <a:pt x="380429" y="46086"/>
                  <a:pt x="414643" y="60271"/>
                  <a:pt x="450574" y="66260"/>
                </a:cubicBezTo>
                <a:cubicBezTo>
                  <a:pt x="552305" y="83216"/>
                  <a:pt x="503739" y="74243"/>
                  <a:pt x="596348" y="92765"/>
                </a:cubicBezTo>
                <a:cubicBezTo>
                  <a:pt x="627270" y="88348"/>
                  <a:pt x="658484" y="85639"/>
                  <a:pt x="689113" y="79513"/>
                </a:cubicBezTo>
                <a:cubicBezTo>
                  <a:pt x="702811" y="76773"/>
                  <a:pt x="715040" y="68236"/>
                  <a:pt x="728869" y="66260"/>
                </a:cubicBezTo>
                <a:cubicBezTo>
                  <a:pt x="777170" y="59360"/>
                  <a:pt x="826185" y="58709"/>
                  <a:pt x="874643" y="53008"/>
                </a:cubicBezTo>
                <a:cubicBezTo>
                  <a:pt x="901329" y="49869"/>
                  <a:pt x="927652" y="44173"/>
                  <a:pt x="954156" y="39756"/>
                </a:cubicBezTo>
                <a:cubicBezTo>
                  <a:pt x="974256" y="26356"/>
                  <a:pt x="1006237" y="0"/>
                  <a:pt x="1033669" y="0"/>
                </a:cubicBezTo>
                <a:cubicBezTo>
                  <a:pt x="1060539" y="0"/>
                  <a:pt x="1086834" y="7982"/>
                  <a:pt x="1113182" y="13252"/>
                </a:cubicBezTo>
                <a:cubicBezTo>
                  <a:pt x="1154783" y="21572"/>
                  <a:pt x="1168056" y="27126"/>
                  <a:pt x="1205948" y="39756"/>
                </a:cubicBezTo>
                <a:cubicBezTo>
                  <a:pt x="1268949" y="81757"/>
                  <a:pt x="1230596" y="61224"/>
                  <a:pt x="1325217" y="92765"/>
                </a:cubicBezTo>
                <a:lnTo>
                  <a:pt x="1364974" y="106017"/>
                </a:lnTo>
                <a:cubicBezTo>
                  <a:pt x="1600751" y="72335"/>
                  <a:pt x="1354559" y="110751"/>
                  <a:pt x="1510748" y="79513"/>
                </a:cubicBezTo>
                <a:cubicBezTo>
                  <a:pt x="1537096" y="74243"/>
                  <a:pt x="1564031" y="72089"/>
                  <a:pt x="1590261" y="66260"/>
                </a:cubicBezTo>
                <a:cubicBezTo>
                  <a:pt x="1603897" y="63230"/>
                  <a:pt x="1616586" y="56845"/>
                  <a:pt x="1630017" y="53008"/>
                </a:cubicBezTo>
                <a:cubicBezTo>
                  <a:pt x="1746497" y="19728"/>
                  <a:pt x="1627461" y="58278"/>
                  <a:pt x="1722782" y="26504"/>
                </a:cubicBezTo>
                <a:cubicBezTo>
                  <a:pt x="1749286" y="30921"/>
                  <a:pt x="1776065" y="33927"/>
                  <a:pt x="1802295" y="39756"/>
                </a:cubicBezTo>
                <a:cubicBezTo>
                  <a:pt x="1815932" y="42786"/>
                  <a:pt x="1828500" y="49620"/>
                  <a:pt x="1842052" y="53008"/>
                </a:cubicBezTo>
                <a:cubicBezTo>
                  <a:pt x="1951367" y="80336"/>
                  <a:pt x="1866089" y="52303"/>
                  <a:pt x="1961322" y="79513"/>
                </a:cubicBezTo>
                <a:cubicBezTo>
                  <a:pt x="2073007" y="111424"/>
                  <a:pt x="1924670" y="69485"/>
                  <a:pt x="2040835" y="119269"/>
                </a:cubicBezTo>
                <a:cubicBezTo>
                  <a:pt x="2057576" y="126443"/>
                  <a:pt x="2076331" y="127518"/>
                  <a:pt x="2093843" y="132521"/>
                </a:cubicBezTo>
                <a:cubicBezTo>
                  <a:pt x="2107275" y="136359"/>
                  <a:pt x="2120348" y="141356"/>
                  <a:pt x="2133600" y="145773"/>
                </a:cubicBezTo>
                <a:cubicBezTo>
                  <a:pt x="2200329" y="134652"/>
                  <a:pt x="2253087" y="128031"/>
                  <a:pt x="2319130" y="106017"/>
                </a:cubicBezTo>
                <a:cubicBezTo>
                  <a:pt x="2424134" y="71016"/>
                  <a:pt x="2371085" y="84106"/>
                  <a:pt x="2478156" y="66260"/>
                </a:cubicBezTo>
                <a:cubicBezTo>
                  <a:pt x="2513495" y="70678"/>
                  <a:pt x="2549350" y="72051"/>
                  <a:pt x="2584174" y="79513"/>
                </a:cubicBezTo>
                <a:cubicBezTo>
                  <a:pt x="2611492" y="85367"/>
                  <a:pt x="2636583" y="99241"/>
                  <a:pt x="2663687" y="106017"/>
                </a:cubicBezTo>
                <a:lnTo>
                  <a:pt x="2716695" y="119269"/>
                </a:lnTo>
                <a:cubicBezTo>
                  <a:pt x="2786863" y="166047"/>
                  <a:pt x="2786828" y="177927"/>
                  <a:pt x="2915478" y="132521"/>
                </a:cubicBezTo>
                <a:cubicBezTo>
                  <a:pt x="2944933" y="122125"/>
                  <a:pt x="2952106" y="76138"/>
                  <a:pt x="2981739" y="66260"/>
                </a:cubicBezTo>
                <a:lnTo>
                  <a:pt x="3021495" y="53008"/>
                </a:lnTo>
                <a:cubicBezTo>
                  <a:pt x="3056834" y="57425"/>
                  <a:pt x="3092689" y="58798"/>
                  <a:pt x="3127513" y="66260"/>
                </a:cubicBezTo>
                <a:cubicBezTo>
                  <a:pt x="3154831" y="72114"/>
                  <a:pt x="3179922" y="85989"/>
                  <a:pt x="3207026" y="92765"/>
                </a:cubicBezTo>
                <a:cubicBezTo>
                  <a:pt x="3224696" y="97182"/>
                  <a:pt x="3242522" y="101013"/>
                  <a:pt x="3260035" y="106017"/>
                </a:cubicBezTo>
                <a:cubicBezTo>
                  <a:pt x="3273466" y="109854"/>
                  <a:pt x="3286155" y="116239"/>
                  <a:pt x="3299791" y="119269"/>
                </a:cubicBezTo>
                <a:cubicBezTo>
                  <a:pt x="3385569" y="138331"/>
                  <a:pt x="3390040" y="132521"/>
                  <a:pt x="3485322" y="13252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" name="Свободна форма: фигура 9">
            <a:extLst>
              <a:ext uri="{FF2B5EF4-FFF2-40B4-BE49-F238E27FC236}">
                <a16:creationId xmlns:a16="http://schemas.microsoft.com/office/drawing/2014/main" id="{9A16E680-7211-46C7-AEC4-EF0287393777}"/>
              </a:ext>
            </a:extLst>
          </p:cNvPr>
          <p:cNvSpPr/>
          <p:nvPr/>
        </p:nvSpPr>
        <p:spPr>
          <a:xfrm>
            <a:off x="3558208" y="4479499"/>
            <a:ext cx="4393095" cy="191951"/>
          </a:xfrm>
          <a:custGeom>
            <a:avLst/>
            <a:gdLst>
              <a:gd name="connsiteX0" fmla="*/ 0 w 3485322"/>
              <a:gd name="connsiteY0" fmla="*/ 145773 h 161099"/>
              <a:gd name="connsiteX1" fmla="*/ 53008 w 3485322"/>
              <a:gd name="connsiteY1" fmla="*/ 79513 h 161099"/>
              <a:gd name="connsiteX2" fmla="*/ 132522 w 3485322"/>
              <a:gd name="connsiteY2" fmla="*/ 53008 h 161099"/>
              <a:gd name="connsiteX3" fmla="*/ 225287 w 3485322"/>
              <a:gd name="connsiteY3" fmla="*/ 26504 h 161099"/>
              <a:gd name="connsiteX4" fmla="*/ 344556 w 3485322"/>
              <a:gd name="connsiteY4" fmla="*/ 39756 h 161099"/>
              <a:gd name="connsiteX5" fmla="*/ 450574 w 3485322"/>
              <a:gd name="connsiteY5" fmla="*/ 66260 h 161099"/>
              <a:gd name="connsiteX6" fmla="*/ 596348 w 3485322"/>
              <a:gd name="connsiteY6" fmla="*/ 92765 h 161099"/>
              <a:gd name="connsiteX7" fmla="*/ 689113 w 3485322"/>
              <a:gd name="connsiteY7" fmla="*/ 79513 h 161099"/>
              <a:gd name="connsiteX8" fmla="*/ 728869 w 3485322"/>
              <a:gd name="connsiteY8" fmla="*/ 66260 h 161099"/>
              <a:gd name="connsiteX9" fmla="*/ 874643 w 3485322"/>
              <a:gd name="connsiteY9" fmla="*/ 53008 h 161099"/>
              <a:gd name="connsiteX10" fmla="*/ 954156 w 3485322"/>
              <a:gd name="connsiteY10" fmla="*/ 39756 h 161099"/>
              <a:gd name="connsiteX11" fmla="*/ 1033669 w 3485322"/>
              <a:gd name="connsiteY11" fmla="*/ 0 h 161099"/>
              <a:gd name="connsiteX12" fmla="*/ 1113182 w 3485322"/>
              <a:gd name="connsiteY12" fmla="*/ 13252 h 161099"/>
              <a:gd name="connsiteX13" fmla="*/ 1205948 w 3485322"/>
              <a:gd name="connsiteY13" fmla="*/ 39756 h 161099"/>
              <a:gd name="connsiteX14" fmla="*/ 1325217 w 3485322"/>
              <a:gd name="connsiteY14" fmla="*/ 92765 h 161099"/>
              <a:gd name="connsiteX15" fmla="*/ 1364974 w 3485322"/>
              <a:gd name="connsiteY15" fmla="*/ 106017 h 161099"/>
              <a:gd name="connsiteX16" fmla="*/ 1510748 w 3485322"/>
              <a:gd name="connsiteY16" fmla="*/ 79513 h 161099"/>
              <a:gd name="connsiteX17" fmla="*/ 1590261 w 3485322"/>
              <a:gd name="connsiteY17" fmla="*/ 66260 h 161099"/>
              <a:gd name="connsiteX18" fmla="*/ 1630017 w 3485322"/>
              <a:gd name="connsiteY18" fmla="*/ 53008 h 161099"/>
              <a:gd name="connsiteX19" fmla="*/ 1722782 w 3485322"/>
              <a:gd name="connsiteY19" fmla="*/ 26504 h 161099"/>
              <a:gd name="connsiteX20" fmla="*/ 1802295 w 3485322"/>
              <a:gd name="connsiteY20" fmla="*/ 39756 h 161099"/>
              <a:gd name="connsiteX21" fmla="*/ 1842052 w 3485322"/>
              <a:gd name="connsiteY21" fmla="*/ 53008 h 161099"/>
              <a:gd name="connsiteX22" fmla="*/ 1961322 w 3485322"/>
              <a:gd name="connsiteY22" fmla="*/ 79513 h 161099"/>
              <a:gd name="connsiteX23" fmla="*/ 2040835 w 3485322"/>
              <a:gd name="connsiteY23" fmla="*/ 119269 h 161099"/>
              <a:gd name="connsiteX24" fmla="*/ 2093843 w 3485322"/>
              <a:gd name="connsiteY24" fmla="*/ 132521 h 161099"/>
              <a:gd name="connsiteX25" fmla="*/ 2133600 w 3485322"/>
              <a:gd name="connsiteY25" fmla="*/ 145773 h 161099"/>
              <a:gd name="connsiteX26" fmla="*/ 2319130 w 3485322"/>
              <a:gd name="connsiteY26" fmla="*/ 106017 h 161099"/>
              <a:gd name="connsiteX27" fmla="*/ 2478156 w 3485322"/>
              <a:gd name="connsiteY27" fmla="*/ 66260 h 161099"/>
              <a:gd name="connsiteX28" fmla="*/ 2584174 w 3485322"/>
              <a:gd name="connsiteY28" fmla="*/ 79513 h 161099"/>
              <a:gd name="connsiteX29" fmla="*/ 2663687 w 3485322"/>
              <a:gd name="connsiteY29" fmla="*/ 106017 h 161099"/>
              <a:gd name="connsiteX30" fmla="*/ 2716695 w 3485322"/>
              <a:gd name="connsiteY30" fmla="*/ 119269 h 161099"/>
              <a:gd name="connsiteX31" fmla="*/ 2915478 w 3485322"/>
              <a:gd name="connsiteY31" fmla="*/ 132521 h 161099"/>
              <a:gd name="connsiteX32" fmla="*/ 2981739 w 3485322"/>
              <a:gd name="connsiteY32" fmla="*/ 66260 h 161099"/>
              <a:gd name="connsiteX33" fmla="*/ 3021495 w 3485322"/>
              <a:gd name="connsiteY33" fmla="*/ 53008 h 161099"/>
              <a:gd name="connsiteX34" fmla="*/ 3127513 w 3485322"/>
              <a:gd name="connsiteY34" fmla="*/ 66260 h 161099"/>
              <a:gd name="connsiteX35" fmla="*/ 3207026 w 3485322"/>
              <a:gd name="connsiteY35" fmla="*/ 92765 h 161099"/>
              <a:gd name="connsiteX36" fmla="*/ 3260035 w 3485322"/>
              <a:gd name="connsiteY36" fmla="*/ 106017 h 161099"/>
              <a:gd name="connsiteX37" fmla="*/ 3299791 w 3485322"/>
              <a:gd name="connsiteY37" fmla="*/ 119269 h 161099"/>
              <a:gd name="connsiteX38" fmla="*/ 3485322 w 3485322"/>
              <a:gd name="connsiteY38" fmla="*/ 132521 h 161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485322" h="161099">
                <a:moveTo>
                  <a:pt x="0" y="145773"/>
                </a:moveTo>
                <a:cubicBezTo>
                  <a:pt x="17669" y="123686"/>
                  <a:pt x="29836" y="95733"/>
                  <a:pt x="53008" y="79513"/>
                </a:cubicBezTo>
                <a:cubicBezTo>
                  <a:pt x="75896" y="63491"/>
                  <a:pt x="106017" y="61843"/>
                  <a:pt x="132522" y="53008"/>
                </a:cubicBezTo>
                <a:cubicBezTo>
                  <a:pt x="189555" y="33997"/>
                  <a:pt x="158729" y="43143"/>
                  <a:pt x="225287" y="26504"/>
                </a:cubicBezTo>
                <a:cubicBezTo>
                  <a:pt x="265043" y="30921"/>
                  <a:pt x="305164" y="32805"/>
                  <a:pt x="344556" y="39756"/>
                </a:cubicBezTo>
                <a:cubicBezTo>
                  <a:pt x="380429" y="46086"/>
                  <a:pt x="414643" y="60271"/>
                  <a:pt x="450574" y="66260"/>
                </a:cubicBezTo>
                <a:cubicBezTo>
                  <a:pt x="552305" y="83216"/>
                  <a:pt x="503739" y="74243"/>
                  <a:pt x="596348" y="92765"/>
                </a:cubicBezTo>
                <a:cubicBezTo>
                  <a:pt x="627270" y="88348"/>
                  <a:pt x="658484" y="85639"/>
                  <a:pt x="689113" y="79513"/>
                </a:cubicBezTo>
                <a:cubicBezTo>
                  <a:pt x="702811" y="76773"/>
                  <a:pt x="715040" y="68236"/>
                  <a:pt x="728869" y="66260"/>
                </a:cubicBezTo>
                <a:cubicBezTo>
                  <a:pt x="777170" y="59360"/>
                  <a:pt x="826185" y="58709"/>
                  <a:pt x="874643" y="53008"/>
                </a:cubicBezTo>
                <a:cubicBezTo>
                  <a:pt x="901329" y="49869"/>
                  <a:pt x="927652" y="44173"/>
                  <a:pt x="954156" y="39756"/>
                </a:cubicBezTo>
                <a:cubicBezTo>
                  <a:pt x="974256" y="26356"/>
                  <a:pt x="1006237" y="0"/>
                  <a:pt x="1033669" y="0"/>
                </a:cubicBezTo>
                <a:cubicBezTo>
                  <a:pt x="1060539" y="0"/>
                  <a:pt x="1086834" y="7982"/>
                  <a:pt x="1113182" y="13252"/>
                </a:cubicBezTo>
                <a:cubicBezTo>
                  <a:pt x="1154783" y="21572"/>
                  <a:pt x="1168056" y="27126"/>
                  <a:pt x="1205948" y="39756"/>
                </a:cubicBezTo>
                <a:cubicBezTo>
                  <a:pt x="1268949" y="81757"/>
                  <a:pt x="1230596" y="61224"/>
                  <a:pt x="1325217" y="92765"/>
                </a:cubicBezTo>
                <a:lnTo>
                  <a:pt x="1364974" y="106017"/>
                </a:lnTo>
                <a:cubicBezTo>
                  <a:pt x="1600751" y="72335"/>
                  <a:pt x="1354559" y="110751"/>
                  <a:pt x="1510748" y="79513"/>
                </a:cubicBezTo>
                <a:cubicBezTo>
                  <a:pt x="1537096" y="74243"/>
                  <a:pt x="1564031" y="72089"/>
                  <a:pt x="1590261" y="66260"/>
                </a:cubicBezTo>
                <a:cubicBezTo>
                  <a:pt x="1603897" y="63230"/>
                  <a:pt x="1616586" y="56845"/>
                  <a:pt x="1630017" y="53008"/>
                </a:cubicBezTo>
                <a:cubicBezTo>
                  <a:pt x="1746497" y="19728"/>
                  <a:pt x="1627461" y="58278"/>
                  <a:pt x="1722782" y="26504"/>
                </a:cubicBezTo>
                <a:cubicBezTo>
                  <a:pt x="1749286" y="30921"/>
                  <a:pt x="1776065" y="33927"/>
                  <a:pt x="1802295" y="39756"/>
                </a:cubicBezTo>
                <a:cubicBezTo>
                  <a:pt x="1815932" y="42786"/>
                  <a:pt x="1828500" y="49620"/>
                  <a:pt x="1842052" y="53008"/>
                </a:cubicBezTo>
                <a:cubicBezTo>
                  <a:pt x="1951367" y="80336"/>
                  <a:pt x="1866089" y="52303"/>
                  <a:pt x="1961322" y="79513"/>
                </a:cubicBezTo>
                <a:cubicBezTo>
                  <a:pt x="2073007" y="111424"/>
                  <a:pt x="1924670" y="69485"/>
                  <a:pt x="2040835" y="119269"/>
                </a:cubicBezTo>
                <a:cubicBezTo>
                  <a:pt x="2057576" y="126443"/>
                  <a:pt x="2076331" y="127518"/>
                  <a:pt x="2093843" y="132521"/>
                </a:cubicBezTo>
                <a:cubicBezTo>
                  <a:pt x="2107275" y="136359"/>
                  <a:pt x="2120348" y="141356"/>
                  <a:pt x="2133600" y="145773"/>
                </a:cubicBezTo>
                <a:cubicBezTo>
                  <a:pt x="2200329" y="134652"/>
                  <a:pt x="2253087" y="128031"/>
                  <a:pt x="2319130" y="106017"/>
                </a:cubicBezTo>
                <a:cubicBezTo>
                  <a:pt x="2424134" y="71016"/>
                  <a:pt x="2371085" y="84106"/>
                  <a:pt x="2478156" y="66260"/>
                </a:cubicBezTo>
                <a:cubicBezTo>
                  <a:pt x="2513495" y="70678"/>
                  <a:pt x="2549350" y="72051"/>
                  <a:pt x="2584174" y="79513"/>
                </a:cubicBezTo>
                <a:cubicBezTo>
                  <a:pt x="2611492" y="85367"/>
                  <a:pt x="2636583" y="99241"/>
                  <a:pt x="2663687" y="106017"/>
                </a:cubicBezTo>
                <a:lnTo>
                  <a:pt x="2716695" y="119269"/>
                </a:lnTo>
                <a:cubicBezTo>
                  <a:pt x="2786863" y="166047"/>
                  <a:pt x="2786828" y="177927"/>
                  <a:pt x="2915478" y="132521"/>
                </a:cubicBezTo>
                <a:cubicBezTo>
                  <a:pt x="2944933" y="122125"/>
                  <a:pt x="2952106" y="76138"/>
                  <a:pt x="2981739" y="66260"/>
                </a:cubicBezTo>
                <a:lnTo>
                  <a:pt x="3021495" y="53008"/>
                </a:lnTo>
                <a:cubicBezTo>
                  <a:pt x="3056834" y="57425"/>
                  <a:pt x="3092689" y="58798"/>
                  <a:pt x="3127513" y="66260"/>
                </a:cubicBezTo>
                <a:cubicBezTo>
                  <a:pt x="3154831" y="72114"/>
                  <a:pt x="3179922" y="85989"/>
                  <a:pt x="3207026" y="92765"/>
                </a:cubicBezTo>
                <a:cubicBezTo>
                  <a:pt x="3224696" y="97182"/>
                  <a:pt x="3242522" y="101013"/>
                  <a:pt x="3260035" y="106017"/>
                </a:cubicBezTo>
                <a:cubicBezTo>
                  <a:pt x="3273466" y="109854"/>
                  <a:pt x="3286155" y="116239"/>
                  <a:pt x="3299791" y="119269"/>
                </a:cubicBezTo>
                <a:cubicBezTo>
                  <a:pt x="3385569" y="138331"/>
                  <a:pt x="3390040" y="132521"/>
                  <a:pt x="3485322" y="13252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41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>
            <a:extLst>
              <a:ext uri="{FF2B5EF4-FFF2-40B4-BE49-F238E27FC236}">
                <a16:creationId xmlns:a16="http://schemas.microsoft.com/office/drawing/2014/main" id="{673D1BF1-8947-41A4-ADA8-4FBB7B3CD485}"/>
              </a:ext>
            </a:extLst>
          </p:cNvPr>
          <p:cNvSpPr/>
          <p:nvPr/>
        </p:nvSpPr>
        <p:spPr>
          <a:xfrm>
            <a:off x="761999" y="644231"/>
            <a:ext cx="106680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dirty="0">
                <a:solidFill>
                  <a:srgbClr val="FF0000"/>
                </a:solidFill>
              </a:rPr>
              <a:t>ВНИМАНИЕ!!! </a:t>
            </a:r>
          </a:p>
          <a:p>
            <a:r>
              <a:rPr lang="bg-BG" sz="2400" dirty="0">
                <a:solidFill>
                  <a:srgbClr val="FF0000"/>
                </a:solidFill>
              </a:rPr>
              <a:t>     </a:t>
            </a:r>
            <a:r>
              <a:rPr lang="bg-BG" sz="2800" dirty="0"/>
              <a:t>Проверяваме обособеното приложение, като свързваме с глагола СЪМ съществителното преди обособената част и съществителното вътре в нея, за да се образува съставно именно сказуемо.</a:t>
            </a:r>
          </a:p>
        </p:txBody>
      </p:sp>
      <p:sp>
        <p:nvSpPr>
          <p:cNvPr id="3" name="Правоъгълник 2">
            <a:extLst>
              <a:ext uri="{FF2B5EF4-FFF2-40B4-BE49-F238E27FC236}">
                <a16:creationId xmlns:a16="http://schemas.microsoft.com/office/drawing/2014/main" id="{40DE6B31-09A1-4267-B159-A2302A3B64CA}"/>
              </a:ext>
            </a:extLst>
          </p:cNvPr>
          <p:cNvSpPr/>
          <p:nvPr/>
        </p:nvSpPr>
        <p:spPr>
          <a:xfrm>
            <a:off x="1258957" y="2861682"/>
            <a:ext cx="10668001" cy="2509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400" dirty="0"/>
              <a:t>Пример:</a:t>
            </a:r>
          </a:p>
          <a:p>
            <a:pPr>
              <a:lnSpc>
                <a:spcPct val="150000"/>
              </a:lnSpc>
            </a:pPr>
            <a:r>
              <a:rPr lang="bg-BG" sz="2800" dirty="0">
                <a:solidFill>
                  <a:srgbClr val="FF3300"/>
                </a:solidFill>
              </a:rPr>
              <a:t>Дядо Иван</a:t>
            </a:r>
            <a:r>
              <a:rPr lang="bg-BG" sz="2800" dirty="0"/>
              <a:t>, нашият нов </a:t>
            </a:r>
            <a:r>
              <a:rPr lang="bg-BG" sz="2800" dirty="0">
                <a:solidFill>
                  <a:srgbClr val="FF3300"/>
                </a:solidFill>
              </a:rPr>
              <a:t>съсед</a:t>
            </a:r>
            <a:r>
              <a:rPr lang="bg-BG" sz="2800" dirty="0"/>
              <a:t>, звънна на вратата.</a:t>
            </a:r>
          </a:p>
          <a:p>
            <a:pPr>
              <a:lnSpc>
                <a:spcPct val="150000"/>
              </a:lnSpc>
            </a:pPr>
            <a:endParaRPr lang="bg-BG" sz="2400" dirty="0"/>
          </a:p>
          <a:p>
            <a:pPr>
              <a:lnSpc>
                <a:spcPct val="150000"/>
              </a:lnSpc>
            </a:pPr>
            <a:r>
              <a:rPr lang="bg-BG" sz="3200" dirty="0"/>
              <a:t>Дядо Иван        </a:t>
            </a:r>
            <a:r>
              <a:rPr lang="bg-BG" sz="3200" dirty="0">
                <a:solidFill>
                  <a:srgbClr val="FF3300"/>
                </a:solidFill>
              </a:rPr>
              <a:t>Е</a:t>
            </a:r>
            <a:r>
              <a:rPr lang="bg-BG" sz="3200" dirty="0"/>
              <a:t>        съседът.                           СИС</a:t>
            </a:r>
            <a:endParaRPr lang="bg-BG" sz="2800" dirty="0"/>
          </a:p>
        </p:txBody>
      </p:sp>
      <p:sp>
        <p:nvSpPr>
          <p:cNvPr id="5" name="Стрелка надолу 4">
            <a:extLst>
              <a:ext uri="{FF2B5EF4-FFF2-40B4-BE49-F238E27FC236}">
                <a16:creationId xmlns:a16="http://schemas.microsoft.com/office/drawing/2014/main" id="{B1E94457-5EDE-46E2-9EAB-7F3BB0820AF9}"/>
              </a:ext>
            </a:extLst>
          </p:cNvPr>
          <p:cNvSpPr/>
          <p:nvPr/>
        </p:nvSpPr>
        <p:spPr>
          <a:xfrm>
            <a:off x="2054087" y="4039073"/>
            <a:ext cx="437322" cy="8216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" name="Стрелка надолу 5">
            <a:extLst>
              <a:ext uri="{FF2B5EF4-FFF2-40B4-BE49-F238E27FC236}">
                <a16:creationId xmlns:a16="http://schemas.microsoft.com/office/drawing/2014/main" id="{90172531-1FDF-4CC4-AFA3-26A4D56DADEC}"/>
              </a:ext>
            </a:extLst>
          </p:cNvPr>
          <p:cNvSpPr/>
          <p:nvPr/>
        </p:nvSpPr>
        <p:spPr>
          <a:xfrm>
            <a:off x="5234609" y="4025822"/>
            <a:ext cx="437322" cy="8216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" name="Стрелка надолу 6">
            <a:extLst>
              <a:ext uri="{FF2B5EF4-FFF2-40B4-BE49-F238E27FC236}">
                <a16:creationId xmlns:a16="http://schemas.microsoft.com/office/drawing/2014/main" id="{49B5C42F-6AA2-40F8-AF64-3F17885AB856}"/>
              </a:ext>
            </a:extLst>
          </p:cNvPr>
          <p:cNvSpPr/>
          <p:nvPr/>
        </p:nvSpPr>
        <p:spPr>
          <a:xfrm rot="16200000">
            <a:off x="7560366" y="4188374"/>
            <a:ext cx="145775" cy="17029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cxnSp>
        <p:nvCxnSpPr>
          <p:cNvPr id="9" name="Право съединение 8">
            <a:extLst>
              <a:ext uri="{FF2B5EF4-FFF2-40B4-BE49-F238E27FC236}">
                <a16:creationId xmlns:a16="http://schemas.microsoft.com/office/drawing/2014/main" id="{60725450-8B51-4420-92A6-B50F484D97CE}"/>
              </a:ext>
            </a:extLst>
          </p:cNvPr>
          <p:cNvCxnSpPr>
            <a:cxnSpLocks/>
          </p:cNvCxnSpPr>
          <p:nvPr/>
        </p:nvCxnSpPr>
        <p:spPr>
          <a:xfrm>
            <a:off x="4008781" y="5357450"/>
            <a:ext cx="22412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аво съединение 9">
            <a:extLst>
              <a:ext uri="{FF2B5EF4-FFF2-40B4-BE49-F238E27FC236}">
                <a16:creationId xmlns:a16="http://schemas.microsoft.com/office/drawing/2014/main" id="{AF0A37A2-8663-4354-BC6E-913D2FD3E610}"/>
              </a:ext>
            </a:extLst>
          </p:cNvPr>
          <p:cNvCxnSpPr>
            <a:cxnSpLocks/>
          </p:cNvCxnSpPr>
          <p:nvPr/>
        </p:nvCxnSpPr>
        <p:spPr>
          <a:xfrm>
            <a:off x="4008781" y="5225359"/>
            <a:ext cx="22412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922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>
            <a:extLst>
              <a:ext uri="{FF2B5EF4-FFF2-40B4-BE49-F238E27FC236}">
                <a16:creationId xmlns:a16="http://schemas.microsoft.com/office/drawing/2014/main" id="{7A704C9D-5961-4BD4-835A-B0C4340DA557}"/>
              </a:ext>
            </a:extLst>
          </p:cNvPr>
          <p:cNvSpPr/>
          <p:nvPr/>
        </p:nvSpPr>
        <p:spPr>
          <a:xfrm>
            <a:off x="649355" y="428895"/>
            <a:ext cx="10787271" cy="5577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600" dirty="0"/>
              <a:t>в/ </a:t>
            </a:r>
            <a:r>
              <a:rPr lang="bg-BG" sz="3600" dirty="0">
                <a:solidFill>
                  <a:srgbClr val="FF3300"/>
                </a:solidFill>
              </a:rPr>
              <a:t>обособено обстоятелствено пояснение </a:t>
            </a:r>
          </a:p>
          <a:p>
            <a:endParaRPr lang="bg-BG" sz="1000" dirty="0">
              <a:solidFill>
                <a:srgbClr val="FF3300"/>
              </a:solidFill>
            </a:endParaRPr>
          </a:p>
          <a:p>
            <a:pPr marL="742950" indent="-742950">
              <a:buFont typeface="Wingdings" panose="05000000000000000000" pitchFamily="2" charset="2"/>
              <a:buChar char="q"/>
            </a:pPr>
            <a:r>
              <a:rPr lang="bg-BG" sz="3600" dirty="0"/>
              <a:t>поясняващо обстоятелствено пояснение преди обособената част, най-често изразено с наречие или с предлог и </a:t>
            </a:r>
            <a:r>
              <a:rPr lang="bg-BG" sz="3600" dirty="0" err="1"/>
              <a:t>същ.име</a:t>
            </a:r>
            <a:endParaRPr lang="bg-BG" sz="3600" dirty="0"/>
          </a:p>
          <a:p>
            <a:pPr marL="742950" indent="-742950">
              <a:buFont typeface="Wingdings" panose="05000000000000000000" pitchFamily="2" charset="2"/>
              <a:buChar char="q"/>
            </a:pPr>
            <a:endParaRPr lang="bg-BG" sz="3600" dirty="0"/>
          </a:p>
          <a:p>
            <a:pPr>
              <a:lnSpc>
                <a:spcPct val="150000"/>
              </a:lnSpc>
            </a:pPr>
            <a:r>
              <a:rPr lang="bg-BG" sz="3600" dirty="0"/>
              <a:t>Горе, </a:t>
            </a:r>
            <a:r>
              <a:rPr lang="bg-BG" sz="3600" dirty="0">
                <a:solidFill>
                  <a:srgbClr val="FF0000"/>
                </a:solidFill>
              </a:rPr>
              <a:t>в синьото небе</a:t>
            </a:r>
            <a:r>
              <a:rPr lang="bg-BG" sz="3600" dirty="0"/>
              <a:t>, се виждаше ято щъркели.</a:t>
            </a:r>
          </a:p>
          <a:p>
            <a:pPr>
              <a:lnSpc>
                <a:spcPct val="150000"/>
              </a:lnSpc>
            </a:pPr>
            <a:endParaRPr lang="bg-BG" sz="3600" dirty="0"/>
          </a:p>
          <a:p>
            <a:pPr>
              <a:lnSpc>
                <a:spcPct val="150000"/>
              </a:lnSpc>
            </a:pPr>
            <a:r>
              <a:rPr lang="bg-BG" sz="3600" dirty="0"/>
              <a:t>Утре, </a:t>
            </a:r>
            <a:r>
              <a:rPr lang="bg-BG" sz="3600" dirty="0">
                <a:solidFill>
                  <a:srgbClr val="FF0000"/>
                </a:solidFill>
              </a:rPr>
              <a:t>преди първия час</a:t>
            </a:r>
            <a:r>
              <a:rPr lang="bg-BG" sz="3600" dirty="0"/>
              <a:t>, ще ти донеса тетрадката.</a:t>
            </a:r>
          </a:p>
        </p:txBody>
      </p:sp>
      <p:cxnSp>
        <p:nvCxnSpPr>
          <p:cNvPr id="3" name="Право съединение 2">
            <a:extLst>
              <a:ext uri="{FF2B5EF4-FFF2-40B4-BE49-F238E27FC236}">
                <a16:creationId xmlns:a16="http://schemas.microsoft.com/office/drawing/2014/main" id="{4657F4B6-7EE9-4C66-9325-57F1399A2A9D}"/>
              </a:ext>
            </a:extLst>
          </p:cNvPr>
          <p:cNvCxnSpPr>
            <a:cxnSpLocks/>
          </p:cNvCxnSpPr>
          <p:nvPr/>
        </p:nvCxnSpPr>
        <p:spPr>
          <a:xfrm>
            <a:off x="1861928" y="4259989"/>
            <a:ext cx="28094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Право съединение 3">
            <a:extLst>
              <a:ext uri="{FF2B5EF4-FFF2-40B4-BE49-F238E27FC236}">
                <a16:creationId xmlns:a16="http://schemas.microsoft.com/office/drawing/2014/main" id="{E95AEA78-1746-4F70-9EC4-8713F687F3DF}"/>
              </a:ext>
            </a:extLst>
          </p:cNvPr>
          <p:cNvCxnSpPr>
            <a:cxnSpLocks/>
          </p:cNvCxnSpPr>
          <p:nvPr/>
        </p:nvCxnSpPr>
        <p:spPr>
          <a:xfrm>
            <a:off x="1820102" y="4082517"/>
            <a:ext cx="2915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аво съединение 9">
            <a:extLst>
              <a:ext uri="{FF2B5EF4-FFF2-40B4-BE49-F238E27FC236}">
                <a16:creationId xmlns:a16="http://schemas.microsoft.com/office/drawing/2014/main" id="{98BBAB5F-3A75-450B-A2B8-581688FD04D2}"/>
              </a:ext>
            </a:extLst>
          </p:cNvPr>
          <p:cNvCxnSpPr>
            <a:cxnSpLocks/>
          </p:cNvCxnSpPr>
          <p:nvPr/>
        </p:nvCxnSpPr>
        <p:spPr>
          <a:xfrm>
            <a:off x="1820102" y="5745104"/>
            <a:ext cx="34058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аво съединение 10">
            <a:extLst>
              <a:ext uri="{FF2B5EF4-FFF2-40B4-BE49-F238E27FC236}">
                <a16:creationId xmlns:a16="http://schemas.microsoft.com/office/drawing/2014/main" id="{BFEBBC4D-1E0D-4460-8894-738559C1CBB9}"/>
              </a:ext>
            </a:extLst>
          </p:cNvPr>
          <p:cNvCxnSpPr>
            <a:cxnSpLocks/>
          </p:cNvCxnSpPr>
          <p:nvPr/>
        </p:nvCxnSpPr>
        <p:spPr>
          <a:xfrm>
            <a:off x="1854300" y="5863243"/>
            <a:ext cx="34058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аво съединение 13">
            <a:extLst>
              <a:ext uri="{FF2B5EF4-FFF2-40B4-BE49-F238E27FC236}">
                <a16:creationId xmlns:a16="http://schemas.microsoft.com/office/drawing/2014/main" id="{A5684987-EEF2-4CD7-B4E8-B5AE71C2798D}"/>
              </a:ext>
            </a:extLst>
          </p:cNvPr>
          <p:cNvCxnSpPr>
            <a:cxnSpLocks/>
          </p:cNvCxnSpPr>
          <p:nvPr/>
        </p:nvCxnSpPr>
        <p:spPr>
          <a:xfrm flipH="1">
            <a:off x="2717037" y="5687229"/>
            <a:ext cx="393424" cy="2553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аво съединение 16">
            <a:extLst>
              <a:ext uri="{FF2B5EF4-FFF2-40B4-BE49-F238E27FC236}">
                <a16:creationId xmlns:a16="http://schemas.microsoft.com/office/drawing/2014/main" id="{C1A59975-BE2B-4AFD-AD47-1EA406011E3F}"/>
              </a:ext>
            </a:extLst>
          </p:cNvPr>
          <p:cNvCxnSpPr>
            <a:cxnSpLocks/>
          </p:cNvCxnSpPr>
          <p:nvPr/>
        </p:nvCxnSpPr>
        <p:spPr>
          <a:xfrm flipH="1">
            <a:off x="3163781" y="4082517"/>
            <a:ext cx="393424" cy="2553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аво съединение 17">
            <a:extLst>
              <a:ext uri="{FF2B5EF4-FFF2-40B4-BE49-F238E27FC236}">
                <a16:creationId xmlns:a16="http://schemas.microsoft.com/office/drawing/2014/main" id="{D8183176-3DF3-4A32-9542-0BF4D0722CC5}"/>
              </a:ext>
            </a:extLst>
          </p:cNvPr>
          <p:cNvCxnSpPr>
            <a:cxnSpLocks/>
          </p:cNvCxnSpPr>
          <p:nvPr/>
        </p:nvCxnSpPr>
        <p:spPr>
          <a:xfrm flipH="1">
            <a:off x="2913749" y="5693253"/>
            <a:ext cx="393424" cy="2553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аво съединение 18">
            <a:extLst>
              <a:ext uri="{FF2B5EF4-FFF2-40B4-BE49-F238E27FC236}">
                <a16:creationId xmlns:a16="http://schemas.microsoft.com/office/drawing/2014/main" id="{ED9D9DD1-1ABE-4AD4-A365-B480051B91C9}"/>
              </a:ext>
            </a:extLst>
          </p:cNvPr>
          <p:cNvCxnSpPr>
            <a:cxnSpLocks/>
          </p:cNvCxnSpPr>
          <p:nvPr/>
        </p:nvCxnSpPr>
        <p:spPr>
          <a:xfrm flipH="1">
            <a:off x="2923310" y="4082517"/>
            <a:ext cx="393424" cy="2553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Стрелка: извита надясно 19">
            <a:extLst>
              <a:ext uri="{FF2B5EF4-FFF2-40B4-BE49-F238E27FC236}">
                <a16:creationId xmlns:a16="http://schemas.microsoft.com/office/drawing/2014/main" id="{3E649150-04A5-44BD-AEC6-721B0D4830B2}"/>
              </a:ext>
            </a:extLst>
          </p:cNvPr>
          <p:cNvSpPr/>
          <p:nvPr/>
        </p:nvSpPr>
        <p:spPr>
          <a:xfrm rot="5400000">
            <a:off x="1761466" y="2933846"/>
            <a:ext cx="406338" cy="10933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21" name="Стрелка: извита надясно 20">
            <a:extLst>
              <a:ext uri="{FF2B5EF4-FFF2-40B4-BE49-F238E27FC236}">
                <a16:creationId xmlns:a16="http://schemas.microsoft.com/office/drawing/2014/main" id="{B0AEC947-9CAB-44EC-8DF8-38FB9AFA7543}"/>
              </a:ext>
            </a:extLst>
          </p:cNvPr>
          <p:cNvSpPr/>
          <p:nvPr/>
        </p:nvSpPr>
        <p:spPr>
          <a:xfrm rot="5400000">
            <a:off x="1781361" y="4566432"/>
            <a:ext cx="306913" cy="103366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27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>
            <a:extLst>
              <a:ext uri="{FF2B5EF4-FFF2-40B4-BE49-F238E27FC236}">
                <a16:creationId xmlns:a16="http://schemas.microsoft.com/office/drawing/2014/main" id="{0B357763-5733-41FF-BEC1-161A0C828EDB}"/>
              </a:ext>
            </a:extLst>
          </p:cNvPr>
          <p:cNvSpPr/>
          <p:nvPr/>
        </p:nvSpPr>
        <p:spPr>
          <a:xfrm>
            <a:off x="649355" y="428895"/>
            <a:ext cx="11065567" cy="4715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sz="3600" dirty="0">
              <a:solidFill>
                <a:srgbClr val="FF3300"/>
              </a:solidFill>
            </a:endParaRPr>
          </a:p>
          <a:p>
            <a:pPr marL="742950" indent="-742950">
              <a:buFont typeface="Wingdings" panose="05000000000000000000" pitchFamily="2" charset="2"/>
              <a:buChar char="q"/>
            </a:pPr>
            <a:r>
              <a:rPr lang="bg-BG" sz="3600" dirty="0"/>
              <a:t>поясняващо сказуемото в изречението и  изразено с деепричастен израз.</a:t>
            </a:r>
          </a:p>
          <a:p>
            <a:pPr marL="742950" indent="-742950">
              <a:buFont typeface="Wingdings" panose="05000000000000000000" pitchFamily="2" charset="2"/>
              <a:buChar char="q"/>
            </a:pPr>
            <a:endParaRPr lang="bg-BG" sz="3600" dirty="0"/>
          </a:p>
          <a:p>
            <a:pPr>
              <a:lnSpc>
                <a:spcPct val="150000"/>
              </a:lnSpc>
            </a:pPr>
            <a:r>
              <a:rPr lang="bg-BG" sz="3600" dirty="0">
                <a:solidFill>
                  <a:srgbClr val="FF0000"/>
                </a:solidFill>
              </a:rPr>
              <a:t>Мърморейки под носа си</a:t>
            </a:r>
            <a:r>
              <a:rPr lang="bg-BG" sz="3600" dirty="0"/>
              <a:t>, той обвиняваше целия свят.</a:t>
            </a:r>
          </a:p>
          <a:p>
            <a:pPr>
              <a:lnSpc>
                <a:spcPct val="150000"/>
              </a:lnSpc>
            </a:pPr>
            <a:endParaRPr lang="bg-BG" sz="3600" dirty="0"/>
          </a:p>
          <a:p>
            <a:pPr>
              <a:lnSpc>
                <a:spcPct val="150000"/>
              </a:lnSpc>
            </a:pPr>
            <a:r>
              <a:rPr lang="bg-BG" sz="3600" dirty="0"/>
              <a:t>Тогава тя, </a:t>
            </a:r>
            <a:r>
              <a:rPr lang="bg-BG" sz="3600" dirty="0">
                <a:solidFill>
                  <a:srgbClr val="FF0000"/>
                </a:solidFill>
              </a:rPr>
              <a:t>говорейки високо</a:t>
            </a:r>
            <a:r>
              <a:rPr lang="bg-BG" sz="3600" dirty="0"/>
              <a:t>, изложи своето становище.</a:t>
            </a:r>
          </a:p>
        </p:txBody>
      </p:sp>
      <p:cxnSp>
        <p:nvCxnSpPr>
          <p:cNvPr id="3" name="Право съединение 2">
            <a:extLst>
              <a:ext uri="{FF2B5EF4-FFF2-40B4-BE49-F238E27FC236}">
                <a16:creationId xmlns:a16="http://schemas.microsoft.com/office/drawing/2014/main" id="{6C283F41-EB57-41A4-BC1E-4712526AC842}"/>
              </a:ext>
            </a:extLst>
          </p:cNvPr>
          <p:cNvCxnSpPr>
            <a:cxnSpLocks/>
          </p:cNvCxnSpPr>
          <p:nvPr/>
        </p:nvCxnSpPr>
        <p:spPr>
          <a:xfrm>
            <a:off x="2690190" y="5025000"/>
            <a:ext cx="34058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Право съединение 3">
            <a:extLst>
              <a:ext uri="{FF2B5EF4-FFF2-40B4-BE49-F238E27FC236}">
                <a16:creationId xmlns:a16="http://schemas.microsoft.com/office/drawing/2014/main" id="{E1D79EDE-2694-44BF-981C-DE4A929F24E7}"/>
              </a:ext>
            </a:extLst>
          </p:cNvPr>
          <p:cNvCxnSpPr>
            <a:cxnSpLocks/>
          </p:cNvCxnSpPr>
          <p:nvPr/>
        </p:nvCxnSpPr>
        <p:spPr>
          <a:xfrm>
            <a:off x="2690190" y="5144353"/>
            <a:ext cx="34058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Право съединение 4">
            <a:extLst>
              <a:ext uri="{FF2B5EF4-FFF2-40B4-BE49-F238E27FC236}">
                <a16:creationId xmlns:a16="http://schemas.microsoft.com/office/drawing/2014/main" id="{6024FB72-C546-40B0-82A2-BC257287D20A}"/>
              </a:ext>
            </a:extLst>
          </p:cNvPr>
          <p:cNvCxnSpPr>
            <a:cxnSpLocks/>
          </p:cNvCxnSpPr>
          <p:nvPr/>
        </p:nvCxnSpPr>
        <p:spPr>
          <a:xfrm>
            <a:off x="759928" y="3429000"/>
            <a:ext cx="49252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аво съединение 6">
            <a:extLst>
              <a:ext uri="{FF2B5EF4-FFF2-40B4-BE49-F238E27FC236}">
                <a16:creationId xmlns:a16="http://schemas.microsoft.com/office/drawing/2014/main" id="{1B3AFF48-6B47-4F9B-AF3B-7238F9EAB92E}"/>
              </a:ext>
            </a:extLst>
          </p:cNvPr>
          <p:cNvCxnSpPr>
            <a:cxnSpLocks/>
          </p:cNvCxnSpPr>
          <p:nvPr/>
        </p:nvCxnSpPr>
        <p:spPr>
          <a:xfrm>
            <a:off x="759928" y="3591255"/>
            <a:ext cx="49252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аво съединение 8">
            <a:extLst>
              <a:ext uri="{FF2B5EF4-FFF2-40B4-BE49-F238E27FC236}">
                <a16:creationId xmlns:a16="http://schemas.microsoft.com/office/drawing/2014/main" id="{298E67FB-5920-45EA-9D89-7A7BBCB41A8E}"/>
              </a:ext>
            </a:extLst>
          </p:cNvPr>
          <p:cNvCxnSpPr>
            <a:cxnSpLocks/>
          </p:cNvCxnSpPr>
          <p:nvPr/>
        </p:nvCxnSpPr>
        <p:spPr>
          <a:xfrm flipH="1">
            <a:off x="3200601" y="3384773"/>
            <a:ext cx="393424" cy="2553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аво съединение 9">
            <a:extLst>
              <a:ext uri="{FF2B5EF4-FFF2-40B4-BE49-F238E27FC236}">
                <a16:creationId xmlns:a16="http://schemas.microsoft.com/office/drawing/2014/main" id="{EC73FEDA-2EC6-46B1-AE6E-CB2533E30FB3}"/>
              </a:ext>
            </a:extLst>
          </p:cNvPr>
          <p:cNvCxnSpPr>
            <a:cxnSpLocks/>
          </p:cNvCxnSpPr>
          <p:nvPr/>
        </p:nvCxnSpPr>
        <p:spPr>
          <a:xfrm flipH="1">
            <a:off x="3016935" y="3384774"/>
            <a:ext cx="393424" cy="2553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аво съединение 10">
            <a:extLst>
              <a:ext uri="{FF2B5EF4-FFF2-40B4-BE49-F238E27FC236}">
                <a16:creationId xmlns:a16="http://schemas.microsoft.com/office/drawing/2014/main" id="{CAF8963F-F495-4119-AC5D-BA15401AF4AF}"/>
              </a:ext>
            </a:extLst>
          </p:cNvPr>
          <p:cNvCxnSpPr>
            <a:cxnSpLocks/>
          </p:cNvCxnSpPr>
          <p:nvPr/>
        </p:nvCxnSpPr>
        <p:spPr>
          <a:xfrm flipH="1">
            <a:off x="3759471" y="4970117"/>
            <a:ext cx="393424" cy="2553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аво съединение 11">
            <a:extLst>
              <a:ext uri="{FF2B5EF4-FFF2-40B4-BE49-F238E27FC236}">
                <a16:creationId xmlns:a16="http://schemas.microsoft.com/office/drawing/2014/main" id="{46E9BEC4-B81A-4776-B208-DC6477218077}"/>
              </a:ext>
            </a:extLst>
          </p:cNvPr>
          <p:cNvCxnSpPr>
            <a:cxnSpLocks/>
          </p:cNvCxnSpPr>
          <p:nvPr/>
        </p:nvCxnSpPr>
        <p:spPr>
          <a:xfrm flipH="1">
            <a:off x="3999671" y="4939811"/>
            <a:ext cx="393424" cy="2553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Стрелка: извита надолу 13">
            <a:extLst>
              <a:ext uri="{FF2B5EF4-FFF2-40B4-BE49-F238E27FC236}">
                <a16:creationId xmlns:a16="http://schemas.microsoft.com/office/drawing/2014/main" id="{9815E23C-BF8B-4437-83DC-FE7D61C49B7B}"/>
              </a:ext>
            </a:extLst>
          </p:cNvPr>
          <p:cNvSpPr/>
          <p:nvPr/>
        </p:nvSpPr>
        <p:spPr>
          <a:xfrm rot="152614">
            <a:off x="4733508" y="2284185"/>
            <a:ext cx="2897261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17" name="Стрелка: извита надолу 16">
            <a:extLst>
              <a:ext uri="{FF2B5EF4-FFF2-40B4-BE49-F238E27FC236}">
                <a16:creationId xmlns:a16="http://schemas.microsoft.com/office/drawing/2014/main" id="{8F19D999-3318-4AD6-92E1-35A54C614279}"/>
              </a:ext>
            </a:extLst>
          </p:cNvPr>
          <p:cNvSpPr/>
          <p:nvPr/>
        </p:nvSpPr>
        <p:spPr>
          <a:xfrm rot="152614">
            <a:off x="4733610" y="3853518"/>
            <a:ext cx="269194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1792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на Office">
  <a:themeElements>
    <a:clrScheme name="Харти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436</Words>
  <Application>Microsoft Office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Тема на Office</vt:lpstr>
      <vt:lpstr>Обособени части  в простото изречение</vt:lpstr>
      <vt:lpstr>PowerPoint Presentation</vt:lpstr>
      <vt:lpstr>1. Същност на обособените части</vt:lpstr>
      <vt:lpstr>2. Видове обособени части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Обособени части  в простото изречение</dc:title>
  <dc:creator>Заприна Глушкова</dc:creator>
  <cp:lastModifiedBy>Заприна Глушкова</cp:lastModifiedBy>
  <cp:revision>2</cp:revision>
  <dcterms:created xsi:type="dcterms:W3CDTF">2020-04-30T06:11:14Z</dcterms:created>
  <dcterms:modified xsi:type="dcterms:W3CDTF">2020-04-30T06:44:09Z</dcterms:modified>
</cp:coreProperties>
</file>