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24" y="5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49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9FF009-9C97-48A1-B545-09391BE302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34" r="-1" b="-1"/>
          <a:stretch/>
        </p:blipFill>
        <p:spPr>
          <a:xfrm>
            <a:off x="5091546" y="619123"/>
            <a:ext cx="7100454" cy="6238874"/>
          </a:xfrm>
          <a:custGeom>
            <a:avLst/>
            <a:gdLst/>
            <a:ahLst/>
            <a:cxnLst/>
            <a:rect l="l" t="t" r="r" b="b"/>
            <a:pathLst>
              <a:path w="7100454" h="6238874">
                <a:moveTo>
                  <a:pt x="5221938" y="783"/>
                </a:moveTo>
                <a:cubicBezTo>
                  <a:pt x="5784158" y="15914"/>
                  <a:pt x="6301398" y="253541"/>
                  <a:pt x="6756828" y="979302"/>
                </a:cubicBezTo>
                <a:cubicBezTo>
                  <a:pt x="6870382" y="1160214"/>
                  <a:pt x="6969391" y="1352970"/>
                  <a:pt x="7057114" y="1554417"/>
                </a:cubicBezTo>
                <a:lnTo>
                  <a:pt x="7100454" y="1659685"/>
                </a:lnTo>
                <a:lnTo>
                  <a:pt x="7100454" y="6238874"/>
                </a:lnTo>
                <a:lnTo>
                  <a:pt x="0" y="6238874"/>
                </a:lnTo>
                <a:lnTo>
                  <a:pt x="14064" y="6003370"/>
                </a:lnTo>
                <a:cubicBezTo>
                  <a:pt x="69537" y="5262783"/>
                  <a:pt x="191580" y="4496548"/>
                  <a:pt x="334789" y="3724830"/>
                </a:cubicBezTo>
                <a:cubicBezTo>
                  <a:pt x="778352" y="1333290"/>
                  <a:pt x="2184944" y="696602"/>
                  <a:pt x="3836378" y="244282"/>
                </a:cubicBezTo>
                <a:cubicBezTo>
                  <a:pt x="4320163" y="111842"/>
                  <a:pt x="4784656" y="-10986"/>
                  <a:pt x="5221938" y="783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A0F8916-44ED-4BA2-B4A8-BFF92E4B4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5254705" y="-79298"/>
            <a:ext cx="6064089" cy="78105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A5F376A-DFA9-4F79-A06E-F4FEC1BE3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bg-BG" sz="4400" dirty="0"/>
              <a:t>Научен стил</a:t>
            </a:r>
            <a:endParaRPr lang="bg-BG" sz="440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C92660D-28ED-4FA1-B669-B6AAE372C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bg-BG"/>
              <a:t>Особености на текстовете в научното общуване</a:t>
            </a:r>
          </a:p>
        </p:txBody>
      </p:sp>
    </p:spTree>
    <p:extLst>
      <p:ext uri="{BB962C8B-B14F-4D97-AF65-F5344CB8AC3E}">
        <p14:creationId xmlns:p14="http://schemas.microsoft.com/office/powerpoint/2010/main" val="2994592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99FEEB3-5101-4187-BAA1-ECCC54460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Кой стил е научен?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1D4739BA-616D-44E9-819F-47E918455E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Вид функционален стил (колективен) на българския книжовен език, който се използва в текстове, предназначени за научни комуникативни ситуации; информират за факти и процеси от действителността, изясняват закономерности между явленията и процесите.</a:t>
            </a:r>
          </a:p>
        </p:txBody>
      </p:sp>
    </p:spTree>
    <p:extLst>
      <p:ext uri="{BB962C8B-B14F-4D97-AF65-F5344CB8AC3E}">
        <p14:creationId xmlns:p14="http://schemas.microsoft.com/office/powerpoint/2010/main" val="1238285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AF1868C-947E-4345-A6E1-8CCC8693A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08000"/>
            <a:ext cx="10668000" cy="850900"/>
          </a:xfrm>
        </p:spPr>
        <p:txBody>
          <a:bodyPr>
            <a:normAutofit fontScale="90000"/>
          </a:bodyPr>
          <a:lstStyle/>
          <a:p>
            <a:r>
              <a:rPr lang="bg-BG" dirty="0"/>
              <a:t>Особености на научния текст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C4C5CDB-A676-4E71-93EE-96EA9C686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1689100"/>
            <a:ext cx="10668000" cy="440689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bg-BG" dirty="0"/>
              <a:t>Точна и обективна информация;</a:t>
            </a:r>
          </a:p>
          <a:p>
            <a:pPr marL="342900" indent="-342900">
              <a:buFontTx/>
              <a:buChar char="-"/>
            </a:pPr>
            <a:r>
              <a:rPr lang="bg-BG" dirty="0"/>
              <a:t>Еднозначност при представяне на фактите;</a:t>
            </a:r>
          </a:p>
          <a:p>
            <a:pPr marL="342900" indent="-342900">
              <a:buFontTx/>
              <a:buChar char="-"/>
            </a:pPr>
            <a:r>
              <a:rPr lang="bg-BG" dirty="0"/>
              <a:t>Обобщеност при разкриване на признаци;</a:t>
            </a:r>
          </a:p>
          <a:p>
            <a:pPr marL="342900" indent="-342900">
              <a:buFontTx/>
              <a:buChar char="-"/>
            </a:pPr>
            <a:r>
              <a:rPr lang="bg-BG" dirty="0"/>
              <a:t>Термини и терминологични словосъчетания;</a:t>
            </a:r>
          </a:p>
          <a:p>
            <a:pPr marL="342900" indent="-342900">
              <a:buFontTx/>
              <a:buChar char="-"/>
            </a:pPr>
            <a:r>
              <a:rPr lang="bg-BG" dirty="0"/>
              <a:t>Съчетават разсъждение, описание и повествование.</a:t>
            </a:r>
          </a:p>
          <a:p>
            <a:pPr marL="342900" indent="-342900">
              <a:buFontTx/>
              <a:buChar char="-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76323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ED206DC-9CDE-482C-A161-A8F3A6986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2001"/>
            <a:ext cx="10668000" cy="2146299"/>
          </a:xfrm>
        </p:spPr>
        <p:txBody>
          <a:bodyPr>
            <a:normAutofit/>
          </a:bodyPr>
          <a:lstStyle/>
          <a:p>
            <a:r>
              <a:rPr lang="bg-BG" dirty="0"/>
              <a:t>Жанрови разновидности на научните текстове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664F256-40DE-4185-946B-F4FAD7E9D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619500"/>
            <a:ext cx="10668000" cy="2476499"/>
          </a:xfrm>
        </p:spPr>
        <p:txBody>
          <a:bodyPr/>
          <a:lstStyle/>
          <a:p>
            <a:r>
              <a:rPr lang="bg-BG" dirty="0"/>
              <a:t>А) статия – </a:t>
            </a:r>
            <a:r>
              <a:rPr lang="bg-BG" dirty="0" err="1"/>
              <a:t>урочна</a:t>
            </a:r>
            <a:r>
              <a:rPr lang="bg-BG" dirty="0"/>
              <a:t> или научна;</a:t>
            </a:r>
          </a:p>
          <a:p>
            <a:r>
              <a:rPr lang="bg-BG" dirty="0"/>
              <a:t>Б) научно есе;</a:t>
            </a:r>
          </a:p>
          <a:p>
            <a:r>
              <a:rPr lang="bg-BG" dirty="0"/>
              <a:t>В) научен доклад;</a:t>
            </a:r>
          </a:p>
          <a:p>
            <a:r>
              <a:rPr lang="bg-BG" dirty="0"/>
              <a:t>Г) монография.</a:t>
            </a:r>
          </a:p>
        </p:txBody>
      </p:sp>
    </p:spTree>
    <p:extLst>
      <p:ext uri="{BB962C8B-B14F-4D97-AF65-F5344CB8AC3E}">
        <p14:creationId xmlns:p14="http://schemas.microsoft.com/office/powerpoint/2010/main" val="3149832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DB74F8-E1EE-4402-B74F-E46F4C6DA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Езикови средства, предпочитани в научните текстове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508D437C-A88D-4746-A303-F10A10A998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Фонетични средства</a:t>
            </a:r>
          </a:p>
          <a:p>
            <a:r>
              <a:rPr lang="bg-BG" dirty="0"/>
              <a:t>Говорим за пълен </a:t>
            </a:r>
            <a:r>
              <a:rPr lang="bg-BG" dirty="0" err="1"/>
              <a:t>произносителен</a:t>
            </a:r>
            <a:r>
              <a:rPr lang="bg-BG" dirty="0"/>
              <a:t> стил, думите се изговарят точно, ясно, без изпадане на звукове, съобразно правоговорната норма</a:t>
            </a:r>
          </a:p>
        </p:txBody>
      </p:sp>
    </p:spTree>
    <p:extLst>
      <p:ext uri="{BB962C8B-B14F-4D97-AF65-F5344CB8AC3E}">
        <p14:creationId xmlns:p14="http://schemas.microsoft.com/office/powerpoint/2010/main" val="3941585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2C47140-5871-45F1-BEA9-475AB0F5A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Езикови</a:t>
            </a:r>
            <a:r>
              <a:rPr lang="ru-RU" dirty="0"/>
              <a:t> средства, </a:t>
            </a:r>
            <a:r>
              <a:rPr lang="ru-RU" dirty="0" err="1"/>
              <a:t>предпочитани</a:t>
            </a:r>
            <a:r>
              <a:rPr lang="ru-RU" dirty="0"/>
              <a:t> в </a:t>
            </a:r>
            <a:r>
              <a:rPr lang="ru-RU" dirty="0" err="1"/>
              <a:t>научните</a:t>
            </a:r>
            <a:r>
              <a:rPr lang="ru-RU" dirty="0"/>
              <a:t> </a:t>
            </a:r>
            <a:r>
              <a:rPr lang="ru-RU" dirty="0" err="1"/>
              <a:t>текстове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9EA4254-C0D5-4D47-B3FC-3BDA8C669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/>
              <a:t>Лексикални средства</a:t>
            </a:r>
          </a:p>
          <a:p>
            <a:r>
              <a:rPr lang="bg-BG" dirty="0"/>
              <a:t>Еднозначно и непротиворечиво се представят факти, процеси, закономерности чрез термини и терминологични словосъчетания. Чрез тях признаците на определен обект или причинно-следствените връзки между процеси и явления се назовават, без да се изразява лично отношение или оценка.</a:t>
            </a:r>
          </a:p>
          <a:p>
            <a:r>
              <a:rPr lang="bg-BG" dirty="0"/>
              <a:t>Примери: Корен, геометрична фигура, атомно ядро, атмосфера, трансмисия, фонема и др.</a:t>
            </a:r>
          </a:p>
        </p:txBody>
      </p:sp>
    </p:spTree>
    <p:extLst>
      <p:ext uri="{BB962C8B-B14F-4D97-AF65-F5344CB8AC3E}">
        <p14:creationId xmlns:p14="http://schemas.microsoft.com/office/powerpoint/2010/main" val="1270739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42ACBCE-4556-4D5B-BEFA-96AC01D58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5100"/>
            <a:ext cx="10668000" cy="22733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Езикови</a:t>
            </a:r>
            <a:r>
              <a:rPr lang="ru-RU" dirty="0"/>
              <a:t> средства, </a:t>
            </a:r>
            <a:r>
              <a:rPr lang="ru-RU" dirty="0" err="1"/>
              <a:t>предпочитани</a:t>
            </a:r>
            <a:r>
              <a:rPr lang="ru-RU" dirty="0"/>
              <a:t> в </a:t>
            </a:r>
            <a:r>
              <a:rPr lang="ru-RU" dirty="0" err="1"/>
              <a:t>научните</a:t>
            </a:r>
            <a:r>
              <a:rPr lang="ru-RU" dirty="0"/>
              <a:t> </a:t>
            </a:r>
            <a:r>
              <a:rPr lang="ru-RU" dirty="0" err="1"/>
              <a:t>текстове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12E34C22-1C91-4F17-B727-51684C48B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10668000" cy="3505199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Морфологични средства</a:t>
            </a:r>
          </a:p>
          <a:p>
            <a:r>
              <a:rPr lang="bg-BG" dirty="0"/>
              <a:t>Преобладават езикови средства, чрез които се постигат обективност и обобщеност на информацията.</a:t>
            </a:r>
          </a:p>
          <a:p>
            <a:pPr marL="342900" indent="-342900">
              <a:buFontTx/>
              <a:buChar char="-"/>
            </a:pPr>
            <a:r>
              <a:rPr lang="bg-BG" dirty="0"/>
              <a:t>Глаголни форми със значение на необходимост и задължителност;</a:t>
            </a:r>
          </a:p>
          <a:p>
            <a:pPr marL="342900" indent="-342900">
              <a:buFontTx/>
              <a:buChar char="-"/>
            </a:pPr>
            <a:r>
              <a:rPr lang="bg-BG" dirty="0"/>
              <a:t>Сегашно време като основно за означаване на постоянни или повтарящи се действия;</a:t>
            </a:r>
          </a:p>
          <a:p>
            <a:pPr marL="342900" indent="-342900">
              <a:buFontTx/>
              <a:buChar char="-"/>
            </a:pPr>
            <a:r>
              <a:rPr lang="bg-BG" dirty="0"/>
              <a:t>Страдателен залог – подчертава извършваните действия, а не личността на извършителя;</a:t>
            </a:r>
          </a:p>
          <a:p>
            <a:pPr marL="342900" indent="-342900">
              <a:buFontTx/>
              <a:buChar char="-"/>
            </a:pPr>
            <a:r>
              <a:rPr lang="bg-BG" dirty="0"/>
              <a:t>Засилена употреба на отглаголни съществителни – определяне, писане, четене, степенуване и др.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5335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73CF357-19AF-4754-92F9-C3BF2695B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58800"/>
            <a:ext cx="10668000" cy="22606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Езикови</a:t>
            </a:r>
            <a:r>
              <a:rPr lang="ru-RU" dirty="0"/>
              <a:t> средства, </a:t>
            </a:r>
            <a:r>
              <a:rPr lang="ru-RU" dirty="0" err="1"/>
              <a:t>предпочитани</a:t>
            </a:r>
            <a:r>
              <a:rPr lang="ru-RU" dirty="0"/>
              <a:t> в </a:t>
            </a:r>
            <a:r>
              <a:rPr lang="ru-RU" dirty="0" err="1"/>
              <a:t>научните</a:t>
            </a:r>
            <a:r>
              <a:rPr lang="ru-RU" dirty="0"/>
              <a:t> </a:t>
            </a:r>
            <a:r>
              <a:rPr lang="ru-RU" dirty="0" err="1"/>
              <a:t>текстове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C72957C-DE4F-406B-9D7A-E6839CC15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10668000" cy="3047999"/>
          </a:xfrm>
        </p:spPr>
        <p:txBody>
          <a:bodyPr>
            <a:normAutofit fontScale="85000" lnSpcReduction="10000"/>
          </a:bodyPr>
          <a:lstStyle/>
          <a:p>
            <a:r>
              <a:rPr lang="bg-BG" dirty="0"/>
              <a:t>Синтактични средства</a:t>
            </a:r>
          </a:p>
          <a:p>
            <a:r>
              <a:rPr lang="bg-BG" dirty="0"/>
              <a:t>Употребяват се различни по цел на изказване и по състав изречения.</a:t>
            </a:r>
          </a:p>
          <a:p>
            <a:r>
              <a:rPr lang="bg-BG" dirty="0"/>
              <a:t>Специфични синтактични особености са:</a:t>
            </a:r>
          </a:p>
          <a:p>
            <a:r>
              <a:rPr lang="bg-BG" dirty="0"/>
              <a:t>-съобщителни изречения по цел на изказване, с които се осигурява основната цел – да се информира за факти, явления и процеси;</a:t>
            </a:r>
          </a:p>
          <a:p>
            <a:r>
              <a:rPr lang="bg-BG" dirty="0"/>
              <a:t>-сложни съставни изречения, с които се изразяват причинно-следствени отношения – за да, тъй като, защото и други подчинителни съюзи маркират логичността на изложението</a:t>
            </a:r>
          </a:p>
        </p:txBody>
      </p:sp>
    </p:spTree>
    <p:extLst>
      <p:ext uri="{BB962C8B-B14F-4D97-AF65-F5344CB8AC3E}">
        <p14:creationId xmlns:p14="http://schemas.microsoft.com/office/powerpoint/2010/main" val="380756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Sitka Subheading</vt:lpstr>
      <vt:lpstr>PebbleVTI</vt:lpstr>
      <vt:lpstr>Научен стил</vt:lpstr>
      <vt:lpstr>Кой стил е научен?</vt:lpstr>
      <vt:lpstr>Особености на научния текст</vt:lpstr>
      <vt:lpstr>Жанрови разновидности на научните текстове</vt:lpstr>
      <vt:lpstr>Езикови средства, предпочитани в научните текстове</vt:lpstr>
      <vt:lpstr>Езикови средства, предпочитани в научните текстове</vt:lpstr>
      <vt:lpstr>Езикови средства, предпочитани в научните текстове</vt:lpstr>
      <vt:lpstr>Езикови средства, предпочитани в научните текстове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Научен стил</dc:title>
  <dc:creator>Лиляна Джолева</dc:creator>
  <cp:lastModifiedBy>Заприна Г. Глушкова</cp:lastModifiedBy>
  <cp:revision>3</cp:revision>
  <dcterms:created xsi:type="dcterms:W3CDTF">2020-11-08T15:07:21Z</dcterms:created>
  <dcterms:modified xsi:type="dcterms:W3CDTF">2021-10-27T18:29:28Z</dcterms:modified>
</cp:coreProperties>
</file>