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1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8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7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1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1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1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5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3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7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78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1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2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1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10/25/2021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8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87" r:id="rId5"/>
    <p:sldLayoutId id="2147483688" r:id="rId6"/>
    <p:sldLayoutId id="2147483693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60CB34B2-77DF-4C1A-976F-5AADACA0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9" b="-1"/>
          <a:stretch/>
        </p:blipFill>
        <p:spPr>
          <a:xfrm>
            <a:off x="3331593" y="10"/>
            <a:ext cx="8860407" cy="6857990"/>
          </a:xfrm>
          <a:custGeom>
            <a:avLst/>
            <a:gdLst/>
            <a:ahLst/>
            <a:cxnLst/>
            <a:rect l="l" t="t" r="r" b="b"/>
            <a:pathLst>
              <a:path w="8860407" h="6858000">
                <a:moveTo>
                  <a:pt x="0" y="0"/>
                </a:moveTo>
                <a:lnTo>
                  <a:pt x="8860407" y="0"/>
                </a:lnTo>
                <a:lnTo>
                  <a:pt x="8860407" y="6858000"/>
                </a:lnTo>
                <a:lnTo>
                  <a:pt x="661049" y="6858000"/>
                </a:lnTo>
                <a:lnTo>
                  <a:pt x="832672" y="6662026"/>
                </a:lnTo>
                <a:cubicBezTo>
                  <a:pt x="1465328" y="5866432"/>
                  <a:pt x="1845374" y="4846462"/>
                  <a:pt x="1845374" y="3734370"/>
                </a:cubicBezTo>
                <a:cubicBezTo>
                  <a:pt x="1845374" y="2244963"/>
                  <a:pt x="1163691" y="920792"/>
                  <a:pt x="106458" y="79568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D99C3-9BE5-4148-B029-7C61C4BA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1128811"/>
            <a:ext cx="3447288" cy="3342290"/>
          </a:xfrm>
        </p:spPr>
        <p:txBody>
          <a:bodyPr anchor="b">
            <a:normAutofit/>
          </a:bodyPr>
          <a:lstStyle/>
          <a:p>
            <a:r>
              <a:rPr lang="bg-BG" sz="3800" dirty="0"/>
              <a:t>На прощаване в 1868 – творческа история, </a:t>
            </a:r>
            <a:r>
              <a:rPr lang="bg-BG" sz="3800" dirty="0" err="1"/>
              <a:t>компзиция</a:t>
            </a:r>
            <a:r>
              <a:rPr lang="bg-BG" sz="3800" dirty="0"/>
              <a:t> и герои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E8582-4041-4A53-8E1B-1DA297A9B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3" y="4660288"/>
            <a:ext cx="3447287" cy="1126364"/>
          </a:xfrm>
        </p:spPr>
        <p:txBody>
          <a:bodyPr anchor="t">
            <a:normAutofit/>
          </a:bodyPr>
          <a:lstStyle/>
          <a:p>
            <a:r>
              <a:rPr lang="bg-BG"/>
              <a:t>Христо Ботев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D3C3-2941-4433-9AB0-0FF6EED8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Домашна работа: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F504-3BB8-4A47-B299-C7E431F6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523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E688C-90AF-4B14-8EA3-4E555895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Творческа</a:t>
            </a:r>
            <a:r>
              <a:rPr lang="en-US" sz="3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история</a:t>
            </a:r>
            <a:b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Кога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е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създадено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какъв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повод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къде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е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публикувано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стихотворението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прощаване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в 1868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г.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“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Христо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spc="100" baseline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Ботев</a:t>
            </a:r>
            <a:r>
              <a:rPr lang="en-US" sz="2000" b="1" i="1" kern="1200" spc="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lang="en-US" sz="2000" i="1" kern="1200" spc="100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5E13B1-3A31-47C7-8474-7A3DE6006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3888" y="1976039"/>
            <a:ext cx="105156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FA8273D-80AD-40BF-AF73-069412D7F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3032308"/>
            <a:ext cx="3218345" cy="2083878"/>
          </a:xfrm>
          <a:prstGeom prst="rect">
            <a:avLst/>
          </a:prstGeom>
        </p:spPr>
      </p:pic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88AED4A-7D7F-4A5F-BBCC-0860461E0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363"/>
          <a:stretch/>
        </p:blipFill>
        <p:spPr>
          <a:xfrm>
            <a:off x="8179588" y="2168064"/>
            <a:ext cx="2284902" cy="3409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17976-6315-4820-9DA5-2C759B7B3BD9}"/>
              </a:ext>
            </a:extLst>
          </p:cNvPr>
          <p:cNvSpPr txBox="1"/>
          <p:nvPr/>
        </p:nvSpPr>
        <p:spPr>
          <a:xfrm>
            <a:off x="7048842" y="5769603"/>
            <a:ext cx="4735168" cy="102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с. 33 – 39 в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личното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тефтерче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Васил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Левски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е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преписана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голяма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част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стихотворението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„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прощаване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1868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“.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5B66B-2DA8-4B7A-BE84-10D48E814733}"/>
              </a:ext>
            </a:extLst>
          </p:cNvPr>
          <p:cNvSpPr txBox="1"/>
          <p:nvPr/>
        </p:nvSpPr>
        <p:spPr>
          <a:xfrm>
            <a:off x="407990" y="5386928"/>
            <a:ext cx="4597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Брой</a:t>
            </a:r>
            <a:r>
              <a:rPr lang="ru-RU" dirty="0"/>
              <a:t> 2 от 25 </a:t>
            </a:r>
            <a:r>
              <a:rPr lang="ru-RU" dirty="0" err="1"/>
              <a:t>юни</a:t>
            </a:r>
            <a:r>
              <a:rPr lang="ru-RU" dirty="0"/>
              <a:t> 1871 г. на в. „Дума на </a:t>
            </a:r>
            <a:r>
              <a:rPr lang="ru-RU" dirty="0" err="1"/>
              <a:t>българските</a:t>
            </a:r>
            <a:r>
              <a:rPr lang="ru-RU" dirty="0"/>
              <a:t> </a:t>
            </a:r>
            <a:r>
              <a:rPr lang="ru-RU" dirty="0" err="1"/>
              <a:t>емигранти</a:t>
            </a:r>
            <a:r>
              <a:rPr lang="ru-RU" dirty="0"/>
              <a:t>“, в </a:t>
            </a:r>
            <a:r>
              <a:rPr lang="ru-RU" dirty="0" err="1"/>
              <a:t>който</a:t>
            </a:r>
            <a:r>
              <a:rPr lang="ru-RU" dirty="0"/>
              <a:t> е </a:t>
            </a:r>
            <a:r>
              <a:rPr lang="ru-RU" dirty="0" err="1"/>
              <a:t>публикувано</a:t>
            </a:r>
            <a:r>
              <a:rPr lang="ru-RU" dirty="0"/>
              <a:t> </a:t>
            </a:r>
            <a:r>
              <a:rPr lang="ru-RU" dirty="0" err="1"/>
              <a:t>стихотворението</a:t>
            </a:r>
            <a:r>
              <a:rPr lang="ru-RU" dirty="0"/>
              <a:t> „На </a:t>
            </a:r>
            <a:r>
              <a:rPr lang="ru-RU" dirty="0" err="1"/>
              <a:t>прощаване</a:t>
            </a:r>
            <a:r>
              <a:rPr lang="ru-RU" dirty="0"/>
              <a:t> в 1868 г.“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6340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5EA39-3FB9-47A6-8C30-85DDC741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1" y="893935"/>
            <a:ext cx="5364937" cy="333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 b="1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Посланието на заглавието на стихотворението</a:t>
            </a:r>
            <a:br>
              <a:rPr lang="en-US" sz="4700" b="1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700" i="1" kern="1200" spc="1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B95BE3-D5B2-4F38-9A01-17866C9FB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40408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AD65D1-B021-4B05-9F8F-4D82BD3BD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76934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black and white drawing of 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90776523-DA35-4B9A-B692-C8B0D38EC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71" y="1374993"/>
            <a:ext cx="3491811" cy="4108012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B48C2-1FF4-4D46-843E-76ED3A8F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bg-BG" sz="3100" b="1"/>
              <a:t>Понятието „лирически герой“ в творбата </a:t>
            </a:r>
            <a:br>
              <a:rPr lang="bg-BG" sz="3100" b="1"/>
            </a:br>
            <a:endParaRPr lang="bg-BG" sz="3100"/>
          </a:p>
        </p:txBody>
      </p:sp>
      <p:pic>
        <p:nvPicPr>
          <p:cNvPr id="14" name="Picture 4" descr="White origami unicorn">
            <a:extLst>
              <a:ext uri="{FF2B5EF4-FFF2-40B4-BE49-F238E27FC236}">
                <a16:creationId xmlns:a16="http://schemas.microsoft.com/office/drawing/2014/main" id="{05112E5A-E446-41FE-85A9-E91177DE1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66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A712C28-C992-42CB-A9F3-1790FF5FD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/>
              <a:t>в 3 лице – «</a:t>
            </a:r>
            <a:r>
              <a:rPr lang="ru-RU" sz="2000"/>
              <a:t>... </a:t>
            </a:r>
            <a:r>
              <a:rPr lang="ru-RU" sz="2000" i="1"/>
              <a:t>сам юнак на коня / с тръба </a:t>
            </a:r>
            <a:r>
              <a:rPr lang="ru-RU" sz="2000"/>
              <a:t>(той) </a:t>
            </a:r>
            <a:r>
              <a:rPr lang="ru-RU" sz="2000" i="1"/>
              <a:t>зове свойте братя...»;</a:t>
            </a:r>
            <a:br>
              <a:rPr lang="ru-RU" sz="2000" i="1"/>
            </a:br>
            <a:endParaRPr lang="ru-RU" sz="200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1"/>
              <a:t>в 1 лице: </a:t>
            </a:r>
            <a:br>
              <a:rPr lang="ru-RU" sz="2000" b="1"/>
            </a:br>
            <a:endParaRPr lang="ru-RU" sz="2000"/>
          </a:p>
          <a:p>
            <a:pPr marL="0" indent="0">
              <a:lnSpc>
                <a:spcPct val="90000"/>
              </a:lnSpc>
              <a:buNone/>
            </a:pPr>
            <a:r>
              <a:rPr lang="ru-RU" sz="2000" b="1"/>
              <a:t>* вариант А   </a:t>
            </a:r>
            <a:r>
              <a:rPr lang="ru-RU" sz="2000"/>
              <a:t>– 1 лице, ед. ч.: «</a:t>
            </a:r>
            <a:r>
              <a:rPr lang="ru-RU" sz="2000" i="1"/>
              <a:t>Аз вече пушка нарамих </a:t>
            </a:r>
            <a:r>
              <a:rPr lang="ru-RU" sz="2000"/>
              <a:t>...»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/>
              <a:t>* вариант Б </a:t>
            </a:r>
            <a:r>
              <a:rPr lang="ru-RU" sz="2000"/>
              <a:t>– 1 лице, мн. ч.: «</a:t>
            </a:r>
            <a:r>
              <a:rPr lang="ru-RU" sz="2000" i="1"/>
              <a:t>И ний през сълзи накипели / обръщаме за сетен път / назад, към скъпи нам предели, / угаснал взор</a:t>
            </a:r>
            <a:r>
              <a:rPr lang="ru-RU" sz="2000"/>
              <a:t>...»</a:t>
            </a:r>
            <a:endParaRPr lang="bg-BG" sz="2000"/>
          </a:p>
        </p:txBody>
      </p:sp>
    </p:spTree>
    <p:extLst>
      <p:ext uri="{BB962C8B-B14F-4D97-AF65-F5344CB8AC3E}">
        <p14:creationId xmlns:p14="http://schemas.microsoft.com/office/powerpoint/2010/main" val="72854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D06B5-5ADD-4A8A-B880-B150C002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sz="3100" b="1" dirty="0" err="1"/>
              <a:t>Съдържание</a:t>
            </a:r>
            <a:r>
              <a:rPr lang="ru-RU" sz="3100" b="1" dirty="0"/>
              <a:t> на </a:t>
            </a:r>
            <a:r>
              <a:rPr lang="ru-RU" sz="3100" b="1" dirty="0" err="1"/>
              <a:t>творбата</a:t>
            </a:r>
            <a:r>
              <a:rPr lang="ru-RU" sz="3100" b="1" dirty="0"/>
              <a:t> </a:t>
            </a:r>
            <a:br>
              <a:rPr lang="ru-RU" sz="3100" b="1" dirty="0"/>
            </a:br>
            <a:r>
              <a:rPr lang="ru-RU" sz="3100" b="1" dirty="0"/>
              <a:t>«На </a:t>
            </a:r>
            <a:r>
              <a:rPr lang="ru-RU" sz="3100" b="1" dirty="0" err="1"/>
              <a:t>прощаване</a:t>
            </a:r>
            <a:r>
              <a:rPr lang="ru-RU" sz="3100" b="1" dirty="0"/>
              <a:t> в 1868»</a:t>
            </a:r>
            <a:endParaRPr lang="bg-BG" sz="3100" dirty="0"/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78D653D4-E26B-4316-82AC-8E0C07C45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7" r="-1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2594A-5065-4E1F-9208-35B31E8E4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ru-RU" sz="2000" u="sng" dirty="0"/>
              <a:t>В </a:t>
            </a:r>
            <a:r>
              <a:rPr lang="ru-RU" sz="2000" u="sng" dirty="0" err="1"/>
              <a:t>началото</a:t>
            </a:r>
            <a:r>
              <a:rPr lang="ru-RU" sz="2000" dirty="0"/>
              <a:t> на </a:t>
            </a:r>
            <a:r>
              <a:rPr lang="ru-RU" sz="2000" dirty="0" err="1"/>
              <a:t>творбата</a:t>
            </a:r>
            <a:r>
              <a:rPr lang="ru-RU" sz="2000" dirty="0"/>
              <a:t>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любовта</a:t>
            </a:r>
            <a:r>
              <a:rPr lang="ru-RU" sz="2000" dirty="0"/>
              <a:t> </a:t>
            </a:r>
            <a:r>
              <a:rPr lang="ru-RU" sz="2000" dirty="0" err="1"/>
              <a:t>към</a:t>
            </a:r>
            <a:r>
              <a:rPr lang="ru-RU" sz="2000" dirty="0"/>
              <a:t> </a:t>
            </a:r>
            <a:r>
              <a:rPr lang="ru-RU" sz="2000" dirty="0" err="1"/>
              <a:t>родната</a:t>
            </a:r>
            <a:r>
              <a:rPr lang="ru-RU" sz="2000" dirty="0"/>
              <a:t> </a:t>
            </a:r>
            <a:r>
              <a:rPr lang="ru-RU" sz="2000" dirty="0" err="1"/>
              <a:t>земя</a:t>
            </a:r>
            <a:r>
              <a:rPr lang="ru-RU" sz="20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обичта</a:t>
            </a:r>
            <a:r>
              <a:rPr lang="ru-RU" sz="2000" dirty="0"/>
              <a:t> </a:t>
            </a:r>
            <a:r>
              <a:rPr lang="ru-RU" sz="2000" dirty="0" err="1"/>
              <a:t>към</a:t>
            </a:r>
            <a:r>
              <a:rPr lang="ru-RU" sz="2000" dirty="0"/>
              <a:t> </a:t>
            </a:r>
            <a:r>
              <a:rPr lang="ru-RU" sz="2000" dirty="0" err="1"/>
              <a:t>близките</a:t>
            </a:r>
            <a:r>
              <a:rPr lang="ru-RU" sz="2000" dirty="0"/>
              <a:t> и </a:t>
            </a:r>
            <a:r>
              <a:rPr lang="ru-RU" sz="2000" dirty="0" err="1"/>
              <a:t>целия</a:t>
            </a:r>
            <a:r>
              <a:rPr lang="ru-RU" sz="2000" dirty="0"/>
              <a:t> </a:t>
            </a:r>
            <a:r>
              <a:rPr lang="ru-RU" sz="2000" dirty="0" err="1"/>
              <a:t>български</a:t>
            </a:r>
            <a:r>
              <a:rPr lang="ru-RU" sz="2000" dirty="0"/>
              <a:t> народ;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справедливата</a:t>
            </a:r>
            <a:r>
              <a:rPr lang="ru-RU" sz="2000" dirty="0"/>
              <a:t> </a:t>
            </a:r>
            <a:r>
              <a:rPr lang="ru-RU" sz="2000" dirty="0" err="1"/>
              <a:t>ненавист</a:t>
            </a:r>
            <a:r>
              <a:rPr lang="ru-RU" sz="2000" dirty="0"/>
              <a:t> </a:t>
            </a:r>
            <a:r>
              <a:rPr lang="ru-RU" sz="2000" dirty="0" err="1"/>
              <a:t>към</a:t>
            </a:r>
            <a:r>
              <a:rPr lang="ru-RU" sz="2000" dirty="0"/>
              <a:t> </a:t>
            </a:r>
            <a:r>
              <a:rPr lang="ru-RU" sz="2000" dirty="0" err="1"/>
              <a:t>робството</a:t>
            </a:r>
            <a:r>
              <a:rPr lang="ru-RU" sz="20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/>
              <a:t>чувството</a:t>
            </a:r>
            <a:r>
              <a:rPr lang="ru-RU" sz="2000" dirty="0"/>
              <a:t> </a:t>
            </a:r>
            <a:r>
              <a:rPr lang="ru-RU" sz="2000" dirty="0" err="1"/>
              <a:t>му</a:t>
            </a:r>
            <a:r>
              <a:rPr lang="ru-RU" sz="2000" dirty="0"/>
              <a:t> за </a:t>
            </a:r>
            <a:r>
              <a:rPr lang="ru-RU" sz="2000" dirty="0" err="1"/>
              <a:t>чест</a:t>
            </a:r>
            <a:r>
              <a:rPr lang="ru-RU" sz="2000" dirty="0"/>
              <a:t> и </a:t>
            </a:r>
            <a:r>
              <a:rPr lang="ru-RU" sz="2000" dirty="0" err="1"/>
              <a:t>достойнство</a:t>
            </a:r>
            <a:r>
              <a:rPr lang="ru-RU" sz="2000" dirty="0"/>
              <a:t>. </a:t>
            </a: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8997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49A4-747A-4DB4-8423-71714D5D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err="1"/>
              <a:t>Съдържание</a:t>
            </a:r>
            <a:r>
              <a:rPr lang="ru-RU" sz="4000" b="1" dirty="0"/>
              <a:t> на </a:t>
            </a:r>
            <a:r>
              <a:rPr lang="ru-RU" sz="4000" b="1" dirty="0" err="1"/>
              <a:t>творбата</a:t>
            </a:r>
            <a:r>
              <a:rPr lang="ru-RU" sz="4000" b="1" dirty="0"/>
              <a:t> </a:t>
            </a:r>
            <a:br>
              <a:rPr lang="ru-RU" sz="4000" b="1" dirty="0"/>
            </a:br>
            <a:r>
              <a:rPr lang="ru-RU" sz="4000" b="1" dirty="0"/>
              <a:t>«На </a:t>
            </a:r>
            <a:r>
              <a:rPr lang="ru-RU" sz="4000" b="1" dirty="0" err="1"/>
              <a:t>прощаване</a:t>
            </a:r>
            <a:r>
              <a:rPr lang="ru-RU" sz="4000" b="1" dirty="0"/>
              <a:t> в 1868»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91186-E703-48B3-8472-5C447AD3C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717"/>
            <a:ext cx="10515600" cy="4160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u="sng" dirty="0"/>
              <a:t>В </a:t>
            </a:r>
            <a:r>
              <a:rPr lang="ru-RU" sz="2000" u="sng" dirty="0" err="1"/>
              <a:t>същинската</a:t>
            </a:r>
            <a:r>
              <a:rPr lang="ru-RU" sz="2000" u="sng" dirty="0"/>
              <a:t> част</a:t>
            </a:r>
            <a:r>
              <a:rPr lang="ru-RU" sz="2000" dirty="0"/>
              <a:t> на </a:t>
            </a:r>
            <a:r>
              <a:rPr lang="ru-RU" sz="2000" dirty="0" err="1"/>
              <a:t>творбата</a:t>
            </a:r>
            <a:r>
              <a:rPr lang="ru-RU" sz="2000" dirty="0"/>
              <a:t> </a:t>
            </a:r>
            <a:r>
              <a:rPr lang="ru-RU" sz="2000" dirty="0" err="1"/>
              <a:t>бунтовникът</a:t>
            </a:r>
            <a:r>
              <a:rPr lang="ru-RU" sz="2000" dirty="0"/>
              <a:t> </a:t>
            </a:r>
            <a:r>
              <a:rPr lang="ru-RU" sz="2000" dirty="0" err="1"/>
              <a:t>обрисува</a:t>
            </a:r>
            <a:r>
              <a:rPr lang="ru-RU" sz="2000" dirty="0"/>
              <a:t> две видения: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трагична, но и величава черно-</a:t>
            </a:r>
            <a:r>
              <a:rPr lang="ru-RU" sz="2000" dirty="0" err="1"/>
              <a:t>бяла</a:t>
            </a:r>
            <a:r>
              <a:rPr lang="ru-RU" sz="2000" dirty="0"/>
              <a:t> картина на </a:t>
            </a:r>
            <a:r>
              <a:rPr lang="ru-RU" sz="2000" dirty="0" err="1"/>
              <a:t>юнашката</a:t>
            </a:r>
            <a:r>
              <a:rPr lang="ru-RU" sz="2000" dirty="0"/>
              <a:t> </a:t>
            </a:r>
            <a:r>
              <a:rPr lang="ru-RU" sz="2000" dirty="0" err="1"/>
              <a:t>гибел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err="1"/>
              <a:t>вдъхновяваща</a:t>
            </a:r>
            <a:r>
              <a:rPr lang="ru-RU" sz="2000" dirty="0"/>
              <a:t> и </a:t>
            </a:r>
            <a:r>
              <a:rPr lang="ru-RU" sz="2000" dirty="0" err="1"/>
              <a:t>цветна</a:t>
            </a:r>
            <a:r>
              <a:rPr lang="ru-RU" sz="2000" dirty="0"/>
              <a:t> картина на </a:t>
            </a:r>
            <a:r>
              <a:rPr lang="ru-RU" sz="2000" dirty="0" err="1"/>
              <a:t>победното</a:t>
            </a:r>
            <a:r>
              <a:rPr lang="ru-RU" sz="2000" dirty="0"/>
              <a:t> </a:t>
            </a:r>
            <a:r>
              <a:rPr lang="ru-RU" sz="2000" dirty="0" err="1"/>
              <a:t>завръщане</a:t>
            </a:r>
            <a:r>
              <a:rPr lang="ru-RU" sz="2000" dirty="0"/>
              <a:t>.</a:t>
            </a:r>
          </a:p>
          <a:p>
            <a:endParaRPr lang="bg-BG" dirty="0"/>
          </a:p>
        </p:txBody>
      </p:sp>
      <p:pic>
        <p:nvPicPr>
          <p:cNvPr id="7" name="Picture 6" descr="A picture containing rock, nature, valley, canyon&#10;&#10;Description automatically generated">
            <a:extLst>
              <a:ext uri="{FF2B5EF4-FFF2-40B4-BE49-F238E27FC236}">
                <a16:creationId xmlns:a16="http://schemas.microsoft.com/office/drawing/2014/main" id="{53C22DF8-3DD5-48D1-AF8D-AE5C28451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" y="3429000"/>
            <a:ext cx="3657600" cy="2438400"/>
          </a:xfrm>
          <a:prstGeom prst="rect">
            <a:avLst/>
          </a:prstGeom>
        </p:spPr>
      </p:pic>
      <p:pic>
        <p:nvPicPr>
          <p:cNvPr id="9" name="Picture 8" descr="A picture containing plant, flower, bouquet&#10;&#10;Description automatically generated">
            <a:extLst>
              <a:ext uri="{FF2B5EF4-FFF2-40B4-BE49-F238E27FC236}">
                <a16:creationId xmlns:a16="http://schemas.microsoft.com/office/drawing/2014/main" id="{80DEABB2-0C7F-4126-AE56-2CAB2014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0" y="3429000"/>
            <a:ext cx="3657600" cy="2423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E4C0C6-CA37-462F-A3C3-F3DC412A844D}"/>
              </a:ext>
            </a:extLst>
          </p:cNvPr>
          <p:cNvSpPr txBox="1"/>
          <p:nvPr/>
        </p:nvSpPr>
        <p:spPr>
          <a:xfrm>
            <a:off x="1442720" y="5867400"/>
            <a:ext cx="365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...</a:t>
            </a:r>
            <a:r>
              <a:rPr lang="ru-RU" i="1" dirty="0" err="1"/>
              <a:t>бяло</a:t>
            </a:r>
            <a:r>
              <a:rPr lang="ru-RU" i="1" dirty="0"/>
              <a:t> ми </a:t>
            </a:r>
            <a:r>
              <a:rPr lang="ru-RU" i="1" dirty="0" err="1"/>
              <a:t>месо</a:t>
            </a:r>
            <a:r>
              <a:rPr lang="ru-RU" i="1" dirty="0"/>
              <a:t> по </a:t>
            </a:r>
            <a:r>
              <a:rPr lang="ru-RU" i="1" dirty="0" err="1"/>
              <a:t>скали</a:t>
            </a:r>
            <a:r>
              <a:rPr lang="ru-RU" i="1" dirty="0"/>
              <a:t>,</a:t>
            </a:r>
            <a:endParaRPr lang="ru-RU" dirty="0"/>
          </a:p>
          <a:p>
            <a:r>
              <a:rPr lang="ru-RU" i="1" dirty="0"/>
              <a:t>по </a:t>
            </a:r>
            <a:r>
              <a:rPr lang="ru-RU" i="1" dirty="0" err="1"/>
              <a:t>скали</a:t>
            </a:r>
            <a:r>
              <a:rPr lang="ru-RU" i="1" dirty="0"/>
              <a:t> и по </a:t>
            </a:r>
            <a:r>
              <a:rPr lang="ru-RU" i="1" dirty="0" err="1"/>
              <a:t>орляци</a:t>
            </a:r>
            <a:r>
              <a:rPr lang="ru-RU" i="1" dirty="0"/>
              <a:t>...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8C69C-2B93-474D-92E0-253ED0182F32}"/>
              </a:ext>
            </a:extLst>
          </p:cNvPr>
          <p:cNvSpPr txBox="1"/>
          <p:nvPr/>
        </p:nvSpPr>
        <p:spPr>
          <a:xfrm>
            <a:off x="7091680" y="5846544"/>
            <a:ext cx="365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И </a:t>
            </a:r>
            <a:r>
              <a:rPr lang="ru-RU" i="1" dirty="0" err="1"/>
              <a:t>тогаз</a:t>
            </a:r>
            <a:r>
              <a:rPr lang="ru-RU" i="1" dirty="0"/>
              <a:t> с венец и </a:t>
            </a:r>
            <a:r>
              <a:rPr lang="ru-RU" i="1" dirty="0" err="1"/>
              <a:t>китка</a:t>
            </a:r>
            <a:endParaRPr lang="ru-RU" dirty="0"/>
          </a:p>
          <a:p>
            <a:r>
              <a:rPr lang="ru-RU" i="1" dirty="0" err="1"/>
              <a:t>ти</a:t>
            </a:r>
            <a:r>
              <a:rPr lang="ru-RU" i="1" dirty="0"/>
              <a:t>, </a:t>
            </a:r>
            <a:r>
              <a:rPr lang="ru-RU" i="1" dirty="0" err="1"/>
              <a:t>майко</a:t>
            </a:r>
            <a:r>
              <a:rPr lang="ru-RU" i="1" dirty="0"/>
              <a:t>, ела при мене...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04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5D155-26C7-4DBE-9A07-5D73445A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ru-RU" sz="3100" b="1" err="1"/>
              <a:t>Съдържание</a:t>
            </a:r>
            <a:r>
              <a:rPr lang="ru-RU" sz="3100" b="1"/>
              <a:t> на </a:t>
            </a:r>
            <a:r>
              <a:rPr lang="ru-RU" sz="3100" b="1" err="1"/>
              <a:t>творбата</a:t>
            </a:r>
            <a:r>
              <a:rPr lang="ru-RU" sz="3100" b="1"/>
              <a:t> </a:t>
            </a:r>
            <a:br>
              <a:rPr lang="ru-RU" sz="3100" b="1"/>
            </a:br>
            <a:r>
              <a:rPr lang="ru-RU" sz="3100" b="1"/>
              <a:t>«На </a:t>
            </a:r>
            <a:r>
              <a:rPr lang="ru-RU" sz="3100" b="1" err="1"/>
              <a:t>прощаване</a:t>
            </a:r>
            <a:r>
              <a:rPr lang="ru-RU" sz="3100" b="1"/>
              <a:t> в 1868»</a:t>
            </a:r>
            <a:endParaRPr lang="bg-BG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1C755-3520-495D-9F55-F2C98215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r>
              <a:rPr lang="ru-RU" sz="2000" u="sng"/>
              <a:t>Финалът</a:t>
            </a:r>
            <a:r>
              <a:rPr lang="ru-RU" sz="2000"/>
              <a:t> на творбата - бунтовникът се завръща към своето настояще – към съдбовния миг на тръгването. Последното му желание е примерът му да остане съхранен завинаги в паметта на признателните поколения.</a:t>
            </a:r>
            <a:endParaRPr lang="bg-BG" sz="2000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70CBD062-4FC4-40B8-826D-B26A3055F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0" r="14809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775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2AE274F9-70E1-44B5-A1F1-3C2084916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 descr="Music sheet">
            <a:extLst>
              <a:ext uri="{FF2B5EF4-FFF2-40B4-BE49-F238E27FC236}">
                <a16:creationId xmlns:a16="http://schemas.microsoft.com/office/drawing/2014/main" id="{8EA34BB4-263D-45C6-B6A4-F3772E7F2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08"/>
          <a:stretch/>
        </p:blipFill>
        <p:spPr>
          <a:xfrm>
            <a:off x="20" y="-3"/>
            <a:ext cx="1218876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B9390B-EEEF-424C-86DC-3BCFF913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55" y="343923"/>
            <a:ext cx="7515012" cy="1000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dirty="0" err="1"/>
              <a:t>Композиционните</a:t>
            </a:r>
            <a:r>
              <a:rPr lang="en-US" sz="3000" b="1" dirty="0"/>
              <a:t> </a:t>
            </a:r>
            <a:r>
              <a:rPr lang="en-US" sz="3000" b="1" dirty="0" err="1"/>
              <a:t>части</a:t>
            </a:r>
            <a:r>
              <a:rPr lang="en-US" sz="3000" b="1" dirty="0"/>
              <a:t> </a:t>
            </a:r>
            <a:r>
              <a:rPr lang="en-US" sz="3000" b="1" dirty="0" err="1"/>
              <a:t>на</a:t>
            </a:r>
            <a:r>
              <a:rPr lang="en-US" sz="3000" b="1" dirty="0"/>
              <a:t> </a:t>
            </a:r>
            <a:r>
              <a:rPr lang="en-US" sz="3000" b="1" dirty="0" err="1"/>
              <a:t>творбата</a:t>
            </a:r>
            <a:r>
              <a:rPr lang="en-US" sz="3000" b="1" dirty="0"/>
              <a:t> </a:t>
            </a:r>
            <a:br>
              <a:rPr lang="en-US" sz="3000" b="1" dirty="0"/>
            </a:br>
            <a:r>
              <a:rPr lang="en-US" sz="3000" b="1" dirty="0"/>
              <a:t>„</a:t>
            </a:r>
            <a:r>
              <a:rPr lang="en-US" sz="3000" b="1" dirty="0" err="1"/>
              <a:t>На</a:t>
            </a:r>
            <a:r>
              <a:rPr lang="en-US" sz="3000" b="1" dirty="0"/>
              <a:t> </a:t>
            </a:r>
            <a:r>
              <a:rPr lang="en-US" sz="3000" b="1" dirty="0" err="1"/>
              <a:t>прощаване</a:t>
            </a:r>
            <a:r>
              <a:rPr lang="en-US" sz="3000" b="1" dirty="0"/>
              <a:t> в 1868 </a:t>
            </a:r>
            <a:r>
              <a:rPr lang="en-US" sz="3000" b="1" dirty="0" err="1"/>
              <a:t>г.</a:t>
            </a:r>
            <a:r>
              <a:rPr lang="en-US" sz="3000" b="1" dirty="0"/>
              <a:t>“</a:t>
            </a:r>
            <a:endParaRPr lang="en-US" sz="3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7D8A0-7B9E-44BF-8B9F-99FDBA5662D1}"/>
              </a:ext>
            </a:extLst>
          </p:cNvPr>
          <p:cNvSpPr txBox="1"/>
          <p:nvPr/>
        </p:nvSpPr>
        <p:spPr>
          <a:xfrm>
            <a:off x="5752794" y="4438151"/>
            <a:ext cx="4620584" cy="775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cap="all" dirty="0"/>
              <a:t>Б) </a:t>
            </a:r>
            <a:r>
              <a:rPr lang="en-US" b="1" cap="all" dirty="0" err="1"/>
              <a:t>Същинска</a:t>
            </a:r>
            <a:r>
              <a:rPr lang="en-US" b="1" cap="all" dirty="0"/>
              <a:t> </a:t>
            </a:r>
            <a:r>
              <a:rPr lang="en-US" b="1" cap="all" dirty="0" err="1"/>
              <a:t>част</a:t>
            </a:r>
            <a:r>
              <a:rPr lang="en-US" b="1" cap="all" dirty="0"/>
              <a:t> </a:t>
            </a:r>
            <a:br>
              <a:rPr lang="en-US" b="1" cap="all" dirty="0"/>
            </a:br>
            <a:r>
              <a:rPr lang="en-US" b="1" cap="all" dirty="0"/>
              <a:t>с </a:t>
            </a:r>
            <a:r>
              <a:rPr lang="en-US" b="1" cap="all" dirty="0" err="1"/>
              <a:t>две</a:t>
            </a:r>
            <a:r>
              <a:rPr lang="en-US" b="1" cap="all" dirty="0"/>
              <a:t> </a:t>
            </a:r>
            <a:r>
              <a:rPr lang="en-US" b="1" cap="all" dirty="0" err="1"/>
              <a:t>подчасти</a:t>
            </a:r>
            <a:r>
              <a:rPr lang="en-US" b="1" cap="all" dirty="0"/>
              <a:t>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cap="all" dirty="0"/>
              <a:t>• </a:t>
            </a:r>
            <a:r>
              <a:rPr lang="en-US" cap="all" dirty="0" err="1"/>
              <a:t>картина</a:t>
            </a:r>
            <a:r>
              <a:rPr lang="en-US" cap="all" dirty="0"/>
              <a:t> </a:t>
            </a:r>
            <a:r>
              <a:rPr lang="en-US" cap="all" dirty="0" err="1"/>
              <a:t>на</a:t>
            </a:r>
            <a:r>
              <a:rPr lang="en-US" cap="all" dirty="0"/>
              <a:t> </a:t>
            </a:r>
            <a:r>
              <a:rPr lang="en-US" cap="all" dirty="0" err="1"/>
              <a:t>юнашката</a:t>
            </a:r>
            <a:r>
              <a:rPr lang="en-US" cap="all" dirty="0"/>
              <a:t> </a:t>
            </a:r>
            <a:r>
              <a:rPr lang="en-US" cap="all" dirty="0" err="1"/>
              <a:t>гибел</a:t>
            </a:r>
            <a:r>
              <a:rPr lang="en-US" cap="all" dirty="0"/>
              <a:t> ;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cap="all" dirty="0"/>
              <a:t>• </a:t>
            </a:r>
            <a:r>
              <a:rPr lang="en-US" cap="all" dirty="0" err="1"/>
              <a:t>картина</a:t>
            </a:r>
            <a:r>
              <a:rPr lang="en-US" cap="all" dirty="0"/>
              <a:t> </a:t>
            </a:r>
            <a:r>
              <a:rPr lang="en-US" cap="all" dirty="0" err="1"/>
              <a:t>на</a:t>
            </a:r>
            <a:r>
              <a:rPr lang="en-US" cap="all" dirty="0"/>
              <a:t> </a:t>
            </a:r>
            <a:r>
              <a:rPr lang="en-US" cap="all" dirty="0" err="1"/>
              <a:t>победното</a:t>
            </a:r>
            <a:r>
              <a:rPr lang="en-US" cap="all" dirty="0"/>
              <a:t> </a:t>
            </a:r>
            <a:r>
              <a:rPr lang="en-US" cap="all" dirty="0" err="1"/>
              <a:t>завръщане</a:t>
            </a:r>
            <a:r>
              <a:rPr lang="en-US" cap="all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E6DD8-D228-482E-9448-0ABC547A3C06}"/>
              </a:ext>
            </a:extLst>
          </p:cNvPr>
          <p:cNvSpPr txBox="1"/>
          <p:nvPr/>
        </p:nvSpPr>
        <p:spPr>
          <a:xfrm>
            <a:off x="553839" y="1448626"/>
            <a:ext cx="33653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/>
              <a:t>А) Лирически увод</a:t>
            </a:r>
          </a:p>
          <a:p>
            <a:pPr>
              <a:spcAft>
                <a:spcPts val="600"/>
              </a:spcAft>
            </a:pPr>
            <a:r>
              <a:rPr lang="ru-RU" dirty="0"/>
              <a:t>Той </a:t>
            </a:r>
            <a:r>
              <a:rPr lang="ru-RU" dirty="0" err="1"/>
              <a:t>съдържа</a:t>
            </a:r>
            <a:r>
              <a:rPr lang="ru-RU" dirty="0"/>
              <a:t> </a:t>
            </a:r>
            <a:r>
              <a:rPr lang="ru-RU" dirty="0" err="1"/>
              <a:t>основните</a:t>
            </a:r>
            <a:r>
              <a:rPr lang="ru-RU" dirty="0"/>
              <a:t> причини за </a:t>
            </a:r>
            <a:r>
              <a:rPr lang="ru-RU" dirty="0" err="1"/>
              <a:t>направения</a:t>
            </a:r>
            <a:r>
              <a:rPr lang="ru-RU" dirty="0"/>
              <a:t> от </a:t>
            </a:r>
            <a:r>
              <a:rPr lang="ru-RU" dirty="0" err="1"/>
              <a:t>лирическия</a:t>
            </a:r>
            <a:r>
              <a:rPr lang="ru-RU" dirty="0"/>
              <a:t> герой житейски </a:t>
            </a:r>
            <a:r>
              <a:rPr lang="ru-RU" dirty="0" err="1"/>
              <a:t>избор</a:t>
            </a:r>
            <a:r>
              <a:rPr lang="ru-RU" dirty="0"/>
              <a:t>. </a:t>
            </a:r>
          </a:p>
          <a:p>
            <a:pPr>
              <a:spcAft>
                <a:spcPts val="600"/>
              </a:spcAft>
            </a:pPr>
            <a:r>
              <a:rPr lang="ru-RU" dirty="0"/>
              <a:t>Даден е </a:t>
            </a:r>
            <a:r>
              <a:rPr lang="ru-RU" dirty="0" err="1"/>
              <a:t>израз</a:t>
            </a:r>
            <a:r>
              <a:rPr lang="ru-RU" dirty="0"/>
              <a:t> на: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err="1"/>
              <a:t>синовната</a:t>
            </a:r>
            <a:r>
              <a:rPr lang="ru-RU" dirty="0"/>
              <a:t> </a:t>
            </a:r>
            <a:r>
              <a:rPr lang="ru-RU" dirty="0" err="1"/>
              <a:t>обич</a:t>
            </a:r>
            <a:r>
              <a:rPr lang="ru-RU" dirty="0"/>
              <a:t>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err="1"/>
              <a:t>любовта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отечеството</a:t>
            </a:r>
            <a:r>
              <a:rPr lang="ru-RU" dirty="0"/>
              <a:t>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err="1"/>
              <a:t>нетърпимостта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робството</a:t>
            </a:r>
            <a:r>
              <a:rPr lang="ru-RU" dirty="0"/>
              <a:t>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dirty="0" err="1"/>
              <a:t>решителността</a:t>
            </a:r>
            <a:r>
              <a:rPr lang="ru-RU" dirty="0"/>
              <a:t>, </a:t>
            </a:r>
            <a:r>
              <a:rPr lang="ru-RU" dirty="0" err="1"/>
              <a:t>убедеността</a:t>
            </a:r>
            <a:r>
              <a:rPr lang="ru-RU" dirty="0"/>
              <a:t>, че </a:t>
            </a:r>
            <a:r>
              <a:rPr lang="ru-RU" dirty="0" err="1"/>
              <a:t>избраният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 е </a:t>
            </a:r>
            <a:r>
              <a:rPr lang="ru-RU" dirty="0" err="1"/>
              <a:t>единствено</a:t>
            </a:r>
            <a:r>
              <a:rPr lang="ru-RU" dirty="0"/>
              <a:t> </a:t>
            </a:r>
            <a:r>
              <a:rPr lang="ru-RU" dirty="0" err="1"/>
              <a:t>правилният</a:t>
            </a:r>
            <a:r>
              <a:rPr lang="ru-RU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EC63D-51E0-4BC5-BFDB-57CC9CCBEA9B}"/>
              </a:ext>
            </a:extLst>
          </p:cNvPr>
          <p:cNvSpPr txBox="1"/>
          <p:nvPr/>
        </p:nvSpPr>
        <p:spPr>
          <a:xfrm>
            <a:off x="7732337" y="1793525"/>
            <a:ext cx="383671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/>
              <a:t>В) Финално обобщение</a:t>
            </a:r>
          </a:p>
          <a:p>
            <a:pPr>
              <a:spcAft>
                <a:spcPts val="600"/>
              </a:spcAft>
            </a:pPr>
            <a:r>
              <a:rPr lang="ru-RU"/>
              <a:t>Равносметката е, че пътят е страшен, но славен. </a:t>
            </a:r>
          </a:p>
        </p:txBody>
      </p:sp>
    </p:spTree>
    <p:extLst>
      <p:ext uri="{BB962C8B-B14F-4D97-AF65-F5344CB8AC3E}">
        <p14:creationId xmlns:p14="http://schemas.microsoft.com/office/powerpoint/2010/main" val="2627141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77DBD-7F1E-4780-93F2-2ADE8EBB2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sz="3100" b="1" err="1"/>
              <a:t>Основни</a:t>
            </a:r>
            <a:r>
              <a:rPr lang="ru-RU" sz="3100" b="1"/>
              <a:t> герои и </a:t>
            </a:r>
            <a:r>
              <a:rPr lang="ru-RU" sz="3100" b="1" err="1"/>
              <a:t>художествени</a:t>
            </a:r>
            <a:r>
              <a:rPr lang="ru-RU" sz="3100" b="1"/>
              <a:t> </a:t>
            </a:r>
            <a:r>
              <a:rPr lang="ru-RU" sz="3100" b="1" err="1"/>
              <a:t>образи</a:t>
            </a:r>
            <a:r>
              <a:rPr lang="ru-RU" sz="3100" b="1"/>
              <a:t> в </a:t>
            </a:r>
            <a:r>
              <a:rPr lang="ru-RU" sz="3100" b="1" err="1"/>
              <a:t>творбата</a:t>
            </a:r>
            <a:br>
              <a:rPr lang="ru-RU" sz="3100" b="1"/>
            </a:br>
            <a:endParaRPr lang="bg-BG" sz="3100"/>
          </a:p>
        </p:txBody>
      </p:sp>
      <p:pic>
        <p:nvPicPr>
          <p:cNvPr id="5" name="Picture 4" descr="A person and person kissing&#10;&#10;Description automatically generated with low confidence">
            <a:extLst>
              <a:ext uri="{FF2B5EF4-FFF2-40B4-BE49-F238E27FC236}">
                <a16:creationId xmlns:a16="http://schemas.microsoft.com/office/drawing/2014/main" id="{D667E5C8-279C-4DB4-A19D-BA1F6510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 r="2" b="2497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AF9E-43F2-4B1A-822F-B8F93DE7E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/>
              <a:t>Бунтовникът;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/>
              <a:t>майката;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/>
              <a:t>любимата;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/>
              <a:t>бащата и невръстните братя;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/>
              <a:t>момците от хайдушката дружина;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/>
              <a:t>образът на родината;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/>
              <a:t>поробителите.</a:t>
            </a:r>
          </a:p>
        </p:txBody>
      </p:sp>
    </p:spTree>
    <p:extLst>
      <p:ext uri="{BB962C8B-B14F-4D97-AF65-F5344CB8AC3E}">
        <p14:creationId xmlns:p14="http://schemas.microsoft.com/office/powerpoint/2010/main" val="456657002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Brush</Template>
  <TotalTime>88</TotalTime>
  <Words>458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Century Gothic</vt:lpstr>
      <vt:lpstr>Elephant</vt:lpstr>
      <vt:lpstr>Sitka Banner</vt:lpstr>
      <vt:lpstr>HeadlinesVTI</vt:lpstr>
      <vt:lpstr>BrushVTI</vt:lpstr>
      <vt:lpstr>На прощаване в 1868 – творческа история, компзиция и герои</vt:lpstr>
      <vt:lpstr>Творческа история  Кога е създадено, по какъв повод и къде е публикувано стихотворението  „На прощаване в 1868 г.“ на Христо Ботев?</vt:lpstr>
      <vt:lpstr>Посланието на заглавието на стихотворението </vt:lpstr>
      <vt:lpstr>Понятието „лирически герой“ в творбата  </vt:lpstr>
      <vt:lpstr>Съдържание на творбата  «На прощаване в 1868»</vt:lpstr>
      <vt:lpstr>Съдържание на творбата  «На прощаване в 1868»</vt:lpstr>
      <vt:lpstr>Съдържание на творбата  «На прощаване в 1868»</vt:lpstr>
      <vt:lpstr>Композиционните части на творбата  „На прощаване в 1868 г.“</vt:lpstr>
      <vt:lpstr>Основни герои и художествени образи в творбата </vt:lpstr>
      <vt:lpstr>Домашна работа: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прощаване в 1868 – творческа история, компзиция и герои</dc:title>
  <dc:creator>Заприна Г. Глушкова</dc:creator>
  <cp:lastModifiedBy>Заприна Г. Глушкова</cp:lastModifiedBy>
  <cp:revision>2</cp:revision>
  <dcterms:created xsi:type="dcterms:W3CDTF">2021-10-25T18:02:15Z</dcterms:created>
  <dcterms:modified xsi:type="dcterms:W3CDTF">2021-10-25T19:30:42Z</dcterms:modified>
</cp:coreProperties>
</file>