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7" r:id="rId7"/>
    <p:sldId id="259" r:id="rId8"/>
    <p:sldId id="269" r:id="rId9"/>
    <p:sldId id="270" r:id="rId10"/>
    <p:sldId id="260" r:id="rId11"/>
    <p:sldId id="271" r:id="rId12"/>
    <p:sldId id="268" r:id="rId13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4AD2D-C58B-436B-9F4F-00ADB0C38B0B}" v="17" dt="2021-03-22T18:57:08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ен стил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ен стил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ляна Джолева" userId="S::lilyana.dzholeva@edu.mon.bg::345298d1-1a9f-4bcf-a8b1-d0248be93077" providerId="AD" clId="Web-{E554AD2D-C58B-436B-9F4F-00ADB0C38B0B}"/>
    <pc:docChg chg="modSld">
      <pc:chgData name="Лиляна Джолева" userId="S::lilyana.dzholeva@edu.mon.bg::345298d1-1a9f-4bcf-a8b1-d0248be93077" providerId="AD" clId="Web-{E554AD2D-C58B-436B-9F4F-00ADB0C38B0B}" dt="2021-03-22T18:57:08.971" v="7" actId="14100"/>
      <pc:docMkLst>
        <pc:docMk/>
      </pc:docMkLst>
      <pc:sldChg chg="modSp">
        <pc:chgData name="Лиляна Джолева" userId="S::lilyana.dzholeva@edu.mon.bg::345298d1-1a9f-4bcf-a8b1-d0248be93077" providerId="AD" clId="Web-{E554AD2D-C58B-436B-9F4F-00ADB0C38B0B}" dt="2021-03-22T18:57:08.971" v="7" actId="14100"/>
        <pc:sldMkLst>
          <pc:docMk/>
          <pc:sldMk cId="1652133998" sldId="256"/>
        </pc:sldMkLst>
        <pc:spChg chg="mod">
          <ac:chgData name="Лиляна Джолева" userId="S::lilyana.dzholeva@edu.mon.bg::345298d1-1a9f-4bcf-a8b1-d0248be93077" providerId="AD" clId="Web-{E554AD2D-C58B-436B-9F4F-00ADB0C38B0B}" dt="2021-03-22T18:55:12.449" v="0" actId="20577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Лиляна Джолева" userId="S::lilyana.dzholeva@edu.mon.bg::345298d1-1a9f-4bcf-a8b1-d0248be93077" providerId="AD" clId="Web-{E554AD2D-C58B-436B-9F4F-00ADB0C38B0B}" dt="2021-03-22T18:55:19.902" v="2" actId="20577"/>
          <ac:spMkLst>
            <pc:docMk/>
            <pc:sldMk cId="1652133998" sldId="256"/>
            <ac:spMk id="7" creationId="{00000000-0000-0000-0000-000000000000}"/>
          </ac:spMkLst>
        </pc:spChg>
        <pc:picChg chg="mod">
          <ac:chgData name="Лиляна Джолева" userId="S::lilyana.dzholeva@edu.mon.bg::345298d1-1a9f-4bcf-a8b1-d0248be93077" providerId="AD" clId="Web-{E554AD2D-C58B-436B-9F4F-00ADB0C38B0B}" dt="2021-03-22T18:57:08.971" v="7" actId="14100"/>
          <ac:picMkLst>
            <pc:docMk/>
            <pc:sldMk cId="1652133998" sldId="256"/>
            <ac:picMk id="4" creationId="{00000000-0000-0000-0000-000000000000}"/>
          </ac:picMkLst>
        </pc:picChg>
      </pc:sldChg>
      <pc:sldChg chg="delSp">
        <pc:chgData name="Лиляна Джолева" userId="S::lilyana.dzholeva@edu.mon.bg::345298d1-1a9f-4bcf-a8b1-d0248be93077" providerId="AD" clId="Web-{E554AD2D-C58B-436B-9F4F-00ADB0C38B0B}" dt="2021-03-22T18:56:58.252" v="6"/>
        <pc:sldMkLst>
          <pc:docMk/>
          <pc:sldMk cId="1315647518" sldId="268"/>
        </pc:sldMkLst>
        <pc:spChg chg="del">
          <ac:chgData name="Лиляна Джолева" userId="S::lilyana.dzholeva@edu.mon.bg::345298d1-1a9f-4bcf-a8b1-d0248be93077" providerId="AD" clId="Web-{E554AD2D-C58B-436B-9F4F-00ADB0C38B0B}" dt="2021-03-22T18:56:58.252" v="6"/>
          <ac:spMkLst>
            <pc:docMk/>
            <pc:sldMk cId="1315647518" sldId="268"/>
            <ac:spMk id="3" creationId="{00000000-0000-0000-0000-000000000000}"/>
          </ac:spMkLst>
        </pc:spChg>
      </pc:sldChg>
      <pc:sldChg chg="modSp">
        <pc:chgData name="Лиляна Джолева" userId="S::lilyana.dzholeva@edu.mon.bg::345298d1-1a9f-4bcf-a8b1-d0248be93077" providerId="AD" clId="Web-{E554AD2D-C58B-436B-9F4F-00ADB0C38B0B}" dt="2021-03-22T18:56:09.577" v="5" actId="14100"/>
        <pc:sldMkLst>
          <pc:docMk/>
          <pc:sldMk cId="3834548310" sldId="269"/>
        </pc:sldMkLst>
        <pc:spChg chg="mod">
          <ac:chgData name="Лиляна Джолева" userId="S::lilyana.dzholeva@edu.mon.bg::345298d1-1a9f-4bcf-a8b1-d0248be93077" providerId="AD" clId="Web-{E554AD2D-C58B-436B-9F4F-00ADB0C38B0B}" dt="2021-03-22T18:56:06.467" v="4" actId="20577"/>
          <ac:spMkLst>
            <pc:docMk/>
            <pc:sldMk cId="3834548310" sldId="269"/>
            <ac:spMk id="2" creationId="{00000000-0000-0000-0000-000000000000}"/>
          </ac:spMkLst>
        </pc:spChg>
        <pc:picChg chg="mod">
          <ac:chgData name="Лиляна Джолева" userId="S::lilyana.dzholeva@edu.mon.bg::345298d1-1a9f-4bcf-a8b1-d0248be93077" providerId="AD" clId="Web-{E554AD2D-C58B-436B-9F4F-00ADB0C38B0B}" dt="2021-03-22T18:56:09.577" v="5" actId="14100"/>
          <ac:picMkLst>
            <pc:docMk/>
            <pc:sldMk cId="3834548310" sldId="269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EFCE30D-B315-4490-BDF9-72E59F518C77}" type="datetime1">
              <a:rPr lang="bg-BG" smtClean="0"/>
              <a:pPr algn="r" rtl="0"/>
              <a:t>30.10.2021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bg-BG" smtClean="0"/>
              <a:pPr algn="r"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D6C6981-1E65-4D96-93C3-A34E8366822F}" type="datetime1">
              <a:rPr lang="bg-BG" smtClean="0"/>
              <a:pPr/>
              <a:t>30.10.2021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</a:t>
            </a:r>
            <a:r>
              <a:rPr lang="bg-BG" noProof="0" dirty="0"/>
              <a:t>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90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505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051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042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710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bg-BG" smtClean="0"/>
              <a:pPr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534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bg-BG"/>
              <a:t>Редакт. стил загл. образец</a:t>
            </a:r>
            <a:endParaRPr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4FD222-69C3-42CC-A050-6B0AC3ECAEB5}" type="datetime1">
              <a:rPr lang="bg-BG" smtClean="0"/>
              <a:pPr/>
              <a:t>30.10.2021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04B7A-507A-4C2B-B6A9-5CE944C15051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BD3A8B-C815-4F11-BA5E-EF983C3C4DCE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784B1C-28EB-49AB-986D-57CD7AA6C7C7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ав конектор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ав конектор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84F85D-3A1E-4F6B-8E93-83A906E776C0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ав конектор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ав конектор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ав конектор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 конектор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Контейнер за картина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9" name="Текст с 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bg" sz="1200" b="1" i="1">
                <a:latin typeface="Arial" pitchFamily="34" charset="0"/>
                <a:cs typeface="Arial" pitchFamily="34" charset="0"/>
              </a:rPr>
              <a:t>ЗАБЕЛЕЖКА:</a:t>
            </a:r>
          </a:p>
          <a:p>
            <a:pPr rtl="0"/>
            <a:r>
              <a:rPr lang="bg" sz="1200" i="1">
                <a:latin typeface="Arial" pitchFamily="34" charset="0"/>
                <a:cs typeface="Arial" pitchFamily="34" charset="0"/>
              </a:rPr>
              <a:t>За да промените изображението на този слайд, изберете картината и я изтрийте. След това щракнете върху иконата "Картини" в контейнера, за да вмъкнете собствено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ав конектор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ав конектор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авоъгъл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ав конектор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ав конектор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BC7C4A-ED2C-47A0-B12A-86A99CB59F74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0" smtClean="0"/>
              <a:t>‹#›</a:t>
            </a:fld>
            <a:endParaRPr lang="bg-BG" noProof="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B52C29-44A7-4B87-B63D-CDC37C998C56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D4FCC3-DC4C-4B89-AFD5-284092FC7249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41F08F-FEE4-42BD-9DD4-D5F92342AC09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0B268A-5013-4332-B6FC-4D5CD351AD1C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990441-C54B-4564-B840-650F85B39636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bg-BG" noProof="0" dirty="0" err="1"/>
              <a:t>Редакт</a:t>
            </a:r>
            <a:r>
              <a:rPr lang="bg-BG" noProof="0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  <a:p>
            <a:pPr lvl="5" rtl="0"/>
            <a:r>
              <a:rPr lang="bg-BG" noProof="0" dirty="0"/>
              <a:t>Шесто ниво</a:t>
            </a:r>
          </a:p>
          <a:p>
            <a:pPr lvl="6" rtl="0"/>
            <a:r>
              <a:rPr lang="bg-BG" noProof="0" dirty="0"/>
              <a:t>Седмо ниво</a:t>
            </a:r>
          </a:p>
          <a:p>
            <a:pPr lvl="7" rtl="0"/>
            <a:r>
              <a:rPr lang="bg-BG" noProof="0" dirty="0"/>
              <a:t>Осмо ниво</a:t>
            </a:r>
          </a:p>
          <a:p>
            <a:pPr lvl="8" rtl="0"/>
            <a:r>
              <a:rPr lang="bg-BG" noProof="0" dirty="0"/>
              <a:t>Девето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9BFE558-0C59-45DE-B7A0-59715944E568}" type="datetime1">
              <a:rPr lang="bg-BG" noProof="0" smtClean="0"/>
              <a:pPr/>
              <a:t>30.10.2021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bg-BG" noProof="0" smtClean="0"/>
              <a:pPr/>
              <a:t>‹#›</a:t>
            </a:fld>
            <a:endParaRPr lang="bg-BG" noProof="0" dirty="0"/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ав конектор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ав конектор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9.jf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161365" y="2433918"/>
            <a:ext cx="6763870" cy="2702858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bg-BG" b="1" i="1" dirty="0"/>
              <a:t>Мотивът за тримата братя и златната ябълка в романа „Тютюн“ и повестта „Гераците“</a:t>
            </a:r>
            <a:endParaRPr lang="en-US" b="1" i="1" dirty="0"/>
          </a:p>
        </p:txBody>
      </p:sp>
      <p:pic>
        <p:nvPicPr>
          <p:cNvPr id="4" name="Контейнер за картина 3" descr="Отворена книга на маса, на заден фон рафтове с книги, които не са на фокус" title="Примерна картина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468243" y="1710393"/>
            <a:ext cx="4723757" cy="3808867"/>
          </a:xfrm>
        </p:spPr>
      </p:pic>
      <p:pic>
        <p:nvPicPr>
          <p:cNvPr id="2" name="Записан звук">
            <a:hlinkClick r:id="" action="ppaction://media"/>
            <a:extLst>
              <a:ext uri="{FF2B5EF4-FFF2-40B4-BE49-F238E27FC236}">
                <a16:creationId xmlns:a16="http://schemas.microsoft.com/office/drawing/2014/main" id="{36ECEA64-4BAB-486F-9B18-D443D248C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65B8C4A-0CD2-43BB-A655-B2BE56B09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bg-BG" sz="3200" i="1" dirty="0"/>
              <a:t>Сюжет на приказката „Тримата братя и златната ябълка“</a:t>
            </a:r>
            <a:endParaRPr lang="en-US" sz="3200" i="1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740E5CC4-BE0F-4A5C-8B60-2B6A5FF9A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5" y="1551977"/>
            <a:ext cx="4232966" cy="375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606015AF-7BE3-425F-8957-BE42770A0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6" y="2719555"/>
            <a:ext cx="4547230" cy="371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bg-BG" sz="3600" i="1" dirty="0"/>
              <a:t>„Гераците“</a:t>
            </a:r>
            <a:endParaRPr lang="en-US" sz="3600" i="1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22161F15-1526-4D9F-8580-E830A910D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8" y="1346355"/>
            <a:ext cx="4550767" cy="3555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Контейнер за съдържание 13">
            <a:extLst>
              <a:ext uri="{FF2B5EF4-FFF2-40B4-BE49-F238E27FC236}">
                <a16:creationId xmlns:a16="http://schemas.microsoft.com/office/drawing/2014/main" id="{E3838B18-4DC7-41BF-9AE6-393C40FC6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0" y="2355358"/>
            <a:ext cx="4654744" cy="390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6418" y="137320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bg-BG" sz="3200" i="1" dirty="0"/>
              <a:t>Символика на имената в повестта „Гераците“</a:t>
            </a:r>
            <a:endParaRPr lang="en-US" sz="3200" i="1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bg-BG" sz="3000" dirty="0"/>
              <a:t>Божан- българско име; божи човек</a:t>
            </a:r>
          </a:p>
          <a:p>
            <a:pPr rtl="0"/>
            <a:r>
              <a:rPr lang="bg-BG" sz="3000" dirty="0"/>
              <a:t> </a:t>
            </a:r>
            <a:r>
              <a:rPr lang="ru-RU" sz="3000" dirty="0" err="1"/>
              <a:t>Петър</a:t>
            </a:r>
            <a:r>
              <a:rPr lang="ru-RU" sz="3000" dirty="0"/>
              <a:t> – </a:t>
            </a:r>
            <a:r>
              <a:rPr lang="ru-RU" sz="3000" dirty="0" err="1"/>
              <a:t>името</a:t>
            </a:r>
            <a:r>
              <a:rPr lang="ru-RU" sz="3000" dirty="0"/>
              <a:t> </a:t>
            </a:r>
            <a:r>
              <a:rPr lang="ru-RU" sz="3000" dirty="0" err="1"/>
              <a:t>идва</a:t>
            </a:r>
            <a:r>
              <a:rPr lang="ru-RU" sz="3000" dirty="0"/>
              <a:t> от </a:t>
            </a:r>
            <a:r>
              <a:rPr lang="ru-RU" sz="3000" dirty="0" err="1"/>
              <a:t>гръцки</a:t>
            </a:r>
            <a:r>
              <a:rPr lang="ru-RU" sz="3000" dirty="0"/>
              <a:t> и </a:t>
            </a:r>
            <a:r>
              <a:rPr lang="ru-RU" sz="3000" dirty="0" err="1"/>
              <a:t>означава</a:t>
            </a:r>
            <a:r>
              <a:rPr lang="ru-RU" sz="3000" dirty="0"/>
              <a:t> „</a:t>
            </a:r>
            <a:r>
              <a:rPr lang="ru-RU" sz="3000" dirty="0" err="1"/>
              <a:t>камък</a:t>
            </a:r>
            <a:r>
              <a:rPr lang="ru-RU" sz="3000" dirty="0"/>
              <a:t>, скала”, </a:t>
            </a:r>
            <a:r>
              <a:rPr lang="ru-RU" sz="3000" dirty="0" err="1"/>
              <a:t>свързва</a:t>
            </a:r>
            <a:r>
              <a:rPr lang="ru-RU" sz="3000" dirty="0"/>
              <a:t> се с </a:t>
            </a:r>
            <a:r>
              <a:rPr lang="ru-RU" sz="3000" dirty="0" err="1"/>
              <a:t>името</a:t>
            </a:r>
            <a:r>
              <a:rPr lang="ru-RU" sz="3000" dirty="0"/>
              <a:t> на апостол </a:t>
            </a:r>
            <a:r>
              <a:rPr lang="ru-RU" sz="3000" dirty="0" err="1"/>
              <a:t>Петър</a:t>
            </a:r>
            <a:r>
              <a:rPr lang="ru-RU" sz="30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EECA9280-150B-4FA9-8941-7030E4DC8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2326"/>
            <a:ext cx="4717585" cy="3903894"/>
          </a:xfrm>
        </p:spPr>
      </p:pic>
      <p:pic>
        <p:nvPicPr>
          <p:cNvPr id="8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8006" y="-407895"/>
            <a:ext cx="9980682" cy="1591235"/>
          </a:xfrm>
        </p:spPr>
        <p:txBody>
          <a:bodyPr/>
          <a:lstStyle/>
          <a:p>
            <a:pPr algn="ctr"/>
            <a:r>
              <a:rPr lang="bg-BG" i="1" dirty="0">
                <a:ea typeface="+mj-lt"/>
                <a:cs typeface="+mj-lt"/>
              </a:rPr>
              <a:t>Символика на имената в повестта „Гераците“</a:t>
            </a:r>
            <a:endParaRPr lang="bg-BG" dirty="0">
              <a:ea typeface="+mj-lt"/>
              <a:cs typeface="+mj-lt"/>
            </a:endParaRPr>
          </a:p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Павел – </a:t>
            </a:r>
            <a:r>
              <a:rPr lang="ru-RU" sz="3200" dirty="0" err="1"/>
              <a:t>името</a:t>
            </a:r>
            <a:r>
              <a:rPr lang="ru-RU" sz="3200" dirty="0"/>
              <a:t> </a:t>
            </a:r>
            <a:r>
              <a:rPr lang="ru-RU" sz="3200" dirty="0" err="1"/>
              <a:t>идва</a:t>
            </a:r>
            <a:r>
              <a:rPr lang="ru-RU" sz="3200" dirty="0"/>
              <a:t> от </a:t>
            </a:r>
            <a:r>
              <a:rPr lang="ru-RU" sz="3200" dirty="0" err="1"/>
              <a:t>латински</a:t>
            </a:r>
            <a:r>
              <a:rPr lang="ru-RU" sz="3200" dirty="0"/>
              <a:t> и </a:t>
            </a:r>
            <a:r>
              <a:rPr lang="ru-RU" sz="3200" dirty="0" err="1"/>
              <a:t>означава</a:t>
            </a:r>
            <a:r>
              <a:rPr lang="ru-RU" sz="3200" dirty="0"/>
              <a:t> „</a:t>
            </a:r>
            <a:r>
              <a:rPr lang="ru-RU" sz="3200" dirty="0" err="1"/>
              <a:t>малък</a:t>
            </a:r>
            <a:r>
              <a:rPr lang="ru-RU" sz="3200" dirty="0"/>
              <a:t>”, „смирен”, „</a:t>
            </a:r>
            <a:r>
              <a:rPr lang="ru-RU" sz="3200" dirty="0" err="1"/>
              <a:t>кротък</a:t>
            </a:r>
            <a:r>
              <a:rPr lang="ru-RU" sz="3200" dirty="0"/>
              <a:t>”, </a:t>
            </a:r>
            <a:r>
              <a:rPr lang="ru-RU" sz="3200" dirty="0" err="1"/>
              <a:t>свързва</a:t>
            </a:r>
            <a:r>
              <a:rPr lang="ru-RU" sz="3200" dirty="0"/>
              <a:t> се и с </a:t>
            </a:r>
            <a:r>
              <a:rPr lang="ru-RU" sz="3200" dirty="0" err="1"/>
              <a:t>името</a:t>
            </a:r>
            <a:r>
              <a:rPr lang="ru-RU" sz="3200" dirty="0"/>
              <a:t> на апостол Павел. </a:t>
            </a: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7" y="2543630"/>
            <a:ext cx="4555359" cy="3255591"/>
          </a:xfrm>
        </p:spPr>
      </p:pic>
      <p:pic>
        <p:nvPicPr>
          <p:cNvPr id="6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i="1" dirty="0"/>
              <a:t>„Тютюн“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74" y="1430991"/>
            <a:ext cx="4939432" cy="264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30" y="2637467"/>
            <a:ext cx="4641933" cy="348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аписан звук">
            <a:hlinkClick r:id="" action="ppaction://media"/>
            <a:extLst>
              <a:ext uri="{FF2B5EF4-FFF2-40B4-BE49-F238E27FC236}">
                <a16:creationId xmlns:a16="http://schemas.microsoft.com/office/drawing/2014/main" id="{3AF3F249-0F34-41A2-8A22-D733F93EB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7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bg" sz="3200" i="1" dirty="0"/>
              <a:t>Символика на имената от романа „Тютюн“</a:t>
            </a:r>
            <a:endParaRPr lang="en-US" sz="3200" i="1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2DE67AAB-FA7E-4691-8378-38123935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27094"/>
            <a:ext cx="10015818" cy="4276165"/>
          </a:xfrm>
        </p:spPr>
        <p:txBody>
          <a:bodyPr>
            <a:normAutofit/>
          </a:bodyPr>
          <a:lstStyle/>
          <a:p>
            <a:r>
              <a:rPr lang="bg-BG" sz="2800" dirty="0"/>
              <a:t> Фамилията им </a:t>
            </a:r>
            <a:r>
              <a:rPr lang="bg-BG" sz="2800" dirty="0" err="1"/>
              <a:t>Морев</a:t>
            </a:r>
            <a:r>
              <a:rPr lang="bg-BG" sz="2800" dirty="0"/>
              <a:t> произхожда от думата „мор“- смъртоносна болест или природно бедствие </a:t>
            </a:r>
          </a:p>
          <a:p>
            <a:r>
              <a:rPr lang="bg-BG" sz="2800" dirty="0"/>
              <a:t> Борис- борба; вълча, хищническа природа </a:t>
            </a:r>
          </a:p>
          <a:p>
            <a:r>
              <a:rPr lang="bg-BG" sz="2800" dirty="0"/>
              <a:t> Ирина- в началото на романа е плаха и затворена, но по-късно става умна и целенасочена</a:t>
            </a:r>
          </a:p>
          <a:p>
            <a:endParaRPr lang="bg-BG" sz="2800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42F8AD0-A3B6-4CB6-995F-E250FE780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0" y="4136680"/>
            <a:ext cx="4914196" cy="2613744"/>
          </a:xfrm>
          <a:prstGeom prst="rect">
            <a:avLst/>
          </a:prstGeom>
        </p:spPr>
      </p:pic>
      <p:pic>
        <p:nvPicPr>
          <p:cNvPr id="3" name="Записан звук">
            <a:hlinkClick r:id="" action="ppaction://media"/>
            <a:extLst>
              <a:ext uri="{FF2B5EF4-FFF2-40B4-BE49-F238E27FC236}">
                <a16:creationId xmlns:a16="http://schemas.microsoft.com/office/drawing/2014/main" id="{00C8C871-821A-436B-A8FF-E77CEAD2A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i="1" dirty="0"/>
              <a:t>Мотивът за тримата братя и златната ябълка</a:t>
            </a:r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784513"/>
              </p:ext>
            </p:extLst>
          </p:nvPr>
        </p:nvGraphicFramePr>
        <p:xfrm>
          <a:off x="1092868" y="1503947"/>
          <a:ext cx="9982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53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„Тютюн“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„Гераците“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ru-RU" sz="1500" dirty="0"/>
                        <a:t>В романа „</a:t>
                      </a:r>
                      <a:r>
                        <a:rPr lang="ru-RU" sz="1500" dirty="0" err="1"/>
                        <a:t>животинският</a:t>
                      </a:r>
                      <a:r>
                        <a:rPr lang="ru-RU" sz="1500" dirty="0"/>
                        <a:t> код</a:t>
                      </a:r>
                      <a:r>
                        <a:rPr lang="bg-BG" sz="1500" dirty="0"/>
                        <a:t>“</a:t>
                      </a:r>
                      <a:r>
                        <a:rPr lang="ru-RU" sz="1500" dirty="0"/>
                        <a:t> води до </a:t>
                      </a:r>
                      <a:r>
                        <a:rPr lang="ru-RU" sz="1500" dirty="0" err="1"/>
                        <a:t>пренаписването</a:t>
                      </a:r>
                      <a:r>
                        <a:rPr lang="ru-RU" sz="1500" dirty="0"/>
                        <a:t> и на един известен </a:t>
                      </a:r>
                      <a:r>
                        <a:rPr lang="ru-RU" sz="1500" dirty="0" err="1"/>
                        <a:t>вълшебно</a:t>
                      </a:r>
                      <a:r>
                        <a:rPr lang="ru-RU" sz="1500" dirty="0"/>
                        <a:t>- </a:t>
                      </a:r>
                      <a:r>
                        <a:rPr lang="ru-RU" sz="1500" dirty="0" err="1"/>
                        <a:t>приказен</a:t>
                      </a:r>
                      <a:r>
                        <a:rPr lang="ru-RU" sz="1500" dirty="0"/>
                        <a:t> сюжет.</a:t>
                      </a:r>
                      <a:endParaRPr lang="bg-BG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500" dirty="0"/>
                        <a:t>Повестта „Гераците“</a:t>
                      </a:r>
                      <a:r>
                        <a:rPr lang="ru-RU" sz="1500" dirty="0"/>
                        <a:t>е аналогична</a:t>
                      </a:r>
                      <a:r>
                        <a:rPr lang="ru-RU" sz="1500" baseline="0" dirty="0"/>
                        <a:t> </a:t>
                      </a:r>
                      <a:r>
                        <a:rPr lang="ru-RU" sz="1500" dirty="0"/>
                        <a:t>на </a:t>
                      </a:r>
                      <a:r>
                        <a:rPr lang="ru-RU" sz="1500" dirty="0" err="1"/>
                        <a:t>приказката</a:t>
                      </a:r>
                      <a:r>
                        <a:rPr lang="ru-RU" sz="1500" dirty="0"/>
                        <a:t> за </a:t>
                      </a:r>
                      <a:r>
                        <a:rPr lang="ru-RU" sz="1500" dirty="0" err="1"/>
                        <a:t>тримата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братя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златната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ябълка</a:t>
                      </a:r>
                      <a:r>
                        <a:rPr lang="ru-RU" sz="1500" dirty="0"/>
                        <a:t>, но </a:t>
                      </a:r>
                      <a:r>
                        <a:rPr lang="ru-RU" sz="1500" dirty="0" err="1"/>
                        <a:t>традиционният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приказен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модел</a:t>
                      </a:r>
                      <a:r>
                        <a:rPr lang="ru-RU" sz="1500" dirty="0"/>
                        <a:t> е </a:t>
                      </a:r>
                      <a:r>
                        <a:rPr lang="ru-RU" sz="1500" dirty="0" err="1"/>
                        <a:t>преобърнат</a:t>
                      </a:r>
                      <a:r>
                        <a:rPr lang="ru-RU" sz="1500" dirty="0"/>
                        <a:t> в </a:t>
                      </a:r>
                      <a:r>
                        <a:rPr lang="ru-RU" sz="1500" dirty="0" err="1"/>
                        <a:t>повестта</a:t>
                      </a:r>
                      <a:r>
                        <a:rPr lang="ru-RU" sz="1500" dirty="0"/>
                        <a:t>.</a:t>
                      </a:r>
                      <a:endParaRPr lang="bg-BG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259">
                <a:tc>
                  <a:txBody>
                    <a:bodyPr/>
                    <a:lstStyle/>
                    <a:p>
                      <a:r>
                        <a:rPr lang="ru-RU" sz="1500" dirty="0"/>
                        <a:t>Борис е </a:t>
                      </a:r>
                      <a:r>
                        <a:rPr lang="ru-RU" sz="1500" dirty="0" err="1"/>
                        <a:t>приказен</a:t>
                      </a:r>
                      <a:r>
                        <a:rPr lang="ru-RU" sz="1500" dirty="0"/>
                        <a:t> герой с </a:t>
                      </a:r>
                      <a:r>
                        <a:rPr lang="ru-RU" sz="1500" dirty="0" err="1"/>
                        <a:t>приказно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осъществена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приказна</a:t>
                      </a:r>
                      <a:r>
                        <a:rPr lang="ru-RU" sz="1500" dirty="0"/>
                        <a:t> мечта. Един от </a:t>
                      </a:r>
                      <a:r>
                        <a:rPr lang="bg-BG" sz="1500" dirty="0"/>
                        <a:t>„</a:t>
                      </a:r>
                      <a:r>
                        <a:rPr lang="ru-RU" sz="1500" dirty="0" err="1"/>
                        <a:t>тримата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братя</a:t>
                      </a:r>
                      <a:r>
                        <a:rPr lang="bg-BG" sz="1500" dirty="0"/>
                        <a:t>“</a:t>
                      </a:r>
                      <a:r>
                        <a:rPr lang="ru-RU" sz="1500" dirty="0"/>
                        <a:t>, намерил </a:t>
                      </a:r>
                      <a:r>
                        <a:rPr lang="ru-RU" sz="1500" dirty="0" err="1"/>
                        <a:t>съкровището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/>
                        <a:t>достигнал</a:t>
                      </a:r>
                      <a:r>
                        <a:rPr lang="ru-RU" sz="1500" dirty="0"/>
                        <a:t> </a:t>
                      </a:r>
                      <a:r>
                        <a:rPr lang="bg-BG" sz="1500" dirty="0"/>
                        <a:t>„</a:t>
                      </a:r>
                      <a:r>
                        <a:rPr lang="ru-RU" sz="1500" dirty="0" err="1"/>
                        <a:t>златната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ябълка</a:t>
                      </a:r>
                      <a:r>
                        <a:rPr lang="bg-BG" sz="1500" dirty="0"/>
                        <a:t>“.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</a:t>
                      </a:r>
                      <a:r>
                        <a:rPr lang="ru-RU" sz="1500" baseline="0" dirty="0"/>
                        <a:t> </a:t>
                      </a:r>
                      <a:r>
                        <a:rPr lang="ru-RU" sz="1500" dirty="0" err="1"/>
                        <a:t>новия</a:t>
                      </a:r>
                      <a:r>
                        <a:rPr lang="ru-RU" sz="1500" dirty="0"/>
                        <a:t> свят </a:t>
                      </a:r>
                      <a:r>
                        <a:rPr lang="ru-RU" sz="1500" dirty="0" err="1"/>
                        <a:t>ценностните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/>
                        <a:t>хармоничните</a:t>
                      </a:r>
                      <a:r>
                        <a:rPr lang="ru-RU" sz="1500" dirty="0"/>
                        <a:t> хора </a:t>
                      </a:r>
                      <a:r>
                        <a:rPr lang="ru-RU" sz="1500" dirty="0" err="1"/>
                        <a:t>като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Герака</a:t>
                      </a:r>
                      <a:r>
                        <a:rPr lang="ru-RU" sz="1500" dirty="0"/>
                        <a:t> не </a:t>
                      </a:r>
                      <a:r>
                        <a:rPr lang="ru-RU" sz="1500" dirty="0" err="1"/>
                        <a:t>могат</a:t>
                      </a:r>
                      <a:r>
                        <a:rPr lang="ru-RU" sz="1500" dirty="0"/>
                        <a:t> да </a:t>
                      </a:r>
                      <a:r>
                        <a:rPr lang="ru-RU" sz="1500" dirty="0" err="1"/>
                        <a:t>оцелеят</a:t>
                      </a:r>
                      <a:r>
                        <a:rPr lang="ru-RU" sz="1500" dirty="0"/>
                        <a:t>.  </a:t>
                      </a:r>
                      <a:r>
                        <a:rPr lang="ru-RU" sz="1500" dirty="0" err="1"/>
                        <a:t>Тримата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синове</a:t>
                      </a:r>
                      <a:r>
                        <a:rPr lang="ru-RU" sz="1500" dirty="0"/>
                        <a:t> своеобразно </a:t>
                      </a:r>
                      <a:r>
                        <a:rPr lang="ru-RU" sz="1500" dirty="0" err="1"/>
                        <a:t>разрушават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бащината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цялостност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/>
                        <a:t>като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приемат</a:t>
                      </a:r>
                      <a:r>
                        <a:rPr lang="ru-RU" sz="1500" dirty="0"/>
                        <a:t> в характера си и ценностно </a:t>
                      </a:r>
                      <a:r>
                        <a:rPr lang="ru-RU" sz="1500" dirty="0" err="1"/>
                        <a:t>трансформират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отделни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негови</a:t>
                      </a:r>
                      <a:r>
                        <a:rPr lang="ru-RU" sz="1500" dirty="0"/>
                        <a:t> качества.</a:t>
                      </a:r>
                      <a:endParaRPr lang="bg-BG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9">
                <a:tc>
                  <a:txBody>
                    <a:bodyPr/>
                    <a:lstStyle/>
                    <a:p>
                      <a:r>
                        <a:rPr lang="bg-BG" sz="1500" dirty="0"/>
                        <a:t>„</a:t>
                      </a:r>
                      <a:r>
                        <a:rPr lang="ru-RU" sz="1500" dirty="0" err="1"/>
                        <a:t>Тримата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братя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златната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ябълка</a:t>
                      </a:r>
                      <a:r>
                        <a:rPr lang="bg-BG" sz="1500" dirty="0"/>
                        <a:t>“</a:t>
                      </a:r>
                      <a:r>
                        <a:rPr lang="ru-RU" sz="1500" dirty="0"/>
                        <a:t> не е </a:t>
                      </a:r>
                      <a:r>
                        <a:rPr lang="ru-RU" sz="1500" dirty="0" err="1"/>
                        <a:t>единственият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приказен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модел</a:t>
                      </a:r>
                      <a:r>
                        <a:rPr lang="ru-RU" sz="1500" dirty="0"/>
                        <a:t>, с </a:t>
                      </a:r>
                      <a:r>
                        <a:rPr lang="ru-RU" sz="1500" dirty="0" err="1"/>
                        <a:t>който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играе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романът</a:t>
                      </a:r>
                      <a:r>
                        <a:rPr lang="ru-RU" sz="1500" dirty="0"/>
                        <a:t> </a:t>
                      </a:r>
                      <a:r>
                        <a:rPr lang="bg-BG" sz="1500" dirty="0"/>
                        <a:t>„</a:t>
                      </a:r>
                      <a:r>
                        <a:rPr lang="ru-RU" sz="1500" dirty="0"/>
                        <a:t>Тютюн</a:t>
                      </a:r>
                      <a:r>
                        <a:rPr lang="bg-BG" sz="1500" dirty="0"/>
                        <a:t>“</a:t>
                      </a:r>
                      <a:r>
                        <a:rPr lang="ru-RU" sz="1500" dirty="0"/>
                        <a:t>. </a:t>
                      </a:r>
                      <a:r>
                        <a:rPr lang="ru-RU" sz="1500" dirty="0" err="1"/>
                        <a:t>Защото</a:t>
                      </a:r>
                      <a:r>
                        <a:rPr lang="ru-RU" sz="1500" dirty="0"/>
                        <a:t> той </a:t>
                      </a:r>
                      <a:r>
                        <a:rPr lang="ru-RU" sz="1500" dirty="0" err="1"/>
                        <a:t>може</a:t>
                      </a:r>
                      <a:r>
                        <a:rPr lang="ru-RU" sz="1500" dirty="0"/>
                        <a:t> да </a:t>
                      </a:r>
                      <a:r>
                        <a:rPr lang="ru-RU" sz="1500" dirty="0" err="1"/>
                        <a:t>бъде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прочетен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през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приказната</a:t>
                      </a:r>
                      <a:r>
                        <a:rPr lang="ru-RU" sz="1500" dirty="0"/>
                        <a:t> парадигма </a:t>
                      </a:r>
                      <a:r>
                        <a:rPr lang="bg-BG" sz="1500" dirty="0"/>
                        <a:t>„</a:t>
                      </a:r>
                      <a:r>
                        <a:rPr lang="ru-RU" sz="1500" dirty="0" err="1"/>
                        <a:t>Пепеляшка</a:t>
                      </a:r>
                      <a:r>
                        <a:rPr lang="bg-BG" sz="1500"/>
                        <a:t>“.</a:t>
                      </a:r>
                      <a:endParaRPr lang="bg-BG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/>
                        <a:t>Принцесата</a:t>
                      </a:r>
                      <a:r>
                        <a:rPr lang="ru-RU" sz="1500" dirty="0"/>
                        <a:t> в </a:t>
                      </a:r>
                      <a:r>
                        <a:rPr lang="ru-RU" sz="1500" dirty="0" err="1"/>
                        <a:t>повестта</a:t>
                      </a:r>
                      <a:r>
                        <a:rPr lang="ru-RU" sz="1500" dirty="0"/>
                        <a:t> от награда се </a:t>
                      </a:r>
                      <a:r>
                        <a:rPr lang="ru-RU" sz="1500" dirty="0" err="1"/>
                        <a:t>превръща</a:t>
                      </a:r>
                      <a:r>
                        <a:rPr lang="ru-RU" sz="1500" dirty="0"/>
                        <a:t> в жертва на </a:t>
                      </a:r>
                      <a:r>
                        <a:rPr lang="ru-RU" sz="1500" dirty="0" err="1"/>
                        <a:t>наградения</a:t>
                      </a:r>
                      <a:r>
                        <a:rPr lang="ru-RU" sz="1500" dirty="0"/>
                        <a:t> (Елка е </a:t>
                      </a:r>
                      <a:r>
                        <a:rPr lang="ru-RU" sz="1500" dirty="0" err="1"/>
                        <a:t>заразена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със</a:t>
                      </a:r>
                      <a:r>
                        <a:rPr lang="ru-RU" sz="1500" dirty="0"/>
                        <a:t> срамна </a:t>
                      </a:r>
                      <a:r>
                        <a:rPr lang="ru-RU" sz="1500" dirty="0" err="1"/>
                        <a:t>болест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умира</a:t>
                      </a:r>
                      <a:r>
                        <a:rPr lang="ru-RU" sz="1500" dirty="0"/>
                        <a:t>). </a:t>
                      </a:r>
                      <a:endParaRPr lang="bg-BG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259">
                <a:tc>
                  <a:txBody>
                    <a:bodyPr/>
                    <a:lstStyle/>
                    <a:p>
                      <a:r>
                        <a:rPr lang="ru-RU" sz="1500" dirty="0" err="1"/>
                        <a:t>Романът</a:t>
                      </a:r>
                      <a:r>
                        <a:rPr lang="ru-RU" sz="1500" dirty="0"/>
                        <a:t> "Тютюн" </a:t>
                      </a:r>
                      <a:r>
                        <a:rPr lang="ru-RU" sz="1500" dirty="0" err="1"/>
                        <a:t>разказва</a:t>
                      </a:r>
                      <a:r>
                        <a:rPr lang="ru-RU" sz="1500" dirty="0"/>
                        <a:t> за </a:t>
                      </a:r>
                      <a:r>
                        <a:rPr lang="ru-RU" sz="1500" dirty="0" err="1"/>
                        <a:t>сбъдването</a:t>
                      </a:r>
                      <a:r>
                        <a:rPr lang="ru-RU" sz="1500" dirty="0"/>
                        <a:t> на две </a:t>
                      </a:r>
                      <a:r>
                        <a:rPr lang="ru-RU" sz="1500" dirty="0" err="1"/>
                        <a:t>приказни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мечти</a:t>
                      </a:r>
                      <a:r>
                        <a:rPr lang="ru-RU" sz="1500" dirty="0"/>
                        <a:t> - </a:t>
                      </a:r>
                      <a:r>
                        <a:rPr lang="ru-RU" sz="1500" dirty="0" err="1"/>
                        <a:t>мечтата</a:t>
                      </a:r>
                      <a:r>
                        <a:rPr lang="ru-RU" sz="1500" dirty="0"/>
                        <a:t> на Борис по </a:t>
                      </a:r>
                      <a:r>
                        <a:rPr lang="ru-RU" sz="1500" dirty="0" err="1"/>
                        <a:t>богатството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мечтата</a:t>
                      </a:r>
                      <a:r>
                        <a:rPr lang="ru-RU" sz="1500" dirty="0"/>
                        <a:t> на Ирина по Борис. Но и </a:t>
                      </a:r>
                      <a:r>
                        <a:rPr lang="ru-RU" sz="1500" dirty="0" err="1"/>
                        <a:t>двете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сбъднати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мечти</a:t>
                      </a:r>
                      <a:r>
                        <a:rPr lang="ru-RU" sz="1500" dirty="0"/>
                        <a:t> не </a:t>
                      </a:r>
                      <a:r>
                        <a:rPr lang="ru-RU" sz="1500" dirty="0" err="1"/>
                        <a:t>донасят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щастие</a:t>
                      </a:r>
                      <a:r>
                        <a:rPr lang="ru-RU" sz="1500" dirty="0"/>
                        <a:t> на </a:t>
                      </a:r>
                      <a:r>
                        <a:rPr lang="ru-RU" sz="1500" dirty="0" err="1"/>
                        <a:t>героите</a:t>
                      </a:r>
                      <a:r>
                        <a:rPr lang="ru-RU" sz="1500" dirty="0"/>
                        <a:t>, напротив - водят </a:t>
                      </a:r>
                      <a:r>
                        <a:rPr lang="ru-RU" sz="1500" dirty="0" err="1"/>
                        <a:t>ги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към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нещастие</a:t>
                      </a:r>
                      <a:r>
                        <a:rPr lang="ru-RU" sz="1500" dirty="0"/>
                        <a:t>, разруха и </a:t>
                      </a:r>
                      <a:r>
                        <a:rPr lang="ru-RU" sz="1500" dirty="0" err="1"/>
                        <a:t>смърт</a:t>
                      </a:r>
                      <a:r>
                        <a:rPr lang="ru-RU" sz="1500" dirty="0"/>
                        <a:t>. </a:t>
                      </a:r>
                      <a:endParaRPr lang="bg-BG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/>
                        <a:t>Новият</a:t>
                      </a:r>
                      <a:r>
                        <a:rPr lang="ru-RU" sz="1500" dirty="0"/>
                        <a:t> свят </a:t>
                      </a:r>
                      <a:r>
                        <a:rPr lang="ru-RU" sz="1500" dirty="0" err="1"/>
                        <a:t>предлага</a:t>
                      </a:r>
                      <a:r>
                        <a:rPr lang="ru-RU" sz="1500" dirty="0"/>
                        <a:t> на </a:t>
                      </a:r>
                      <a:r>
                        <a:rPr lang="ru-RU" sz="1500" dirty="0" err="1"/>
                        <a:t>човека</a:t>
                      </a:r>
                      <a:r>
                        <a:rPr lang="ru-RU" sz="1500" dirty="0"/>
                        <a:t> две </a:t>
                      </a:r>
                      <a:r>
                        <a:rPr lang="ru-RU" sz="1500" dirty="0" err="1"/>
                        <a:t>възможности</a:t>
                      </a:r>
                      <a:r>
                        <a:rPr lang="ru-RU" sz="1500" dirty="0"/>
                        <a:t>-да се </a:t>
                      </a:r>
                      <a:r>
                        <a:rPr lang="ru-RU" sz="1500" dirty="0" err="1"/>
                        <a:t>отдаде</a:t>
                      </a:r>
                      <a:r>
                        <a:rPr lang="ru-RU" sz="1500" dirty="0"/>
                        <a:t> на страсти и </a:t>
                      </a:r>
                      <a:r>
                        <a:rPr lang="ru-RU" sz="1500" dirty="0" err="1"/>
                        <a:t>пороци</a:t>
                      </a:r>
                      <a:r>
                        <a:rPr lang="ru-RU" sz="1500" dirty="0"/>
                        <a:t> или да </a:t>
                      </a:r>
                      <a:r>
                        <a:rPr lang="ru-RU" sz="1500" dirty="0" err="1"/>
                        <a:t>избере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смирението</a:t>
                      </a:r>
                      <a:r>
                        <a:rPr lang="ru-RU" sz="1500" dirty="0"/>
                        <a:t> и да се </a:t>
                      </a:r>
                      <a:r>
                        <a:rPr lang="ru-RU" sz="1500" dirty="0" err="1"/>
                        <a:t>уповава</a:t>
                      </a:r>
                      <a:r>
                        <a:rPr lang="ru-RU" sz="1500" dirty="0"/>
                        <a:t> на </a:t>
                      </a:r>
                      <a:r>
                        <a:rPr lang="ru-RU" sz="1500" dirty="0" err="1"/>
                        <a:t>вярата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/>
                        <a:t>надеждата</a:t>
                      </a:r>
                      <a:r>
                        <a:rPr lang="ru-RU" sz="1500" dirty="0"/>
                        <a:t> и </a:t>
                      </a:r>
                      <a:r>
                        <a:rPr lang="ru-RU" sz="1500" dirty="0" err="1"/>
                        <a:t>любовта</a:t>
                      </a:r>
                      <a:r>
                        <a:rPr lang="ru-RU" sz="1500" dirty="0"/>
                        <a:t>. И в </a:t>
                      </a:r>
                      <a:r>
                        <a:rPr lang="ru-RU" sz="1500" dirty="0" err="1"/>
                        <a:t>двата</a:t>
                      </a:r>
                      <a:r>
                        <a:rPr lang="ru-RU" sz="1500" dirty="0"/>
                        <a:t> случая </a:t>
                      </a:r>
                      <a:r>
                        <a:rPr lang="ru-RU" sz="1500" dirty="0" err="1"/>
                        <a:t>хората</a:t>
                      </a:r>
                      <a:r>
                        <a:rPr lang="ru-RU" sz="1500" dirty="0"/>
                        <a:t> се </a:t>
                      </a:r>
                      <a:r>
                        <a:rPr lang="ru-RU" sz="1500" dirty="0" err="1"/>
                        <a:t>осмислят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като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жертви</a:t>
                      </a:r>
                      <a:r>
                        <a:rPr lang="ru-RU" sz="1500" dirty="0"/>
                        <a:t>. </a:t>
                      </a:r>
                      <a:endParaRPr lang="bg-BG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00953" y="2292094"/>
            <a:ext cx="10663517" cy="2219691"/>
          </a:xfrm>
        </p:spPr>
        <p:txBody>
          <a:bodyPr rtlCol="0">
            <a:normAutofit/>
          </a:bodyPr>
          <a:lstStyle/>
          <a:p>
            <a:pPr rtl="0"/>
            <a:r>
              <a:rPr lang="bg-BG" b="1" i="1" dirty="0"/>
              <a:t>Благодарим ви за вниманието!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кадемична литература 16 x 9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" id="{7E64EE74-6425-4B32-9DC4-43C164D0B1B4}" vid="{F56D38C4-66C5-466B-9BEB-827164206D17}"/>
    </a:ext>
  </a:extLst>
</a:theme>
</file>

<file path=ppt/theme/theme2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Академична презентация, дизайн с райе и панделка (широк екран)</Template>
  <TotalTime>291</TotalTime>
  <Words>413</Words>
  <Application>Microsoft Office PowerPoint</Application>
  <PresentationFormat>Widescreen</PresentationFormat>
  <Paragraphs>31</Paragraphs>
  <Slides>9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Академична литература 16 x 9</vt:lpstr>
      <vt:lpstr>Мотивът за тримата братя и златната ябълка в романа „Тютюн“ и повестта „Гераците“</vt:lpstr>
      <vt:lpstr>Сюжет на приказката „Тримата братя и златната ябълка“</vt:lpstr>
      <vt:lpstr>„Гераците“</vt:lpstr>
      <vt:lpstr>Символика на имената в повестта „Гераците“</vt:lpstr>
      <vt:lpstr>Символика на имената в повестта „Гераците“ </vt:lpstr>
      <vt:lpstr>„Тютюн“</vt:lpstr>
      <vt:lpstr>Символика на имената от романа „Тютюн“</vt:lpstr>
      <vt:lpstr>Мотивът за тримата братя и златната ябълка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Мотивът за тримата братя и златната ябълка в: романа „Тютюн“ и повестта „Гераците“</dc:title>
  <dc:creator>Габриела Прокопова</dc:creator>
  <cp:lastModifiedBy>Заприна Г. Глушкова</cp:lastModifiedBy>
  <cp:revision>35</cp:revision>
  <dcterms:created xsi:type="dcterms:W3CDTF">2021-03-18T15:17:39Z</dcterms:created>
  <dcterms:modified xsi:type="dcterms:W3CDTF">2021-10-29T21:18:30Z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