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73" r:id="rId20"/>
    <p:sldId id="275" r:id="rId21"/>
    <p:sldId id="274" r:id="rId22"/>
    <p:sldId id="277" r:id="rId23"/>
    <p:sldId id="278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F44971-3A15-4423-BC82-A3D606BFD881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D03B76-588C-4D7C-8441-BDD5474EC0A9}">
      <dgm:prSet/>
      <dgm:spPr/>
      <dgm:t>
        <a:bodyPr/>
        <a:lstStyle/>
        <a:p>
          <a:r>
            <a:rPr lang="ru-RU" dirty="0"/>
            <a:t>а) литературно направление, основано на </a:t>
          </a:r>
          <a:r>
            <a:rPr lang="ru-RU" dirty="0" err="1"/>
            <a:t>идеята</a:t>
          </a:r>
          <a:r>
            <a:rPr lang="ru-RU" dirty="0"/>
            <a:t>, че е </a:t>
          </a:r>
          <a:r>
            <a:rPr lang="ru-RU" dirty="0" err="1"/>
            <a:t>настъпила</a:t>
          </a:r>
          <a:r>
            <a:rPr lang="ru-RU" dirty="0"/>
            <a:t> нова </a:t>
          </a:r>
          <a:r>
            <a:rPr lang="ru-RU" dirty="0" err="1"/>
            <a:t>епоха</a:t>
          </a:r>
          <a:r>
            <a:rPr lang="ru-RU" dirty="0"/>
            <a:t>, различна от </a:t>
          </a:r>
          <a:r>
            <a:rPr lang="ru-RU" dirty="0" err="1"/>
            <a:t>дотогавашната</a:t>
          </a:r>
          <a:r>
            <a:rPr lang="ru-RU" dirty="0"/>
            <a:t> </a:t>
          </a:r>
          <a:r>
            <a:rPr lang="ru-RU" dirty="0" err="1"/>
            <a:t>човешка</a:t>
          </a:r>
          <a:r>
            <a:rPr lang="ru-RU" dirty="0"/>
            <a:t> история;</a:t>
          </a:r>
          <a:endParaRPr lang="en-US" dirty="0"/>
        </a:p>
      </dgm:t>
    </dgm:pt>
    <dgm:pt modelId="{E42CF74E-5D6E-4324-9B7A-422A89FABF67}" type="parTrans" cxnId="{D914DC7E-77F2-4570-AEFA-B204D4E2B966}">
      <dgm:prSet/>
      <dgm:spPr/>
      <dgm:t>
        <a:bodyPr/>
        <a:lstStyle/>
        <a:p>
          <a:endParaRPr lang="en-US"/>
        </a:p>
      </dgm:t>
    </dgm:pt>
    <dgm:pt modelId="{6909024B-8EC6-4604-9AA5-58E62410429A}" type="sibTrans" cxnId="{D914DC7E-77F2-4570-AEFA-B204D4E2B966}">
      <dgm:prSet/>
      <dgm:spPr/>
      <dgm:t>
        <a:bodyPr/>
        <a:lstStyle/>
        <a:p>
          <a:endParaRPr lang="en-US"/>
        </a:p>
      </dgm:t>
    </dgm:pt>
    <dgm:pt modelId="{92AEB183-E1B1-42A2-B6D2-5EE8DEA321F1}">
      <dgm:prSet/>
      <dgm:spPr/>
      <dgm:t>
        <a:bodyPr/>
        <a:lstStyle/>
        <a:p>
          <a:r>
            <a:rPr lang="ru-RU" dirty="0"/>
            <a:t>б) </a:t>
          </a:r>
          <a:r>
            <a:rPr lang="ru-RU" dirty="0" err="1"/>
            <a:t>заобикалящата</a:t>
          </a:r>
          <a:r>
            <a:rPr lang="ru-RU" dirty="0"/>
            <a:t> </a:t>
          </a:r>
          <a:r>
            <a:rPr lang="ru-RU" dirty="0" err="1"/>
            <a:t>действителност</a:t>
          </a:r>
          <a:r>
            <a:rPr lang="ru-RU" dirty="0"/>
            <a:t> се </a:t>
          </a:r>
          <a:r>
            <a:rPr lang="ru-RU" dirty="0" err="1"/>
            <a:t>мисли</a:t>
          </a:r>
          <a:r>
            <a:rPr lang="ru-RU" dirty="0"/>
            <a:t> </a:t>
          </a:r>
          <a:r>
            <a:rPr lang="ru-RU" dirty="0" err="1"/>
            <a:t>като</a:t>
          </a:r>
          <a:r>
            <a:rPr lang="ru-RU" dirty="0"/>
            <a:t> </a:t>
          </a:r>
          <a:r>
            <a:rPr lang="ru-RU" dirty="0" err="1"/>
            <a:t>обхваната</a:t>
          </a:r>
          <a:r>
            <a:rPr lang="ru-RU" dirty="0"/>
            <a:t> от хаос, а </a:t>
          </a:r>
          <a:r>
            <a:rPr lang="ru-RU" dirty="0" err="1"/>
            <a:t>призванието</a:t>
          </a:r>
          <a:r>
            <a:rPr lang="ru-RU" dirty="0"/>
            <a:t> на </a:t>
          </a:r>
          <a:r>
            <a:rPr lang="ru-RU" dirty="0" err="1"/>
            <a:t>изкуството</a:t>
          </a:r>
          <a:r>
            <a:rPr lang="ru-RU" dirty="0"/>
            <a:t> е да се </a:t>
          </a:r>
          <a:r>
            <a:rPr lang="ru-RU" dirty="0" err="1"/>
            <a:t>превърне</a:t>
          </a:r>
          <a:r>
            <a:rPr lang="ru-RU" dirty="0"/>
            <a:t> в нова религия и да </a:t>
          </a:r>
          <a:r>
            <a:rPr lang="ru-RU" dirty="0" err="1"/>
            <a:t>създаде</a:t>
          </a:r>
          <a:r>
            <a:rPr lang="ru-RU" dirty="0"/>
            <a:t> </a:t>
          </a:r>
          <a:r>
            <a:rPr lang="ru-RU" dirty="0" err="1"/>
            <a:t>порядък</a:t>
          </a:r>
          <a:r>
            <a:rPr lang="ru-RU" dirty="0"/>
            <a:t>;</a:t>
          </a:r>
          <a:endParaRPr lang="en-US" dirty="0"/>
        </a:p>
      </dgm:t>
    </dgm:pt>
    <dgm:pt modelId="{56580D86-CEE3-4A4A-93B5-C2179C2FEB6E}" type="parTrans" cxnId="{BE3EC25B-B582-4D92-B572-B9852A3DF38B}">
      <dgm:prSet/>
      <dgm:spPr/>
      <dgm:t>
        <a:bodyPr/>
        <a:lstStyle/>
        <a:p>
          <a:endParaRPr lang="en-US"/>
        </a:p>
      </dgm:t>
    </dgm:pt>
    <dgm:pt modelId="{4C29DC5D-2F33-4657-9B73-9776BCF00C8F}" type="sibTrans" cxnId="{BE3EC25B-B582-4D92-B572-B9852A3DF38B}">
      <dgm:prSet/>
      <dgm:spPr/>
      <dgm:t>
        <a:bodyPr/>
        <a:lstStyle/>
        <a:p>
          <a:endParaRPr lang="en-US"/>
        </a:p>
      </dgm:t>
    </dgm:pt>
    <dgm:pt modelId="{D844D634-BF74-49FC-90A7-01A94F95451B}">
      <dgm:prSet/>
      <dgm:spPr/>
      <dgm:t>
        <a:bodyPr/>
        <a:lstStyle/>
        <a:p>
          <a:r>
            <a:rPr lang="ru-RU"/>
            <a:t>в)утвърждава се потребността от нов език - обявяват се срещу масовия вкус и нарушават установените конвенции;</a:t>
          </a:r>
          <a:endParaRPr lang="en-US"/>
        </a:p>
      </dgm:t>
    </dgm:pt>
    <dgm:pt modelId="{B9F0EE93-BD59-4A3C-8E55-11E6E36932AE}" type="parTrans" cxnId="{591024A0-F7A5-40BD-9FFB-6317C08798B8}">
      <dgm:prSet/>
      <dgm:spPr/>
      <dgm:t>
        <a:bodyPr/>
        <a:lstStyle/>
        <a:p>
          <a:endParaRPr lang="en-US"/>
        </a:p>
      </dgm:t>
    </dgm:pt>
    <dgm:pt modelId="{770C5BAE-57F9-4D18-AF46-F29CC44C15A6}" type="sibTrans" cxnId="{591024A0-F7A5-40BD-9FFB-6317C08798B8}">
      <dgm:prSet/>
      <dgm:spPr/>
      <dgm:t>
        <a:bodyPr/>
        <a:lstStyle/>
        <a:p>
          <a:endParaRPr lang="en-US"/>
        </a:p>
      </dgm:t>
    </dgm:pt>
    <dgm:pt modelId="{5B917828-DD1E-4010-A3AE-F565BC33A0E2}">
      <dgm:prSet/>
      <dgm:spPr/>
      <dgm:t>
        <a:bodyPr/>
        <a:lstStyle/>
        <a:p>
          <a:r>
            <a:rPr lang="ru-RU" dirty="0"/>
            <a:t>г)</a:t>
          </a:r>
          <a:r>
            <a:rPr lang="ru-RU" dirty="0" err="1"/>
            <a:t>господстващата</a:t>
          </a:r>
          <a:r>
            <a:rPr lang="ru-RU" dirty="0"/>
            <a:t> </a:t>
          </a:r>
          <a:r>
            <a:rPr lang="ru-RU" dirty="0" err="1"/>
            <a:t>култура</a:t>
          </a:r>
          <a:r>
            <a:rPr lang="ru-RU" dirty="0"/>
            <a:t> се </a:t>
          </a:r>
          <a:r>
            <a:rPr lang="ru-RU" dirty="0" err="1"/>
            <a:t>осмисля</a:t>
          </a:r>
          <a:r>
            <a:rPr lang="ru-RU" dirty="0"/>
            <a:t> </a:t>
          </a:r>
          <a:r>
            <a:rPr lang="ru-RU" dirty="0" err="1"/>
            <a:t>като</a:t>
          </a:r>
          <a:r>
            <a:rPr lang="ru-RU" dirty="0"/>
            <a:t> </a:t>
          </a:r>
          <a:r>
            <a:rPr lang="ru-RU" dirty="0" err="1"/>
            <a:t>изпразнена</a:t>
          </a:r>
          <a:r>
            <a:rPr lang="ru-RU" dirty="0"/>
            <a:t> от </a:t>
          </a:r>
          <a:r>
            <a:rPr lang="ru-RU" dirty="0" err="1"/>
            <a:t>съдържание</a:t>
          </a:r>
          <a:r>
            <a:rPr lang="ru-RU" dirty="0"/>
            <a:t> и неадекватна на </a:t>
          </a:r>
          <a:r>
            <a:rPr lang="ru-RU" dirty="0" err="1"/>
            <a:t>светоусещането</a:t>
          </a:r>
          <a:r>
            <a:rPr lang="ru-RU" dirty="0"/>
            <a:t> на </a:t>
          </a:r>
          <a:r>
            <a:rPr lang="ru-RU" dirty="0" err="1"/>
            <a:t>модерния</a:t>
          </a:r>
          <a:r>
            <a:rPr lang="ru-RU" dirty="0"/>
            <a:t> </a:t>
          </a:r>
          <a:r>
            <a:rPr lang="ru-RU" dirty="0" err="1"/>
            <a:t>човек</a:t>
          </a:r>
          <a:r>
            <a:rPr lang="ru-RU" dirty="0"/>
            <a:t>, </a:t>
          </a:r>
          <a:r>
            <a:rPr lang="ru-RU" dirty="0" err="1"/>
            <a:t>поради</a:t>
          </a:r>
          <a:r>
            <a:rPr lang="ru-RU" dirty="0"/>
            <a:t> </a:t>
          </a:r>
          <a:r>
            <a:rPr lang="ru-RU" dirty="0" err="1"/>
            <a:t>което</a:t>
          </a:r>
          <a:r>
            <a:rPr lang="ru-RU" dirty="0"/>
            <a:t>  </a:t>
          </a:r>
          <a:r>
            <a:rPr lang="ru-RU" dirty="0" err="1"/>
            <a:t>модернистите</a:t>
          </a:r>
          <a:r>
            <a:rPr lang="ru-RU" dirty="0"/>
            <a:t> </a:t>
          </a:r>
          <a:r>
            <a:rPr lang="ru-RU" dirty="0" err="1"/>
            <a:t>търсят</a:t>
          </a:r>
          <a:r>
            <a:rPr lang="ru-RU" dirty="0"/>
            <a:t> </a:t>
          </a:r>
          <a:r>
            <a:rPr lang="ru-RU" dirty="0" err="1"/>
            <a:t>автентичното</a:t>
          </a:r>
          <a:r>
            <a:rPr lang="ru-RU" dirty="0"/>
            <a:t>, </a:t>
          </a:r>
          <a:r>
            <a:rPr lang="ru-RU" dirty="0" err="1"/>
            <a:t>дори</a:t>
          </a:r>
          <a:r>
            <a:rPr lang="ru-RU" dirty="0"/>
            <a:t> </a:t>
          </a:r>
          <a:r>
            <a:rPr lang="ru-RU" dirty="0" err="1"/>
            <a:t>примитивното</a:t>
          </a:r>
          <a:r>
            <a:rPr lang="ru-RU" dirty="0"/>
            <a:t> у </a:t>
          </a:r>
          <a:r>
            <a:rPr lang="ru-RU" dirty="0" err="1"/>
            <a:t>човека</a:t>
          </a:r>
          <a:r>
            <a:rPr lang="ru-RU" dirty="0"/>
            <a:t> - </a:t>
          </a:r>
          <a:r>
            <a:rPr lang="ru-RU" dirty="0" err="1"/>
            <a:t>подсъзнанието</a:t>
          </a:r>
          <a:r>
            <a:rPr lang="ru-RU" dirty="0"/>
            <a:t>, </a:t>
          </a:r>
          <a:r>
            <a:rPr lang="ru-RU" dirty="0" err="1"/>
            <a:t>инстинктите</a:t>
          </a:r>
          <a:r>
            <a:rPr lang="ru-RU" dirty="0"/>
            <a:t>;</a:t>
          </a:r>
          <a:endParaRPr lang="en-US" dirty="0"/>
        </a:p>
      </dgm:t>
    </dgm:pt>
    <dgm:pt modelId="{CC6F6045-1ABB-4610-93EB-B664B9705F5E}" type="parTrans" cxnId="{F490716C-2204-4DD0-995A-931B0F5055AB}">
      <dgm:prSet/>
      <dgm:spPr/>
      <dgm:t>
        <a:bodyPr/>
        <a:lstStyle/>
        <a:p>
          <a:endParaRPr lang="en-US"/>
        </a:p>
      </dgm:t>
    </dgm:pt>
    <dgm:pt modelId="{C6ED84B5-2C1D-422E-A38C-BD9634645675}" type="sibTrans" cxnId="{F490716C-2204-4DD0-995A-931B0F5055AB}">
      <dgm:prSet/>
      <dgm:spPr/>
      <dgm:t>
        <a:bodyPr/>
        <a:lstStyle/>
        <a:p>
          <a:endParaRPr lang="en-US"/>
        </a:p>
      </dgm:t>
    </dgm:pt>
    <dgm:pt modelId="{B62309A3-E4B9-458A-9B14-09F3907288B7}">
      <dgm:prSet/>
      <dgm:spPr/>
      <dgm:t>
        <a:bodyPr/>
        <a:lstStyle/>
        <a:p>
          <a:r>
            <a:rPr lang="ru-RU" dirty="0"/>
            <a:t>д)</a:t>
          </a:r>
          <a:r>
            <a:rPr lang="ru-RU" dirty="0" err="1"/>
            <a:t>модернизмът</a:t>
          </a:r>
          <a:r>
            <a:rPr lang="ru-RU" dirty="0"/>
            <a:t> </a:t>
          </a:r>
          <a:r>
            <a:rPr lang="ru-RU" dirty="0" err="1"/>
            <a:t>отхвърля</a:t>
          </a:r>
          <a:r>
            <a:rPr lang="ru-RU" dirty="0"/>
            <a:t> </a:t>
          </a:r>
          <a:r>
            <a:rPr lang="ru-RU" dirty="0" err="1"/>
            <a:t>миметичното</a:t>
          </a:r>
          <a:r>
            <a:rPr lang="ru-RU" dirty="0"/>
            <a:t> (</a:t>
          </a:r>
          <a:r>
            <a:rPr lang="ru-RU" dirty="0" err="1"/>
            <a:t>подражателното</a:t>
          </a:r>
          <a:r>
            <a:rPr lang="ru-RU" dirty="0"/>
            <a:t>) </a:t>
          </a:r>
          <a:r>
            <a:rPr lang="ru-RU" dirty="0" err="1"/>
            <a:t>изкуство</a:t>
          </a:r>
          <a:r>
            <a:rPr lang="ru-RU" dirty="0"/>
            <a:t>, </a:t>
          </a:r>
          <a:r>
            <a:rPr lang="ru-RU" dirty="0" err="1"/>
            <a:t>копиращо</a:t>
          </a:r>
          <a:r>
            <a:rPr lang="ru-RU" dirty="0"/>
            <a:t> </a:t>
          </a:r>
          <a:r>
            <a:rPr lang="ru-RU" dirty="0" err="1"/>
            <a:t>действителността</a:t>
          </a:r>
          <a:r>
            <a:rPr lang="ru-RU" dirty="0"/>
            <a:t>;</a:t>
          </a:r>
          <a:endParaRPr lang="en-US" dirty="0"/>
        </a:p>
      </dgm:t>
    </dgm:pt>
    <dgm:pt modelId="{8BE7F316-7525-4AC6-97EB-1F1F71B5DDB7}" type="parTrans" cxnId="{06FDC5E6-23ED-4652-83C2-305B1AB138D8}">
      <dgm:prSet/>
      <dgm:spPr/>
      <dgm:t>
        <a:bodyPr/>
        <a:lstStyle/>
        <a:p>
          <a:endParaRPr lang="en-US"/>
        </a:p>
      </dgm:t>
    </dgm:pt>
    <dgm:pt modelId="{C6FAFEE2-8AF3-4FBF-93DF-977E0B195111}" type="sibTrans" cxnId="{06FDC5E6-23ED-4652-83C2-305B1AB138D8}">
      <dgm:prSet/>
      <dgm:spPr/>
      <dgm:t>
        <a:bodyPr/>
        <a:lstStyle/>
        <a:p>
          <a:endParaRPr lang="en-US"/>
        </a:p>
      </dgm:t>
    </dgm:pt>
    <dgm:pt modelId="{069176C5-0DA6-4AA7-BFF8-5FDDD5E0B3EB}">
      <dgm:prSet/>
      <dgm:spPr/>
      <dgm:t>
        <a:bodyPr/>
        <a:lstStyle/>
        <a:p>
          <a:r>
            <a:rPr lang="ru-RU"/>
            <a:t>е)поставя се под съмнение дори границата между изкуството и живота ( случаят с френския художник Марсел Дюшан, който през 1917 година излага в изложбена зала вместо скулптура истински писоар с надписа “Фонтан”).</a:t>
          </a:r>
          <a:endParaRPr lang="en-US"/>
        </a:p>
      </dgm:t>
    </dgm:pt>
    <dgm:pt modelId="{D07C74BF-E5DA-4EB5-A3B1-B40FE51021C2}" type="parTrans" cxnId="{8E0ADBCB-6B81-45B3-99FA-F0CE054A2CFB}">
      <dgm:prSet/>
      <dgm:spPr/>
      <dgm:t>
        <a:bodyPr/>
        <a:lstStyle/>
        <a:p>
          <a:endParaRPr lang="en-US"/>
        </a:p>
      </dgm:t>
    </dgm:pt>
    <dgm:pt modelId="{E16C5532-2291-4CDE-B837-316EFB4B300D}" type="sibTrans" cxnId="{8E0ADBCB-6B81-45B3-99FA-F0CE054A2CFB}">
      <dgm:prSet/>
      <dgm:spPr/>
      <dgm:t>
        <a:bodyPr/>
        <a:lstStyle/>
        <a:p>
          <a:endParaRPr lang="en-US"/>
        </a:p>
      </dgm:t>
    </dgm:pt>
    <dgm:pt modelId="{F8AC0C49-5401-490C-A93C-F6BAF62ABE44}" type="pres">
      <dgm:prSet presAssocID="{4EF44971-3A15-4423-BC82-A3D606BFD881}" presName="diagram" presStyleCnt="0">
        <dgm:presLayoutVars>
          <dgm:dir/>
          <dgm:resizeHandles val="exact"/>
        </dgm:presLayoutVars>
      </dgm:prSet>
      <dgm:spPr/>
    </dgm:pt>
    <dgm:pt modelId="{7549E566-793F-436B-B014-C7231370443C}" type="pres">
      <dgm:prSet presAssocID="{FED03B76-588C-4D7C-8441-BDD5474EC0A9}" presName="node" presStyleLbl="node1" presStyleIdx="0" presStyleCnt="6">
        <dgm:presLayoutVars>
          <dgm:bulletEnabled val="1"/>
        </dgm:presLayoutVars>
      </dgm:prSet>
      <dgm:spPr/>
    </dgm:pt>
    <dgm:pt modelId="{9D57AC72-45B4-4241-AF1C-E9A10EA4A744}" type="pres">
      <dgm:prSet presAssocID="{6909024B-8EC6-4604-9AA5-58E62410429A}" presName="sibTrans" presStyleCnt="0"/>
      <dgm:spPr/>
    </dgm:pt>
    <dgm:pt modelId="{6038EEB2-7DF4-460D-BCC9-7BBFAED1F7E4}" type="pres">
      <dgm:prSet presAssocID="{92AEB183-E1B1-42A2-B6D2-5EE8DEA321F1}" presName="node" presStyleLbl="node1" presStyleIdx="1" presStyleCnt="6">
        <dgm:presLayoutVars>
          <dgm:bulletEnabled val="1"/>
        </dgm:presLayoutVars>
      </dgm:prSet>
      <dgm:spPr/>
    </dgm:pt>
    <dgm:pt modelId="{6499B25A-0DA0-458D-A6A2-A3FDCAF98450}" type="pres">
      <dgm:prSet presAssocID="{4C29DC5D-2F33-4657-9B73-9776BCF00C8F}" presName="sibTrans" presStyleCnt="0"/>
      <dgm:spPr/>
    </dgm:pt>
    <dgm:pt modelId="{BAEB7FA9-7481-4BBF-90AA-8AA6481502DB}" type="pres">
      <dgm:prSet presAssocID="{D844D634-BF74-49FC-90A7-01A94F95451B}" presName="node" presStyleLbl="node1" presStyleIdx="2" presStyleCnt="6">
        <dgm:presLayoutVars>
          <dgm:bulletEnabled val="1"/>
        </dgm:presLayoutVars>
      </dgm:prSet>
      <dgm:spPr/>
    </dgm:pt>
    <dgm:pt modelId="{5F670723-20E3-48A2-866D-CC18A9C45B2D}" type="pres">
      <dgm:prSet presAssocID="{770C5BAE-57F9-4D18-AF46-F29CC44C15A6}" presName="sibTrans" presStyleCnt="0"/>
      <dgm:spPr/>
    </dgm:pt>
    <dgm:pt modelId="{408BA77F-3A46-48E3-8EFE-8E3C4B2288C7}" type="pres">
      <dgm:prSet presAssocID="{5B917828-DD1E-4010-A3AE-F565BC33A0E2}" presName="node" presStyleLbl="node1" presStyleIdx="3" presStyleCnt="6">
        <dgm:presLayoutVars>
          <dgm:bulletEnabled val="1"/>
        </dgm:presLayoutVars>
      </dgm:prSet>
      <dgm:spPr/>
    </dgm:pt>
    <dgm:pt modelId="{D49B5724-19A2-4845-BC0B-D7DAF83A5433}" type="pres">
      <dgm:prSet presAssocID="{C6ED84B5-2C1D-422E-A38C-BD9634645675}" presName="sibTrans" presStyleCnt="0"/>
      <dgm:spPr/>
    </dgm:pt>
    <dgm:pt modelId="{D32DE281-84E4-4110-8E00-DA3D6116B62B}" type="pres">
      <dgm:prSet presAssocID="{B62309A3-E4B9-458A-9B14-09F3907288B7}" presName="node" presStyleLbl="node1" presStyleIdx="4" presStyleCnt="6">
        <dgm:presLayoutVars>
          <dgm:bulletEnabled val="1"/>
        </dgm:presLayoutVars>
      </dgm:prSet>
      <dgm:spPr/>
    </dgm:pt>
    <dgm:pt modelId="{C02ADD99-4FDD-4E56-98DE-7162F71A9F2B}" type="pres">
      <dgm:prSet presAssocID="{C6FAFEE2-8AF3-4FBF-93DF-977E0B195111}" presName="sibTrans" presStyleCnt="0"/>
      <dgm:spPr/>
    </dgm:pt>
    <dgm:pt modelId="{967F5489-ABE9-4F21-99DE-FE1188CF8B7F}" type="pres">
      <dgm:prSet presAssocID="{069176C5-0DA6-4AA7-BFF8-5FDDD5E0B3EB}" presName="node" presStyleLbl="node1" presStyleIdx="5" presStyleCnt="6">
        <dgm:presLayoutVars>
          <dgm:bulletEnabled val="1"/>
        </dgm:presLayoutVars>
      </dgm:prSet>
      <dgm:spPr/>
    </dgm:pt>
  </dgm:ptLst>
  <dgm:cxnLst>
    <dgm:cxn modelId="{D32A1918-3A4C-48E2-8E6B-3498A2F0F0D8}" type="presOf" srcId="{B62309A3-E4B9-458A-9B14-09F3907288B7}" destId="{D32DE281-84E4-4110-8E00-DA3D6116B62B}" srcOrd="0" destOrd="0" presId="urn:microsoft.com/office/officeart/2005/8/layout/default"/>
    <dgm:cxn modelId="{93410928-3092-44BC-AEE6-CA97661A5471}" type="presOf" srcId="{D844D634-BF74-49FC-90A7-01A94F95451B}" destId="{BAEB7FA9-7481-4BBF-90AA-8AA6481502DB}" srcOrd="0" destOrd="0" presId="urn:microsoft.com/office/officeart/2005/8/layout/default"/>
    <dgm:cxn modelId="{BE3EC25B-B582-4D92-B572-B9852A3DF38B}" srcId="{4EF44971-3A15-4423-BC82-A3D606BFD881}" destId="{92AEB183-E1B1-42A2-B6D2-5EE8DEA321F1}" srcOrd="1" destOrd="0" parTransId="{56580D86-CEE3-4A4A-93B5-C2179C2FEB6E}" sibTransId="{4C29DC5D-2F33-4657-9B73-9776BCF00C8F}"/>
    <dgm:cxn modelId="{F237F05D-9059-477B-818C-52141217A4E3}" type="presOf" srcId="{FED03B76-588C-4D7C-8441-BDD5474EC0A9}" destId="{7549E566-793F-436B-B014-C7231370443C}" srcOrd="0" destOrd="0" presId="urn:microsoft.com/office/officeart/2005/8/layout/default"/>
    <dgm:cxn modelId="{25192261-3812-4663-92AB-4F444FB8D2CA}" type="presOf" srcId="{4EF44971-3A15-4423-BC82-A3D606BFD881}" destId="{F8AC0C49-5401-490C-A93C-F6BAF62ABE44}" srcOrd="0" destOrd="0" presId="urn:microsoft.com/office/officeart/2005/8/layout/default"/>
    <dgm:cxn modelId="{B163BC68-96A0-413A-929F-2859A2D248C3}" type="presOf" srcId="{92AEB183-E1B1-42A2-B6D2-5EE8DEA321F1}" destId="{6038EEB2-7DF4-460D-BCC9-7BBFAED1F7E4}" srcOrd="0" destOrd="0" presId="urn:microsoft.com/office/officeart/2005/8/layout/default"/>
    <dgm:cxn modelId="{F490716C-2204-4DD0-995A-931B0F5055AB}" srcId="{4EF44971-3A15-4423-BC82-A3D606BFD881}" destId="{5B917828-DD1E-4010-A3AE-F565BC33A0E2}" srcOrd="3" destOrd="0" parTransId="{CC6F6045-1ABB-4610-93EB-B664B9705F5E}" sibTransId="{C6ED84B5-2C1D-422E-A38C-BD9634645675}"/>
    <dgm:cxn modelId="{3F523B4E-8DBB-429C-ACEA-2CC3A69A1DAA}" type="presOf" srcId="{5B917828-DD1E-4010-A3AE-F565BC33A0E2}" destId="{408BA77F-3A46-48E3-8EFE-8E3C4B2288C7}" srcOrd="0" destOrd="0" presId="urn:microsoft.com/office/officeart/2005/8/layout/default"/>
    <dgm:cxn modelId="{D914DC7E-77F2-4570-AEFA-B204D4E2B966}" srcId="{4EF44971-3A15-4423-BC82-A3D606BFD881}" destId="{FED03B76-588C-4D7C-8441-BDD5474EC0A9}" srcOrd="0" destOrd="0" parTransId="{E42CF74E-5D6E-4324-9B7A-422A89FABF67}" sibTransId="{6909024B-8EC6-4604-9AA5-58E62410429A}"/>
    <dgm:cxn modelId="{591024A0-F7A5-40BD-9FFB-6317C08798B8}" srcId="{4EF44971-3A15-4423-BC82-A3D606BFD881}" destId="{D844D634-BF74-49FC-90A7-01A94F95451B}" srcOrd="2" destOrd="0" parTransId="{B9F0EE93-BD59-4A3C-8E55-11E6E36932AE}" sibTransId="{770C5BAE-57F9-4D18-AF46-F29CC44C15A6}"/>
    <dgm:cxn modelId="{8E0ADBCB-6B81-45B3-99FA-F0CE054A2CFB}" srcId="{4EF44971-3A15-4423-BC82-A3D606BFD881}" destId="{069176C5-0DA6-4AA7-BFF8-5FDDD5E0B3EB}" srcOrd="5" destOrd="0" parTransId="{D07C74BF-E5DA-4EB5-A3B1-B40FE51021C2}" sibTransId="{E16C5532-2291-4CDE-B837-316EFB4B300D}"/>
    <dgm:cxn modelId="{06FDC5E6-23ED-4652-83C2-305B1AB138D8}" srcId="{4EF44971-3A15-4423-BC82-A3D606BFD881}" destId="{B62309A3-E4B9-458A-9B14-09F3907288B7}" srcOrd="4" destOrd="0" parTransId="{8BE7F316-7525-4AC6-97EB-1F1F71B5DDB7}" sibTransId="{C6FAFEE2-8AF3-4FBF-93DF-977E0B195111}"/>
    <dgm:cxn modelId="{EC58C7FA-C957-4878-93DF-FF68FDF2D6A9}" type="presOf" srcId="{069176C5-0DA6-4AA7-BFF8-5FDDD5E0B3EB}" destId="{967F5489-ABE9-4F21-99DE-FE1188CF8B7F}" srcOrd="0" destOrd="0" presId="urn:microsoft.com/office/officeart/2005/8/layout/default"/>
    <dgm:cxn modelId="{56F1DE63-7BFE-472E-B97A-66380A3A26EB}" type="presParOf" srcId="{F8AC0C49-5401-490C-A93C-F6BAF62ABE44}" destId="{7549E566-793F-436B-B014-C7231370443C}" srcOrd="0" destOrd="0" presId="urn:microsoft.com/office/officeart/2005/8/layout/default"/>
    <dgm:cxn modelId="{3A37DFB4-3099-42D3-92DC-A783FCE05D66}" type="presParOf" srcId="{F8AC0C49-5401-490C-A93C-F6BAF62ABE44}" destId="{9D57AC72-45B4-4241-AF1C-E9A10EA4A744}" srcOrd="1" destOrd="0" presId="urn:microsoft.com/office/officeart/2005/8/layout/default"/>
    <dgm:cxn modelId="{C955C1FE-0063-4289-B948-D2DAEE1746A2}" type="presParOf" srcId="{F8AC0C49-5401-490C-A93C-F6BAF62ABE44}" destId="{6038EEB2-7DF4-460D-BCC9-7BBFAED1F7E4}" srcOrd="2" destOrd="0" presId="urn:microsoft.com/office/officeart/2005/8/layout/default"/>
    <dgm:cxn modelId="{CCE7D1D4-8171-469A-92A6-4E2028306633}" type="presParOf" srcId="{F8AC0C49-5401-490C-A93C-F6BAF62ABE44}" destId="{6499B25A-0DA0-458D-A6A2-A3FDCAF98450}" srcOrd="3" destOrd="0" presId="urn:microsoft.com/office/officeart/2005/8/layout/default"/>
    <dgm:cxn modelId="{98832A56-117D-4949-BF9D-2715C53FF477}" type="presParOf" srcId="{F8AC0C49-5401-490C-A93C-F6BAF62ABE44}" destId="{BAEB7FA9-7481-4BBF-90AA-8AA6481502DB}" srcOrd="4" destOrd="0" presId="urn:microsoft.com/office/officeart/2005/8/layout/default"/>
    <dgm:cxn modelId="{3CAA883B-8562-44D6-8060-0DE8B02E5363}" type="presParOf" srcId="{F8AC0C49-5401-490C-A93C-F6BAF62ABE44}" destId="{5F670723-20E3-48A2-866D-CC18A9C45B2D}" srcOrd="5" destOrd="0" presId="urn:microsoft.com/office/officeart/2005/8/layout/default"/>
    <dgm:cxn modelId="{53F7A381-C846-44A8-A1C0-BDD6A959D537}" type="presParOf" srcId="{F8AC0C49-5401-490C-A93C-F6BAF62ABE44}" destId="{408BA77F-3A46-48E3-8EFE-8E3C4B2288C7}" srcOrd="6" destOrd="0" presId="urn:microsoft.com/office/officeart/2005/8/layout/default"/>
    <dgm:cxn modelId="{B14748BC-A777-4140-B432-ECB0F8B66D78}" type="presParOf" srcId="{F8AC0C49-5401-490C-A93C-F6BAF62ABE44}" destId="{D49B5724-19A2-4845-BC0B-D7DAF83A5433}" srcOrd="7" destOrd="0" presId="urn:microsoft.com/office/officeart/2005/8/layout/default"/>
    <dgm:cxn modelId="{345DB86E-09DF-4BF7-B660-85F8E6740ADC}" type="presParOf" srcId="{F8AC0C49-5401-490C-A93C-F6BAF62ABE44}" destId="{D32DE281-84E4-4110-8E00-DA3D6116B62B}" srcOrd="8" destOrd="0" presId="urn:microsoft.com/office/officeart/2005/8/layout/default"/>
    <dgm:cxn modelId="{7FA3B5A5-6CB8-4E60-B815-06C5DF99F84E}" type="presParOf" srcId="{F8AC0C49-5401-490C-A93C-F6BAF62ABE44}" destId="{C02ADD99-4FDD-4E56-98DE-7162F71A9F2B}" srcOrd="9" destOrd="0" presId="urn:microsoft.com/office/officeart/2005/8/layout/default"/>
    <dgm:cxn modelId="{1CFADC33-6D84-49DB-A885-04D5F97932B4}" type="presParOf" srcId="{F8AC0C49-5401-490C-A93C-F6BAF62ABE44}" destId="{967F5489-ABE9-4F21-99DE-FE1188CF8B7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9DAA1B-6EF9-461B-A6AD-97433FB5A8B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53D29F-9857-4DE8-AE85-6BE093406B66}">
      <dgm:prSet/>
      <dgm:spPr/>
      <dgm:t>
        <a:bodyPr/>
        <a:lstStyle/>
        <a:p>
          <a:r>
            <a:rPr lang="ru-RU" dirty="0"/>
            <a:t>а) </a:t>
          </a:r>
          <a:r>
            <a:rPr lang="ru-RU" dirty="0" err="1"/>
            <a:t>първи</a:t>
          </a:r>
          <a:r>
            <a:rPr lang="ru-RU" dirty="0"/>
            <a:t> </a:t>
          </a:r>
          <a:r>
            <a:rPr lang="ru-RU" dirty="0" err="1"/>
            <a:t>етап</a:t>
          </a:r>
          <a:r>
            <a:rPr lang="ru-RU" dirty="0"/>
            <a:t> - период на символизма (</a:t>
          </a:r>
          <a:r>
            <a:rPr lang="ru-RU" dirty="0" err="1"/>
            <a:t>започва</a:t>
          </a:r>
          <a:r>
            <a:rPr lang="ru-RU" dirty="0"/>
            <a:t> с Бодлер и </a:t>
          </a:r>
          <a:r>
            <a:rPr lang="ru-RU" dirty="0" err="1"/>
            <a:t>завършва</a:t>
          </a:r>
          <a:r>
            <a:rPr lang="ru-RU" dirty="0"/>
            <a:t> с </a:t>
          </a:r>
          <a:r>
            <a:rPr lang="ru-RU" dirty="0" err="1"/>
            <a:t>избухването</a:t>
          </a:r>
          <a:r>
            <a:rPr lang="ru-RU" dirty="0"/>
            <a:t> на </a:t>
          </a:r>
          <a:r>
            <a:rPr lang="ru-RU" dirty="0" err="1"/>
            <a:t>Първата</a:t>
          </a:r>
          <a:r>
            <a:rPr lang="ru-RU" dirty="0"/>
            <a:t> </a:t>
          </a:r>
          <a:r>
            <a:rPr lang="ru-RU" dirty="0" err="1"/>
            <a:t>световна</a:t>
          </a:r>
          <a:r>
            <a:rPr lang="ru-RU" dirty="0"/>
            <a:t> война);</a:t>
          </a:r>
          <a:endParaRPr lang="en-US" dirty="0"/>
        </a:p>
      </dgm:t>
    </dgm:pt>
    <dgm:pt modelId="{03885E45-A766-494D-8DB2-2A5307147448}" type="parTrans" cxnId="{2F79CA0E-83D6-4D06-B671-0726AD145DB1}">
      <dgm:prSet/>
      <dgm:spPr/>
      <dgm:t>
        <a:bodyPr/>
        <a:lstStyle/>
        <a:p>
          <a:endParaRPr lang="en-US"/>
        </a:p>
      </dgm:t>
    </dgm:pt>
    <dgm:pt modelId="{55544D28-2B46-4987-A8DC-9608F840D667}" type="sibTrans" cxnId="{2F79CA0E-83D6-4D06-B671-0726AD145DB1}">
      <dgm:prSet/>
      <dgm:spPr/>
      <dgm:t>
        <a:bodyPr/>
        <a:lstStyle/>
        <a:p>
          <a:endParaRPr lang="en-US"/>
        </a:p>
      </dgm:t>
    </dgm:pt>
    <dgm:pt modelId="{71334FA0-2425-442E-B214-4EE723AE1E9B}">
      <dgm:prSet/>
      <dgm:spPr/>
      <dgm:t>
        <a:bodyPr/>
        <a:lstStyle/>
        <a:p>
          <a:r>
            <a:rPr lang="ru-RU"/>
            <a:t>- интровертност на лирическия Аз - вглъбеност, обърнатост към душевния свят,индивидуализъм;</a:t>
          </a:r>
          <a:endParaRPr lang="en-US"/>
        </a:p>
      </dgm:t>
    </dgm:pt>
    <dgm:pt modelId="{44A258A5-3B3D-4E41-96A8-D46D14119CA4}" type="parTrans" cxnId="{6137392C-CF17-4ABB-8D7E-4149F9B3052D}">
      <dgm:prSet/>
      <dgm:spPr/>
      <dgm:t>
        <a:bodyPr/>
        <a:lstStyle/>
        <a:p>
          <a:endParaRPr lang="en-US"/>
        </a:p>
      </dgm:t>
    </dgm:pt>
    <dgm:pt modelId="{67EF382F-936C-4ECC-9949-42CE3920105A}" type="sibTrans" cxnId="{6137392C-CF17-4ABB-8D7E-4149F9B3052D}">
      <dgm:prSet/>
      <dgm:spPr/>
      <dgm:t>
        <a:bodyPr/>
        <a:lstStyle/>
        <a:p>
          <a:endParaRPr lang="en-US"/>
        </a:p>
      </dgm:t>
    </dgm:pt>
    <dgm:pt modelId="{82309D99-BC5A-414E-B604-9A1FFE979F4A}">
      <dgm:prSet/>
      <dgm:spPr/>
      <dgm:t>
        <a:bodyPr/>
        <a:lstStyle/>
        <a:p>
          <a:r>
            <a:rPr lang="ru-RU"/>
            <a:t>- творбата е построена чрез нюанси и недоизказаност;</a:t>
          </a:r>
          <a:endParaRPr lang="en-US"/>
        </a:p>
      </dgm:t>
    </dgm:pt>
    <dgm:pt modelId="{E4B90061-4A5F-49DF-979C-1E639C499BCD}" type="parTrans" cxnId="{ABC8EF66-C072-426B-A2DF-3B74303CF278}">
      <dgm:prSet/>
      <dgm:spPr/>
      <dgm:t>
        <a:bodyPr/>
        <a:lstStyle/>
        <a:p>
          <a:endParaRPr lang="en-US"/>
        </a:p>
      </dgm:t>
    </dgm:pt>
    <dgm:pt modelId="{B79788FA-0AA8-4FD1-9B1C-0E6AE64C9D65}" type="sibTrans" cxnId="{ABC8EF66-C072-426B-A2DF-3B74303CF278}">
      <dgm:prSet/>
      <dgm:spPr/>
      <dgm:t>
        <a:bodyPr/>
        <a:lstStyle/>
        <a:p>
          <a:endParaRPr lang="en-US"/>
        </a:p>
      </dgm:t>
    </dgm:pt>
    <dgm:pt modelId="{A094E952-7919-4F5A-B43B-71F653CD5B3E}">
      <dgm:prSet/>
      <dgm:spPr/>
      <dgm:t>
        <a:bodyPr/>
        <a:lstStyle/>
        <a:p>
          <a:r>
            <a:rPr lang="ru-RU"/>
            <a:t>- съзвучие и музикалност;</a:t>
          </a:r>
          <a:endParaRPr lang="en-US"/>
        </a:p>
      </dgm:t>
    </dgm:pt>
    <dgm:pt modelId="{CBC6BFD9-81B8-4FAC-B1FD-926687B2EE2E}" type="parTrans" cxnId="{157DB1B6-7AA1-42E2-A660-EF023C5FF668}">
      <dgm:prSet/>
      <dgm:spPr/>
      <dgm:t>
        <a:bodyPr/>
        <a:lstStyle/>
        <a:p>
          <a:endParaRPr lang="en-US"/>
        </a:p>
      </dgm:t>
    </dgm:pt>
    <dgm:pt modelId="{F7D6F51D-CEB8-4C57-8A23-E23CD3E8F825}" type="sibTrans" cxnId="{157DB1B6-7AA1-42E2-A660-EF023C5FF668}">
      <dgm:prSet/>
      <dgm:spPr/>
      <dgm:t>
        <a:bodyPr/>
        <a:lstStyle/>
        <a:p>
          <a:endParaRPr lang="en-US"/>
        </a:p>
      </dgm:t>
    </dgm:pt>
    <dgm:pt modelId="{69030AC9-1E1D-47CB-A85D-46B1293A2CCE}">
      <dgm:prSet/>
      <dgm:spPr/>
      <dgm:t>
        <a:bodyPr/>
        <a:lstStyle/>
        <a:p>
          <a:r>
            <a:rPr lang="ru-RU"/>
            <a:t>- противопоставяне на две реалности: материална и идеална (посредством символите се изгражда мост между тях)</a:t>
          </a:r>
          <a:endParaRPr lang="en-US"/>
        </a:p>
      </dgm:t>
    </dgm:pt>
    <dgm:pt modelId="{B5D6EB7D-1E02-4FFC-A1CE-8DAB13671727}" type="parTrans" cxnId="{7C17F9EE-5A60-4F1D-827C-563CB703E103}">
      <dgm:prSet/>
      <dgm:spPr/>
      <dgm:t>
        <a:bodyPr/>
        <a:lstStyle/>
        <a:p>
          <a:endParaRPr lang="en-US"/>
        </a:p>
      </dgm:t>
    </dgm:pt>
    <dgm:pt modelId="{DDBAE934-D432-4759-B941-59E0FF1937BF}" type="sibTrans" cxnId="{7C17F9EE-5A60-4F1D-827C-563CB703E103}">
      <dgm:prSet/>
      <dgm:spPr/>
      <dgm:t>
        <a:bodyPr/>
        <a:lstStyle/>
        <a:p>
          <a:endParaRPr lang="en-US"/>
        </a:p>
      </dgm:t>
    </dgm:pt>
    <dgm:pt modelId="{48B8AA33-1493-4DD1-A20D-5A3C18DEFEB6}" type="pres">
      <dgm:prSet presAssocID="{389DAA1B-6EF9-461B-A6AD-97433FB5A8B5}" presName="outerComposite" presStyleCnt="0">
        <dgm:presLayoutVars>
          <dgm:chMax val="5"/>
          <dgm:dir/>
          <dgm:resizeHandles val="exact"/>
        </dgm:presLayoutVars>
      </dgm:prSet>
      <dgm:spPr/>
    </dgm:pt>
    <dgm:pt modelId="{78856F16-48D0-4679-9905-C43A65019FB3}" type="pres">
      <dgm:prSet presAssocID="{389DAA1B-6EF9-461B-A6AD-97433FB5A8B5}" presName="dummyMaxCanvas" presStyleCnt="0">
        <dgm:presLayoutVars/>
      </dgm:prSet>
      <dgm:spPr/>
    </dgm:pt>
    <dgm:pt modelId="{974021F1-B5C9-4F57-BDAE-7B4803CD687B}" type="pres">
      <dgm:prSet presAssocID="{389DAA1B-6EF9-461B-A6AD-97433FB5A8B5}" presName="FiveNodes_1" presStyleLbl="node1" presStyleIdx="0" presStyleCnt="5">
        <dgm:presLayoutVars>
          <dgm:bulletEnabled val="1"/>
        </dgm:presLayoutVars>
      </dgm:prSet>
      <dgm:spPr/>
    </dgm:pt>
    <dgm:pt modelId="{B401436C-AD46-4872-9EF9-5DDA5874C116}" type="pres">
      <dgm:prSet presAssocID="{389DAA1B-6EF9-461B-A6AD-97433FB5A8B5}" presName="FiveNodes_2" presStyleLbl="node1" presStyleIdx="1" presStyleCnt="5">
        <dgm:presLayoutVars>
          <dgm:bulletEnabled val="1"/>
        </dgm:presLayoutVars>
      </dgm:prSet>
      <dgm:spPr/>
    </dgm:pt>
    <dgm:pt modelId="{C1CDA99B-0778-43BB-9F64-54DADAF1AA75}" type="pres">
      <dgm:prSet presAssocID="{389DAA1B-6EF9-461B-A6AD-97433FB5A8B5}" presName="FiveNodes_3" presStyleLbl="node1" presStyleIdx="2" presStyleCnt="5">
        <dgm:presLayoutVars>
          <dgm:bulletEnabled val="1"/>
        </dgm:presLayoutVars>
      </dgm:prSet>
      <dgm:spPr/>
    </dgm:pt>
    <dgm:pt modelId="{CE186726-C4CB-4AB1-992D-90E0DEEEA418}" type="pres">
      <dgm:prSet presAssocID="{389DAA1B-6EF9-461B-A6AD-97433FB5A8B5}" presName="FiveNodes_4" presStyleLbl="node1" presStyleIdx="3" presStyleCnt="5">
        <dgm:presLayoutVars>
          <dgm:bulletEnabled val="1"/>
        </dgm:presLayoutVars>
      </dgm:prSet>
      <dgm:spPr/>
    </dgm:pt>
    <dgm:pt modelId="{69A40780-4B40-41A1-82C7-B37C9B777D5B}" type="pres">
      <dgm:prSet presAssocID="{389DAA1B-6EF9-461B-A6AD-97433FB5A8B5}" presName="FiveNodes_5" presStyleLbl="node1" presStyleIdx="4" presStyleCnt="5">
        <dgm:presLayoutVars>
          <dgm:bulletEnabled val="1"/>
        </dgm:presLayoutVars>
      </dgm:prSet>
      <dgm:spPr/>
    </dgm:pt>
    <dgm:pt modelId="{49A15654-DAC5-44BD-925B-1D0A2C1E8BF3}" type="pres">
      <dgm:prSet presAssocID="{389DAA1B-6EF9-461B-A6AD-97433FB5A8B5}" presName="FiveConn_1-2" presStyleLbl="fgAccFollowNode1" presStyleIdx="0" presStyleCnt="4">
        <dgm:presLayoutVars>
          <dgm:bulletEnabled val="1"/>
        </dgm:presLayoutVars>
      </dgm:prSet>
      <dgm:spPr/>
    </dgm:pt>
    <dgm:pt modelId="{861B92C6-DEF7-4FB2-BBD0-5340138AC2C5}" type="pres">
      <dgm:prSet presAssocID="{389DAA1B-6EF9-461B-A6AD-97433FB5A8B5}" presName="FiveConn_2-3" presStyleLbl="fgAccFollowNode1" presStyleIdx="1" presStyleCnt="4">
        <dgm:presLayoutVars>
          <dgm:bulletEnabled val="1"/>
        </dgm:presLayoutVars>
      </dgm:prSet>
      <dgm:spPr/>
    </dgm:pt>
    <dgm:pt modelId="{AA3D3247-3FA0-4AFB-A021-213D34A750FE}" type="pres">
      <dgm:prSet presAssocID="{389DAA1B-6EF9-461B-A6AD-97433FB5A8B5}" presName="FiveConn_3-4" presStyleLbl="fgAccFollowNode1" presStyleIdx="2" presStyleCnt="4">
        <dgm:presLayoutVars>
          <dgm:bulletEnabled val="1"/>
        </dgm:presLayoutVars>
      </dgm:prSet>
      <dgm:spPr/>
    </dgm:pt>
    <dgm:pt modelId="{2460C6E2-E267-4D64-AE00-44BBB48537D2}" type="pres">
      <dgm:prSet presAssocID="{389DAA1B-6EF9-461B-A6AD-97433FB5A8B5}" presName="FiveConn_4-5" presStyleLbl="fgAccFollowNode1" presStyleIdx="3" presStyleCnt="4">
        <dgm:presLayoutVars>
          <dgm:bulletEnabled val="1"/>
        </dgm:presLayoutVars>
      </dgm:prSet>
      <dgm:spPr/>
    </dgm:pt>
    <dgm:pt modelId="{5151C59A-EDF2-4F2F-8EEA-D58E2F1A5329}" type="pres">
      <dgm:prSet presAssocID="{389DAA1B-6EF9-461B-A6AD-97433FB5A8B5}" presName="FiveNodes_1_text" presStyleLbl="node1" presStyleIdx="4" presStyleCnt="5">
        <dgm:presLayoutVars>
          <dgm:bulletEnabled val="1"/>
        </dgm:presLayoutVars>
      </dgm:prSet>
      <dgm:spPr/>
    </dgm:pt>
    <dgm:pt modelId="{F4435550-5A34-439E-8AC3-EE1309B049BE}" type="pres">
      <dgm:prSet presAssocID="{389DAA1B-6EF9-461B-A6AD-97433FB5A8B5}" presName="FiveNodes_2_text" presStyleLbl="node1" presStyleIdx="4" presStyleCnt="5">
        <dgm:presLayoutVars>
          <dgm:bulletEnabled val="1"/>
        </dgm:presLayoutVars>
      </dgm:prSet>
      <dgm:spPr/>
    </dgm:pt>
    <dgm:pt modelId="{AFB6B0BE-FF94-4DCA-9352-B43113511A43}" type="pres">
      <dgm:prSet presAssocID="{389DAA1B-6EF9-461B-A6AD-97433FB5A8B5}" presName="FiveNodes_3_text" presStyleLbl="node1" presStyleIdx="4" presStyleCnt="5">
        <dgm:presLayoutVars>
          <dgm:bulletEnabled val="1"/>
        </dgm:presLayoutVars>
      </dgm:prSet>
      <dgm:spPr/>
    </dgm:pt>
    <dgm:pt modelId="{0F35440A-2168-41FE-B15C-4EEE78602DFD}" type="pres">
      <dgm:prSet presAssocID="{389DAA1B-6EF9-461B-A6AD-97433FB5A8B5}" presName="FiveNodes_4_text" presStyleLbl="node1" presStyleIdx="4" presStyleCnt="5">
        <dgm:presLayoutVars>
          <dgm:bulletEnabled val="1"/>
        </dgm:presLayoutVars>
      </dgm:prSet>
      <dgm:spPr/>
    </dgm:pt>
    <dgm:pt modelId="{5563E2A5-8E4E-402C-BEC2-5C8ABE746A9D}" type="pres">
      <dgm:prSet presAssocID="{389DAA1B-6EF9-461B-A6AD-97433FB5A8B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698AA02-8DF0-458B-BAE6-63EC9CD5B7F7}" type="presOf" srcId="{5753D29F-9857-4DE8-AE85-6BE093406B66}" destId="{974021F1-B5C9-4F57-BDAE-7B4803CD687B}" srcOrd="0" destOrd="0" presId="urn:microsoft.com/office/officeart/2005/8/layout/vProcess5"/>
    <dgm:cxn modelId="{2F79CA0E-83D6-4D06-B671-0726AD145DB1}" srcId="{389DAA1B-6EF9-461B-A6AD-97433FB5A8B5}" destId="{5753D29F-9857-4DE8-AE85-6BE093406B66}" srcOrd="0" destOrd="0" parTransId="{03885E45-A766-494D-8DB2-2A5307147448}" sibTransId="{55544D28-2B46-4987-A8DC-9608F840D667}"/>
    <dgm:cxn modelId="{6137392C-CF17-4ABB-8D7E-4149F9B3052D}" srcId="{389DAA1B-6EF9-461B-A6AD-97433FB5A8B5}" destId="{71334FA0-2425-442E-B214-4EE723AE1E9B}" srcOrd="1" destOrd="0" parTransId="{44A258A5-3B3D-4E41-96A8-D46D14119CA4}" sibTransId="{67EF382F-936C-4ECC-9949-42CE3920105A}"/>
    <dgm:cxn modelId="{528C4933-A2F7-41EC-B06B-461E23041F18}" type="presOf" srcId="{A094E952-7919-4F5A-B43B-71F653CD5B3E}" destId="{CE186726-C4CB-4AB1-992D-90E0DEEEA418}" srcOrd="0" destOrd="0" presId="urn:microsoft.com/office/officeart/2005/8/layout/vProcess5"/>
    <dgm:cxn modelId="{FCE26139-ABDD-44B7-8BD1-14048C960818}" type="presOf" srcId="{71334FA0-2425-442E-B214-4EE723AE1E9B}" destId="{B401436C-AD46-4872-9EF9-5DDA5874C116}" srcOrd="0" destOrd="0" presId="urn:microsoft.com/office/officeart/2005/8/layout/vProcess5"/>
    <dgm:cxn modelId="{019F745C-0ECE-4C41-B24A-039A85E7BB4B}" type="presOf" srcId="{A094E952-7919-4F5A-B43B-71F653CD5B3E}" destId="{0F35440A-2168-41FE-B15C-4EEE78602DFD}" srcOrd="1" destOrd="0" presId="urn:microsoft.com/office/officeart/2005/8/layout/vProcess5"/>
    <dgm:cxn modelId="{6545DD5D-88FF-4ECC-AC8C-CDCBE61C08B9}" type="presOf" srcId="{71334FA0-2425-442E-B214-4EE723AE1E9B}" destId="{F4435550-5A34-439E-8AC3-EE1309B049BE}" srcOrd="1" destOrd="0" presId="urn:microsoft.com/office/officeart/2005/8/layout/vProcess5"/>
    <dgm:cxn modelId="{ABC8EF66-C072-426B-A2DF-3B74303CF278}" srcId="{389DAA1B-6EF9-461B-A6AD-97433FB5A8B5}" destId="{82309D99-BC5A-414E-B604-9A1FFE979F4A}" srcOrd="2" destOrd="0" parTransId="{E4B90061-4A5F-49DF-979C-1E639C499BCD}" sibTransId="{B79788FA-0AA8-4FD1-9B1C-0E6AE64C9D65}"/>
    <dgm:cxn modelId="{146CA24B-EE6C-46AA-80CB-17CD53B446FA}" type="presOf" srcId="{82309D99-BC5A-414E-B604-9A1FFE979F4A}" destId="{AFB6B0BE-FF94-4DCA-9352-B43113511A43}" srcOrd="1" destOrd="0" presId="urn:microsoft.com/office/officeart/2005/8/layout/vProcess5"/>
    <dgm:cxn modelId="{46AD117B-0F03-4A3F-A749-419ACF8D6054}" type="presOf" srcId="{5753D29F-9857-4DE8-AE85-6BE093406B66}" destId="{5151C59A-EDF2-4F2F-8EEA-D58E2F1A5329}" srcOrd="1" destOrd="0" presId="urn:microsoft.com/office/officeart/2005/8/layout/vProcess5"/>
    <dgm:cxn modelId="{8C5AF38A-7F1B-4B74-8421-97AC044F742B}" type="presOf" srcId="{55544D28-2B46-4987-A8DC-9608F840D667}" destId="{49A15654-DAC5-44BD-925B-1D0A2C1E8BF3}" srcOrd="0" destOrd="0" presId="urn:microsoft.com/office/officeart/2005/8/layout/vProcess5"/>
    <dgm:cxn modelId="{7D2F4699-ADDA-441D-9BEA-ECCE4CDB32BA}" type="presOf" srcId="{67EF382F-936C-4ECC-9949-42CE3920105A}" destId="{861B92C6-DEF7-4FB2-BBD0-5340138AC2C5}" srcOrd="0" destOrd="0" presId="urn:microsoft.com/office/officeart/2005/8/layout/vProcess5"/>
    <dgm:cxn modelId="{E7422A9B-03D4-4436-AD95-F4B60D2AE1DE}" type="presOf" srcId="{F7D6F51D-CEB8-4C57-8A23-E23CD3E8F825}" destId="{2460C6E2-E267-4D64-AE00-44BBB48537D2}" srcOrd="0" destOrd="0" presId="urn:microsoft.com/office/officeart/2005/8/layout/vProcess5"/>
    <dgm:cxn modelId="{157DB1B6-7AA1-42E2-A660-EF023C5FF668}" srcId="{389DAA1B-6EF9-461B-A6AD-97433FB5A8B5}" destId="{A094E952-7919-4F5A-B43B-71F653CD5B3E}" srcOrd="3" destOrd="0" parTransId="{CBC6BFD9-81B8-4FAC-B1FD-926687B2EE2E}" sibTransId="{F7D6F51D-CEB8-4C57-8A23-E23CD3E8F825}"/>
    <dgm:cxn modelId="{60EF19DF-B8CF-4C3F-86E4-47405E5FE207}" type="presOf" srcId="{B79788FA-0AA8-4FD1-9B1C-0E6AE64C9D65}" destId="{AA3D3247-3FA0-4AFB-A021-213D34A750FE}" srcOrd="0" destOrd="0" presId="urn:microsoft.com/office/officeart/2005/8/layout/vProcess5"/>
    <dgm:cxn modelId="{EE7BBAE1-BC96-4D4D-BB63-B7CC66908431}" type="presOf" srcId="{82309D99-BC5A-414E-B604-9A1FFE979F4A}" destId="{C1CDA99B-0778-43BB-9F64-54DADAF1AA75}" srcOrd="0" destOrd="0" presId="urn:microsoft.com/office/officeart/2005/8/layout/vProcess5"/>
    <dgm:cxn modelId="{513209E6-F89E-4387-90DC-0FC9931ECCD6}" type="presOf" srcId="{69030AC9-1E1D-47CB-A85D-46B1293A2CCE}" destId="{69A40780-4B40-41A1-82C7-B37C9B777D5B}" srcOrd="0" destOrd="0" presId="urn:microsoft.com/office/officeart/2005/8/layout/vProcess5"/>
    <dgm:cxn modelId="{61234DE7-E5CC-45D8-A55C-72ED672B7051}" type="presOf" srcId="{389DAA1B-6EF9-461B-A6AD-97433FB5A8B5}" destId="{48B8AA33-1493-4DD1-A20D-5A3C18DEFEB6}" srcOrd="0" destOrd="0" presId="urn:microsoft.com/office/officeart/2005/8/layout/vProcess5"/>
    <dgm:cxn modelId="{7C17F9EE-5A60-4F1D-827C-563CB703E103}" srcId="{389DAA1B-6EF9-461B-A6AD-97433FB5A8B5}" destId="{69030AC9-1E1D-47CB-A85D-46B1293A2CCE}" srcOrd="4" destOrd="0" parTransId="{B5D6EB7D-1E02-4FFC-A1CE-8DAB13671727}" sibTransId="{DDBAE934-D432-4759-B941-59E0FF1937BF}"/>
    <dgm:cxn modelId="{A9807AF6-D0A2-4E42-A5E9-B4D82E6D7118}" type="presOf" srcId="{69030AC9-1E1D-47CB-A85D-46B1293A2CCE}" destId="{5563E2A5-8E4E-402C-BEC2-5C8ABE746A9D}" srcOrd="1" destOrd="0" presId="urn:microsoft.com/office/officeart/2005/8/layout/vProcess5"/>
    <dgm:cxn modelId="{DEA9A09B-7EA8-45E3-AE6B-CD38D67F4DF4}" type="presParOf" srcId="{48B8AA33-1493-4DD1-A20D-5A3C18DEFEB6}" destId="{78856F16-48D0-4679-9905-C43A65019FB3}" srcOrd="0" destOrd="0" presId="urn:microsoft.com/office/officeart/2005/8/layout/vProcess5"/>
    <dgm:cxn modelId="{069204B4-62D8-4806-B6CA-18E691CDCEF1}" type="presParOf" srcId="{48B8AA33-1493-4DD1-A20D-5A3C18DEFEB6}" destId="{974021F1-B5C9-4F57-BDAE-7B4803CD687B}" srcOrd="1" destOrd="0" presId="urn:microsoft.com/office/officeart/2005/8/layout/vProcess5"/>
    <dgm:cxn modelId="{410BCCE7-DBB4-433B-B3E1-B89DA392F918}" type="presParOf" srcId="{48B8AA33-1493-4DD1-A20D-5A3C18DEFEB6}" destId="{B401436C-AD46-4872-9EF9-5DDA5874C116}" srcOrd="2" destOrd="0" presId="urn:microsoft.com/office/officeart/2005/8/layout/vProcess5"/>
    <dgm:cxn modelId="{15249935-4DC9-47EE-BF53-45DBA912B912}" type="presParOf" srcId="{48B8AA33-1493-4DD1-A20D-5A3C18DEFEB6}" destId="{C1CDA99B-0778-43BB-9F64-54DADAF1AA75}" srcOrd="3" destOrd="0" presId="urn:microsoft.com/office/officeart/2005/8/layout/vProcess5"/>
    <dgm:cxn modelId="{F4DF5660-FBCB-4053-B29F-113E763F6778}" type="presParOf" srcId="{48B8AA33-1493-4DD1-A20D-5A3C18DEFEB6}" destId="{CE186726-C4CB-4AB1-992D-90E0DEEEA418}" srcOrd="4" destOrd="0" presId="urn:microsoft.com/office/officeart/2005/8/layout/vProcess5"/>
    <dgm:cxn modelId="{779C74CD-F6DE-4708-AC62-79D769FEE4B6}" type="presParOf" srcId="{48B8AA33-1493-4DD1-A20D-5A3C18DEFEB6}" destId="{69A40780-4B40-41A1-82C7-B37C9B777D5B}" srcOrd="5" destOrd="0" presId="urn:microsoft.com/office/officeart/2005/8/layout/vProcess5"/>
    <dgm:cxn modelId="{70A7BF18-F7EC-4104-B2D2-BC6D68CABA8A}" type="presParOf" srcId="{48B8AA33-1493-4DD1-A20D-5A3C18DEFEB6}" destId="{49A15654-DAC5-44BD-925B-1D0A2C1E8BF3}" srcOrd="6" destOrd="0" presId="urn:microsoft.com/office/officeart/2005/8/layout/vProcess5"/>
    <dgm:cxn modelId="{25AAC07D-F22A-491F-8BEA-BEA9169EA8C0}" type="presParOf" srcId="{48B8AA33-1493-4DD1-A20D-5A3C18DEFEB6}" destId="{861B92C6-DEF7-4FB2-BBD0-5340138AC2C5}" srcOrd="7" destOrd="0" presId="urn:microsoft.com/office/officeart/2005/8/layout/vProcess5"/>
    <dgm:cxn modelId="{F44AB89F-D97A-4A10-8713-4452C349EB74}" type="presParOf" srcId="{48B8AA33-1493-4DD1-A20D-5A3C18DEFEB6}" destId="{AA3D3247-3FA0-4AFB-A021-213D34A750FE}" srcOrd="8" destOrd="0" presId="urn:microsoft.com/office/officeart/2005/8/layout/vProcess5"/>
    <dgm:cxn modelId="{865A3695-E2A8-4609-B708-A801486FDFAB}" type="presParOf" srcId="{48B8AA33-1493-4DD1-A20D-5A3C18DEFEB6}" destId="{2460C6E2-E267-4D64-AE00-44BBB48537D2}" srcOrd="9" destOrd="0" presId="urn:microsoft.com/office/officeart/2005/8/layout/vProcess5"/>
    <dgm:cxn modelId="{9640E442-022F-4F12-BC21-0DA06F48E7F3}" type="presParOf" srcId="{48B8AA33-1493-4DD1-A20D-5A3C18DEFEB6}" destId="{5151C59A-EDF2-4F2F-8EEA-D58E2F1A5329}" srcOrd="10" destOrd="0" presId="urn:microsoft.com/office/officeart/2005/8/layout/vProcess5"/>
    <dgm:cxn modelId="{8448E2F9-3F16-4CA0-A56B-8F83DA8A0679}" type="presParOf" srcId="{48B8AA33-1493-4DD1-A20D-5A3C18DEFEB6}" destId="{F4435550-5A34-439E-8AC3-EE1309B049BE}" srcOrd="11" destOrd="0" presId="urn:microsoft.com/office/officeart/2005/8/layout/vProcess5"/>
    <dgm:cxn modelId="{B9C81637-EDB8-42B8-9F9B-E0E6E6376AEF}" type="presParOf" srcId="{48B8AA33-1493-4DD1-A20D-5A3C18DEFEB6}" destId="{AFB6B0BE-FF94-4DCA-9352-B43113511A43}" srcOrd="12" destOrd="0" presId="urn:microsoft.com/office/officeart/2005/8/layout/vProcess5"/>
    <dgm:cxn modelId="{9847973B-965B-4AF8-ACF2-EE7A2DA0F64F}" type="presParOf" srcId="{48B8AA33-1493-4DD1-A20D-5A3C18DEFEB6}" destId="{0F35440A-2168-41FE-B15C-4EEE78602DFD}" srcOrd="13" destOrd="0" presId="urn:microsoft.com/office/officeart/2005/8/layout/vProcess5"/>
    <dgm:cxn modelId="{858B023A-6C39-477D-98C5-BC921F4EA74E}" type="presParOf" srcId="{48B8AA33-1493-4DD1-A20D-5A3C18DEFEB6}" destId="{5563E2A5-8E4E-402C-BEC2-5C8ABE746A9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FC8FF4-3553-4801-8987-3580D5EC225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35888C4-1AA8-444B-AA15-35C9F685116E}">
      <dgm:prSet/>
      <dgm:spPr/>
      <dgm:t>
        <a:bodyPr/>
        <a:lstStyle/>
        <a:p>
          <a:r>
            <a:rPr lang="ru-RU"/>
            <a:t>а)  съзнателна неяснота, отказ от създаване на правдоподобно изображение;</a:t>
          </a:r>
          <a:endParaRPr lang="en-US"/>
        </a:p>
      </dgm:t>
    </dgm:pt>
    <dgm:pt modelId="{6157B934-D8E7-4451-8D46-745593669339}" type="parTrans" cxnId="{81CF7AC6-981B-4F42-8B6D-54A9D5B2A8B2}">
      <dgm:prSet/>
      <dgm:spPr/>
      <dgm:t>
        <a:bodyPr/>
        <a:lstStyle/>
        <a:p>
          <a:endParaRPr lang="en-US"/>
        </a:p>
      </dgm:t>
    </dgm:pt>
    <dgm:pt modelId="{3FF86950-9217-402B-8EDE-5C819BA4E9D5}" type="sibTrans" cxnId="{81CF7AC6-981B-4F42-8B6D-54A9D5B2A8B2}">
      <dgm:prSet/>
      <dgm:spPr/>
      <dgm:t>
        <a:bodyPr/>
        <a:lstStyle/>
        <a:p>
          <a:endParaRPr lang="en-US"/>
        </a:p>
      </dgm:t>
    </dgm:pt>
    <dgm:pt modelId="{756BE6FB-F8F7-40C0-A275-465BBE4BD708}">
      <dgm:prSet/>
      <dgm:spPr/>
      <dgm:t>
        <a:bodyPr/>
        <a:lstStyle/>
        <a:p>
          <a:r>
            <a:rPr lang="ru-RU"/>
            <a:t>б) отказ от разказване и описателност:</a:t>
          </a:r>
          <a:endParaRPr lang="en-US"/>
        </a:p>
      </dgm:t>
    </dgm:pt>
    <dgm:pt modelId="{7A6C34D9-8CD5-416D-A70F-BDAA3EE4BE7B}" type="parTrans" cxnId="{C144DF7C-9E74-47C0-ACB5-76D5525BE309}">
      <dgm:prSet/>
      <dgm:spPr/>
      <dgm:t>
        <a:bodyPr/>
        <a:lstStyle/>
        <a:p>
          <a:endParaRPr lang="en-US"/>
        </a:p>
      </dgm:t>
    </dgm:pt>
    <dgm:pt modelId="{0665ED41-CF6A-4EE2-813F-BA1942076551}" type="sibTrans" cxnId="{C144DF7C-9E74-47C0-ACB5-76D5525BE309}">
      <dgm:prSet/>
      <dgm:spPr/>
      <dgm:t>
        <a:bodyPr/>
        <a:lstStyle/>
        <a:p>
          <a:endParaRPr lang="en-US"/>
        </a:p>
      </dgm:t>
    </dgm:pt>
    <dgm:pt modelId="{4C532898-B1A1-4ACC-AB38-F3B04C8D1A54}">
      <dgm:prSet/>
      <dgm:spPr/>
      <dgm:t>
        <a:bodyPr/>
        <a:lstStyle/>
        <a:p>
          <a:r>
            <a:rPr lang="ru-RU"/>
            <a:t>-централно място заема жанрът на лирическото стихотворение ( недовършеност и фрагментарност;  водеща е не логиката, а интуицията:</a:t>
          </a:r>
          <a:endParaRPr lang="en-US"/>
        </a:p>
      </dgm:t>
    </dgm:pt>
    <dgm:pt modelId="{3E61FC8C-242F-42E6-A9E3-6CA102EC79DF}" type="parTrans" cxnId="{219E26CE-3336-44FD-AAE3-E87EA70781A9}">
      <dgm:prSet/>
      <dgm:spPr/>
      <dgm:t>
        <a:bodyPr/>
        <a:lstStyle/>
        <a:p>
          <a:endParaRPr lang="en-US"/>
        </a:p>
      </dgm:t>
    </dgm:pt>
    <dgm:pt modelId="{99B6F119-9B00-4B1C-A5A6-6091E2DC83B6}" type="sibTrans" cxnId="{219E26CE-3336-44FD-AAE3-E87EA70781A9}">
      <dgm:prSet/>
      <dgm:spPr/>
      <dgm:t>
        <a:bodyPr/>
        <a:lstStyle/>
        <a:p>
          <a:endParaRPr lang="en-US"/>
        </a:p>
      </dgm:t>
    </dgm:pt>
    <dgm:pt modelId="{554609EF-6F2B-4655-9736-AF32DDAFAB37}">
      <dgm:prSet/>
      <dgm:spPr/>
      <dgm:t>
        <a:bodyPr/>
        <a:lstStyle/>
        <a:p>
          <a:r>
            <a:rPr lang="ru-RU"/>
            <a:t>- в белетристиката - сюжет почти липсва, на преден план стоят преживяванията и усещанията на разказвача;</a:t>
          </a:r>
          <a:endParaRPr lang="en-US"/>
        </a:p>
      </dgm:t>
    </dgm:pt>
    <dgm:pt modelId="{471BED02-A774-41B3-813A-6ACBE9C9FB59}" type="parTrans" cxnId="{317A11EF-6A3F-4274-9DC0-D686F5687549}">
      <dgm:prSet/>
      <dgm:spPr/>
      <dgm:t>
        <a:bodyPr/>
        <a:lstStyle/>
        <a:p>
          <a:endParaRPr lang="en-US"/>
        </a:p>
      </dgm:t>
    </dgm:pt>
    <dgm:pt modelId="{51432B58-26D5-4CD9-AE6D-EDF8D4988FC9}" type="sibTrans" cxnId="{317A11EF-6A3F-4274-9DC0-D686F5687549}">
      <dgm:prSet/>
      <dgm:spPr/>
      <dgm:t>
        <a:bodyPr/>
        <a:lstStyle/>
        <a:p>
          <a:endParaRPr lang="en-US"/>
        </a:p>
      </dgm:t>
    </dgm:pt>
    <dgm:pt modelId="{4CD3F767-9827-4675-9E67-E9A97091A548}">
      <dgm:prSet/>
      <dgm:spPr/>
      <dgm:t>
        <a:bodyPr/>
        <a:lstStyle/>
        <a:p>
          <a:r>
            <a:rPr lang="ru-RU"/>
            <a:t>в) представата за действителността като затвор и Хаос - единствено творецът може да й придаде форма и смисъл;</a:t>
          </a:r>
          <a:endParaRPr lang="en-US"/>
        </a:p>
      </dgm:t>
    </dgm:pt>
    <dgm:pt modelId="{BF437FF1-AD7A-4BBA-8CB5-E5BDD9DCCF54}" type="parTrans" cxnId="{E8468553-19B2-4D74-8B81-629C49BDE0B2}">
      <dgm:prSet/>
      <dgm:spPr/>
      <dgm:t>
        <a:bodyPr/>
        <a:lstStyle/>
        <a:p>
          <a:endParaRPr lang="en-US"/>
        </a:p>
      </dgm:t>
    </dgm:pt>
    <dgm:pt modelId="{70CB65D2-C5B9-4123-8F2B-F927BE640379}" type="sibTrans" cxnId="{E8468553-19B2-4D74-8B81-629C49BDE0B2}">
      <dgm:prSet/>
      <dgm:spPr/>
      <dgm:t>
        <a:bodyPr/>
        <a:lstStyle/>
        <a:p>
          <a:endParaRPr lang="en-US"/>
        </a:p>
      </dgm:t>
    </dgm:pt>
    <dgm:pt modelId="{04381CF3-06AB-4AAF-964B-9C8D9BFDC008}">
      <dgm:prSet/>
      <dgm:spPr/>
      <dgm:t>
        <a:bodyPr/>
        <a:lstStyle/>
        <a:p>
          <a:r>
            <a:rPr lang="ru-RU"/>
            <a:t>г) интерес към ежедневното и грозното- представата за красивото е преосмислена, обръщане към аспекти на съществуването, смятани дотогава са непоетични, безинтересни, банални.</a:t>
          </a:r>
          <a:endParaRPr lang="en-US"/>
        </a:p>
      </dgm:t>
    </dgm:pt>
    <dgm:pt modelId="{81FB5CF9-9BC4-4800-9A53-8238F220ED93}" type="parTrans" cxnId="{8E932065-2D05-409B-AA6F-D133E4111AD4}">
      <dgm:prSet/>
      <dgm:spPr/>
      <dgm:t>
        <a:bodyPr/>
        <a:lstStyle/>
        <a:p>
          <a:endParaRPr lang="en-US"/>
        </a:p>
      </dgm:t>
    </dgm:pt>
    <dgm:pt modelId="{FC093BB8-432E-480C-8DE4-C7FD0CFE7F50}" type="sibTrans" cxnId="{8E932065-2D05-409B-AA6F-D133E4111AD4}">
      <dgm:prSet/>
      <dgm:spPr/>
      <dgm:t>
        <a:bodyPr/>
        <a:lstStyle/>
        <a:p>
          <a:endParaRPr lang="en-US"/>
        </a:p>
      </dgm:t>
    </dgm:pt>
    <dgm:pt modelId="{9B793B22-4427-440B-803C-F3F2BFA70BB8}" type="pres">
      <dgm:prSet presAssocID="{4FFC8FF4-3553-4801-8987-3580D5EC225E}" presName="linear" presStyleCnt="0">
        <dgm:presLayoutVars>
          <dgm:animLvl val="lvl"/>
          <dgm:resizeHandles val="exact"/>
        </dgm:presLayoutVars>
      </dgm:prSet>
      <dgm:spPr/>
    </dgm:pt>
    <dgm:pt modelId="{1E90AD6B-97A0-4A63-A80C-5D9D98C3835F}" type="pres">
      <dgm:prSet presAssocID="{C35888C4-1AA8-444B-AA15-35C9F685116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6E9E57C-DD93-4D6B-A8D0-0E70C4FF91AF}" type="pres">
      <dgm:prSet presAssocID="{3FF86950-9217-402B-8EDE-5C819BA4E9D5}" presName="spacer" presStyleCnt="0"/>
      <dgm:spPr/>
    </dgm:pt>
    <dgm:pt modelId="{BD482003-793C-4BE2-BBB6-C2A7799108C4}" type="pres">
      <dgm:prSet presAssocID="{756BE6FB-F8F7-40C0-A275-465BBE4BD70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F30E21E-90D5-4C22-A302-44D559C8B415}" type="pres">
      <dgm:prSet presAssocID="{0665ED41-CF6A-4EE2-813F-BA1942076551}" presName="spacer" presStyleCnt="0"/>
      <dgm:spPr/>
    </dgm:pt>
    <dgm:pt modelId="{2DC0148D-F6D1-4A4B-A5F7-CC999BD28478}" type="pres">
      <dgm:prSet presAssocID="{4C532898-B1A1-4ACC-AB38-F3B04C8D1A5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9AC6695-D66D-4666-A742-6A1CF49EB443}" type="pres">
      <dgm:prSet presAssocID="{99B6F119-9B00-4B1C-A5A6-6091E2DC83B6}" presName="spacer" presStyleCnt="0"/>
      <dgm:spPr/>
    </dgm:pt>
    <dgm:pt modelId="{B2CC3C28-F4C2-41F0-BB25-CD093FAB7733}" type="pres">
      <dgm:prSet presAssocID="{554609EF-6F2B-4655-9736-AF32DDAFAB3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4D56447-5A73-485C-9C4E-AF23F78EB02A}" type="pres">
      <dgm:prSet presAssocID="{51432B58-26D5-4CD9-AE6D-EDF8D4988FC9}" presName="spacer" presStyleCnt="0"/>
      <dgm:spPr/>
    </dgm:pt>
    <dgm:pt modelId="{8B169AE2-305A-41DB-8F6D-F10A3DF7078F}" type="pres">
      <dgm:prSet presAssocID="{4CD3F767-9827-4675-9E67-E9A97091A54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774DA33-863E-4F08-AACF-1C46C781E5ED}" type="pres">
      <dgm:prSet presAssocID="{70CB65D2-C5B9-4123-8F2B-F927BE640379}" presName="spacer" presStyleCnt="0"/>
      <dgm:spPr/>
    </dgm:pt>
    <dgm:pt modelId="{FC5F448D-8238-4409-BDB2-DC6C5DC7C821}" type="pres">
      <dgm:prSet presAssocID="{04381CF3-06AB-4AAF-964B-9C8D9BFDC00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2D0D135-110F-4C2E-9866-0E1BB7D8F2DE}" type="presOf" srcId="{4C532898-B1A1-4ACC-AB38-F3B04C8D1A54}" destId="{2DC0148D-F6D1-4A4B-A5F7-CC999BD28478}" srcOrd="0" destOrd="0" presId="urn:microsoft.com/office/officeart/2005/8/layout/vList2"/>
    <dgm:cxn modelId="{D56E4F3B-F9C9-4CE5-98D9-45550927731A}" type="presOf" srcId="{554609EF-6F2B-4655-9736-AF32DDAFAB37}" destId="{B2CC3C28-F4C2-41F0-BB25-CD093FAB7733}" srcOrd="0" destOrd="0" presId="urn:microsoft.com/office/officeart/2005/8/layout/vList2"/>
    <dgm:cxn modelId="{8E932065-2D05-409B-AA6F-D133E4111AD4}" srcId="{4FFC8FF4-3553-4801-8987-3580D5EC225E}" destId="{04381CF3-06AB-4AAF-964B-9C8D9BFDC008}" srcOrd="5" destOrd="0" parTransId="{81FB5CF9-9BC4-4800-9A53-8238F220ED93}" sibTransId="{FC093BB8-432E-480C-8DE4-C7FD0CFE7F50}"/>
    <dgm:cxn modelId="{E8468553-19B2-4D74-8B81-629C49BDE0B2}" srcId="{4FFC8FF4-3553-4801-8987-3580D5EC225E}" destId="{4CD3F767-9827-4675-9E67-E9A97091A548}" srcOrd="4" destOrd="0" parTransId="{BF437FF1-AD7A-4BBA-8CB5-E5BDD9DCCF54}" sibTransId="{70CB65D2-C5B9-4123-8F2B-F927BE640379}"/>
    <dgm:cxn modelId="{C144DF7C-9E74-47C0-ACB5-76D5525BE309}" srcId="{4FFC8FF4-3553-4801-8987-3580D5EC225E}" destId="{756BE6FB-F8F7-40C0-A275-465BBE4BD708}" srcOrd="1" destOrd="0" parTransId="{7A6C34D9-8CD5-416D-A70F-BDAA3EE4BE7B}" sibTransId="{0665ED41-CF6A-4EE2-813F-BA1942076551}"/>
    <dgm:cxn modelId="{9B2523C2-9C08-4D69-A2BF-4CE555258EC4}" type="presOf" srcId="{04381CF3-06AB-4AAF-964B-9C8D9BFDC008}" destId="{FC5F448D-8238-4409-BDB2-DC6C5DC7C821}" srcOrd="0" destOrd="0" presId="urn:microsoft.com/office/officeart/2005/8/layout/vList2"/>
    <dgm:cxn modelId="{81CF7AC6-981B-4F42-8B6D-54A9D5B2A8B2}" srcId="{4FFC8FF4-3553-4801-8987-3580D5EC225E}" destId="{C35888C4-1AA8-444B-AA15-35C9F685116E}" srcOrd="0" destOrd="0" parTransId="{6157B934-D8E7-4451-8D46-745593669339}" sibTransId="{3FF86950-9217-402B-8EDE-5C819BA4E9D5}"/>
    <dgm:cxn modelId="{14ABA9CA-BD83-4CCF-92BE-E64BED3AD668}" type="presOf" srcId="{C35888C4-1AA8-444B-AA15-35C9F685116E}" destId="{1E90AD6B-97A0-4A63-A80C-5D9D98C3835F}" srcOrd="0" destOrd="0" presId="urn:microsoft.com/office/officeart/2005/8/layout/vList2"/>
    <dgm:cxn modelId="{219E26CE-3336-44FD-AAE3-E87EA70781A9}" srcId="{4FFC8FF4-3553-4801-8987-3580D5EC225E}" destId="{4C532898-B1A1-4ACC-AB38-F3B04C8D1A54}" srcOrd="2" destOrd="0" parTransId="{3E61FC8C-242F-42E6-A9E3-6CA102EC79DF}" sibTransId="{99B6F119-9B00-4B1C-A5A6-6091E2DC83B6}"/>
    <dgm:cxn modelId="{C86683E5-88F8-41D7-AD68-615B905B0E8A}" type="presOf" srcId="{4FFC8FF4-3553-4801-8987-3580D5EC225E}" destId="{9B793B22-4427-440B-803C-F3F2BFA70BB8}" srcOrd="0" destOrd="0" presId="urn:microsoft.com/office/officeart/2005/8/layout/vList2"/>
    <dgm:cxn modelId="{8C33E5EC-B18D-4CAD-8CBA-D13E93E27FEF}" type="presOf" srcId="{4CD3F767-9827-4675-9E67-E9A97091A548}" destId="{8B169AE2-305A-41DB-8F6D-F10A3DF7078F}" srcOrd="0" destOrd="0" presId="urn:microsoft.com/office/officeart/2005/8/layout/vList2"/>
    <dgm:cxn modelId="{317A11EF-6A3F-4274-9DC0-D686F5687549}" srcId="{4FFC8FF4-3553-4801-8987-3580D5EC225E}" destId="{554609EF-6F2B-4655-9736-AF32DDAFAB37}" srcOrd="3" destOrd="0" parTransId="{471BED02-A774-41B3-813A-6ACBE9C9FB59}" sibTransId="{51432B58-26D5-4CD9-AE6D-EDF8D4988FC9}"/>
    <dgm:cxn modelId="{6E8946FF-927A-47DC-B20E-E50D20CB149D}" type="presOf" srcId="{756BE6FB-F8F7-40C0-A275-465BBE4BD708}" destId="{BD482003-793C-4BE2-BBB6-C2A7799108C4}" srcOrd="0" destOrd="0" presId="urn:microsoft.com/office/officeart/2005/8/layout/vList2"/>
    <dgm:cxn modelId="{68A83724-CD8B-492D-9DA7-0986A13B6495}" type="presParOf" srcId="{9B793B22-4427-440B-803C-F3F2BFA70BB8}" destId="{1E90AD6B-97A0-4A63-A80C-5D9D98C3835F}" srcOrd="0" destOrd="0" presId="urn:microsoft.com/office/officeart/2005/8/layout/vList2"/>
    <dgm:cxn modelId="{B8C3F71D-9FBB-47A4-ACD2-2FD20C563655}" type="presParOf" srcId="{9B793B22-4427-440B-803C-F3F2BFA70BB8}" destId="{E6E9E57C-DD93-4D6B-A8D0-0E70C4FF91AF}" srcOrd="1" destOrd="0" presId="urn:microsoft.com/office/officeart/2005/8/layout/vList2"/>
    <dgm:cxn modelId="{C026C206-5894-4701-9D8C-159B2B002D2B}" type="presParOf" srcId="{9B793B22-4427-440B-803C-F3F2BFA70BB8}" destId="{BD482003-793C-4BE2-BBB6-C2A7799108C4}" srcOrd="2" destOrd="0" presId="urn:microsoft.com/office/officeart/2005/8/layout/vList2"/>
    <dgm:cxn modelId="{A1CA225F-C8DC-4A17-A145-783CC958AA16}" type="presParOf" srcId="{9B793B22-4427-440B-803C-F3F2BFA70BB8}" destId="{1F30E21E-90D5-4C22-A302-44D559C8B415}" srcOrd="3" destOrd="0" presId="urn:microsoft.com/office/officeart/2005/8/layout/vList2"/>
    <dgm:cxn modelId="{7E74D4CC-6416-4441-9BC9-27195CB436EC}" type="presParOf" srcId="{9B793B22-4427-440B-803C-F3F2BFA70BB8}" destId="{2DC0148D-F6D1-4A4B-A5F7-CC999BD28478}" srcOrd="4" destOrd="0" presId="urn:microsoft.com/office/officeart/2005/8/layout/vList2"/>
    <dgm:cxn modelId="{10675170-72E8-4DDD-A02D-FFB7CB1D6356}" type="presParOf" srcId="{9B793B22-4427-440B-803C-F3F2BFA70BB8}" destId="{69AC6695-D66D-4666-A742-6A1CF49EB443}" srcOrd="5" destOrd="0" presId="urn:microsoft.com/office/officeart/2005/8/layout/vList2"/>
    <dgm:cxn modelId="{F5FD7B68-3928-4594-969D-0DBCD61266CB}" type="presParOf" srcId="{9B793B22-4427-440B-803C-F3F2BFA70BB8}" destId="{B2CC3C28-F4C2-41F0-BB25-CD093FAB7733}" srcOrd="6" destOrd="0" presId="urn:microsoft.com/office/officeart/2005/8/layout/vList2"/>
    <dgm:cxn modelId="{BB2C7720-1F5A-4F5A-9369-4E7162205855}" type="presParOf" srcId="{9B793B22-4427-440B-803C-F3F2BFA70BB8}" destId="{C4D56447-5A73-485C-9C4E-AF23F78EB02A}" srcOrd="7" destOrd="0" presId="urn:microsoft.com/office/officeart/2005/8/layout/vList2"/>
    <dgm:cxn modelId="{12B1D50E-01F9-414D-B37A-080D6490A61D}" type="presParOf" srcId="{9B793B22-4427-440B-803C-F3F2BFA70BB8}" destId="{8B169AE2-305A-41DB-8F6D-F10A3DF7078F}" srcOrd="8" destOrd="0" presId="urn:microsoft.com/office/officeart/2005/8/layout/vList2"/>
    <dgm:cxn modelId="{F5AD04E5-E853-4901-909D-9AF96878D3E0}" type="presParOf" srcId="{9B793B22-4427-440B-803C-F3F2BFA70BB8}" destId="{7774DA33-863E-4F08-AACF-1C46C781E5ED}" srcOrd="9" destOrd="0" presId="urn:microsoft.com/office/officeart/2005/8/layout/vList2"/>
    <dgm:cxn modelId="{EF19C749-0DEE-4D18-B221-F1ED2B81D3CD}" type="presParOf" srcId="{9B793B22-4427-440B-803C-F3F2BFA70BB8}" destId="{FC5F448D-8238-4409-BDB2-DC6C5DC7C82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BB20B3-6C0F-411A-8005-40C26E734D3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FC6A0D-D272-4E1D-AB5F-36B33D63C178}">
      <dgm:prSet/>
      <dgm:spPr/>
      <dgm:t>
        <a:bodyPr/>
        <a:lstStyle/>
        <a:p>
          <a:r>
            <a:rPr lang="ru-RU" dirty="0" err="1"/>
            <a:t>човекът</a:t>
          </a:r>
          <a:r>
            <a:rPr lang="ru-RU" dirty="0"/>
            <a:t> е </a:t>
          </a:r>
          <a:r>
            <a:rPr lang="ru-RU" dirty="0" err="1"/>
            <a:t>вътрешно</a:t>
          </a:r>
          <a:r>
            <a:rPr lang="ru-RU" dirty="0"/>
            <a:t> раздвоен</a:t>
          </a:r>
          <a:endParaRPr lang="en-US" dirty="0"/>
        </a:p>
      </dgm:t>
    </dgm:pt>
    <dgm:pt modelId="{33FECDBC-1022-444A-ADD6-B92B759B176B}" type="parTrans" cxnId="{14EECB61-0554-4D4D-AC3F-1CF07A6E687F}">
      <dgm:prSet/>
      <dgm:spPr/>
      <dgm:t>
        <a:bodyPr/>
        <a:lstStyle/>
        <a:p>
          <a:endParaRPr lang="en-US"/>
        </a:p>
      </dgm:t>
    </dgm:pt>
    <dgm:pt modelId="{29F3BBD2-C5C6-46CF-B3DE-6B78D01D95EF}" type="sibTrans" cxnId="{14EECB61-0554-4D4D-AC3F-1CF07A6E687F}">
      <dgm:prSet/>
      <dgm:spPr/>
      <dgm:t>
        <a:bodyPr/>
        <a:lstStyle/>
        <a:p>
          <a:endParaRPr lang="en-US"/>
        </a:p>
      </dgm:t>
    </dgm:pt>
    <dgm:pt modelId="{ACDAF4E4-1AF3-4487-9D29-2DF6B4BCD515}">
      <dgm:prSet/>
      <dgm:spPr/>
      <dgm:t>
        <a:bodyPr/>
        <a:lstStyle/>
        <a:p>
          <a:r>
            <a:rPr lang="ru-RU" dirty="0"/>
            <a:t> акцент </a:t>
          </a:r>
          <a:r>
            <a:rPr lang="ru-RU" dirty="0" err="1"/>
            <a:t>върху</a:t>
          </a:r>
          <a:r>
            <a:rPr lang="ru-RU" dirty="0"/>
            <a:t> </a:t>
          </a:r>
          <a:r>
            <a:rPr lang="ru-RU" dirty="0" err="1"/>
            <a:t>негативните</a:t>
          </a:r>
          <a:r>
            <a:rPr lang="ru-RU" dirty="0"/>
            <a:t>, </a:t>
          </a:r>
          <a:r>
            <a:rPr lang="ru-RU" dirty="0" err="1"/>
            <a:t>болезнени</a:t>
          </a:r>
          <a:r>
            <a:rPr lang="ru-RU" dirty="0"/>
            <a:t> </a:t>
          </a:r>
          <a:r>
            <a:rPr lang="ru-RU" dirty="0" err="1"/>
            <a:t>страни</a:t>
          </a:r>
          <a:r>
            <a:rPr lang="ru-RU" dirty="0"/>
            <a:t> на </a:t>
          </a:r>
          <a:r>
            <a:rPr lang="ru-RU" dirty="0" err="1"/>
            <a:t>човешката</a:t>
          </a:r>
          <a:r>
            <a:rPr lang="ru-RU" dirty="0"/>
            <a:t> </a:t>
          </a:r>
          <a:r>
            <a:rPr lang="ru-RU" dirty="0" err="1"/>
            <a:t>душевност</a:t>
          </a:r>
          <a:r>
            <a:rPr lang="ru-RU" dirty="0"/>
            <a:t> (страх, апатия, </a:t>
          </a:r>
          <a:r>
            <a:rPr lang="ru-RU" dirty="0" err="1"/>
            <a:t>изкушеност</a:t>
          </a:r>
          <a:r>
            <a:rPr lang="ru-RU" dirty="0"/>
            <a:t> от порока и </a:t>
          </a:r>
          <a:r>
            <a:rPr lang="ru-RU" dirty="0" err="1"/>
            <a:t>смъртта</a:t>
          </a:r>
          <a:r>
            <a:rPr lang="ru-RU" dirty="0"/>
            <a:t>)</a:t>
          </a:r>
          <a:endParaRPr lang="en-US" dirty="0"/>
        </a:p>
      </dgm:t>
    </dgm:pt>
    <dgm:pt modelId="{000B4F14-8723-4204-BEDB-939492CEFC25}" type="parTrans" cxnId="{6E7633BC-527B-4C80-9580-B1760E42EBD2}">
      <dgm:prSet/>
      <dgm:spPr/>
      <dgm:t>
        <a:bodyPr/>
        <a:lstStyle/>
        <a:p>
          <a:endParaRPr lang="en-US"/>
        </a:p>
      </dgm:t>
    </dgm:pt>
    <dgm:pt modelId="{71481EA8-398A-4A5C-B965-E6E0FBEF7E04}" type="sibTrans" cxnId="{6E7633BC-527B-4C80-9580-B1760E42EBD2}">
      <dgm:prSet/>
      <dgm:spPr/>
      <dgm:t>
        <a:bodyPr/>
        <a:lstStyle/>
        <a:p>
          <a:endParaRPr lang="en-US"/>
        </a:p>
      </dgm:t>
    </dgm:pt>
    <dgm:pt modelId="{44EC88BE-90FA-4CB5-A397-D57356E89EF3}">
      <dgm:prSet custT="1"/>
      <dgm:spPr/>
      <dgm:t>
        <a:bodyPr/>
        <a:lstStyle/>
        <a:p>
          <a:r>
            <a:rPr lang="ru-RU" sz="1000" dirty="0" err="1"/>
            <a:t>интересът</a:t>
          </a:r>
          <a:r>
            <a:rPr lang="ru-RU" sz="1000" dirty="0"/>
            <a:t> </a:t>
          </a:r>
          <a:r>
            <a:rPr lang="ru-RU" sz="1000" dirty="0" err="1"/>
            <a:t>към</a:t>
          </a:r>
          <a:r>
            <a:rPr lang="ru-RU" sz="1000" dirty="0"/>
            <a:t> “</a:t>
          </a:r>
          <a:r>
            <a:rPr lang="ru-RU" sz="1000" dirty="0" err="1"/>
            <a:t>тъмната</a:t>
          </a:r>
          <a:r>
            <a:rPr lang="ru-RU" sz="1000" dirty="0"/>
            <a:t>” страна на </a:t>
          </a:r>
          <a:r>
            <a:rPr lang="ru-RU" sz="1000" dirty="0" err="1"/>
            <a:t>човешкото</a:t>
          </a:r>
          <a:r>
            <a:rPr lang="ru-RU" sz="1000" dirty="0"/>
            <a:t> води до обвинения в декадентство( от </a:t>
          </a:r>
          <a:r>
            <a:rPr lang="ru-RU" sz="1000" dirty="0" err="1"/>
            <a:t>френската</a:t>
          </a:r>
          <a:r>
            <a:rPr lang="ru-RU" sz="1000" dirty="0"/>
            <a:t> дума </a:t>
          </a:r>
          <a:r>
            <a:rPr lang="ru-RU" sz="1000" dirty="0" err="1"/>
            <a:t>decadence</a:t>
          </a:r>
          <a:r>
            <a:rPr lang="ru-RU" sz="1000" dirty="0"/>
            <a:t>, </a:t>
          </a:r>
          <a:r>
            <a:rPr lang="ru-RU" sz="1000" dirty="0" err="1"/>
            <a:t>означаваща</a:t>
          </a:r>
          <a:r>
            <a:rPr lang="ru-RU" sz="1000" dirty="0"/>
            <a:t> “залез”, “</a:t>
          </a:r>
          <a:r>
            <a:rPr lang="ru-RU" sz="1000" dirty="0" err="1"/>
            <a:t>упадък</a:t>
          </a:r>
          <a:r>
            <a:rPr lang="ru-RU" sz="1000" dirty="0"/>
            <a:t>”</a:t>
          </a:r>
          <a:endParaRPr lang="en-US" sz="1000" dirty="0"/>
        </a:p>
      </dgm:t>
    </dgm:pt>
    <dgm:pt modelId="{89806BFC-AE0E-4135-A2C8-B9B9F10BD02B}" type="parTrans" cxnId="{0EB58173-28DA-4BC3-A0D8-E3557FFF1AF4}">
      <dgm:prSet/>
      <dgm:spPr/>
      <dgm:t>
        <a:bodyPr/>
        <a:lstStyle/>
        <a:p>
          <a:endParaRPr lang="en-US"/>
        </a:p>
      </dgm:t>
    </dgm:pt>
    <dgm:pt modelId="{7AF83CFC-FEF1-4CD2-931B-7AC623254CBF}" type="sibTrans" cxnId="{0EB58173-28DA-4BC3-A0D8-E3557FFF1AF4}">
      <dgm:prSet/>
      <dgm:spPr/>
      <dgm:t>
        <a:bodyPr/>
        <a:lstStyle/>
        <a:p>
          <a:endParaRPr lang="en-US"/>
        </a:p>
      </dgm:t>
    </dgm:pt>
    <dgm:pt modelId="{80FF1469-6A8C-49C9-9944-8220CF2189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100" dirty="0">
              <a:latin typeface="+mn-lt"/>
            </a:rPr>
            <a:t> </a:t>
          </a:r>
          <a:r>
            <a:rPr lang="ru-RU" sz="1100" dirty="0" err="1">
              <a:latin typeface="+mn-lt"/>
            </a:rPr>
            <a:t>конфликтите</a:t>
          </a:r>
          <a:r>
            <a:rPr lang="ru-RU" sz="1100" dirty="0">
              <a:latin typeface="+mn-lt"/>
            </a:rPr>
            <a:t> </a:t>
          </a:r>
          <a:r>
            <a:rPr lang="ru-RU" sz="1100" dirty="0" err="1">
              <a:latin typeface="+mn-lt"/>
            </a:rPr>
            <a:t>са</a:t>
          </a:r>
          <a:r>
            <a:rPr lang="ru-RU" sz="1100" dirty="0">
              <a:latin typeface="+mn-lt"/>
            </a:rPr>
            <a:t> </a:t>
          </a:r>
          <a:r>
            <a:rPr lang="ru-RU" sz="1100" dirty="0" err="1">
              <a:latin typeface="+mn-lt"/>
            </a:rPr>
            <a:t>пренесени</a:t>
          </a:r>
          <a:r>
            <a:rPr lang="ru-RU" sz="1100" dirty="0">
              <a:latin typeface="+mn-lt"/>
            </a:rPr>
            <a:t> в </a:t>
          </a:r>
          <a:r>
            <a:rPr lang="ru-RU" sz="1100" dirty="0" err="1">
              <a:latin typeface="+mn-lt"/>
            </a:rPr>
            <a:t>съзнанието</a:t>
          </a:r>
          <a:r>
            <a:rPr lang="ru-RU" sz="1100" dirty="0">
              <a:latin typeface="+mn-lt"/>
            </a:rPr>
            <a:t> на </a:t>
          </a:r>
          <a:r>
            <a:rPr lang="ru-RU" sz="1100" dirty="0" err="1">
              <a:latin typeface="+mn-lt"/>
            </a:rPr>
            <a:t>човека</a:t>
          </a:r>
          <a:r>
            <a:rPr lang="ru-RU" sz="1100" dirty="0">
              <a:latin typeface="+mn-lt"/>
            </a:rPr>
            <a:t>, а </a:t>
          </a:r>
          <a:r>
            <a:rPr lang="ru-RU" sz="1100" dirty="0" err="1">
              <a:latin typeface="+mn-lt"/>
            </a:rPr>
            <a:t>истината</a:t>
          </a:r>
          <a:r>
            <a:rPr lang="ru-RU" sz="1100" dirty="0">
              <a:latin typeface="+mn-lt"/>
            </a:rPr>
            <a:t> е </a:t>
          </a:r>
          <a:r>
            <a:rPr lang="ru-RU" sz="1100" dirty="0" err="1">
              <a:latin typeface="+mn-lt"/>
            </a:rPr>
            <a:t>търсена</a:t>
          </a:r>
          <a:r>
            <a:rPr lang="ru-RU" sz="1100" dirty="0">
              <a:latin typeface="+mn-lt"/>
            </a:rPr>
            <a:t> </a:t>
          </a:r>
          <a:r>
            <a:rPr lang="ru-RU" sz="1100" dirty="0" err="1">
              <a:latin typeface="+mn-lt"/>
            </a:rPr>
            <a:t>вътре</a:t>
          </a:r>
          <a:r>
            <a:rPr lang="ru-RU" sz="1100" dirty="0">
              <a:latin typeface="+mn-lt"/>
            </a:rPr>
            <a:t> в </a:t>
          </a:r>
          <a:r>
            <a:rPr lang="ru-RU" sz="1100" dirty="0" err="1">
              <a:latin typeface="+mn-lt"/>
            </a:rPr>
            <a:t>душевния</a:t>
          </a:r>
          <a:r>
            <a:rPr lang="ru-RU" sz="1100" dirty="0">
              <a:latin typeface="+mn-lt"/>
            </a:rPr>
            <a:t> </a:t>
          </a:r>
          <a:r>
            <a:rPr lang="ru-RU" sz="1100" dirty="0" err="1">
              <a:latin typeface="+mn-lt"/>
            </a:rPr>
            <a:t>му</a:t>
          </a:r>
          <a:r>
            <a:rPr lang="ru-RU" sz="1100" dirty="0">
              <a:latin typeface="+mn-lt"/>
            </a:rPr>
            <a:t> свят</a:t>
          </a:r>
          <a:endParaRPr lang="en-US" sz="1100" dirty="0">
            <a:latin typeface="+mn-lt"/>
          </a:endParaRPr>
        </a:p>
      </dgm:t>
    </dgm:pt>
    <dgm:pt modelId="{ACC3E1DB-2D62-47B7-B332-CC393E2A9680}" type="parTrans" cxnId="{91B6D13D-D669-4141-A5C7-AFD515753CEC}">
      <dgm:prSet/>
      <dgm:spPr/>
      <dgm:t>
        <a:bodyPr/>
        <a:lstStyle/>
        <a:p>
          <a:endParaRPr lang="en-US"/>
        </a:p>
      </dgm:t>
    </dgm:pt>
    <dgm:pt modelId="{8CEB9709-F8FD-488D-91B8-142A0DA6E270}" type="sibTrans" cxnId="{91B6D13D-D669-4141-A5C7-AFD515753CEC}">
      <dgm:prSet/>
      <dgm:spPr/>
      <dgm:t>
        <a:bodyPr/>
        <a:lstStyle/>
        <a:p>
          <a:endParaRPr lang="en-US"/>
        </a:p>
      </dgm:t>
    </dgm:pt>
    <dgm:pt modelId="{5F3ABCBD-124D-4CAA-A94B-B1BB14C721B4}">
      <dgm:prSet/>
      <dgm:spPr/>
      <dgm:t>
        <a:bodyPr/>
        <a:lstStyle/>
        <a:p>
          <a:r>
            <a:rPr lang="ru-RU" dirty="0"/>
            <a:t>нов, нетрадиционен тип </a:t>
          </a:r>
          <a:r>
            <a:rPr lang="ru-RU" dirty="0" err="1"/>
            <a:t>хуманизъм</a:t>
          </a:r>
          <a:r>
            <a:rPr lang="ru-RU" dirty="0"/>
            <a:t>, </a:t>
          </a:r>
          <a:r>
            <a:rPr lang="ru-RU" dirty="0" err="1"/>
            <a:t>който</a:t>
          </a:r>
          <a:r>
            <a:rPr lang="ru-RU" dirty="0"/>
            <a:t> </a:t>
          </a:r>
          <a:r>
            <a:rPr lang="ru-RU" dirty="0" err="1"/>
            <a:t>съответства</a:t>
          </a:r>
          <a:r>
            <a:rPr lang="ru-RU" dirty="0"/>
            <a:t> на </a:t>
          </a:r>
          <a:r>
            <a:rPr lang="ru-RU" dirty="0" err="1"/>
            <a:t>усложненото</a:t>
          </a:r>
          <a:r>
            <a:rPr lang="ru-RU" dirty="0"/>
            <a:t> </a:t>
          </a:r>
          <a:r>
            <a:rPr lang="ru-RU" dirty="0" err="1"/>
            <a:t>съзнание</a:t>
          </a:r>
          <a:r>
            <a:rPr lang="ru-RU" dirty="0"/>
            <a:t> на </a:t>
          </a:r>
          <a:r>
            <a:rPr lang="ru-RU" dirty="0" err="1"/>
            <a:t>човека</a:t>
          </a:r>
          <a:r>
            <a:rPr lang="ru-RU" dirty="0"/>
            <a:t> от </a:t>
          </a:r>
          <a:r>
            <a:rPr lang="ru-RU" dirty="0" err="1"/>
            <a:t>модерната</a:t>
          </a:r>
          <a:r>
            <a:rPr lang="ru-RU" dirty="0"/>
            <a:t> </a:t>
          </a:r>
          <a:r>
            <a:rPr lang="ru-RU" dirty="0" err="1"/>
            <a:t>епоха</a:t>
          </a:r>
          <a:endParaRPr lang="en-US" dirty="0"/>
        </a:p>
      </dgm:t>
    </dgm:pt>
    <dgm:pt modelId="{CFB89C5E-8B44-4C17-9713-CDAE86C13248}" type="parTrans" cxnId="{C1EB52C0-2F00-4CE8-BAE0-B097D901E8B3}">
      <dgm:prSet/>
      <dgm:spPr/>
      <dgm:t>
        <a:bodyPr/>
        <a:lstStyle/>
        <a:p>
          <a:endParaRPr lang="en-US"/>
        </a:p>
      </dgm:t>
    </dgm:pt>
    <dgm:pt modelId="{47BBC5FE-4790-4DB6-9ED5-0535DFD69374}" type="sibTrans" cxnId="{C1EB52C0-2F00-4CE8-BAE0-B097D901E8B3}">
      <dgm:prSet/>
      <dgm:spPr/>
      <dgm:t>
        <a:bodyPr/>
        <a:lstStyle/>
        <a:p>
          <a:endParaRPr lang="en-US"/>
        </a:p>
      </dgm:t>
    </dgm:pt>
    <dgm:pt modelId="{B8129B68-4AF4-4600-9366-521C17FB4546}" type="pres">
      <dgm:prSet presAssocID="{19BB20B3-6C0F-411A-8005-40C26E734D37}" presName="diagram" presStyleCnt="0">
        <dgm:presLayoutVars>
          <dgm:dir/>
          <dgm:resizeHandles val="exact"/>
        </dgm:presLayoutVars>
      </dgm:prSet>
      <dgm:spPr/>
    </dgm:pt>
    <dgm:pt modelId="{619D7147-D048-4EAC-99CE-91BACACC3EA0}" type="pres">
      <dgm:prSet presAssocID="{B8FC6A0D-D272-4E1D-AB5F-36B33D63C178}" presName="arrow" presStyleLbl="node1" presStyleIdx="0" presStyleCnt="5" custScaleX="83788" custScaleY="91948">
        <dgm:presLayoutVars>
          <dgm:bulletEnabled val="1"/>
        </dgm:presLayoutVars>
      </dgm:prSet>
      <dgm:spPr/>
    </dgm:pt>
    <dgm:pt modelId="{061C7759-7843-4F38-81B1-9221BBD17A8A}" type="pres">
      <dgm:prSet presAssocID="{ACDAF4E4-1AF3-4487-9D29-2DF6B4BCD515}" presName="arrow" presStyleLbl="node1" presStyleIdx="1" presStyleCnt="5" custScaleY="148534">
        <dgm:presLayoutVars>
          <dgm:bulletEnabled val="1"/>
        </dgm:presLayoutVars>
      </dgm:prSet>
      <dgm:spPr/>
    </dgm:pt>
    <dgm:pt modelId="{59E0CC07-3641-4CD0-9F73-C03919F02881}" type="pres">
      <dgm:prSet presAssocID="{44EC88BE-90FA-4CB5-A397-D57356E89EF3}" presName="arrow" presStyleLbl="node1" presStyleIdx="2" presStyleCnt="5" custScaleX="103602" custScaleY="130616">
        <dgm:presLayoutVars>
          <dgm:bulletEnabled val="1"/>
        </dgm:presLayoutVars>
      </dgm:prSet>
      <dgm:spPr/>
    </dgm:pt>
    <dgm:pt modelId="{0D967A08-285D-4EBD-A13A-9C6911579497}" type="pres">
      <dgm:prSet presAssocID="{80FF1469-6A8C-49C9-9944-8220CF21892F}" presName="arrow" presStyleLbl="node1" presStyleIdx="3" presStyleCnt="5" custScaleY="140945">
        <dgm:presLayoutVars>
          <dgm:bulletEnabled val="1"/>
        </dgm:presLayoutVars>
      </dgm:prSet>
      <dgm:spPr/>
    </dgm:pt>
    <dgm:pt modelId="{C9889C12-922D-4B31-AA29-60DBDDB5A3CC}" type="pres">
      <dgm:prSet presAssocID="{5F3ABCBD-124D-4CAA-A94B-B1BB14C721B4}" presName="arrow" presStyleLbl="node1" presStyleIdx="4" presStyleCnt="5" custScaleY="146234">
        <dgm:presLayoutVars>
          <dgm:bulletEnabled val="1"/>
        </dgm:presLayoutVars>
      </dgm:prSet>
      <dgm:spPr/>
    </dgm:pt>
  </dgm:ptLst>
  <dgm:cxnLst>
    <dgm:cxn modelId="{93B0A718-0BF5-4EE5-B58C-C01CAE43D39E}" type="presOf" srcId="{5F3ABCBD-124D-4CAA-A94B-B1BB14C721B4}" destId="{C9889C12-922D-4B31-AA29-60DBDDB5A3CC}" srcOrd="0" destOrd="0" presId="urn:microsoft.com/office/officeart/2005/8/layout/arrow5"/>
    <dgm:cxn modelId="{31BAD635-3D9B-41D1-A33F-AF641623AFA0}" type="presOf" srcId="{19BB20B3-6C0F-411A-8005-40C26E734D37}" destId="{B8129B68-4AF4-4600-9366-521C17FB4546}" srcOrd="0" destOrd="0" presId="urn:microsoft.com/office/officeart/2005/8/layout/arrow5"/>
    <dgm:cxn modelId="{F19E1C3D-DD44-4D59-BF6D-D942FAC44B4F}" type="presOf" srcId="{B8FC6A0D-D272-4E1D-AB5F-36B33D63C178}" destId="{619D7147-D048-4EAC-99CE-91BACACC3EA0}" srcOrd="0" destOrd="0" presId="urn:microsoft.com/office/officeart/2005/8/layout/arrow5"/>
    <dgm:cxn modelId="{91B6D13D-D669-4141-A5C7-AFD515753CEC}" srcId="{19BB20B3-6C0F-411A-8005-40C26E734D37}" destId="{80FF1469-6A8C-49C9-9944-8220CF21892F}" srcOrd="3" destOrd="0" parTransId="{ACC3E1DB-2D62-47B7-B332-CC393E2A9680}" sibTransId="{8CEB9709-F8FD-488D-91B8-142A0DA6E270}"/>
    <dgm:cxn modelId="{14EECB61-0554-4D4D-AC3F-1CF07A6E687F}" srcId="{19BB20B3-6C0F-411A-8005-40C26E734D37}" destId="{B8FC6A0D-D272-4E1D-AB5F-36B33D63C178}" srcOrd="0" destOrd="0" parTransId="{33FECDBC-1022-444A-ADD6-B92B759B176B}" sibTransId="{29F3BBD2-C5C6-46CF-B3DE-6B78D01D95EF}"/>
    <dgm:cxn modelId="{0EB58173-28DA-4BC3-A0D8-E3557FFF1AF4}" srcId="{19BB20B3-6C0F-411A-8005-40C26E734D37}" destId="{44EC88BE-90FA-4CB5-A397-D57356E89EF3}" srcOrd="2" destOrd="0" parTransId="{89806BFC-AE0E-4135-A2C8-B9B9F10BD02B}" sibTransId="{7AF83CFC-FEF1-4CD2-931B-7AC623254CBF}"/>
    <dgm:cxn modelId="{F426DE53-800B-4FCA-8FED-E51BCD512A5A}" type="presOf" srcId="{80FF1469-6A8C-49C9-9944-8220CF21892F}" destId="{0D967A08-285D-4EBD-A13A-9C6911579497}" srcOrd="0" destOrd="0" presId="urn:microsoft.com/office/officeart/2005/8/layout/arrow5"/>
    <dgm:cxn modelId="{D9EE5E94-3676-402A-84FF-4B59AE7217AC}" type="presOf" srcId="{ACDAF4E4-1AF3-4487-9D29-2DF6B4BCD515}" destId="{061C7759-7843-4F38-81B1-9221BBD17A8A}" srcOrd="0" destOrd="0" presId="urn:microsoft.com/office/officeart/2005/8/layout/arrow5"/>
    <dgm:cxn modelId="{6E7633BC-527B-4C80-9580-B1760E42EBD2}" srcId="{19BB20B3-6C0F-411A-8005-40C26E734D37}" destId="{ACDAF4E4-1AF3-4487-9D29-2DF6B4BCD515}" srcOrd="1" destOrd="0" parTransId="{000B4F14-8723-4204-BEDB-939492CEFC25}" sibTransId="{71481EA8-398A-4A5C-B965-E6E0FBEF7E04}"/>
    <dgm:cxn modelId="{C1EB52C0-2F00-4CE8-BAE0-B097D901E8B3}" srcId="{19BB20B3-6C0F-411A-8005-40C26E734D37}" destId="{5F3ABCBD-124D-4CAA-A94B-B1BB14C721B4}" srcOrd="4" destOrd="0" parTransId="{CFB89C5E-8B44-4C17-9713-CDAE86C13248}" sibTransId="{47BBC5FE-4790-4DB6-9ED5-0535DFD69374}"/>
    <dgm:cxn modelId="{286BBBF0-40E4-4C39-8459-048E5D512476}" type="presOf" srcId="{44EC88BE-90FA-4CB5-A397-D57356E89EF3}" destId="{59E0CC07-3641-4CD0-9F73-C03919F02881}" srcOrd="0" destOrd="0" presId="urn:microsoft.com/office/officeart/2005/8/layout/arrow5"/>
    <dgm:cxn modelId="{9D41E446-D818-45AC-B1C3-D8F4D3664A2D}" type="presParOf" srcId="{B8129B68-4AF4-4600-9366-521C17FB4546}" destId="{619D7147-D048-4EAC-99CE-91BACACC3EA0}" srcOrd="0" destOrd="0" presId="urn:microsoft.com/office/officeart/2005/8/layout/arrow5"/>
    <dgm:cxn modelId="{84BEC204-5666-4A62-BA10-697128332836}" type="presParOf" srcId="{B8129B68-4AF4-4600-9366-521C17FB4546}" destId="{061C7759-7843-4F38-81B1-9221BBD17A8A}" srcOrd="1" destOrd="0" presId="urn:microsoft.com/office/officeart/2005/8/layout/arrow5"/>
    <dgm:cxn modelId="{57B54C92-8FDF-44C7-9587-B308B5555C3C}" type="presParOf" srcId="{B8129B68-4AF4-4600-9366-521C17FB4546}" destId="{59E0CC07-3641-4CD0-9F73-C03919F02881}" srcOrd="2" destOrd="0" presId="urn:microsoft.com/office/officeart/2005/8/layout/arrow5"/>
    <dgm:cxn modelId="{AFA6EACC-377F-4E53-95EF-21977338D8DB}" type="presParOf" srcId="{B8129B68-4AF4-4600-9366-521C17FB4546}" destId="{0D967A08-285D-4EBD-A13A-9C6911579497}" srcOrd="3" destOrd="0" presId="urn:microsoft.com/office/officeart/2005/8/layout/arrow5"/>
    <dgm:cxn modelId="{858346D9-BE9C-47A8-92C0-93575CAECE40}" type="presParOf" srcId="{B8129B68-4AF4-4600-9366-521C17FB4546}" destId="{C9889C12-922D-4B31-AA29-60DBDDB5A3CC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E1DD8B-8747-4B1F-B47B-5373003DE60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781F962-8E8A-489D-B8B1-0B6D60EAE1CA}">
      <dgm:prSet/>
      <dgm:spPr/>
      <dgm:t>
        <a:bodyPr/>
        <a:lstStyle/>
        <a:p>
          <a:r>
            <a:rPr lang="ru-RU"/>
            <a:t>Стихотворението на Верлен е лирическа миниатюра, в която чрез есенната природна картина е представена сложната гама от емоции на лирическия говорител. Самата есен присъства чрез отделни, като че ли изолирани един от друг образи. Не те обаче са определящи, а конкретните възприятия, които определят чувствата и мислите на лирическия герой.</a:t>
          </a:r>
          <a:endParaRPr lang="en-US"/>
        </a:p>
      </dgm:t>
    </dgm:pt>
    <dgm:pt modelId="{F485214A-30BD-4D41-A5AC-CBC9F5147BAE}" type="parTrans" cxnId="{3A2D96FA-C88B-4C1F-B35A-5D76079CCCA8}">
      <dgm:prSet/>
      <dgm:spPr/>
      <dgm:t>
        <a:bodyPr/>
        <a:lstStyle/>
        <a:p>
          <a:endParaRPr lang="en-US"/>
        </a:p>
      </dgm:t>
    </dgm:pt>
    <dgm:pt modelId="{A2F38105-5C39-4A93-9475-27E10DA8E0CF}" type="sibTrans" cxnId="{3A2D96FA-C88B-4C1F-B35A-5D76079CCCA8}">
      <dgm:prSet/>
      <dgm:spPr/>
      <dgm:t>
        <a:bodyPr/>
        <a:lstStyle/>
        <a:p>
          <a:endParaRPr lang="en-US"/>
        </a:p>
      </dgm:t>
    </dgm:pt>
    <dgm:pt modelId="{E267A896-AFE4-459F-85CC-26F780E0DC50}">
      <dgm:prSet/>
      <dgm:spPr/>
      <dgm:t>
        <a:bodyPr/>
        <a:lstStyle/>
        <a:p>
          <a:r>
            <a:rPr lang="ru-RU"/>
            <a:t>Основната роля, която играят в изграждането на стихотворението за печатаните в него настроения, дава основание то да бъде като импресия. Импресия (впечатление, от латински impression, означава буквално „отпечатък“) е произведение на изкуството, създадено въз основа на лични впечатления от нещо лично и непосредствено преживяно. Българската дума „впечатление“ също съдържа идеята отпечатък.</a:t>
          </a:r>
          <a:endParaRPr lang="en-US"/>
        </a:p>
      </dgm:t>
    </dgm:pt>
    <dgm:pt modelId="{02884A11-BE07-43FE-816B-DA993CA294E0}" type="parTrans" cxnId="{3A3CE68C-C414-48AA-BDFC-70835ABEA7C6}">
      <dgm:prSet/>
      <dgm:spPr/>
      <dgm:t>
        <a:bodyPr/>
        <a:lstStyle/>
        <a:p>
          <a:endParaRPr lang="en-US"/>
        </a:p>
      </dgm:t>
    </dgm:pt>
    <dgm:pt modelId="{CB4430DF-B709-47BA-8F94-E983DE015781}" type="sibTrans" cxnId="{3A3CE68C-C414-48AA-BDFC-70835ABEA7C6}">
      <dgm:prSet/>
      <dgm:spPr/>
      <dgm:t>
        <a:bodyPr/>
        <a:lstStyle/>
        <a:p>
          <a:endParaRPr lang="en-US"/>
        </a:p>
      </dgm:t>
    </dgm:pt>
    <dgm:pt modelId="{66F3B5BD-4412-4CEC-AD0A-AE78C525C547}" type="pres">
      <dgm:prSet presAssocID="{BAE1DD8B-8747-4B1F-B47B-5373003DE60B}" presName="linear" presStyleCnt="0">
        <dgm:presLayoutVars>
          <dgm:animLvl val="lvl"/>
          <dgm:resizeHandles val="exact"/>
        </dgm:presLayoutVars>
      </dgm:prSet>
      <dgm:spPr/>
    </dgm:pt>
    <dgm:pt modelId="{30464808-1307-4CCA-A61D-DE77843B85D8}" type="pres">
      <dgm:prSet presAssocID="{7781F962-8E8A-489D-B8B1-0B6D60EAE1C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36FAAF5-372B-4C2C-8960-E7EAC6A34B5A}" type="pres">
      <dgm:prSet presAssocID="{A2F38105-5C39-4A93-9475-27E10DA8E0CF}" presName="spacer" presStyleCnt="0"/>
      <dgm:spPr/>
    </dgm:pt>
    <dgm:pt modelId="{42615BCE-F2FE-4333-B847-0677BE7749F5}" type="pres">
      <dgm:prSet presAssocID="{E267A896-AFE4-459F-85CC-26F780E0DC5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A3CE68C-C414-48AA-BDFC-70835ABEA7C6}" srcId="{BAE1DD8B-8747-4B1F-B47B-5373003DE60B}" destId="{E267A896-AFE4-459F-85CC-26F780E0DC50}" srcOrd="1" destOrd="0" parTransId="{02884A11-BE07-43FE-816B-DA993CA294E0}" sibTransId="{CB4430DF-B709-47BA-8F94-E983DE015781}"/>
    <dgm:cxn modelId="{9496449E-5583-47CF-AF39-60F3C67B12E8}" type="presOf" srcId="{BAE1DD8B-8747-4B1F-B47B-5373003DE60B}" destId="{66F3B5BD-4412-4CEC-AD0A-AE78C525C547}" srcOrd="0" destOrd="0" presId="urn:microsoft.com/office/officeart/2005/8/layout/vList2"/>
    <dgm:cxn modelId="{0CDC60C3-DF04-4659-B496-00FB71BEE280}" type="presOf" srcId="{7781F962-8E8A-489D-B8B1-0B6D60EAE1CA}" destId="{30464808-1307-4CCA-A61D-DE77843B85D8}" srcOrd="0" destOrd="0" presId="urn:microsoft.com/office/officeart/2005/8/layout/vList2"/>
    <dgm:cxn modelId="{7F7D30D3-5BDA-4F92-B834-E6D6F0198CA2}" type="presOf" srcId="{E267A896-AFE4-459F-85CC-26F780E0DC50}" destId="{42615BCE-F2FE-4333-B847-0677BE7749F5}" srcOrd="0" destOrd="0" presId="urn:microsoft.com/office/officeart/2005/8/layout/vList2"/>
    <dgm:cxn modelId="{3A2D96FA-C88B-4C1F-B35A-5D76079CCCA8}" srcId="{BAE1DD8B-8747-4B1F-B47B-5373003DE60B}" destId="{7781F962-8E8A-489D-B8B1-0B6D60EAE1CA}" srcOrd="0" destOrd="0" parTransId="{F485214A-30BD-4D41-A5AC-CBC9F5147BAE}" sibTransId="{A2F38105-5C39-4A93-9475-27E10DA8E0CF}"/>
    <dgm:cxn modelId="{E12C6749-7049-422E-B524-B0158D971344}" type="presParOf" srcId="{66F3B5BD-4412-4CEC-AD0A-AE78C525C547}" destId="{30464808-1307-4CCA-A61D-DE77843B85D8}" srcOrd="0" destOrd="0" presId="urn:microsoft.com/office/officeart/2005/8/layout/vList2"/>
    <dgm:cxn modelId="{3EBAFDEB-2641-4129-A37B-EC794B9735C8}" type="presParOf" srcId="{66F3B5BD-4412-4CEC-AD0A-AE78C525C547}" destId="{936FAAF5-372B-4C2C-8960-E7EAC6A34B5A}" srcOrd="1" destOrd="0" presId="urn:microsoft.com/office/officeart/2005/8/layout/vList2"/>
    <dgm:cxn modelId="{F117C637-5A6B-4A4C-9018-323C3460B858}" type="presParOf" srcId="{66F3B5BD-4412-4CEC-AD0A-AE78C525C547}" destId="{42615BCE-F2FE-4333-B847-0677BE7749F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9E566-793F-436B-B014-C7231370443C}">
      <dsp:nvSpPr>
        <dsp:cNvPr id="0" name=""/>
        <dsp:cNvSpPr/>
      </dsp:nvSpPr>
      <dsp:spPr>
        <a:xfrm>
          <a:off x="615" y="249244"/>
          <a:ext cx="2398705" cy="1439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а) литературно направление, основано на </a:t>
          </a:r>
          <a:r>
            <a:rPr lang="ru-RU" sz="1000" kern="1200" dirty="0" err="1"/>
            <a:t>идеята</a:t>
          </a:r>
          <a:r>
            <a:rPr lang="ru-RU" sz="1000" kern="1200" dirty="0"/>
            <a:t>, че е </a:t>
          </a:r>
          <a:r>
            <a:rPr lang="ru-RU" sz="1000" kern="1200" dirty="0" err="1"/>
            <a:t>настъпила</a:t>
          </a:r>
          <a:r>
            <a:rPr lang="ru-RU" sz="1000" kern="1200" dirty="0"/>
            <a:t> нова </a:t>
          </a:r>
          <a:r>
            <a:rPr lang="ru-RU" sz="1000" kern="1200" dirty="0" err="1"/>
            <a:t>епоха</a:t>
          </a:r>
          <a:r>
            <a:rPr lang="ru-RU" sz="1000" kern="1200" dirty="0"/>
            <a:t>, различна от </a:t>
          </a:r>
          <a:r>
            <a:rPr lang="ru-RU" sz="1000" kern="1200" dirty="0" err="1"/>
            <a:t>дотогавашната</a:t>
          </a:r>
          <a:r>
            <a:rPr lang="ru-RU" sz="1000" kern="1200" dirty="0"/>
            <a:t> </a:t>
          </a:r>
          <a:r>
            <a:rPr lang="ru-RU" sz="1000" kern="1200" dirty="0" err="1"/>
            <a:t>човешка</a:t>
          </a:r>
          <a:r>
            <a:rPr lang="ru-RU" sz="1000" kern="1200" dirty="0"/>
            <a:t> история;</a:t>
          </a:r>
          <a:endParaRPr lang="en-US" sz="1000" kern="1200" dirty="0"/>
        </a:p>
      </dsp:txBody>
      <dsp:txXfrm>
        <a:off x="615" y="249244"/>
        <a:ext cx="2398705" cy="1439223"/>
      </dsp:txXfrm>
    </dsp:sp>
    <dsp:sp modelId="{6038EEB2-7DF4-460D-BCC9-7BBFAED1F7E4}">
      <dsp:nvSpPr>
        <dsp:cNvPr id="0" name=""/>
        <dsp:cNvSpPr/>
      </dsp:nvSpPr>
      <dsp:spPr>
        <a:xfrm>
          <a:off x="2639191" y="249244"/>
          <a:ext cx="2398705" cy="1439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б) </a:t>
          </a:r>
          <a:r>
            <a:rPr lang="ru-RU" sz="1000" kern="1200" dirty="0" err="1"/>
            <a:t>заобикалящата</a:t>
          </a:r>
          <a:r>
            <a:rPr lang="ru-RU" sz="1000" kern="1200" dirty="0"/>
            <a:t> </a:t>
          </a:r>
          <a:r>
            <a:rPr lang="ru-RU" sz="1000" kern="1200" dirty="0" err="1"/>
            <a:t>действителност</a:t>
          </a:r>
          <a:r>
            <a:rPr lang="ru-RU" sz="1000" kern="1200" dirty="0"/>
            <a:t> се </a:t>
          </a:r>
          <a:r>
            <a:rPr lang="ru-RU" sz="1000" kern="1200" dirty="0" err="1"/>
            <a:t>мисли</a:t>
          </a:r>
          <a:r>
            <a:rPr lang="ru-RU" sz="1000" kern="1200" dirty="0"/>
            <a:t> </a:t>
          </a:r>
          <a:r>
            <a:rPr lang="ru-RU" sz="1000" kern="1200" dirty="0" err="1"/>
            <a:t>като</a:t>
          </a:r>
          <a:r>
            <a:rPr lang="ru-RU" sz="1000" kern="1200" dirty="0"/>
            <a:t> </a:t>
          </a:r>
          <a:r>
            <a:rPr lang="ru-RU" sz="1000" kern="1200" dirty="0" err="1"/>
            <a:t>обхваната</a:t>
          </a:r>
          <a:r>
            <a:rPr lang="ru-RU" sz="1000" kern="1200" dirty="0"/>
            <a:t> от хаос, а </a:t>
          </a:r>
          <a:r>
            <a:rPr lang="ru-RU" sz="1000" kern="1200" dirty="0" err="1"/>
            <a:t>призванието</a:t>
          </a:r>
          <a:r>
            <a:rPr lang="ru-RU" sz="1000" kern="1200" dirty="0"/>
            <a:t> на </a:t>
          </a:r>
          <a:r>
            <a:rPr lang="ru-RU" sz="1000" kern="1200" dirty="0" err="1"/>
            <a:t>изкуството</a:t>
          </a:r>
          <a:r>
            <a:rPr lang="ru-RU" sz="1000" kern="1200" dirty="0"/>
            <a:t> е да се </a:t>
          </a:r>
          <a:r>
            <a:rPr lang="ru-RU" sz="1000" kern="1200" dirty="0" err="1"/>
            <a:t>превърне</a:t>
          </a:r>
          <a:r>
            <a:rPr lang="ru-RU" sz="1000" kern="1200" dirty="0"/>
            <a:t> в нова религия и да </a:t>
          </a:r>
          <a:r>
            <a:rPr lang="ru-RU" sz="1000" kern="1200" dirty="0" err="1"/>
            <a:t>създаде</a:t>
          </a:r>
          <a:r>
            <a:rPr lang="ru-RU" sz="1000" kern="1200" dirty="0"/>
            <a:t> </a:t>
          </a:r>
          <a:r>
            <a:rPr lang="ru-RU" sz="1000" kern="1200" dirty="0" err="1"/>
            <a:t>порядък</a:t>
          </a:r>
          <a:r>
            <a:rPr lang="ru-RU" sz="1000" kern="1200" dirty="0"/>
            <a:t>;</a:t>
          </a:r>
          <a:endParaRPr lang="en-US" sz="1000" kern="1200" dirty="0"/>
        </a:p>
      </dsp:txBody>
      <dsp:txXfrm>
        <a:off x="2639191" y="249244"/>
        <a:ext cx="2398705" cy="1439223"/>
      </dsp:txXfrm>
    </dsp:sp>
    <dsp:sp modelId="{BAEB7FA9-7481-4BBF-90AA-8AA6481502DB}">
      <dsp:nvSpPr>
        <dsp:cNvPr id="0" name=""/>
        <dsp:cNvSpPr/>
      </dsp:nvSpPr>
      <dsp:spPr>
        <a:xfrm>
          <a:off x="615" y="1928338"/>
          <a:ext cx="2398705" cy="1439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/>
            <a:t>в)утвърждава се потребността от нов език - обявяват се срещу масовия вкус и нарушават установените конвенции;</a:t>
          </a:r>
          <a:endParaRPr lang="en-US" sz="1000" kern="1200"/>
        </a:p>
      </dsp:txBody>
      <dsp:txXfrm>
        <a:off x="615" y="1928338"/>
        <a:ext cx="2398705" cy="1439223"/>
      </dsp:txXfrm>
    </dsp:sp>
    <dsp:sp modelId="{408BA77F-3A46-48E3-8EFE-8E3C4B2288C7}">
      <dsp:nvSpPr>
        <dsp:cNvPr id="0" name=""/>
        <dsp:cNvSpPr/>
      </dsp:nvSpPr>
      <dsp:spPr>
        <a:xfrm>
          <a:off x="2639191" y="1928338"/>
          <a:ext cx="2398705" cy="1439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г)</a:t>
          </a:r>
          <a:r>
            <a:rPr lang="ru-RU" sz="1000" kern="1200" dirty="0" err="1"/>
            <a:t>господстващата</a:t>
          </a:r>
          <a:r>
            <a:rPr lang="ru-RU" sz="1000" kern="1200" dirty="0"/>
            <a:t> </a:t>
          </a:r>
          <a:r>
            <a:rPr lang="ru-RU" sz="1000" kern="1200" dirty="0" err="1"/>
            <a:t>култура</a:t>
          </a:r>
          <a:r>
            <a:rPr lang="ru-RU" sz="1000" kern="1200" dirty="0"/>
            <a:t> се </a:t>
          </a:r>
          <a:r>
            <a:rPr lang="ru-RU" sz="1000" kern="1200" dirty="0" err="1"/>
            <a:t>осмисля</a:t>
          </a:r>
          <a:r>
            <a:rPr lang="ru-RU" sz="1000" kern="1200" dirty="0"/>
            <a:t> </a:t>
          </a:r>
          <a:r>
            <a:rPr lang="ru-RU" sz="1000" kern="1200" dirty="0" err="1"/>
            <a:t>като</a:t>
          </a:r>
          <a:r>
            <a:rPr lang="ru-RU" sz="1000" kern="1200" dirty="0"/>
            <a:t> </a:t>
          </a:r>
          <a:r>
            <a:rPr lang="ru-RU" sz="1000" kern="1200" dirty="0" err="1"/>
            <a:t>изпразнена</a:t>
          </a:r>
          <a:r>
            <a:rPr lang="ru-RU" sz="1000" kern="1200" dirty="0"/>
            <a:t> от </a:t>
          </a:r>
          <a:r>
            <a:rPr lang="ru-RU" sz="1000" kern="1200" dirty="0" err="1"/>
            <a:t>съдържание</a:t>
          </a:r>
          <a:r>
            <a:rPr lang="ru-RU" sz="1000" kern="1200" dirty="0"/>
            <a:t> и неадекватна на </a:t>
          </a:r>
          <a:r>
            <a:rPr lang="ru-RU" sz="1000" kern="1200" dirty="0" err="1"/>
            <a:t>светоусещането</a:t>
          </a:r>
          <a:r>
            <a:rPr lang="ru-RU" sz="1000" kern="1200" dirty="0"/>
            <a:t> на </a:t>
          </a:r>
          <a:r>
            <a:rPr lang="ru-RU" sz="1000" kern="1200" dirty="0" err="1"/>
            <a:t>модерния</a:t>
          </a:r>
          <a:r>
            <a:rPr lang="ru-RU" sz="1000" kern="1200" dirty="0"/>
            <a:t> </a:t>
          </a:r>
          <a:r>
            <a:rPr lang="ru-RU" sz="1000" kern="1200" dirty="0" err="1"/>
            <a:t>човек</a:t>
          </a:r>
          <a:r>
            <a:rPr lang="ru-RU" sz="1000" kern="1200" dirty="0"/>
            <a:t>, </a:t>
          </a:r>
          <a:r>
            <a:rPr lang="ru-RU" sz="1000" kern="1200" dirty="0" err="1"/>
            <a:t>поради</a:t>
          </a:r>
          <a:r>
            <a:rPr lang="ru-RU" sz="1000" kern="1200" dirty="0"/>
            <a:t> </a:t>
          </a:r>
          <a:r>
            <a:rPr lang="ru-RU" sz="1000" kern="1200" dirty="0" err="1"/>
            <a:t>което</a:t>
          </a:r>
          <a:r>
            <a:rPr lang="ru-RU" sz="1000" kern="1200" dirty="0"/>
            <a:t>  </a:t>
          </a:r>
          <a:r>
            <a:rPr lang="ru-RU" sz="1000" kern="1200" dirty="0" err="1"/>
            <a:t>модернистите</a:t>
          </a:r>
          <a:r>
            <a:rPr lang="ru-RU" sz="1000" kern="1200" dirty="0"/>
            <a:t> </a:t>
          </a:r>
          <a:r>
            <a:rPr lang="ru-RU" sz="1000" kern="1200" dirty="0" err="1"/>
            <a:t>търсят</a:t>
          </a:r>
          <a:r>
            <a:rPr lang="ru-RU" sz="1000" kern="1200" dirty="0"/>
            <a:t> </a:t>
          </a:r>
          <a:r>
            <a:rPr lang="ru-RU" sz="1000" kern="1200" dirty="0" err="1"/>
            <a:t>автентичното</a:t>
          </a:r>
          <a:r>
            <a:rPr lang="ru-RU" sz="1000" kern="1200" dirty="0"/>
            <a:t>, </a:t>
          </a:r>
          <a:r>
            <a:rPr lang="ru-RU" sz="1000" kern="1200" dirty="0" err="1"/>
            <a:t>дори</a:t>
          </a:r>
          <a:r>
            <a:rPr lang="ru-RU" sz="1000" kern="1200" dirty="0"/>
            <a:t> </a:t>
          </a:r>
          <a:r>
            <a:rPr lang="ru-RU" sz="1000" kern="1200" dirty="0" err="1"/>
            <a:t>примитивното</a:t>
          </a:r>
          <a:r>
            <a:rPr lang="ru-RU" sz="1000" kern="1200" dirty="0"/>
            <a:t> у </a:t>
          </a:r>
          <a:r>
            <a:rPr lang="ru-RU" sz="1000" kern="1200" dirty="0" err="1"/>
            <a:t>човека</a:t>
          </a:r>
          <a:r>
            <a:rPr lang="ru-RU" sz="1000" kern="1200" dirty="0"/>
            <a:t> - </a:t>
          </a:r>
          <a:r>
            <a:rPr lang="ru-RU" sz="1000" kern="1200" dirty="0" err="1"/>
            <a:t>подсъзнанието</a:t>
          </a:r>
          <a:r>
            <a:rPr lang="ru-RU" sz="1000" kern="1200" dirty="0"/>
            <a:t>, </a:t>
          </a:r>
          <a:r>
            <a:rPr lang="ru-RU" sz="1000" kern="1200" dirty="0" err="1"/>
            <a:t>инстинктите</a:t>
          </a:r>
          <a:r>
            <a:rPr lang="ru-RU" sz="1000" kern="1200" dirty="0"/>
            <a:t>;</a:t>
          </a:r>
          <a:endParaRPr lang="en-US" sz="1000" kern="1200" dirty="0"/>
        </a:p>
      </dsp:txBody>
      <dsp:txXfrm>
        <a:off x="2639191" y="1928338"/>
        <a:ext cx="2398705" cy="1439223"/>
      </dsp:txXfrm>
    </dsp:sp>
    <dsp:sp modelId="{D32DE281-84E4-4110-8E00-DA3D6116B62B}">
      <dsp:nvSpPr>
        <dsp:cNvPr id="0" name=""/>
        <dsp:cNvSpPr/>
      </dsp:nvSpPr>
      <dsp:spPr>
        <a:xfrm>
          <a:off x="615" y="3607432"/>
          <a:ext cx="2398705" cy="1439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д)</a:t>
          </a:r>
          <a:r>
            <a:rPr lang="ru-RU" sz="1000" kern="1200" dirty="0" err="1"/>
            <a:t>модернизмът</a:t>
          </a:r>
          <a:r>
            <a:rPr lang="ru-RU" sz="1000" kern="1200" dirty="0"/>
            <a:t> </a:t>
          </a:r>
          <a:r>
            <a:rPr lang="ru-RU" sz="1000" kern="1200" dirty="0" err="1"/>
            <a:t>отхвърля</a:t>
          </a:r>
          <a:r>
            <a:rPr lang="ru-RU" sz="1000" kern="1200" dirty="0"/>
            <a:t> </a:t>
          </a:r>
          <a:r>
            <a:rPr lang="ru-RU" sz="1000" kern="1200" dirty="0" err="1"/>
            <a:t>миметичното</a:t>
          </a:r>
          <a:r>
            <a:rPr lang="ru-RU" sz="1000" kern="1200" dirty="0"/>
            <a:t> (</a:t>
          </a:r>
          <a:r>
            <a:rPr lang="ru-RU" sz="1000" kern="1200" dirty="0" err="1"/>
            <a:t>подражателното</a:t>
          </a:r>
          <a:r>
            <a:rPr lang="ru-RU" sz="1000" kern="1200" dirty="0"/>
            <a:t>) </a:t>
          </a:r>
          <a:r>
            <a:rPr lang="ru-RU" sz="1000" kern="1200" dirty="0" err="1"/>
            <a:t>изкуство</a:t>
          </a:r>
          <a:r>
            <a:rPr lang="ru-RU" sz="1000" kern="1200" dirty="0"/>
            <a:t>, </a:t>
          </a:r>
          <a:r>
            <a:rPr lang="ru-RU" sz="1000" kern="1200" dirty="0" err="1"/>
            <a:t>копиращо</a:t>
          </a:r>
          <a:r>
            <a:rPr lang="ru-RU" sz="1000" kern="1200" dirty="0"/>
            <a:t> </a:t>
          </a:r>
          <a:r>
            <a:rPr lang="ru-RU" sz="1000" kern="1200" dirty="0" err="1"/>
            <a:t>действителността</a:t>
          </a:r>
          <a:r>
            <a:rPr lang="ru-RU" sz="1000" kern="1200" dirty="0"/>
            <a:t>;</a:t>
          </a:r>
          <a:endParaRPr lang="en-US" sz="1000" kern="1200" dirty="0"/>
        </a:p>
      </dsp:txBody>
      <dsp:txXfrm>
        <a:off x="615" y="3607432"/>
        <a:ext cx="2398705" cy="1439223"/>
      </dsp:txXfrm>
    </dsp:sp>
    <dsp:sp modelId="{967F5489-ABE9-4F21-99DE-FE1188CF8B7F}">
      <dsp:nvSpPr>
        <dsp:cNvPr id="0" name=""/>
        <dsp:cNvSpPr/>
      </dsp:nvSpPr>
      <dsp:spPr>
        <a:xfrm>
          <a:off x="2639191" y="3607432"/>
          <a:ext cx="2398705" cy="14392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/>
            <a:t>е)поставя се под съмнение дори границата между изкуството и живота ( случаят с френския художник Марсел Дюшан, който през 1917 година излага в изложбена зала вместо скулптура истински писоар с надписа “Фонтан”).</a:t>
          </a:r>
          <a:endParaRPr lang="en-US" sz="1000" kern="1200"/>
        </a:p>
      </dsp:txBody>
      <dsp:txXfrm>
        <a:off x="2639191" y="3607432"/>
        <a:ext cx="2398705" cy="1439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021F1-B5C9-4F57-BDAE-7B4803CD687B}">
      <dsp:nvSpPr>
        <dsp:cNvPr id="0" name=""/>
        <dsp:cNvSpPr/>
      </dsp:nvSpPr>
      <dsp:spPr>
        <a:xfrm>
          <a:off x="0" y="0"/>
          <a:ext cx="3901142" cy="8100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а) </a:t>
          </a:r>
          <a:r>
            <a:rPr lang="ru-RU" sz="1100" kern="1200" dirty="0" err="1"/>
            <a:t>първи</a:t>
          </a:r>
          <a:r>
            <a:rPr lang="ru-RU" sz="1100" kern="1200" dirty="0"/>
            <a:t> </a:t>
          </a:r>
          <a:r>
            <a:rPr lang="ru-RU" sz="1100" kern="1200" dirty="0" err="1"/>
            <a:t>етап</a:t>
          </a:r>
          <a:r>
            <a:rPr lang="ru-RU" sz="1100" kern="1200" dirty="0"/>
            <a:t> - период на символизма (</a:t>
          </a:r>
          <a:r>
            <a:rPr lang="ru-RU" sz="1100" kern="1200" dirty="0" err="1"/>
            <a:t>започва</a:t>
          </a:r>
          <a:r>
            <a:rPr lang="ru-RU" sz="1100" kern="1200" dirty="0"/>
            <a:t> с Бодлер и </a:t>
          </a:r>
          <a:r>
            <a:rPr lang="ru-RU" sz="1100" kern="1200" dirty="0" err="1"/>
            <a:t>завършва</a:t>
          </a:r>
          <a:r>
            <a:rPr lang="ru-RU" sz="1100" kern="1200" dirty="0"/>
            <a:t> с </a:t>
          </a:r>
          <a:r>
            <a:rPr lang="ru-RU" sz="1100" kern="1200" dirty="0" err="1"/>
            <a:t>избухването</a:t>
          </a:r>
          <a:r>
            <a:rPr lang="ru-RU" sz="1100" kern="1200" dirty="0"/>
            <a:t> на </a:t>
          </a:r>
          <a:r>
            <a:rPr lang="ru-RU" sz="1100" kern="1200" dirty="0" err="1"/>
            <a:t>Първата</a:t>
          </a:r>
          <a:r>
            <a:rPr lang="ru-RU" sz="1100" kern="1200" dirty="0"/>
            <a:t> </a:t>
          </a:r>
          <a:r>
            <a:rPr lang="ru-RU" sz="1100" kern="1200" dirty="0" err="1"/>
            <a:t>световна</a:t>
          </a:r>
          <a:r>
            <a:rPr lang="ru-RU" sz="1100" kern="1200" dirty="0"/>
            <a:t> война);</a:t>
          </a:r>
          <a:endParaRPr lang="en-US" sz="1100" kern="1200" dirty="0"/>
        </a:p>
      </dsp:txBody>
      <dsp:txXfrm>
        <a:off x="23726" y="23726"/>
        <a:ext cx="2932258" cy="762598"/>
      </dsp:txXfrm>
    </dsp:sp>
    <dsp:sp modelId="{B401436C-AD46-4872-9EF9-5DDA5874C116}">
      <dsp:nvSpPr>
        <dsp:cNvPr id="0" name=""/>
        <dsp:cNvSpPr/>
      </dsp:nvSpPr>
      <dsp:spPr>
        <a:xfrm>
          <a:off x="291319" y="922557"/>
          <a:ext cx="3901142" cy="8100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- интровертност на лирическия Аз - вглъбеност, обърнатост към душевния свят,индивидуализъм;</a:t>
          </a:r>
          <a:endParaRPr lang="en-US" sz="1100" kern="1200"/>
        </a:p>
      </dsp:txBody>
      <dsp:txXfrm>
        <a:off x="315045" y="946283"/>
        <a:ext cx="3035838" cy="762598"/>
      </dsp:txXfrm>
    </dsp:sp>
    <dsp:sp modelId="{C1CDA99B-0778-43BB-9F64-54DADAF1AA75}">
      <dsp:nvSpPr>
        <dsp:cNvPr id="0" name=""/>
        <dsp:cNvSpPr/>
      </dsp:nvSpPr>
      <dsp:spPr>
        <a:xfrm>
          <a:off x="582638" y="1845114"/>
          <a:ext cx="3901142" cy="8100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- творбата е построена чрез нюанси и недоизказаност;</a:t>
          </a:r>
          <a:endParaRPr lang="en-US" sz="1100" kern="1200"/>
        </a:p>
      </dsp:txBody>
      <dsp:txXfrm>
        <a:off x="606364" y="1868840"/>
        <a:ext cx="3035838" cy="762598"/>
      </dsp:txXfrm>
    </dsp:sp>
    <dsp:sp modelId="{CE186726-C4CB-4AB1-992D-90E0DEEEA418}">
      <dsp:nvSpPr>
        <dsp:cNvPr id="0" name=""/>
        <dsp:cNvSpPr/>
      </dsp:nvSpPr>
      <dsp:spPr>
        <a:xfrm>
          <a:off x="873957" y="2767672"/>
          <a:ext cx="3901142" cy="8100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- съзвучие и музикалност;</a:t>
          </a:r>
          <a:endParaRPr lang="en-US" sz="1100" kern="1200"/>
        </a:p>
      </dsp:txBody>
      <dsp:txXfrm>
        <a:off x="897683" y="2791398"/>
        <a:ext cx="3035838" cy="762598"/>
      </dsp:txXfrm>
    </dsp:sp>
    <dsp:sp modelId="{69A40780-4B40-41A1-82C7-B37C9B777D5B}">
      <dsp:nvSpPr>
        <dsp:cNvPr id="0" name=""/>
        <dsp:cNvSpPr/>
      </dsp:nvSpPr>
      <dsp:spPr>
        <a:xfrm>
          <a:off x="1165276" y="3690229"/>
          <a:ext cx="3901142" cy="8100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- противопоставяне на две реалности: материална и идеална (посредством символите се изгражда мост между тях)</a:t>
          </a:r>
          <a:endParaRPr lang="en-US" sz="1100" kern="1200"/>
        </a:p>
      </dsp:txBody>
      <dsp:txXfrm>
        <a:off x="1189002" y="3713955"/>
        <a:ext cx="3035838" cy="762598"/>
      </dsp:txXfrm>
    </dsp:sp>
    <dsp:sp modelId="{49A15654-DAC5-44BD-925B-1D0A2C1E8BF3}">
      <dsp:nvSpPr>
        <dsp:cNvPr id="0" name=""/>
        <dsp:cNvSpPr/>
      </dsp:nvSpPr>
      <dsp:spPr>
        <a:xfrm>
          <a:off x="3374609" y="591786"/>
          <a:ext cx="526532" cy="52653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493079" y="591786"/>
        <a:ext cx="289592" cy="396215"/>
      </dsp:txXfrm>
    </dsp:sp>
    <dsp:sp modelId="{861B92C6-DEF7-4FB2-BBD0-5340138AC2C5}">
      <dsp:nvSpPr>
        <dsp:cNvPr id="0" name=""/>
        <dsp:cNvSpPr/>
      </dsp:nvSpPr>
      <dsp:spPr>
        <a:xfrm>
          <a:off x="3665928" y="1514344"/>
          <a:ext cx="526532" cy="52653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784398" y="1514344"/>
        <a:ext cx="289592" cy="396215"/>
      </dsp:txXfrm>
    </dsp:sp>
    <dsp:sp modelId="{AA3D3247-3FA0-4AFB-A021-213D34A750FE}">
      <dsp:nvSpPr>
        <dsp:cNvPr id="0" name=""/>
        <dsp:cNvSpPr/>
      </dsp:nvSpPr>
      <dsp:spPr>
        <a:xfrm>
          <a:off x="3957248" y="2423400"/>
          <a:ext cx="526532" cy="52653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075718" y="2423400"/>
        <a:ext cx="289592" cy="396215"/>
      </dsp:txXfrm>
    </dsp:sp>
    <dsp:sp modelId="{2460C6E2-E267-4D64-AE00-44BBB48537D2}">
      <dsp:nvSpPr>
        <dsp:cNvPr id="0" name=""/>
        <dsp:cNvSpPr/>
      </dsp:nvSpPr>
      <dsp:spPr>
        <a:xfrm>
          <a:off x="4248567" y="3354958"/>
          <a:ext cx="526532" cy="52653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367037" y="3354958"/>
        <a:ext cx="289592" cy="3962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0AD6B-97A0-4A63-A80C-5D9D98C3835F}">
      <dsp:nvSpPr>
        <dsp:cNvPr id="0" name=""/>
        <dsp:cNvSpPr/>
      </dsp:nvSpPr>
      <dsp:spPr>
        <a:xfrm>
          <a:off x="0" y="7061"/>
          <a:ext cx="6832212" cy="8391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а)  съзнателна неяснота, отказ от създаване на правдоподобно изображение;</a:t>
          </a:r>
          <a:endParaRPr lang="en-US" sz="1500" kern="1200"/>
        </a:p>
      </dsp:txBody>
      <dsp:txXfrm>
        <a:off x="40962" y="48023"/>
        <a:ext cx="6750288" cy="757185"/>
      </dsp:txXfrm>
    </dsp:sp>
    <dsp:sp modelId="{BD482003-793C-4BE2-BBB6-C2A7799108C4}">
      <dsp:nvSpPr>
        <dsp:cNvPr id="0" name=""/>
        <dsp:cNvSpPr/>
      </dsp:nvSpPr>
      <dsp:spPr>
        <a:xfrm>
          <a:off x="0" y="889370"/>
          <a:ext cx="6832212" cy="839109"/>
        </a:xfrm>
        <a:prstGeom prst="roundRect">
          <a:avLst/>
        </a:prstGeom>
        <a:gradFill rotWithShape="0">
          <a:gsLst>
            <a:gs pos="0">
              <a:schemeClr val="accent2">
                <a:hueOff val="90633"/>
                <a:satOff val="-9599"/>
                <a:lumOff val="-235"/>
                <a:alphaOff val="0"/>
                <a:tint val="96000"/>
                <a:lumMod val="104000"/>
              </a:schemeClr>
            </a:gs>
            <a:gs pos="100000">
              <a:schemeClr val="accent2">
                <a:hueOff val="90633"/>
                <a:satOff val="-9599"/>
                <a:lumOff val="-23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б) отказ от разказване и описателност:</a:t>
          </a:r>
          <a:endParaRPr lang="en-US" sz="1500" kern="1200"/>
        </a:p>
      </dsp:txBody>
      <dsp:txXfrm>
        <a:off x="40962" y="930332"/>
        <a:ext cx="6750288" cy="757185"/>
      </dsp:txXfrm>
    </dsp:sp>
    <dsp:sp modelId="{2DC0148D-F6D1-4A4B-A5F7-CC999BD28478}">
      <dsp:nvSpPr>
        <dsp:cNvPr id="0" name=""/>
        <dsp:cNvSpPr/>
      </dsp:nvSpPr>
      <dsp:spPr>
        <a:xfrm>
          <a:off x="0" y="1771680"/>
          <a:ext cx="6832212" cy="839109"/>
        </a:xfrm>
        <a:prstGeom prst="roundRect">
          <a:avLst/>
        </a:prstGeom>
        <a:gradFill rotWithShape="0">
          <a:gsLst>
            <a:gs pos="0">
              <a:schemeClr val="accent2">
                <a:hueOff val="181266"/>
                <a:satOff val="-19197"/>
                <a:lumOff val="-470"/>
                <a:alphaOff val="0"/>
                <a:tint val="96000"/>
                <a:lumMod val="104000"/>
              </a:schemeClr>
            </a:gs>
            <a:gs pos="100000">
              <a:schemeClr val="accent2">
                <a:hueOff val="181266"/>
                <a:satOff val="-19197"/>
                <a:lumOff val="-47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-централно място заема жанрът на лирическото стихотворение ( недовършеност и фрагментарност;  водеща е не логиката, а интуицията:</a:t>
          </a:r>
          <a:endParaRPr lang="en-US" sz="1500" kern="1200"/>
        </a:p>
      </dsp:txBody>
      <dsp:txXfrm>
        <a:off x="40962" y="1812642"/>
        <a:ext cx="6750288" cy="757185"/>
      </dsp:txXfrm>
    </dsp:sp>
    <dsp:sp modelId="{B2CC3C28-F4C2-41F0-BB25-CD093FAB7733}">
      <dsp:nvSpPr>
        <dsp:cNvPr id="0" name=""/>
        <dsp:cNvSpPr/>
      </dsp:nvSpPr>
      <dsp:spPr>
        <a:xfrm>
          <a:off x="0" y="2653989"/>
          <a:ext cx="6832212" cy="839109"/>
        </a:xfrm>
        <a:prstGeom prst="roundRect">
          <a:avLst/>
        </a:prstGeom>
        <a:gradFill rotWithShape="0">
          <a:gsLst>
            <a:gs pos="0">
              <a:schemeClr val="accent2">
                <a:hueOff val="271899"/>
                <a:satOff val="-28796"/>
                <a:lumOff val="-706"/>
                <a:alphaOff val="0"/>
                <a:tint val="96000"/>
                <a:lumMod val="104000"/>
              </a:schemeClr>
            </a:gs>
            <a:gs pos="100000">
              <a:schemeClr val="accent2">
                <a:hueOff val="271899"/>
                <a:satOff val="-28796"/>
                <a:lumOff val="-70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- в белетристиката - сюжет почти липсва, на преден план стоят преживяванията и усещанията на разказвача;</a:t>
          </a:r>
          <a:endParaRPr lang="en-US" sz="1500" kern="1200"/>
        </a:p>
      </dsp:txBody>
      <dsp:txXfrm>
        <a:off x="40962" y="2694951"/>
        <a:ext cx="6750288" cy="757185"/>
      </dsp:txXfrm>
    </dsp:sp>
    <dsp:sp modelId="{8B169AE2-305A-41DB-8F6D-F10A3DF7078F}">
      <dsp:nvSpPr>
        <dsp:cNvPr id="0" name=""/>
        <dsp:cNvSpPr/>
      </dsp:nvSpPr>
      <dsp:spPr>
        <a:xfrm>
          <a:off x="0" y="3536298"/>
          <a:ext cx="6832212" cy="839109"/>
        </a:xfrm>
        <a:prstGeom prst="roundRect">
          <a:avLst/>
        </a:prstGeom>
        <a:gradFill rotWithShape="0">
          <a:gsLst>
            <a:gs pos="0">
              <a:schemeClr val="accent2">
                <a:hueOff val="362532"/>
                <a:satOff val="-38394"/>
                <a:lumOff val="-941"/>
                <a:alphaOff val="0"/>
                <a:tint val="96000"/>
                <a:lumMod val="104000"/>
              </a:schemeClr>
            </a:gs>
            <a:gs pos="100000">
              <a:schemeClr val="accent2">
                <a:hueOff val="362532"/>
                <a:satOff val="-38394"/>
                <a:lumOff val="-941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в) представата за действителността като затвор и Хаос - единствено творецът може да й придаде форма и смисъл;</a:t>
          </a:r>
          <a:endParaRPr lang="en-US" sz="1500" kern="1200"/>
        </a:p>
      </dsp:txBody>
      <dsp:txXfrm>
        <a:off x="40962" y="3577260"/>
        <a:ext cx="6750288" cy="757185"/>
      </dsp:txXfrm>
    </dsp:sp>
    <dsp:sp modelId="{FC5F448D-8238-4409-BDB2-DC6C5DC7C821}">
      <dsp:nvSpPr>
        <dsp:cNvPr id="0" name=""/>
        <dsp:cNvSpPr/>
      </dsp:nvSpPr>
      <dsp:spPr>
        <a:xfrm>
          <a:off x="0" y="4418608"/>
          <a:ext cx="6832212" cy="839109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г) интерес към ежедневното и грозното- представата за красивото е преосмислена, обръщане към аспекти на съществуването, смятани дотогава са непоетични, безинтересни, банални.</a:t>
          </a:r>
          <a:endParaRPr lang="en-US" sz="1500" kern="1200"/>
        </a:p>
      </dsp:txBody>
      <dsp:txXfrm>
        <a:off x="40962" y="4459570"/>
        <a:ext cx="6750288" cy="757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D7147-D048-4EAC-99CE-91BACACC3EA0}">
      <dsp:nvSpPr>
        <dsp:cNvPr id="0" name=""/>
        <dsp:cNvSpPr/>
      </dsp:nvSpPr>
      <dsp:spPr>
        <a:xfrm>
          <a:off x="4115332" y="-180266"/>
          <a:ext cx="1837032" cy="201593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 err="1"/>
            <a:t>човекът</a:t>
          </a:r>
          <a:r>
            <a:rPr lang="ru-RU" sz="1200" kern="1200" dirty="0"/>
            <a:t> е </a:t>
          </a:r>
          <a:r>
            <a:rPr lang="ru-RU" sz="1200" kern="1200" dirty="0" err="1"/>
            <a:t>вътрешно</a:t>
          </a:r>
          <a:r>
            <a:rPr lang="ru-RU" sz="1200" kern="1200" dirty="0"/>
            <a:t> раздвоен</a:t>
          </a:r>
          <a:endParaRPr lang="en-US" sz="1200" kern="1200" dirty="0"/>
        </a:p>
      </dsp:txBody>
      <dsp:txXfrm>
        <a:off x="4574590" y="-180266"/>
        <a:ext cx="918516" cy="1694457"/>
      </dsp:txXfrm>
    </dsp:sp>
    <dsp:sp modelId="{061C7759-7843-4F38-81B1-9221BBD17A8A}">
      <dsp:nvSpPr>
        <dsp:cNvPr id="0" name=""/>
        <dsp:cNvSpPr/>
      </dsp:nvSpPr>
      <dsp:spPr>
        <a:xfrm rot="4320000">
          <a:off x="5776128" y="535177"/>
          <a:ext cx="2192477" cy="325657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 акцент </a:t>
          </a:r>
          <a:r>
            <a:rPr lang="ru-RU" sz="1200" kern="1200" dirty="0" err="1"/>
            <a:t>върху</a:t>
          </a:r>
          <a:r>
            <a:rPr lang="ru-RU" sz="1200" kern="1200" dirty="0"/>
            <a:t> </a:t>
          </a:r>
          <a:r>
            <a:rPr lang="ru-RU" sz="1200" kern="1200" dirty="0" err="1"/>
            <a:t>негативните</a:t>
          </a:r>
          <a:r>
            <a:rPr lang="ru-RU" sz="1200" kern="1200" dirty="0"/>
            <a:t>, </a:t>
          </a:r>
          <a:r>
            <a:rPr lang="ru-RU" sz="1200" kern="1200" dirty="0" err="1"/>
            <a:t>болезнени</a:t>
          </a:r>
          <a:r>
            <a:rPr lang="ru-RU" sz="1200" kern="1200" dirty="0"/>
            <a:t> </a:t>
          </a:r>
          <a:r>
            <a:rPr lang="ru-RU" sz="1200" kern="1200" dirty="0" err="1"/>
            <a:t>страни</a:t>
          </a:r>
          <a:r>
            <a:rPr lang="ru-RU" sz="1200" kern="1200" dirty="0"/>
            <a:t> на </a:t>
          </a:r>
          <a:r>
            <a:rPr lang="ru-RU" sz="1200" kern="1200" dirty="0" err="1"/>
            <a:t>човешката</a:t>
          </a:r>
          <a:r>
            <a:rPr lang="ru-RU" sz="1200" kern="1200" dirty="0"/>
            <a:t> </a:t>
          </a:r>
          <a:r>
            <a:rPr lang="ru-RU" sz="1200" kern="1200" dirty="0" err="1"/>
            <a:t>душевност</a:t>
          </a:r>
          <a:r>
            <a:rPr lang="ru-RU" sz="1200" kern="1200" dirty="0"/>
            <a:t> (страх, апатия, </a:t>
          </a:r>
          <a:r>
            <a:rPr lang="ru-RU" sz="1200" kern="1200" dirty="0" err="1"/>
            <a:t>изкушеност</a:t>
          </a:r>
          <a:r>
            <a:rPr lang="ru-RU" sz="1200" kern="1200" dirty="0"/>
            <a:t> от порока и </a:t>
          </a:r>
          <a:r>
            <a:rPr lang="ru-RU" sz="1200" kern="1200" dirty="0" err="1"/>
            <a:t>смъртта</a:t>
          </a:r>
          <a:r>
            <a:rPr lang="ru-RU" sz="1200" kern="1200" dirty="0"/>
            <a:t>)</a:t>
          </a:r>
          <a:endParaRPr lang="en-US" sz="1200" kern="1200" dirty="0"/>
        </a:p>
      </dsp:txBody>
      <dsp:txXfrm rot="-5400000">
        <a:off x="5618373" y="1556062"/>
        <a:ext cx="2872891" cy="1096239"/>
      </dsp:txXfrm>
    </dsp:sp>
    <dsp:sp modelId="{59E0CC07-3641-4CD0-9F73-C03919F02881}">
      <dsp:nvSpPr>
        <dsp:cNvPr id="0" name=""/>
        <dsp:cNvSpPr/>
      </dsp:nvSpPr>
      <dsp:spPr>
        <a:xfrm rot="8640000">
          <a:off x="5034390" y="2892909"/>
          <a:ext cx="2271450" cy="286372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/>
            <a:t>интересът</a:t>
          </a:r>
          <a:r>
            <a:rPr lang="ru-RU" sz="1000" kern="1200" dirty="0"/>
            <a:t> </a:t>
          </a:r>
          <a:r>
            <a:rPr lang="ru-RU" sz="1000" kern="1200" dirty="0" err="1"/>
            <a:t>към</a:t>
          </a:r>
          <a:r>
            <a:rPr lang="ru-RU" sz="1000" kern="1200" dirty="0"/>
            <a:t> “</a:t>
          </a:r>
          <a:r>
            <a:rPr lang="ru-RU" sz="1000" kern="1200" dirty="0" err="1"/>
            <a:t>тъмната</a:t>
          </a:r>
          <a:r>
            <a:rPr lang="ru-RU" sz="1000" kern="1200" dirty="0"/>
            <a:t>” страна на </a:t>
          </a:r>
          <a:r>
            <a:rPr lang="ru-RU" sz="1000" kern="1200" dirty="0" err="1"/>
            <a:t>човешкото</a:t>
          </a:r>
          <a:r>
            <a:rPr lang="ru-RU" sz="1000" kern="1200" dirty="0"/>
            <a:t> води до обвинения в декадентство( от </a:t>
          </a:r>
          <a:r>
            <a:rPr lang="ru-RU" sz="1000" kern="1200" dirty="0" err="1"/>
            <a:t>френската</a:t>
          </a:r>
          <a:r>
            <a:rPr lang="ru-RU" sz="1000" kern="1200" dirty="0"/>
            <a:t> дума </a:t>
          </a:r>
          <a:r>
            <a:rPr lang="ru-RU" sz="1000" kern="1200" dirty="0" err="1"/>
            <a:t>decadence</a:t>
          </a:r>
          <a:r>
            <a:rPr lang="ru-RU" sz="1000" kern="1200" dirty="0"/>
            <a:t>, </a:t>
          </a:r>
          <a:r>
            <a:rPr lang="ru-RU" sz="1000" kern="1200" dirty="0" err="1"/>
            <a:t>означаваща</a:t>
          </a:r>
          <a:r>
            <a:rPr lang="ru-RU" sz="1000" kern="1200" dirty="0"/>
            <a:t> “залез”, “</a:t>
          </a:r>
          <a:r>
            <a:rPr lang="ru-RU" sz="1000" kern="1200" dirty="0" err="1"/>
            <a:t>упадък</a:t>
          </a:r>
          <a:r>
            <a:rPr lang="ru-RU" sz="1000" kern="1200" dirty="0"/>
            <a:t>”</a:t>
          </a:r>
          <a:endParaRPr lang="en-US" sz="1000" kern="1200" dirty="0"/>
        </a:p>
      </dsp:txBody>
      <dsp:txXfrm rot="10800000">
        <a:off x="5719076" y="3252455"/>
        <a:ext cx="1135725" cy="2466222"/>
      </dsp:txXfrm>
    </dsp:sp>
    <dsp:sp modelId="{0D967A08-285D-4EBD-A13A-9C6911579497}">
      <dsp:nvSpPr>
        <dsp:cNvPr id="0" name=""/>
        <dsp:cNvSpPr/>
      </dsp:nvSpPr>
      <dsp:spPr>
        <a:xfrm rot="12960000">
          <a:off x="2801343" y="2779679"/>
          <a:ext cx="2192477" cy="309018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+mn-lt"/>
            </a:rPr>
            <a:t> </a:t>
          </a:r>
          <a:r>
            <a:rPr lang="ru-RU" sz="1100" kern="1200" dirty="0" err="1">
              <a:latin typeface="+mn-lt"/>
            </a:rPr>
            <a:t>конфликтите</a:t>
          </a:r>
          <a:r>
            <a:rPr lang="ru-RU" sz="1100" kern="1200" dirty="0">
              <a:latin typeface="+mn-lt"/>
            </a:rPr>
            <a:t> </a:t>
          </a:r>
          <a:r>
            <a:rPr lang="ru-RU" sz="1100" kern="1200" dirty="0" err="1">
              <a:latin typeface="+mn-lt"/>
            </a:rPr>
            <a:t>са</a:t>
          </a:r>
          <a:r>
            <a:rPr lang="ru-RU" sz="1100" kern="1200" dirty="0">
              <a:latin typeface="+mn-lt"/>
            </a:rPr>
            <a:t> </a:t>
          </a:r>
          <a:r>
            <a:rPr lang="ru-RU" sz="1100" kern="1200" dirty="0" err="1">
              <a:latin typeface="+mn-lt"/>
            </a:rPr>
            <a:t>пренесени</a:t>
          </a:r>
          <a:r>
            <a:rPr lang="ru-RU" sz="1100" kern="1200" dirty="0">
              <a:latin typeface="+mn-lt"/>
            </a:rPr>
            <a:t> в </a:t>
          </a:r>
          <a:r>
            <a:rPr lang="ru-RU" sz="1100" kern="1200" dirty="0" err="1">
              <a:latin typeface="+mn-lt"/>
            </a:rPr>
            <a:t>съзнанието</a:t>
          </a:r>
          <a:r>
            <a:rPr lang="ru-RU" sz="1100" kern="1200" dirty="0">
              <a:latin typeface="+mn-lt"/>
            </a:rPr>
            <a:t> на </a:t>
          </a:r>
          <a:r>
            <a:rPr lang="ru-RU" sz="1100" kern="1200" dirty="0" err="1">
              <a:latin typeface="+mn-lt"/>
            </a:rPr>
            <a:t>човека</a:t>
          </a:r>
          <a:r>
            <a:rPr lang="ru-RU" sz="1100" kern="1200" dirty="0">
              <a:latin typeface="+mn-lt"/>
            </a:rPr>
            <a:t>, а </a:t>
          </a:r>
          <a:r>
            <a:rPr lang="ru-RU" sz="1100" kern="1200" dirty="0" err="1">
              <a:latin typeface="+mn-lt"/>
            </a:rPr>
            <a:t>истината</a:t>
          </a:r>
          <a:r>
            <a:rPr lang="ru-RU" sz="1100" kern="1200" dirty="0">
              <a:latin typeface="+mn-lt"/>
            </a:rPr>
            <a:t> е </a:t>
          </a:r>
          <a:r>
            <a:rPr lang="ru-RU" sz="1100" kern="1200" dirty="0" err="1">
              <a:latin typeface="+mn-lt"/>
            </a:rPr>
            <a:t>търсена</a:t>
          </a:r>
          <a:r>
            <a:rPr lang="ru-RU" sz="1100" kern="1200" dirty="0">
              <a:latin typeface="+mn-lt"/>
            </a:rPr>
            <a:t> </a:t>
          </a:r>
          <a:r>
            <a:rPr lang="ru-RU" sz="1100" kern="1200" dirty="0" err="1">
              <a:latin typeface="+mn-lt"/>
            </a:rPr>
            <a:t>вътре</a:t>
          </a:r>
          <a:r>
            <a:rPr lang="ru-RU" sz="1100" kern="1200" dirty="0">
              <a:latin typeface="+mn-lt"/>
            </a:rPr>
            <a:t> в </a:t>
          </a:r>
          <a:r>
            <a:rPr lang="ru-RU" sz="1100" kern="1200" dirty="0" err="1">
              <a:latin typeface="+mn-lt"/>
            </a:rPr>
            <a:t>душевния</a:t>
          </a:r>
          <a:r>
            <a:rPr lang="ru-RU" sz="1100" kern="1200" dirty="0">
              <a:latin typeface="+mn-lt"/>
            </a:rPr>
            <a:t> </a:t>
          </a:r>
          <a:r>
            <a:rPr lang="ru-RU" sz="1100" kern="1200" dirty="0" err="1">
              <a:latin typeface="+mn-lt"/>
            </a:rPr>
            <a:t>му</a:t>
          </a:r>
          <a:r>
            <a:rPr lang="ru-RU" sz="1100" kern="1200" dirty="0">
              <a:latin typeface="+mn-lt"/>
            </a:rPr>
            <a:t> свят</a:t>
          </a:r>
          <a:endParaRPr lang="en-US" sz="1100" kern="1200" dirty="0">
            <a:latin typeface="+mn-lt"/>
          </a:endParaRPr>
        </a:p>
      </dsp:txBody>
      <dsp:txXfrm rot="10800000">
        <a:off x="3236700" y="3126724"/>
        <a:ext cx="1096239" cy="2706503"/>
      </dsp:txXfrm>
    </dsp:sp>
    <dsp:sp modelId="{C9889C12-922D-4B31-AA29-60DBDDB5A3CC}">
      <dsp:nvSpPr>
        <dsp:cNvPr id="0" name=""/>
        <dsp:cNvSpPr/>
      </dsp:nvSpPr>
      <dsp:spPr>
        <a:xfrm rot="17280000">
          <a:off x="2099091" y="560391"/>
          <a:ext cx="2192477" cy="320614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нов, нетрадиционен тип </a:t>
          </a:r>
          <a:r>
            <a:rPr lang="ru-RU" sz="1200" kern="1200" dirty="0" err="1"/>
            <a:t>хуманизъм</a:t>
          </a:r>
          <a:r>
            <a:rPr lang="ru-RU" sz="1200" kern="1200" dirty="0"/>
            <a:t>, </a:t>
          </a:r>
          <a:r>
            <a:rPr lang="ru-RU" sz="1200" kern="1200" dirty="0" err="1"/>
            <a:t>който</a:t>
          </a:r>
          <a:r>
            <a:rPr lang="ru-RU" sz="1200" kern="1200" dirty="0"/>
            <a:t> </a:t>
          </a:r>
          <a:r>
            <a:rPr lang="ru-RU" sz="1200" kern="1200" dirty="0" err="1"/>
            <a:t>съответства</a:t>
          </a:r>
          <a:r>
            <a:rPr lang="ru-RU" sz="1200" kern="1200" dirty="0"/>
            <a:t> на </a:t>
          </a:r>
          <a:r>
            <a:rPr lang="ru-RU" sz="1200" kern="1200" dirty="0" err="1"/>
            <a:t>усложненото</a:t>
          </a:r>
          <a:r>
            <a:rPr lang="ru-RU" sz="1200" kern="1200" dirty="0"/>
            <a:t> </a:t>
          </a:r>
          <a:r>
            <a:rPr lang="ru-RU" sz="1200" kern="1200" dirty="0" err="1"/>
            <a:t>съзнание</a:t>
          </a:r>
          <a:r>
            <a:rPr lang="ru-RU" sz="1200" kern="1200" dirty="0"/>
            <a:t> на </a:t>
          </a:r>
          <a:r>
            <a:rPr lang="ru-RU" sz="1200" kern="1200" dirty="0" err="1"/>
            <a:t>човека</a:t>
          </a:r>
          <a:r>
            <a:rPr lang="ru-RU" sz="1200" kern="1200" dirty="0"/>
            <a:t> от </a:t>
          </a:r>
          <a:r>
            <a:rPr lang="ru-RU" sz="1200" kern="1200" dirty="0" err="1"/>
            <a:t>модерната</a:t>
          </a:r>
          <a:r>
            <a:rPr lang="ru-RU" sz="1200" kern="1200" dirty="0"/>
            <a:t> </a:t>
          </a:r>
          <a:r>
            <a:rPr lang="ru-RU" sz="1200" kern="1200" dirty="0" err="1"/>
            <a:t>епоха</a:t>
          </a:r>
          <a:endParaRPr lang="en-US" sz="1200" kern="1200" dirty="0"/>
        </a:p>
      </dsp:txBody>
      <dsp:txXfrm rot="5400000">
        <a:off x="1601646" y="1556062"/>
        <a:ext cx="2822464" cy="1096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64808-1307-4CCA-A61D-DE77843B85D8}">
      <dsp:nvSpPr>
        <dsp:cNvPr id="0" name=""/>
        <dsp:cNvSpPr/>
      </dsp:nvSpPr>
      <dsp:spPr>
        <a:xfrm>
          <a:off x="0" y="189834"/>
          <a:ext cx="6832212" cy="24166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Стихотворението на Верлен е лирическа миниатюра, в която чрез есенната природна картина е представена сложната гама от емоции на лирическия говорител. Самата есен присъства чрез отделни, като че ли изолирани един от друг образи. Не те обаче са определящи, а конкретните възприятия, които определят чувствата и мислите на лирическия герой.</a:t>
          </a:r>
          <a:endParaRPr lang="en-US" sz="1800" kern="1200"/>
        </a:p>
      </dsp:txBody>
      <dsp:txXfrm>
        <a:off x="117970" y="307804"/>
        <a:ext cx="6596272" cy="2180695"/>
      </dsp:txXfrm>
    </dsp:sp>
    <dsp:sp modelId="{42615BCE-F2FE-4333-B847-0677BE7749F5}">
      <dsp:nvSpPr>
        <dsp:cNvPr id="0" name=""/>
        <dsp:cNvSpPr/>
      </dsp:nvSpPr>
      <dsp:spPr>
        <a:xfrm>
          <a:off x="0" y="2658309"/>
          <a:ext cx="6832212" cy="2416635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Основната роля, която играят в изграждането на стихотворението за печатаните в него настроения, дава основание то да бъде като импресия. Импресия (впечатление, от латински impression, означава буквално „отпечатък“) е произведение на изкуството, създадено въз основа на лични впечатления от нещо лично и непосредствено преживяно. Българската дума „впечатление“ също съдържа идеята отпечатък.</a:t>
          </a:r>
          <a:endParaRPr lang="en-US" sz="1800" kern="1200"/>
        </a:p>
      </dsp:txBody>
      <dsp:txXfrm>
        <a:off x="117970" y="2776279"/>
        <a:ext cx="6596272" cy="2180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C7D22A-3C31-4046-A4DD-443AA6A6D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D5C6AE-ED4F-4CBA-A76C-9B5FB0DB0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1ED80F9-2570-4956-B71C-46595B604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C5A4893-9CCD-46F0-98BD-3FECFB7A5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589D522-7164-489B-A975-33CA327F4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4F85399-8692-43F0-85D1-67ED7CB40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3E62C1-3FF0-40F9-ADBB-08E0BFBC5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F121ACB-BC0C-4DFA-B382-25B79E784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58394D9-3789-4BEA-A789-FEA079072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1BAAD7A-4A6B-4557-BFDD-0F30D8E9A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B105CAF-1476-4DB5-AB48-0840BB257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D1B070A-B475-4F8E-BCA1-FDF0346E7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1344-7B9B-4BC9-B560-D3EC9ECDD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9C35314-956E-4521-9A13-980A05FCC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9228DE1-2C87-4CCE-800B-272D64F7A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3" r="-1" b="7269"/>
          <a:stretch/>
        </p:blipFill>
        <p:spPr>
          <a:xfrm>
            <a:off x="1" y="10"/>
            <a:ext cx="6100402" cy="685799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2A59AA7-650F-4999-9CA5-376654289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46E80DF-1070-4942-8D8C-68B268789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4EC4F99E-13A3-4C47-B6BE-5A3F5EB21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5E840C0-D999-43D6-B94B-C7CBCAC9E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10685953-9653-4CA1-8B8A-96E8B6CEC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9D300D0-C755-4A21-8A66-E7C43DB5B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67F70228-CC75-473D-9220-52CFBB91C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04006F-1DA1-4640-8CB4-F36CB441E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BB29BE4A-FA75-43BE-B406-32F311B4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EDC9D240-B519-46A8-9E00-9F11AF02E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F6F6A2F8-D301-4B55-8AF7-F6B6ECC12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364CB1D7-4A03-4305-86B4-9BF39D906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6AB9314-140A-41AE-BC1C-1EE29670F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5B4832A-7073-46E0-A96B-3E5CD63CA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602" y="935646"/>
            <a:ext cx="3181597" cy="3841735"/>
          </a:xfrm>
        </p:spPr>
        <p:txBody>
          <a:bodyPr>
            <a:normAutofit/>
          </a:bodyPr>
          <a:lstStyle/>
          <a:p>
            <a:r>
              <a:rPr lang="bg-BG" sz="3400"/>
              <a:t>Модернизъм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F52D5E9B-C240-4964-897C-F0BF85C9E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602" y="4777379"/>
            <a:ext cx="3181598" cy="1126283"/>
          </a:xfrm>
        </p:spPr>
        <p:txBody>
          <a:bodyPr>
            <a:normAutofit/>
          </a:bodyPr>
          <a:lstStyle/>
          <a:p>
            <a:r>
              <a:rPr lang="bg-BG" dirty="0"/>
              <a:t>Литературни течения и открития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1268182-6E4D-42DF-81E8-EF1F829BC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6292912F-F5FC-4001-9EA1-927D886F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430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FCB2440-875F-4595-8891-CBB946D5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Символизъм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BD19015-77E5-49AE-B1C8-EEA6408BC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dirty="0"/>
              <a:t>Появява се като реакция срещу реализма и натурализма;</a:t>
            </a:r>
          </a:p>
          <a:p>
            <a:r>
              <a:rPr lang="bg-BG" dirty="0"/>
              <a:t>Последната четвърт на 19.век във Франция;</a:t>
            </a:r>
          </a:p>
          <a:p>
            <a:r>
              <a:rPr lang="bg-BG" dirty="0"/>
              <a:t>Субективното е доведено до абсолют;</a:t>
            </a:r>
          </a:p>
          <a:p>
            <a:r>
              <a:rPr lang="bg-BG" dirty="0"/>
              <a:t>Изкуството се възприема като нереално;</a:t>
            </a:r>
          </a:p>
          <a:p>
            <a:r>
              <a:rPr lang="bg-BG" dirty="0"/>
              <a:t>Гради се върху философията на платонизма и неоплатонизма – Ницше, Едгар Алън По, Шопенхауер;</a:t>
            </a:r>
          </a:p>
          <a:p>
            <a:r>
              <a:rPr lang="bg-BG" dirty="0"/>
              <a:t>Въображението и интуицията са водещи;</a:t>
            </a:r>
          </a:p>
          <a:p>
            <a:r>
              <a:rPr lang="bg-BG" dirty="0"/>
              <a:t>Идея-за Красота, Добро;</a:t>
            </a:r>
          </a:p>
          <a:p>
            <a:r>
              <a:rPr lang="bg-BG" dirty="0"/>
              <a:t>Личността е център на битието;</a:t>
            </a:r>
          </a:p>
          <a:p>
            <a:r>
              <a:rPr lang="bg-BG" dirty="0"/>
              <a:t>Аналогии и символи</a:t>
            </a:r>
          </a:p>
        </p:txBody>
      </p:sp>
    </p:spTree>
    <p:extLst>
      <p:ext uri="{BB962C8B-B14F-4D97-AF65-F5344CB8AC3E}">
        <p14:creationId xmlns:p14="http://schemas.microsoft.com/office/powerpoint/2010/main" val="176836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0BB9146-41E0-431A-A564-E5F46063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bg-BG" sz="3300"/>
              <a:t>Представители на символизма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9D52068-91B2-48D5-936F-49818391B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bg-BG" dirty="0"/>
              <a:t>Жан </a:t>
            </a:r>
            <a:r>
              <a:rPr lang="bg-BG" dirty="0" err="1"/>
              <a:t>Мореас</a:t>
            </a:r>
            <a:r>
              <a:rPr lang="bg-BG" dirty="0"/>
              <a:t> – „Манифест на символистите“, 1886г.</a:t>
            </a:r>
          </a:p>
          <a:p>
            <a:r>
              <a:rPr lang="bg-BG" dirty="0"/>
              <a:t>За първи път именно той въвежда термина символизъм.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8B01C51-7F3F-4B24-8E26-210FC8F71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50" y="640080"/>
            <a:ext cx="5836414" cy="5252773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52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9851E3A-A987-4859-9987-B13096D97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12D296-A22C-4E21-9C75-3E67301E7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1A1238F3-0B39-40D0-8C3F-BDBAAE1E3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604D379A-6934-4295-9EF2-BDD404CB5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id="{3C1E9A55-61F7-4040-8274-782A429D8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6DBD7D8E-F59B-4CA6-93DC-2D936BC79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5A2E5C3E-887D-4D86-8D20-C306EEA8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983E4218-35DF-4531-9FFB-196FE4A70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8D0B9266-FB4F-4A11-9906-D88930267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4D68D567-E1FF-4421-A5A7-0FB5B6CCF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162E82F3-E7FB-46D6-A67C-19F349F67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29237D49-4974-49A3-ADFD-719D2A37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5684C6D-1CAF-400F-AFB5-24C18BE66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D71E86AF-F2C2-497D-8C63-1A633C056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FCB706A-A0EA-484D-93DC-B2CED03B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72" name="Freeform 27">
              <a:extLst>
                <a:ext uri="{FF2B5EF4-FFF2-40B4-BE49-F238E27FC236}">
                  <a16:creationId xmlns:a16="http://schemas.microsoft.com/office/drawing/2014/main" id="{A78D4A50-94B5-4EAE-B4AF-79D6DE9A2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F465FEEF-4A9D-48D0-AD78-3F03C5153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29">
              <a:extLst>
                <a:ext uri="{FF2B5EF4-FFF2-40B4-BE49-F238E27FC236}">
                  <a16:creationId xmlns:a16="http://schemas.microsoft.com/office/drawing/2014/main" id="{0B9FF3DB-CBEC-4D4E-B28F-CABCB9980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45BC3B0B-20C8-4F1E-8120-9E6C5BA8D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C2D0EEAB-704C-4DBC-A730-7F8FFBEFC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2">
              <a:extLst>
                <a:ext uri="{FF2B5EF4-FFF2-40B4-BE49-F238E27FC236}">
                  <a16:creationId xmlns:a16="http://schemas.microsoft.com/office/drawing/2014/main" id="{8ADC598E-AAD3-4049-A1F7-D6BA278761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080514FC-72C0-4BBE-8376-E2DD52C79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4">
              <a:extLst>
                <a:ext uri="{FF2B5EF4-FFF2-40B4-BE49-F238E27FC236}">
                  <a16:creationId xmlns:a16="http://schemas.microsoft.com/office/drawing/2014/main" id="{B76B3E91-F388-454F-8306-D64D08895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5">
              <a:extLst>
                <a:ext uri="{FF2B5EF4-FFF2-40B4-BE49-F238E27FC236}">
                  <a16:creationId xmlns:a16="http://schemas.microsoft.com/office/drawing/2014/main" id="{A24F85CC-2609-497D-A3BE-D128CE9E2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026D0D91-F7BF-49FB-90D4-56B7B0FF8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7">
              <a:extLst>
                <a:ext uri="{FF2B5EF4-FFF2-40B4-BE49-F238E27FC236}">
                  <a16:creationId xmlns:a16="http://schemas.microsoft.com/office/drawing/2014/main" id="{E3F29555-7107-4106-81BD-CA8763BD6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68AF4D70-6597-4A7A-ABDD-30A8178BB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773265F-1FA4-4636-A95B-F7A8A10D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bg-BG"/>
              <a:t>Представители на символизма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71D8553-2EA7-406A-A46F-8B3986C25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Freeform 11">
            <a:extLst>
              <a:ext uri="{FF2B5EF4-FFF2-40B4-BE49-F238E27FC236}">
                <a16:creationId xmlns:a16="http://schemas.microsoft.com/office/drawing/2014/main" id="{5DE9A097-EFD3-4BA8-A9ED-6A278D3C8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7E26471-3B94-47D4-8B93-08A22501B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6006"/>
          <a:stretch/>
        </p:blipFill>
        <p:spPr>
          <a:xfrm>
            <a:off x="20" y="10"/>
            <a:ext cx="2725091" cy="3428990"/>
          </a:xfrm>
          <a:prstGeom prst="rect">
            <a:avLst/>
          </a:prstGeom>
        </p:spPr>
      </p:pic>
      <p:pic>
        <p:nvPicPr>
          <p:cNvPr id="4" name="Картина 3" descr="Картина, която съдържа текст, мъж, лице&#10;&#10;Описанието е генерирано автоматично">
            <a:extLst>
              <a:ext uri="{FF2B5EF4-FFF2-40B4-BE49-F238E27FC236}">
                <a16:creationId xmlns:a16="http://schemas.microsoft.com/office/drawing/2014/main" id="{F2967F4B-5B7B-47AC-87AD-C2FCB3F17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74"/>
          <a:stretch/>
        </p:blipFill>
        <p:spPr>
          <a:xfrm>
            <a:off x="20" y="3429000"/>
            <a:ext cx="2717581" cy="3429000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ED4CAA9-D1DB-4EAE-88BD-A149B54F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2733254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D77A32D-C6BA-49B3-A521-1526AA326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2133600"/>
            <a:ext cx="6847944" cy="3777622"/>
          </a:xfrm>
        </p:spPr>
        <p:txBody>
          <a:bodyPr>
            <a:normAutofit/>
          </a:bodyPr>
          <a:lstStyle/>
          <a:p>
            <a:r>
              <a:rPr lang="bg-BG" dirty="0"/>
              <a:t>Шарл Бодлер – „Цветя на злото“ (1857);</a:t>
            </a:r>
          </a:p>
          <a:p>
            <a:r>
              <a:rPr lang="ru-RU" dirty="0"/>
              <a:t> </a:t>
            </a:r>
            <a:r>
              <a:rPr lang="ru-RU" dirty="0" err="1"/>
              <a:t>Стихотворенията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високо</a:t>
            </a:r>
            <a:r>
              <a:rPr lang="ru-RU" dirty="0"/>
              <a:t> </a:t>
            </a:r>
            <a:r>
              <a:rPr lang="ru-RU" dirty="0" err="1"/>
              <a:t>оценени</a:t>
            </a:r>
            <a:r>
              <a:rPr lang="ru-RU" dirty="0"/>
              <a:t> от </a:t>
            </a:r>
            <a:r>
              <a:rPr lang="ru-RU" dirty="0" err="1"/>
              <a:t>малък</a:t>
            </a:r>
            <a:r>
              <a:rPr lang="ru-RU" dirty="0"/>
              <a:t> </a:t>
            </a:r>
            <a:r>
              <a:rPr lang="ru-RU" dirty="0" err="1"/>
              <a:t>кръг</a:t>
            </a:r>
            <a:r>
              <a:rPr lang="ru-RU" dirty="0"/>
              <a:t> читатели, но </a:t>
            </a:r>
            <a:r>
              <a:rPr lang="ru-RU" dirty="0" err="1"/>
              <a:t>сюжетът</a:t>
            </a:r>
            <a:r>
              <a:rPr lang="ru-RU" dirty="0"/>
              <a:t> им </a:t>
            </a:r>
            <a:r>
              <a:rPr lang="ru-RU" dirty="0" err="1"/>
              <a:t>предизвиква</a:t>
            </a:r>
            <a:r>
              <a:rPr lang="ru-RU" dirty="0"/>
              <a:t> </a:t>
            </a:r>
            <a:r>
              <a:rPr lang="ru-RU" dirty="0" err="1"/>
              <a:t>недоволството</a:t>
            </a:r>
            <a:r>
              <a:rPr lang="ru-RU" dirty="0"/>
              <a:t> на </a:t>
            </a:r>
            <a:r>
              <a:rPr lang="ru-RU" dirty="0" err="1"/>
              <a:t>критиката</a:t>
            </a:r>
            <a:r>
              <a:rPr lang="ru-RU" dirty="0"/>
              <a:t> и </a:t>
            </a:r>
            <a:r>
              <a:rPr lang="ru-RU" dirty="0" err="1"/>
              <a:t>широката</a:t>
            </a:r>
            <a:r>
              <a:rPr lang="ru-RU" dirty="0"/>
              <a:t> публика. </a:t>
            </a:r>
            <a:r>
              <a:rPr lang="ru-RU" dirty="0" err="1"/>
              <a:t>Основните</a:t>
            </a:r>
            <a:r>
              <a:rPr lang="ru-RU" dirty="0"/>
              <a:t> теми за секса и </a:t>
            </a:r>
            <a:r>
              <a:rPr lang="ru-RU" dirty="0" err="1"/>
              <a:t>смъртта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смятани</a:t>
            </a:r>
            <a:r>
              <a:rPr lang="ru-RU" dirty="0"/>
              <a:t> за </a:t>
            </a:r>
            <a:r>
              <a:rPr lang="ru-RU" dirty="0" err="1"/>
              <a:t>скандални</a:t>
            </a:r>
            <a:r>
              <a:rPr lang="ru-RU" dirty="0"/>
              <a:t> и </a:t>
            </a:r>
            <a:r>
              <a:rPr lang="ru-RU" dirty="0" err="1"/>
              <a:t>книгата</a:t>
            </a:r>
            <a:r>
              <a:rPr lang="ru-RU" dirty="0"/>
              <a:t> се </a:t>
            </a:r>
            <a:r>
              <a:rPr lang="ru-RU" dirty="0" err="1"/>
              <a:t>превръща</a:t>
            </a:r>
            <a:r>
              <a:rPr lang="ru-RU" dirty="0"/>
              <a:t> в </a:t>
            </a:r>
            <a:r>
              <a:rPr lang="ru-RU" dirty="0" err="1"/>
              <a:t>нарицателно</a:t>
            </a:r>
            <a:r>
              <a:rPr lang="ru-RU" dirty="0"/>
              <a:t> за </a:t>
            </a:r>
            <a:r>
              <a:rPr lang="ru-RU" dirty="0" err="1"/>
              <a:t>неблагоприличие</a:t>
            </a:r>
            <a:r>
              <a:rPr lang="ru-RU" dirty="0"/>
              <a:t>. Бодлер, </a:t>
            </a:r>
            <a:r>
              <a:rPr lang="ru-RU" dirty="0" err="1"/>
              <a:t>издателят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и </a:t>
            </a:r>
            <a:r>
              <a:rPr lang="ru-RU" dirty="0" err="1"/>
              <a:t>печатарят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съдени</a:t>
            </a:r>
            <a:r>
              <a:rPr lang="ru-RU" dirty="0"/>
              <a:t> за </a:t>
            </a:r>
            <a:r>
              <a:rPr lang="ru-RU" dirty="0" err="1"/>
              <a:t>нарушаване</a:t>
            </a:r>
            <a:r>
              <a:rPr lang="ru-RU" dirty="0"/>
              <a:t> на </a:t>
            </a:r>
            <a:r>
              <a:rPr lang="ru-RU" dirty="0" err="1"/>
              <a:t>обществения</a:t>
            </a:r>
            <a:r>
              <a:rPr lang="ru-RU" dirty="0"/>
              <a:t> </a:t>
            </a:r>
            <a:r>
              <a:rPr lang="ru-RU" dirty="0" err="1"/>
              <a:t>морал</a:t>
            </a:r>
            <a:r>
              <a:rPr lang="ru-RU" dirty="0"/>
              <a:t>. </a:t>
            </a:r>
            <a:r>
              <a:rPr lang="ru-RU" dirty="0" err="1"/>
              <a:t>Стихосбирката</a:t>
            </a:r>
            <a:r>
              <a:rPr lang="ru-RU" dirty="0"/>
              <a:t> е </a:t>
            </a:r>
            <a:r>
              <a:rPr lang="ru-RU" dirty="0" err="1"/>
              <a:t>преиздадена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1861 г.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значителни</a:t>
            </a:r>
            <a:r>
              <a:rPr lang="ru-RU" dirty="0"/>
              <a:t> </a:t>
            </a:r>
            <a:r>
              <a:rPr lang="ru-RU" dirty="0" err="1"/>
              <a:t>допълнения</a:t>
            </a:r>
            <a:r>
              <a:rPr lang="ru-RU" dirty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7113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9A118BC-BA81-4C93-ACF2-98CA894F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7E1130-C53E-4FDB-8D84-88631038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Картина 3" descr="Картина, която съдържа лице, мъж&#10;&#10;Описанието е генерирано автоматично">
            <a:extLst>
              <a:ext uri="{FF2B5EF4-FFF2-40B4-BE49-F238E27FC236}">
                <a16:creationId xmlns:a16="http://schemas.microsoft.com/office/drawing/2014/main" id="{3647C5B5-05B9-49CF-BC3D-444CDA9C3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28978"/>
          <a:stretch/>
        </p:blipFill>
        <p:spPr>
          <a:xfrm>
            <a:off x="8229598" y="-5534"/>
            <a:ext cx="3962402" cy="3431766"/>
          </a:xfrm>
          <a:prstGeom prst="rect">
            <a:avLst/>
          </a:prstGeo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78C5518-B889-43DA-AAF3-C2256581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bg-BG" sz="3200">
                <a:solidFill>
                  <a:srgbClr val="FEFFFF"/>
                </a:solidFill>
              </a:rPr>
              <a:t>Представители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94D9ED4-B8B4-4C88-9EF5-31AADB05C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bg-BG">
                <a:solidFill>
                  <a:srgbClr val="FEFFFF"/>
                </a:solidFill>
              </a:rPr>
              <a:t>Пол Верлен</a:t>
            </a:r>
          </a:p>
          <a:p>
            <a:r>
              <a:rPr lang="ru-RU">
                <a:solidFill>
                  <a:srgbClr val="FEFFFF"/>
                </a:solidFill>
              </a:rPr>
              <a:t>Лириката на Пол Верлен се характеризира със строежа на стихове с нечетен брой стъпки. Френската поезия до появата на Верлен се изгражда на базата на силаботоничния стих, т.е. равен брой срички + равен брой ударения във всеки стих. Освен това в поезията от този период се наблюдава и граматическа рима, която е основана на еднакви морфеми – наставки или окончания. Пол Верлен въвежда нечетния брой срички като използва и алитерации вместо рими.</a:t>
            </a:r>
            <a:endParaRPr lang="bg-BG">
              <a:solidFill>
                <a:srgbClr val="FEFFFF"/>
              </a:solidFill>
            </a:endParaRPr>
          </a:p>
        </p:txBody>
      </p:sp>
      <p:pic>
        <p:nvPicPr>
          <p:cNvPr id="5" name="Картина 4" descr="Картина, която съдържа закрито, стара, маса, реколта&#10;&#10;Описанието е генерирано автоматично">
            <a:extLst>
              <a:ext uri="{FF2B5EF4-FFF2-40B4-BE49-F238E27FC236}">
                <a16:creationId xmlns:a16="http://schemas.microsoft.com/office/drawing/2014/main" id="{C2D6A832-01CE-40AC-82AC-47BAD907E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9" r="5936" b="-1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608143B-5494-482A-BCE4-588DC477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8" y="3426234"/>
            <a:ext cx="396240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19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982E102-BE0A-4DB4-ABDC-A3AE2A5D1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3" r="10978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8C58A5B-DF1B-4373-8E5D-FCB40BB4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bg-BG" sz="3200" dirty="0">
                <a:solidFill>
                  <a:srgbClr val="FEFFFF"/>
                </a:solidFill>
              </a:rPr>
              <a:t>Представители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D9B6B43-8423-4373-9DCE-AA1563B2E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rgbClr val="FEFFFF"/>
                </a:solidFill>
              </a:rPr>
              <a:t>Стефан </a:t>
            </a:r>
            <a:r>
              <a:rPr lang="bg-BG" dirty="0" err="1">
                <a:solidFill>
                  <a:srgbClr val="FEFFFF"/>
                </a:solidFill>
              </a:rPr>
              <a:t>Маларме</a:t>
            </a:r>
            <a:endParaRPr lang="bg-BG" dirty="0">
              <a:solidFill>
                <a:srgbClr val="FEFFFF"/>
              </a:solidFill>
            </a:endParaRPr>
          </a:p>
          <a:p>
            <a:r>
              <a:rPr lang="ru-RU" dirty="0" err="1">
                <a:solidFill>
                  <a:srgbClr val="FEFFFF"/>
                </a:solidFill>
              </a:rPr>
              <a:t>Поезията</a:t>
            </a:r>
            <a:r>
              <a:rPr lang="ru-RU" dirty="0">
                <a:solidFill>
                  <a:srgbClr val="FEFFFF"/>
                </a:solidFill>
              </a:rPr>
              <a:t> </a:t>
            </a:r>
            <a:r>
              <a:rPr lang="ru-RU" dirty="0" err="1">
                <a:solidFill>
                  <a:srgbClr val="FEFFFF"/>
                </a:solidFill>
              </a:rPr>
              <a:t>му</a:t>
            </a:r>
            <a:r>
              <a:rPr lang="ru-RU" dirty="0">
                <a:solidFill>
                  <a:srgbClr val="FEFFFF"/>
                </a:solidFill>
              </a:rPr>
              <a:t> се </a:t>
            </a:r>
            <a:r>
              <a:rPr lang="ru-RU" dirty="0" err="1">
                <a:solidFill>
                  <a:srgbClr val="FEFFFF"/>
                </a:solidFill>
              </a:rPr>
              <a:t>отличава</a:t>
            </a:r>
            <a:r>
              <a:rPr lang="ru-RU" dirty="0">
                <a:solidFill>
                  <a:srgbClr val="FEFFFF"/>
                </a:solidFill>
              </a:rPr>
              <a:t> с </a:t>
            </a:r>
            <a:r>
              <a:rPr lang="ru-RU" dirty="0" err="1">
                <a:solidFill>
                  <a:srgbClr val="FEFFFF"/>
                </a:solidFill>
              </a:rPr>
              <a:t>изисканост</a:t>
            </a:r>
            <a:r>
              <a:rPr lang="ru-RU" dirty="0">
                <a:solidFill>
                  <a:srgbClr val="FEFFFF"/>
                </a:solidFill>
              </a:rPr>
              <a:t> и </a:t>
            </a:r>
            <a:r>
              <a:rPr lang="ru-RU" dirty="0" err="1">
                <a:solidFill>
                  <a:srgbClr val="FEFFFF"/>
                </a:solidFill>
              </a:rPr>
              <a:t>музикалност</a:t>
            </a:r>
            <a:r>
              <a:rPr lang="ru-RU" dirty="0">
                <a:solidFill>
                  <a:srgbClr val="FEFFFF"/>
                </a:solidFill>
              </a:rPr>
              <a:t>.</a:t>
            </a:r>
          </a:p>
          <a:p>
            <a:endParaRPr lang="ru-RU" dirty="0">
              <a:solidFill>
                <a:srgbClr val="FEFFFF"/>
              </a:solidFill>
            </a:endParaRPr>
          </a:p>
          <a:p>
            <a:r>
              <a:rPr lang="ru-RU" dirty="0">
                <a:solidFill>
                  <a:srgbClr val="FEFFFF"/>
                </a:solidFill>
              </a:rPr>
              <a:t>Сред най-</a:t>
            </a:r>
            <a:r>
              <a:rPr lang="ru-RU" dirty="0" err="1">
                <a:solidFill>
                  <a:srgbClr val="FEFFFF"/>
                </a:solidFill>
              </a:rPr>
              <a:t>известните</a:t>
            </a:r>
            <a:r>
              <a:rPr lang="ru-RU" dirty="0">
                <a:solidFill>
                  <a:srgbClr val="FEFFFF"/>
                </a:solidFill>
              </a:rPr>
              <a:t> </a:t>
            </a:r>
            <a:r>
              <a:rPr lang="ru-RU" dirty="0" err="1">
                <a:solidFill>
                  <a:srgbClr val="FEFFFF"/>
                </a:solidFill>
              </a:rPr>
              <a:t>му</a:t>
            </a:r>
            <a:r>
              <a:rPr lang="ru-RU" dirty="0">
                <a:solidFill>
                  <a:srgbClr val="FEFFFF"/>
                </a:solidFill>
              </a:rPr>
              <a:t> произведения </a:t>
            </a:r>
            <a:r>
              <a:rPr lang="ru-RU" dirty="0" err="1">
                <a:solidFill>
                  <a:srgbClr val="FEFFFF"/>
                </a:solidFill>
              </a:rPr>
              <a:t>са</a:t>
            </a:r>
            <a:r>
              <a:rPr lang="ru-RU" dirty="0">
                <a:solidFill>
                  <a:srgbClr val="FEFFFF"/>
                </a:solidFill>
              </a:rPr>
              <a:t> „</a:t>
            </a:r>
            <a:r>
              <a:rPr lang="ru-RU" dirty="0" err="1">
                <a:solidFill>
                  <a:srgbClr val="FEFFFF"/>
                </a:solidFill>
              </a:rPr>
              <a:t>Следобедът</a:t>
            </a:r>
            <a:r>
              <a:rPr lang="ru-RU" dirty="0">
                <a:solidFill>
                  <a:srgbClr val="FEFFFF"/>
                </a:solidFill>
              </a:rPr>
              <a:t> на един </a:t>
            </a:r>
            <a:r>
              <a:rPr lang="ru-RU" dirty="0" err="1">
                <a:solidFill>
                  <a:srgbClr val="FEFFFF"/>
                </a:solidFill>
              </a:rPr>
              <a:t>фавън</a:t>
            </a:r>
            <a:r>
              <a:rPr lang="ru-RU" dirty="0">
                <a:solidFill>
                  <a:srgbClr val="FEFFFF"/>
                </a:solidFill>
              </a:rPr>
              <a:t>“ и „</a:t>
            </a:r>
            <a:r>
              <a:rPr lang="ru-RU" dirty="0" err="1">
                <a:solidFill>
                  <a:srgbClr val="FEFFFF"/>
                </a:solidFill>
              </a:rPr>
              <a:t>Гробът</a:t>
            </a:r>
            <a:r>
              <a:rPr lang="ru-RU" dirty="0">
                <a:solidFill>
                  <a:srgbClr val="FEFFFF"/>
                </a:solidFill>
              </a:rPr>
              <a:t> на </a:t>
            </a:r>
            <a:r>
              <a:rPr lang="ru-RU" dirty="0" err="1">
                <a:solidFill>
                  <a:srgbClr val="FEFFFF"/>
                </a:solidFill>
              </a:rPr>
              <a:t>Едгар</a:t>
            </a:r>
            <a:r>
              <a:rPr lang="ru-RU" dirty="0">
                <a:solidFill>
                  <a:srgbClr val="FEFFFF"/>
                </a:solidFill>
              </a:rPr>
              <a:t> По“.</a:t>
            </a:r>
            <a:endParaRPr lang="bg-BG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85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9A118BC-BA81-4C93-ACF2-98CA894F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7E1130-C53E-4FDB-8D84-88631038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C0788F5-D860-4362-8D42-287177DFD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3" r="3" b="27865"/>
          <a:stretch/>
        </p:blipFill>
        <p:spPr>
          <a:xfrm>
            <a:off x="8229598" y="-5534"/>
            <a:ext cx="3962402" cy="3431766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585C14F-11D8-4149-A48B-BCB3FBC3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bg-BG" sz="3200" dirty="0">
                <a:solidFill>
                  <a:srgbClr val="FEFFFF"/>
                </a:solidFill>
              </a:rPr>
              <a:t>Представители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28D49F3-3A34-481F-8D39-B750FE4EA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rgbClr val="FEFFFF"/>
                </a:solidFill>
              </a:rPr>
              <a:t>Артюр Рембо</a:t>
            </a:r>
          </a:p>
          <a:p>
            <a:r>
              <a:rPr lang="bg-BG" dirty="0">
                <a:solidFill>
                  <a:srgbClr val="FEFFFF"/>
                </a:solidFill>
              </a:rPr>
              <a:t>Скандална връзка с Верлен</a:t>
            </a:r>
          </a:p>
          <a:p>
            <a:r>
              <a:rPr lang="bg-BG" dirty="0">
                <a:solidFill>
                  <a:srgbClr val="FEFFFF"/>
                </a:solidFill>
              </a:rPr>
              <a:t>„Пияният кораб“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55CD4C3-ECC4-4CE5-B610-8CD61D536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02" r="2149" b="-2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08143B-5494-482A-BCE4-588DC477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8" y="3426234"/>
            <a:ext cx="396240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A31D0F9-66EE-4F15-9126-461B8BD0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38" y="3280143"/>
            <a:ext cx="5312203" cy="343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0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5264A84D-7F7E-42E5-B9DD-34AA0B7E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0CD2288-7EA3-4D75-ACC0-1E2226089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80180" cy="1259894"/>
          </a:xfrm>
        </p:spPr>
        <p:txBody>
          <a:bodyPr>
            <a:normAutofit/>
          </a:bodyPr>
          <a:lstStyle/>
          <a:p>
            <a:r>
              <a:rPr lang="bg-BG" dirty="0"/>
              <a:t>Представители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11AB0EB9-1A40-4EA1-B129-709AA2CD9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2C92AAE-1697-47C6-8937-54726C941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74537"/>
          </a:xfrm>
        </p:spPr>
        <p:txBody>
          <a:bodyPr>
            <a:normAutofit/>
          </a:bodyPr>
          <a:lstStyle/>
          <a:p>
            <a:r>
              <a:rPr lang="bg-BG" sz="1400" dirty="0"/>
              <a:t>Пол Клодел</a:t>
            </a:r>
          </a:p>
          <a:p>
            <a:r>
              <a:rPr lang="bg-BG" sz="1400" dirty="0"/>
              <a:t>Пол Валери</a:t>
            </a:r>
          </a:p>
          <a:p>
            <a:r>
              <a:rPr lang="bg-BG" sz="1400" dirty="0"/>
              <a:t>Морис </a:t>
            </a:r>
            <a:r>
              <a:rPr lang="bg-BG" sz="1400" dirty="0" err="1"/>
              <a:t>Метерлинк</a:t>
            </a:r>
            <a:endParaRPr lang="bg-BG" sz="1400" dirty="0"/>
          </a:p>
          <a:p>
            <a:r>
              <a:rPr lang="bg-BG" sz="1400" dirty="0"/>
              <a:t> Х. </a:t>
            </a:r>
            <a:r>
              <a:rPr lang="bg-BG" sz="1400" dirty="0" err="1"/>
              <a:t>Ибсен</a:t>
            </a:r>
            <a:endParaRPr lang="bg-BG" sz="1400" dirty="0"/>
          </a:p>
          <a:p>
            <a:r>
              <a:rPr lang="bg-BG" sz="1400" dirty="0"/>
              <a:t> О</a:t>
            </a:r>
            <a:r>
              <a:rPr lang="en-GB" sz="1400" dirty="0"/>
              <a:t>`</a:t>
            </a:r>
            <a:r>
              <a:rPr lang="bg-BG" sz="1400" dirty="0"/>
              <a:t>Нийл</a:t>
            </a:r>
          </a:p>
          <a:p>
            <a:r>
              <a:rPr lang="bg-BG" sz="1400" dirty="0"/>
              <a:t>Рилке</a:t>
            </a:r>
          </a:p>
          <a:p>
            <a:r>
              <a:rPr lang="bg-BG" sz="1400" dirty="0"/>
              <a:t> Ал. Блок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485BFA13-EA49-4662-9AEF-CAF22CE52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" r="1319"/>
          <a:stretch/>
        </p:blipFill>
        <p:spPr>
          <a:xfrm>
            <a:off x="4673497" y="645105"/>
            <a:ext cx="4102336" cy="3012495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5914B83-CD44-4BC8-98A4-3522E5129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3" r="4" b="25886"/>
          <a:stretch/>
        </p:blipFill>
        <p:spPr>
          <a:xfrm>
            <a:off x="4673499" y="3772312"/>
            <a:ext cx="2000678" cy="2134082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8D17535B-82D7-48C7-BF43-0C49EC039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92" r="-5" b="13737"/>
          <a:stretch/>
        </p:blipFill>
        <p:spPr>
          <a:xfrm>
            <a:off x="6775155" y="3772312"/>
            <a:ext cx="2000678" cy="2134082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628E33B-5A32-4909-BBD2-515B7A8104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0" r="20994"/>
          <a:stretch/>
        </p:blipFill>
        <p:spPr>
          <a:xfrm>
            <a:off x="8876811" y="648137"/>
            <a:ext cx="2631084" cy="5259998"/>
          </a:xfrm>
          <a:prstGeom prst="rect">
            <a:avLst/>
          </a:prstGeom>
        </p:spPr>
      </p:pic>
      <p:sp>
        <p:nvSpPr>
          <p:cNvPr id="30" name="Freeform 11">
            <a:extLst>
              <a:ext uri="{FF2B5EF4-FFF2-40B4-BE49-F238E27FC236}">
                <a16:creationId xmlns:a16="http://schemas.microsoft.com/office/drawing/2014/main" id="{AF67D081-FD42-4C44-AA53-2FB802001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6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35343C1-4699-499F-916E-ADF5E0CD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Други модернистични направления в изкуството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514EE25-6392-435B-8C7F-D36132848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Декадентство (упадък) – 19.-20.век; Оскар Уайлд, Ст. </a:t>
            </a:r>
            <a:r>
              <a:rPr lang="bg-BG" dirty="0" err="1"/>
              <a:t>Пшибишевски</a:t>
            </a:r>
            <a:r>
              <a:rPr lang="bg-BG" dirty="0"/>
              <a:t>;</a:t>
            </a:r>
          </a:p>
          <a:p>
            <a:r>
              <a:rPr lang="bg-BG" dirty="0"/>
              <a:t>Импресионизъм (впечатления) – в живописта – Моне, Реноар, Дега, </a:t>
            </a:r>
            <a:r>
              <a:rPr lang="bg-BG" dirty="0" err="1"/>
              <a:t>Сисле</a:t>
            </a:r>
            <a:r>
              <a:rPr lang="bg-BG" dirty="0"/>
              <a:t>, Мане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dirty="0"/>
              <a:t>     в музиката – Дебюси, Равел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dirty="0"/>
              <a:t>     в литературата – Ив. </a:t>
            </a:r>
            <a:r>
              <a:rPr lang="bg-BG" dirty="0" err="1"/>
              <a:t>Бунин</a:t>
            </a:r>
            <a:r>
              <a:rPr lang="bg-BG" dirty="0"/>
              <a:t>, В. Улф</a:t>
            </a:r>
          </a:p>
          <a:p>
            <a:r>
              <a:rPr lang="bg-BG" dirty="0"/>
              <a:t>Експресионизъм (изразяване) – </a:t>
            </a:r>
            <a:r>
              <a:rPr lang="bg-BG" dirty="0" err="1"/>
              <a:t>нач</a:t>
            </a:r>
            <a:r>
              <a:rPr lang="bg-BG" dirty="0"/>
              <a:t>. На 20.век – Гоя, Кандински, Матис, Кафка, </a:t>
            </a:r>
            <a:r>
              <a:rPr lang="bg-BG" dirty="0" err="1"/>
              <a:t>Толер</a:t>
            </a:r>
            <a:r>
              <a:rPr lang="bg-BG" dirty="0"/>
              <a:t>, Г. Милев, Н. Фурнаджиев, Ч. Мутафов, Св. Минков, Булгаков; бунт след Първата световна война</a:t>
            </a:r>
          </a:p>
          <a:p>
            <a:r>
              <a:rPr lang="bg-BG" dirty="0"/>
              <a:t>Кубизъм – френска школа от 1907г., рационалистична аналитичност на изкуството, Пабло Пикасо</a:t>
            </a:r>
          </a:p>
        </p:txBody>
      </p:sp>
    </p:spTree>
    <p:extLst>
      <p:ext uri="{BB962C8B-B14F-4D97-AF65-F5344CB8AC3E}">
        <p14:creationId xmlns:p14="http://schemas.microsoft.com/office/powerpoint/2010/main" val="2157512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F683F2D-3011-495B-A278-DD1BC9EB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модернистични</a:t>
            </a:r>
            <a:r>
              <a:rPr lang="ru-RU" dirty="0"/>
              <a:t> направления в </a:t>
            </a:r>
            <a:r>
              <a:rPr lang="ru-RU" dirty="0" err="1"/>
              <a:t>изкуството</a:t>
            </a:r>
            <a:endParaRPr lang="bg-BG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AF74F7C-5B46-45D0-A8E7-0D940ADDB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574535" cy="3759253"/>
          </a:xfrm>
        </p:spPr>
        <p:txBody>
          <a:bodyPr>
            <a:normAutofit/>
          </a:bodyPr>
          <a:lstStyle/>
          <a:p>
            <a:r>
              <a:rPr lang="bg-BG" dirty="0"/>
              <a:t>Футуризъм – 1909г., Италия, </a:t>
            </a:r>
            <a:r>
              <a:rPr lang="bg-BG" dirty="0" err="1"/>
              <a:t>Маринети</a:t>
            </a:r>
            <a:endParaRPr lang="bg-BG" dirty="0"/>
          </a:p>
          <a:p>
            <a:r>
              <a:rPr lang="bg-BG" dirty="0"/>
              <a:t>Имажинизъм</a:t>
            </a:r>
          </a:p>
          <a:p>
            <a:r>
              <a:rPr lang="bg-BG" dirty="0"/>
              <a:t>Дадаизъм – Тристан </a:t>
            </a:r>
            <a:r>
              <a:rPr lang="bg-BG" dirty="0" err="1"/>
              <a:t>Цара</a:t>
            </a:r>
            <a:r>
              <a:rPr lang="bg-BG" dirty="0"/>
              <a:t>, Първата св. война</a:t>
            </a:r>
          </a:p>
          <a:p>
            <a:r>
              <a:rPr lang="bg-BG" dirty="0"/>
              <a:t>Сюрреализъм - Фройд</a:t>
            </a:r>
          </a:p>
        </p:txBody>
      </p:sp>
      <p:pic>
        <p:nvPicPr>
          <p:cNvPr id="4" name="Картина 3" descr="Картина, която съдържа лице, мъж, костюм, вратовръзка&#10;&#10;Описанието е генерирано автоматично">
            <a:extLst>
              <a:ext uri="{FF2B5EF4-FFF2-40B4-BE49-F238E27FC236}">
                <a16:creationId xmlns:a16="http://schemas.microsoft.com/office/drawing/2014/main" id="{1BBBB8C0-671D-4BD9-A63F-CD86D145F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865" y="645106"/>
            <a:ext cx="3725900" cy="5247747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49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E99A675-9360-4705-9632-375589D0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257" y="485194"/>
            <a:ext cx="6671355" cy="690464"/>
          </a:xfrm>
        </p:spPr>
        <p:txBody>
          <a:bodyPr/>
          <a:lstStyle/>
          <a:p>
            <a:r>
              <a:rPr lang="bg-BG" dirty="0"/>
              <a:t>Верлен – „Есенна песен“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0B21C73-270A-4BD2-A758-0D0637A54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138" y="1548882"/>
            <a:ext cx="5122473" cy="4362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/>
              <a:t>Стихотворението</a:t>
            </a:r>
            <a:r>
              <a:rPr lang="ru-RU" dirty="0"/>
              <a:t> „</a:t>
            </a:r>
            <a:r>
              <a:rPr lang="ru-RU" dirty="0" err="1"/>
              <a:t>Есенна</a:t>
            </a:r>
            <a:r>
              <a:rPr lang="ru-RU" dirty="0"/>
              <a:t> песен“ (</a:t>
            </a:r>
            <a:r>
              <a:rPr lang="ru-RU" dirty="0" err="1"/>
              <a:t>оригинално</a:t>
            </a:r>
            <a:r>
              <a:rPr lang="ru-RU" dirty="0"/>
              <a:t> заглавие </a:t>
            </a:r>
            <a:r>
              <a:rPr lang="ru-RU" dirty="0" err="1"/>
              <a:t>Chanson</a:t>
            </a:r>
            <a:r>
              <a:rPr lang="ru-RU" dirty="0"/>
              <a:t> </a:t>
            </a:r>
            <a:r>
              <a:rPr lang="ru-RU" dirty="0" err="1"/>
              <a:t>d'automne</a:t>
            </a:r>
            <a:r>
              <a:rPr lang="ru-RU" dirty="0"/>
              <a:t>) е от </a:t>
            </a:r>
            <a:r>
              <a:rPr lang="ru-RU" dirty="0" err="1"/>
              <a:t>първия</a:t>
            </a:r>
            <a:r>
              <a:rPr lang="ru-RU" dirty="0"/>
              <a:t> </a:t>
            </a:r>
            <a:r>
              <a:rPr lang="ru-RU" dirty="0" err="1"/>
              <a:t>поетически</a:t>
            </a:r>
            <a:r>
              <a:rPr lang="ru-RU" dirty="0"/>
              <a:t> сборник на Верлен „</a:t>
            </a:r>
            <a:r>
              <a:rPr lang="ru-RU" dirty="0" err="1"/>
              <a:t>Сатурнически</a:t>
            </a:r>
            <a:r>
              <a:rPr lang="ru-RU" dirty="0"/>
              <a:t> стихотворения“ (</a:t>
            </a:r>
            <a:r>
              <a:rPr lang="ru-RU" dirty="0" err="1"/>
              <a:t>Poemes</a:t>
            </a:r>
            <a:r>
              <a:rPr lang="ru-RU" dirty="0"/>
              <a:t> </a:t>
            </a:r>
            <a:r>
              <a:rPr lang="ru-RU" dirty="0" err="1"/>
              <a:t>saturniens</a:t>
            </a:r>
            <a:r>
              <a:rPr lang="ru-RU" dirty="0"/>
              <a:t>), </a:t>
            </a:r>
            <a:r>
              <a:rPr lang="ru-RU" dirty="0" err="1"/>
              <a:t>публикуван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1866 г. Включено е в </a:t>
            </a:r>
            <a:r>
              <a:rPr lang="ru-RU" dirty="0" err="1"/>
              <a:t>цикъла</a:t>
            </a:r>
            <a:r>
              <a:rPr lang="ru-RU" dirty="0"/>
              <a:t> „</a:t>
            </a:r>
            <a:r>
              <a:rPr lang="ru-RU" dirty="0" err="1"/>
              <a:t>Тъжни</a:t>
            </a:r>
            <a:r>
              <a:rPr lang="ru-RU" dirty="0"/>
              <a:t> пейзажи“ (</a:t>
            </a:r>
            <a:r>
              <a:rPr lang="ru-RU" dirty="0" err="1"/>
              <a:t>Paysages</a:t>
            </a:r>
            <a:r>
              <a:rPr lang="ru-RU" dirty="0"/>
              <a:t> </a:t>
            </a:r>
            <a:r>
              <a:rPr lang="ru-RU" dirty="0" err="1"/>
              <a:t>tristes</a:t>
            </a:r>
            <a:r>
              <a:rPr lang="ru-RU" dirty="0"/>
              <a:t>). В него е </a:t>
            </a:r>
            <a:r>
              <a:rPr lang="ru-RU" dirty="0" err="1"/>
              <a:t>представена</a:t>
            </a:r>
            <a:r>
              <a:rPr lang="ru-RU" dirty="0"/>
              <a:t> </a:t>
            </a:r>
            <a:r>
              <a:rPr lang="ru-RU" dirty="0" err="1"/>
              <a:t>тъгата</a:t>
            </a:r>
            <a:r>
              <a:rPr lang="ru-RU" dirty="0"/>
              <a:t>, </a:t>
            </a:r>
            <a:r>
              <a:rPr lang="ru-RU" dirty="0" err="1"/>
              <a:t>която</a:t>
            </a:r>
            <a:r>
              <a:rPr lang="ru-RU" dirty="0"/>
              <a:t> </a:t>
            </a:r>
            <a:r>
              <a:rPr lang="ru-RU" dirty="0" err="1"/>
              <a:t>съпровожда</a:t>
            </a:r>
            <a:r>
              <a:rPr lang="ru-RU" dirty="0"/>
              <a:t> </a:t>
            </a:r>
            <a:r>
              <a:rPr lang="ru-RU" dirty="0" err="1"/>
              <a:t>настъпването</a:t>
            </a:r>
            <a:r>
              <a:rPr lang="ru-RU" dirty="0"/>
              <a:t> на </a:t>
            </a:r>
            <a:r>
              <a:rPr lang="ru-RU" dirty="0" err="1"/>
              <a:t>есента</a:t>
            </a:r>
            <a:r>
              <a:rPr lang="ru-RU" dirty="0"/>
              <a:t>. </a:t>
            </a:r>
            <a:r>
              <a:rPr lang="ru-RU" dirty="0" err="1"/>
              <a:t>Поетът</a:t>
            </a:r>
            <a:r>
              <a:rPr lang="ru-RU" dirty="0"/>
              <a:t> </a:t>
            </a:r>
            <a:r>
              <a:rPr lang="ru-RU" dirty="0" err="1"/>
              <a:t>дава</a:t>
            </a:r>
            <a:r>
              <a:rPr lang="ru-RU" dirty="0"/>
              <a:t> </a:t>
            </a:r>
            <a:r>
              <a:rPr lang="ru-RU" dirty="0" err="1"/>
              <a:t>израз</a:t>
            </a:r>
            <a:r>
              <a:rPr lang="ru-RU" dirty="0"/>
              <a:t> на </a:t>
            </a:r>
            <a:r>
              <a:rPr lang="ru-RU" dirty="0" err="1"/>
              <a:t>собственото</a:t>
            </a:r>
            <a:r>
              <a:rPr lang="ru-RU" dirty="0"/>
              <a:t> си </a:t>
            </a:r>
            <a:r>
              <a:rPr lang="ru-RU" dirty="0" err="1"/>
              <a:t>изживяване</a:t>
            </a:r>
            <a:r>
              <a:rPr lang="ru-RU" dirty="0"/>
              <a:t> на </a:t>
            </a:r>
            <a:r>
              <a:rPr lang="ru-RU" dirty="0" err="1"/>
              <a:t>този</a:t>
            </a:r>
            <a:r>
              <a:rPr lang="ru-RU" dirty="0"/>
              <a:t> сезон, в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доминират</a:t>
            </a:r>
            <a:r>
              <a:rPr lang="ru-RU" dirty="0"/>
              <a:t> </a:t>
            </a:r>
            <a:r>
              <a:rPr lang="ru-RU" dirty="0" err="1"/>
              <a:t>усещане</a:t>
            </a:r>
            <a:r>
              <a:rPr lang="ru-RU" dirty="0"/>
              <a:t> за </a:t>
            </a:r>
            <a:r>
              <a:rPr lang="ru-RU" dirty="0" err="1"/>
              <a:t>загуба</a:t>
            </a:r>
            <a:r>
              <a:rPr lang="ru-RU" dirty="0"/>
              <a:t> на </a:t>
            </a:r>
            <a:r>
              <a:rPr lang="ru-RU" dirty="0" err="1"/>
              <a:t>жизненост</a:t>
            </a:r>
            <a:r>
              <a:rPr lang="ru-RU" dirty="0"/>
              <a:t> и чувства на </a:t>
            </a:r>
            <a:r>
              <a:rPr lang="ru-RU" dirty="0" err="1"/>
              <a:t>скръб</a:t>
            </a:r>
            <a:r>
              <a:rPr lang="ru-RU" dirty="0"/>
              <a:t> и </a:t>
            </a:r>
            <a:r>
              <a:rPr lang="ru-RU" dirty="0" err="1"/>
              <a:t>безнадеждност</a:t>
            </a:r>
            <a:r>
              <a:rPr lang="ru-RU" dirty="0"/>
              <a:t>.</a:t>
            </a: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6B686556-7427-442B-BD37-CABC49855455}"/>
              </a:ext>
            </a:extLst>
          </p:cNvPr>
          <p:cNvSpPr/>
          <p:nvPr/>
        </p:nvSpPr>
        <p:spPr>
          <a:xfrm>
            <a:off x="1399592" y="485193"/>
            <a:ext cx="46964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Виола </a:t>
            </a:r>
            <a:r>
              <a:rPr lang="ru-RU" dirty="0" err="1"/>
              <a:t>със</a:t>
            </a:r>
            <a:r>
              <a:rPr lang="ru-RU" dirty="0"/>
              <a:t> стон</a:t>
            </a:r>
          </a:p>
          <a:p>
            <a:r>
              <a:rPr lang="ru-RU" dirty="0"/>
              <a:t>под гол небосклон</a:t>
            </a:r>
          </a:p>
          <a:p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октомври</a:t>
            </a:r>
            <a:r>
              <a:rPr lang="ru-RU" dirty="0"/>
              <a:t> </a:t>
            </a:r>
            <a:r>
              <a:rPr lang="ru-RU" dirty="0" err="1"/>
              <a:t>ридае</a:t>
            </a:r>
            <a:endParaRPr lang="ru-RU" dirty="0"/>
          </a:p>
          <a:p>
            <a:r>
              <a:rPr lang="ru-RU" dirty="0"/>
              <a:t>и вяла </a:t>
            </a:r>
            <a:r>
              <a:rPr lang="ru-RU" dirty="0" err="1"/>
              <a:t>печал</a:t>
            </a:r>
            <a:endParaRPr lang="ru-RU" dirty="0"/>
          </a:p>
          <a:p>
            <a:r>
              <a:rPr lang="ru-RU" dirty="0"/>
              <a:t>невидим кинжал</a:t>
            </a:r>
          </a:p>
          <a:p>
            <a:r>
              <a:rPr lang="ru-RU" dirty="0"/>
              <a:t>в </a:t>
            </a:r>
            <a:r>
              <a:rPr lang="ru-RU" dirty="0" err="1"/>
              <a:t>гръдта</a:t>
            </a:r>
            <a:r>
              <a:rPr lang="ru-RU" dirty="0"/>
              <a:t> е.</a:t>
            </a:r>
          </a:p>
          <a:p>
            <a:endParaRPr lang="ru-RU" dirty="0"/>
          </a:p>
          <a:p>
            <a:r>
              <a:rPr lang="ru-RU" dirty="0"/>
              <a:t>И </a:t>
            </a:r>
            <a:r>
              <a:rPr lang="ru-RU" dirty="0" err="1"/>
              <a:t>блед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в </a:t>
            </a:r>
            <a:r>
              <a:rPr lang="ru-RU" dirty="0" err="1"/>
              <a:t>сън</a:t>
            </a:r>
            <a:endParaRPr lang="ru-RU" dirty="0"/>
          </a:p>
          <a:p>
            <a:r>
              <a:rPr lang="ru-RU" dirty="0" err="1"/>
              <a:t>чул</a:t>
            </a:r>
            <a:r>
              <a:rPr lang="ru-RU" dirty="0"/>
              <a:t> </a:t>
            </a:r>
            <a:r>
              <a:rPr lang="ru-RU" dirty="0" err="1"/>
              <a:t>тежкия</a:t>
            </a:r>
            <a:r>
              <a:rPr lang="ru-RU" dirty="0"/>
              <a:t> </a:t>
            </a:r>
            <a:r>
              <a:rPr lang="ru-RU" dirty="0" err="1"/>
              <a:t>звън</a:t>
            </a:r>
            <a:endParaRPr lang="ru-RU" dirty="0"/>
          </a:p>
          <a:p>
            <a:r>
              <a:rPr lang="ru-RU" dirty="0"/>
              <a:t>на </a:t>
            </a:r>
            <a:r>
              <a:rPr lang="ru-RU" dirty="0" err="1"/>
              <a:t>часовника</a:t>
            </a:r>
            <a:r>
              <a:rPr lang="ru-RU" dirty="0"/>
              <a:t> в </a:t>
            </a:r>
            <a:r>
              <a:rPr lang="ru-RU" dirty="0" err="1"/>
              <a:t>здрача</a:t>
            </a:r>
            <a:r>
              <a:rPr lang="ru-RU" dirty="0"/>
              <a:t>,</a:t>
            </a:r>
          </a:p>
          <a:p>
            <a:r>
              <a:rPr lang="ru-RU" dirty="0"/>
              <a:t>за </a:t>
            </a:r>
            <a:r>
              <a:rPr lang="ru-RU" dirty="0" err="1"/>
              <a:t>всичко</a:t>
            </a:r>
            <a:r>
              <a:rPr lang="ru-RU" dirty="0"/>
              <a:t> </a:t>
            </a:r>
            <a:r>
              <a:rPr lang="ru-RU" dirty="0" err="1"/>
              <a:t>сега</a:t>
            </a:r>
            <a:endParaRPr lang="ru-RU" dirty="0"/>
          </a:p>
          <a:p>
            <a:r>
              <a:rPr lang="ru-RU" dirty="0"/>
              <a:t>си </a:t>
            </a:r>
            <a:r>
              <a:rPr lang="ru-RU" dirty="0" err="1"/>
              <a:t>спомням</a:t>
            </a:r>
            <a:r>
              <a:rPr lang="ru-RU" dirty="0"/>
              <a:t> с </a:t>
            </a:r>
            <a:r>
              <a:rPr lang="ru-RU" dirty="0" err="1"/>
              <a:t>тъга</a:t>
            </a:r>
            <a:endParaRPr lang="ru-RU" dirty="0"/>
          </a:p>
          <a:p>
            <a:r>
              <a:rPr lang="ru-RU" dirty="0"/>
              <a:t>и плача.</a:t>
            </a:r>
          </a:p>
          <a:p>
            <a:endParaRPr lang="ru-RU" dirty="0"/>
          </a:p>
          <a:p>
            <a:r>
              <a:rPr lang="ru-RU" dirty="0" err="1"/>
              <a:t>Къде</a:t>
            </a:r>
            <a:r>
              <a:rPr lang="ru-RU" dirty="0"/>
              <a:t> </a:t>
            </a:r>
            <a:r>
              <a:rPr lang="ru-RU" dirty="0" err="1"/>
              <a:t>съм</a:t>
            </a:r>
            <a:r>
              <a:rPr lang="ru-RU" dirty="0"/>
              <a:t> </a:t>
            </a:r>
            <a:r>
              <a:rPr lang="ru-RU" dirty="0" err="1"/>
              <a:t>дошъл</a:t>
            </a:r>
            <a:r>
              <a:rPr lang="ru-RU" dirty="0"/>
              <a:t> ...</a:t>
            </a:r>
          </a:p>
          <a:p>
            <a:r>
              <a:rPr lang="ru-RU" dirty="0"/>
              <a:t>А </a:t>
            </a:r>
            <a:r>
              <a:rPr lang="ru-RU" dirty="0" err="1"/>
              <a:t>вятърът</a:t>
            </a:r>
            <a:r>
              <a:rPr lang="ru-RU" dirty="0"/>
              <a:t> </a:t>
            </a:r>
            <a:r>
              <a:rPr lang="ru-RU" dirty="0" err="1"/>
              <a:t>зъл</a:t>
            </a:r>
            <a:endParaRPr lang="ru-RU" dirty="0"/>
          </a:p>
          <a:p>
            <a:r>
              <a:rPr lang="ru-RU" dirty="0" err="1"/>
              <a:t>като</a:t>
            </a:r>
            <a:r>
              <a:rPr lang="ru-RU" dirty="0"/>
              <a:t> лист по </a:t>
            </a:r>
            <a:r>
              <a:rPr lang="ru-RU" dirty="0" err="1"/>
              <a:t>земята</a:t>
            </a:r>
            <a:endParaRPr lang="ru-RU" dirty="0"/>
          </a:p>
          <a:p>
            <a:r>
              <a:rPr lang="ru-RU" dirty="0"/>
              <a:t>и мен в тоя свят</a:t>
            </a:r>
          </a:p>
          <a:p>
            <a:r>
              <a:rPr lang="ru-RU" dirty="0" err="1"/>
              <a:t>напред</a:t>
            </a:r>
            <a:r>
              <a:rPr lang="ru-RU" dirty="0"/>
              <a:t> и назад</a:t>
            </a:r>
          </a:p>
          <a:p>
            <a:r>
              <a:rPr lang="ru-RU" dirty="0"/>
              <a:t>подмята.</a:t>
            </a:r>
          </a:p>
        </p:txBody>
      </p:sp>
    </p:spTree>
    <p:extLst>
      <p:ext uri="{BB962C8B-B14F-4D97-AF65-F5344CB8AC3E}">
        <p14:creationId xmlns:p14="http://schemas.microsoft.com/office/powerpoint/2010/main" val="230384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076506" y="2608281"/>
            <a:ext cx="3456384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b="1" dirty="0">
                <a:solidFill>
                  <a:schemeClr val="tx1"/>
                </a:solidFill>
              </a:rPr>
              <a:t>МОДЕРЕН</a:t>
            </a:r>
          </a:p>
        </p:txBody>
      </p:sp>
      <p:cxnSp>
        <p:nvCxnSpPr>
          <p:cNvPr id="4" name="Съединител &quot;права стрелка&quot; 3"/>
          <p:cNvCxnSpPr/>
          <p:nvPr/>
        </p:nvCxnSpPr>
        <p:spPr>
          <a:xfrm flipV="1">
            <a:off x="6888088" y="2060848"/>
            <a:ext cx="1224136" cy="72008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Съединител &quot;права стрелка&quot; 4"/>
          <p:cNvCxnSpPr/>
          <p:nvPr/>
        </p:nvCxnSpPr>
        <p:spPr>
          <a:xfrm>
            <a:off x="7032104" y="3840177"/>
            <a:ext cx="720080" cy="86409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ъединител &quot;права стрелка&quot; 6"/>
          <p:cNvCxnSpPr/>
          <p:nvPr/>
        </p:nvCxnSpPr>
        <p:spPr>
          <a:xfrm flipH="1">
            <a:off x="5339916" y="4187739"/>
            <a:ext cx="216024" cy="1296144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ъединител &quot;права стрелка&quot; 8"/>
          <p:cNvCxnSpPr/>
          <p:nvPr/>
        </p:nvCxnSpPr>
        <p:spPr>
          <a:xfrm flipH="1">
            <a:off x="3179676" y="3681028"/>
            <a:ext cx="1080120" cy="648072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ъединител &quot;права стрелка&quot; 10"/>
          <p:cNvCxnSpPr/>
          <p:nvPr/>
        </p:nvCxnSpPr>
        <p:spPr>
          <a:xfrm flipV="1">
            <a:off x="5663952" y="1384145"/>
            <a:ext cx="0" cy="122413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ъединител &quot;права стрелка&quot; 11"/>
          <p:cNvCxnSpPr/>
          <p:nvPr/>
        </p:nvCxnSpPr>
        <p:spPr>
          <a:xfrm flipH="1" flipV="1">
            <a:off x="3395700" y="1864610"/>
            <a:ext cx="1049422" cy="111255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ово поле 16"/>
          <p:cNvSpPr txBox="1"/>
          <p:nvPr/>
        </p:nvSpPr>
        <p:spPr>
          <a:xfrm>
            <a:off x="4727848" y="101481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НОВО</a:t>
            </a:r>
          </a:p>
        </p:txBody>
      </p:sp>
      <p:sp>
        <p:nvSpPr>
          <p:cNvPr id="18" name="Текстово поле 17"/>
          <p:cNvSpPr txBox="1"/>
          <p:nvPr/>
        </p:nvSpPr>
        <p:spPr>
          <a:xfrm>
            <a:off x="7392144" y="169677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ИНТЕРЕСНО</a:t>
            </a:r>
          </a:p>
        </p:txBody>
      </p:sp>
      <p:sp>
        <p:nvSpPr>
          <p:cNvPr id="19" name="Текстово поле 18"/>
          <p:cNvSpPr txBox="1"/>
          <p:nvPr/>
        </p:nvSpPr>
        <p:spPr>
          <a:xfrm>
            <a:off x="6816080" y="47184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СЪВРЕМЕННО</a:t>
            </a:r>
          </a:p>
        </p:txBody>
      </p:sp>
      <p:sp>
        <p:nvSpPr>
          <p:cNvPr id="20" name="Текстово поле 19"/>
          <p:cNvSpPr txBox="1"/>
          <p:nvPr/>
        </p:nvSpPr>
        <p:spPr>
          <a:xfrm>
            <a:off x="2025011" y="43291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ЦВЕТНО</a:t>
            </a:r>
          </a:p>
        </p:txBody>
      </p:sp>
      <p:sp>
        <p:nvSpPr>
          <p:cNvPr id="21" name="Текстово поле 20"/>
          <p:cNvSpPr txBox="1"/>
          <p:nvPr/>
        </p:nvSpPr>
        <p:spPr>
          <a:xfrm>
            <a:off x="2361215" y="148286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АКТУАЛНО</a:t>
            </a:r>
          </a:p>
        </p:txBody>
      </p:sp>
      <p:sp>
        <p:nvSpPr>
          <p:cNvPr id="22" name="Текстово поле 21"/>
          <p:cNvSpPr txBox="1"/>
          <p:nvPr/>
        </p:nvSpPr>
        <p:spPr>
          <a:xfrm>
            <a:off x="4420861" y="54788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РАЗЛИЧНО</a:t>
            </a:r>
          </a:p>
        </p:txBody>
      </p:sp>
    </p:spTree>
    <p:extLst>
      <p:ext uri="{BB962C8B-B14F-4D97-AF65-F5344CB8AC3E}">
        <p14:creationId xmlns:p14="http://schemas.microsoft.com/office/powerpoint/2010/main" val="102058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CBA6458-3F1F-4486-B0AD-F5679ADE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bg-BG" sz="3200">
                <a:solidFill>
                  <a:schemeClr val="bg1"/>
                </a:solidFill>
              </a:rPr>
              <a:t>Жанр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Контейнер за съдържание 2">
            <a:extLst>
              <a:ext uri="{FF2B5EF4-FFF2-40B4-BE49-F238E27FC236}">
                <a16:creationId xmlns:a16="http://schemas.microsoft.com/office/drawing/2014/main" id="{3031ADF3-4BEE-44E9-85EE-81B41968F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501886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5405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81A95B1-0A66-470D-96E1-A3A8FA347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Изказ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C1174C8-7BFE-411E-856E-86AB09F60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98600"/>
            <a:ext cx="8915400" cy="441262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В </a:t>
            </a:r>
            <a:r>
              <a:rPr lang="ru-RU" dirty="0" err="1"/>
              <a:t>стихотворението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използвани</a:t>
            </a:r>
            <a:r>
              <a:rPr lang="ru-RU" dirty="0"/>
              <a:t> </a:t>
            </a:r>
            <a:r>
              <a:rPr lang="ru-RU" dirty="0" err="1"/>
              <a:t>специфични</a:t>
            </a:r>
            <a:r>
              <a:rPr lang="ru-RU" dirty="0"/>
              <a:t> за символизма </a:t>
            </a:r>
            <a:r>
              <a:rPr lang="ru-RU" dirty="0" err="1"/>
              <a:t>стилистични</a:t>
            </a:r>
            <a:r>
              <a:rPr lang="ru-RU" dirty="0"/>
              <a:t> </a:t>
            </a:r>
            <a:r>
              <a:rPr lang="ru-RU" dirty="0" err="1"/>
              <a:t>похвати</a:t>
            </a:r>
            <a:r>
              <a:rPr lang="ru-RU" dirty="0"/>
              <a:t>, най-</a:t>
            </a:r>
            <a:r>
              <a:rPr lang="ru-RU" dirty="0" err="1"/>
              <a:t>открояващият</a:t>
            </a:r>
            <a:r>
              <a:rPr lang="ru-RU" dirty="0"/>
              <a:t> се от </a:t>
            </a:r>
            <a:r>
              <a:rPr lang="ru-RU" dirty="0" err="1"/>
              <a:t>които</a:t>
            </a:r>
            <a:r>
              <a:rPr lang="ru-RU" dirty="0"/>
              <a:t> е </a:t>
            </a:r>
            <a:r>
              <a:rPr lang="ru-RU" dirty="0" err="1"/>
              <a:t>сложната</a:t>
            </a:r>
            <a:r>
              <a:rPr lang="ru-RU" dirty="0"/>
              <a:t> </a:t>
            </a:r>
            <a:r>
              <a:rPr lang="ru-RU" dirty="0" err="1"/>
              <a:t>звукова</a:t>
            </a:r>
            <a:r>
              <a:rPr lang="ru-RU" dirty="0"/>
              <a:t> организация на стиха, </a:t>
            </a:r>
            <a:r>
              <a:rPr lang="ru-RU" dirty="0" err="1"/>
              <a:t>която</a:t>
            </a:r>
            <a:r>
              <a:rPr lang="ru-RU" dirty="0"/>
              <a:t> </a:t>
            </a:r>
            <a:r>
              <a:rPr lang="ru-RU" dirty="0" err="1"/>
              <a:t>приближава</a:t>
            </a:r>
            <a:r>
              <a:rPr lang="ru-RU" dirty="0"/>
              <a:t> </a:t>
            </a:r>
            <a:r>
              <a:rPr lang="ru-RU" dirty="0" err="1"/>
              <a:t>поетическия</a:t>
            </a:r>
            <a:r>
              <a:rPr lang="ru-RU" dirty="0"/>
              <a:t> текст до </a:t>
            </a:r>
            <a:r>
              <a:rPr lang="ru-RU" dirty="0" err="1"/>
              <a:t>музиката</a:t>
            </a:r>
            <a:r>
              <a:rPr lang="ru-RU" dirty="0"/>
              <a:t>. В </a:t>
            </a:r>
            <a:r>
              <a:rPr lang="ru-RU" dirty="0" err="1"/>
              <a:t>своето</a:t>
            </a:r>
            <a:r>
              <a:rPr lang="ru-RU" dirty="0"/>
              <a:t> стихотворение манифест „</a:t>
            </a:r>
            <a:r>
              <a:rPr lang="ru-RU" dirty="0" err="1"/>
              <a:t>Поетическо</a:t>
            </a:r>
            <a:r>
              <a:rPr lang="ru-RU" dirty="0"/>
              <a:t> </a:t>
            </a:r>
            <a:r>
              <a:rPr lang="ru-RU" dirty="0" err="1"/>
              <a:t>изкуство</a:t>
            </a:r>
            <a:r>
              <a:rPr lang="ru-RU" dirty="0"/>
              <a:t>“, написано </a:t>
            </a:r>
            <a:r>
              <a:rPr lang="ru-RU" dirty="0" err="1"/>
              <a:t>няколко</a:t>
            </a:r>
            <a:r>
              <a:rPr lang="ru-RU" dirty="0"/>
              <a:t>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по-късно</a:t>
            </a:r>
            <a:r>
              <a:rPr lang="ru-RU" dirty="0"/>
              <a:t>, Верлен </a:t>
            </a:r>
            <a:r>
              <a:rPr lang="ru-RU" dirty="0" err="1"/>
              <a:t>утвърждава</a:t>
            </a:r>
            <a:r>
              <a:rPr lang="ru-RU" dirty="0"/>
              <a:t> </a:t>
            </a:r>
            <a:r>
              <a:rPr lang="ru-RU" dirty="0" err="1"/>
              <a:t>музиката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най-</a:t>
            </a:r>
            <a:r>
              <a:rPr lang="ru-RU" dirty="0" err="1"/>
              <a:t>важния</a:t>
            </a:r>
            <a:r>
              <a:rPr lang="ru-RU" dirty="0"/>
              <a:t> компонент на </a:t>
            </a:r>
            <a:r>
              <a:rPr lang="ru-RU" dirty="0" err="1"/>
              <a:t>едно</a:t>
            </a:r>
            <a:r>
              <a:rPr lang="ru-RU" dirty="0"/>
              <a:t> </a:t>
            </a:r>
            <a:r>
              <a:rPr lang="ru-RU" dirty="0" err="1"/>
              <a:t>поетическо</a:t>
            </a:r>
            <a:r>
              <a:rPr lang="ru-RU" dirty="0"/>
              <a:t> произведение, </a:t>
            </a:r>
            <a:r>
              <a:rPr lang="ru-RU" dirty="0" err="1"/>
              <a:t>заявявайки</a:t>
            </a:r>
            <a:r>
              <a:rPr lang="ru-RU" dirty="0"/>
              <a:t> категорично: „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всичко</a:t>
            </a:r>
            <a:r>
              <a:rPr lang="ru-RU" dirty="0"/>
              <a:t> – </a:t>
            </a:r>
            <a:r>
              <a:rPr lang="ru-RU" dirty="0" err="1"/>
              <a:t>музиката</a:t>
            </a:r>
            <a:r>
              <a:rPr lang="ru-RU" dirty="0"/>
              <a:t> само!“ (в </a:t>
            </a:r>
            <a:r>
              <a:rPr lang="ru-RU" dirty="0" err="1"/>
              <a:t>оригиналния</a:t>
            </a:r>
            <a:r>
              <a:rPr lang="ru-RU" dirty="0"/>
              <a:t> вариант </a:t>
            </a:r>
            <a:r>
              <a:rPr lang="ru-RU" dirty="0" err="1"/>
              <a:t>стои</a:t>
            </a:r>
            <a:r>
              <a:rPr lang="ru-RU" dirty="0"/>
              <a:t> „</a:t>
            </a:r>
            <a:r>
              <a:rPr lang="ru-RU" dirty="0" err="1"/>
              <a:t>музиката</a:t>
            </a:r>
            <a:r>
              <a:rPr lang="ru-RU" dirty="0"/>
              <a:t> над </a:t>
            </a:r>
            <a:r>
              <a:rPr lang="ru-RU" dirty="0" err="1"/>
              <a:t>всичко</a:t>
            </a:r>
            <a:r>
              <a:rPr lang="ru-RU" dirty="0"/>
              <a:t>“). И тук </a:t>
            </a:r>
            <a:r>
              <a:rPr lang="ru-RU" dirty="0" err="1"/>
              <a:t>поетът</a:t>
            </a:r>
            <a:r>
              <a:rPr lang="ru-RU" dirty="0"/>
              <a:t> е </a:t>
            </a:r>
            <a:r>
              <a:rPr lang="ru-RU" dirty="0" err="1"/>
              <a:t>търсил</a:t>
            </a:r>
            <a:r>
              <a:rPr lang="ru-RU" dirty="0"/>
              <a:t> </a:t>
            </a:r>
            <a:r>
              <a:rPr lang="ru-RU" dirty="0" err="1"/>
              <a:t>ефекта</a:t>
            </a:r>
            <a:r>
              <a:rPr lang="ru-RU" dirty="0"/>
              <a:t> на </a:t>
            </a:r>
            <a:r>
              <a:rPr lang="ru-RU" dirty="0" err="1"/>
              <a:t>съвършената</a:t>
            </a:r>
            <a:r>
              <a:rPr lang="ru-RU" dirty="0"/>
              <a:t> система от </a:t>
            </a:r>
            <a:r>
              <a:rPr lang="ru-RU" dirty="0" err="1"/>
              <a:t>рими</a:t>
            </a:r>
            <a:r>
              <a:rPr lang="ru-RU" dirty="0"/>
              <a:t>, усилен </a:t>
            </a:r>
            <a:r>
              <a:rPr lang="ru-RU" dirty="0" err="1"/>
              <a:t>допълнително</a:t>
            </a:r>
            <a:r>
              <a:rPr lang="ru-RU" dirty="0"/>
              <a:t> от </a:t>
            </a:r>
            <a:r>
              <a:rPr lang="ru-RU" dirty="0" err="1"/>
              <a:t>силно</a:t>
            </a:r>
            <a:r>
              <a:rPr lang="ru-RU" dirty="0"/>
              <a:t> </a:t>
            </a:r>
            <a:r>
              <a:rPr lang="ru-RU" dirty="0" err="1"/>
              <a:t>изразените</a:t>
            </a:r>
            <a:r>
              <a:rPr lang="ru-RU" dirty="0"/>
              <a:t> </a:t>
            </a:r>
            <a:r>
              <a:rPr lang="ru-RU" dirty="0" err="1"/>
              <a:t>алитерация</a:t>
            </a:r>
            <a:r>
              <a:rPr lang="ru-RU" dirty="0"/>
              <a:t> (</a:t>
            </a:r>
            <a:r>
              <a:rPr lang="ru-RU" dirty="0" err="1"/>
              <a:t>повторително</a:t>
            </a:r>
            <a:r>
              <a:rPr lang="ru-RU" dirty="0"/>
              <a:t> </a:t>
            </a:r>
            <a:r>
              <a:rPr lang="ru-RU" dirty="0" err="1"/>
              <a:t>натрупване</a:t>
            </a:r>
            <a:r>
              <a:rPr lang="ru-RU" dirty="0"/>
              <a:t> на </a:t>
            </a:r>
            <a:r>
              <a:rPr lang="ru-RU" dirty="0" err="1"/>
              <a:t>еднотипни</a:t>
            </a:r>
            <a:r>
              <a:rPr lang="ru-RU" dirty="0"/>
              <a:t> </a:t>
            </a:r>
            <a:r>
              <a:rPr lang="ru-RU" dirty="0" err="1"/>
              <a:t>съгласни</a:t>
            </a:r>
            <a:r>
              <a:rPr lang="ru-RU" dirty="0"/>
              <a:t>) и </a:t>
            </a:r>
            <a:r>
              <a:rPr lang="ru-RU" dirty="0" err="1"/>
              <a:t>асонанс</a:t>
            </a:r>
            <a:r>
              <a:rPr lang="ru-RU" dirty="0"/>
              <a:t> (</a:t>
            </a:r>
            <a:r>
              <a:rPr lang="ru-RU" dirty="0" err="1"/>
              <a:t>съзвучие</a:t>
            </a:r>
            <a:r>
              <a:rPr lang="ru-RU" dirty="0"/>
              <a:t> на </a:t>
            </a:r>
            <a:r>
              <a:rPr lang="ru-RU" dirty="0" err="1"/>
              <a:t>гласни</a:t>
            </a:r>
            <a:r>
              <a:rPr lang="ru-RU" dirty="0"/>
              <a:t> </a:t>
            </a:r>
            <a:r>
              <a:rPr lang="ru-RU" dirty="0" err="1"/>
              <a:t>звукове</a:t>
            </a:r>
            <a:r>
              <a:rPr lang="ru-RU" dirty="0"/>
              <a:t>, най-</a:t>
            </a:r>
            <a:r>
              <a:rPr lang="ru-RU" dirty="0" err="1"/>
              <a:t>често</a:t>
            </a:r>
            <a:r>
              <a:rPr lang="ru-RU" dirty="0"/>
              <a:t> </a:t>
            </a:r>
            <a:r>
              <a:rPr lang="ru-RU" dirty="0" err="1"/>
              <a:t>проявено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рима</a:t>
            </a:r>
            <a:r>
              <a:rPr lang="ru-RU" dirty="0"/>
              <a:t>). </a:t>
            </a:r>
            <a:r>
              <a:rPr lang="ru-RU" dirty="0" err="1"/>
              <a:t>Въпреки</a:t>
            </a:r>
            <a:r>
              <a:rPr lang="ru-RU" dirty="0"/>
              <a:t> че </a:t>
            </a:r>
            <a:r>
              <a:rPr lang="ru-RU" dirty="0" err="1"/>
              <a:t>българският</a:t>
            </a:r>
            <a:r>
              <a:rPr lang="ru-RU" dirty="0"/>
              <a:t> </a:t>
            </a:r>
            <a:r>
              <a:rPr lang="ru-RU" dirty="0" err="1"/>
              <a:t>превод</a:t>
            </a:r>
            <a:r>
              <a:rPr lang="ru-RU" dirty="0"/>
              <a:t> </a:t>
            </a:r>
            <a:r>
              <a:rPr lang="ru-RU" dirty="0" err="1"/>
              <a:t>успява</a:t>
            </a:r>
            <a:r>
              <a:rPr lang="ru-RU" dirty="0"/>
              <a:t> до </a:t>
            </a:r>
            <a:r>
              <a:rPr lang="ru-RU" dirty="0" err="1"/>
              <a:t>голяма</a:t>
            </a:r>
            <a:r>
              <a:rPr lang="ru-RU" dirty="0"/>
              <a:t> степен да </a:t>
            </a:r>
            <a:r>
              <a:rPr lang="ru-RU" dirty="0" err="1"/>
              <a:t>представи</a:t>
            </a:r>
            <a:r>
              <a:rPr lang="ru-RU" dirty="0"/>
              <a:t>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висока</a:t>
            </a:r>
            <a:r>
              <a:rPr lang="ru-RU" dirty="0"/>
              <a:t> степен на благозвучие (например </a:t>
            </a:r>
            <a:r>
              <a:rPr lang="ru-RU" dirty="0" err="1"/>
              <a:t>самото</a:t>
            </a:r>
            <a:r>
              <a:rPr lang="ru-RU" dirty="0"/>
              <a:t> заглавие „</a:t>
            </a:r>
            <a:r>
              <a:rPr lang="ru-RU" dirty="0" err="1"/>
              <a:t>Есенна</a:t>
            </a:r>
            <a:r>
              <a:rPr lang="ru-RU" dirty="0"/>
              <a:t> песен“ с </a:t>
            </a:r>
            <a:r>
              <a:rPr lang="ru-RU" dirty="0" err="1"/>
              <a:t>вътрешната</a:t>
            </a:r>
            <a:r>
              <a:rPr lang="ru-RU" dirty="0"/>
              <a:t> </a:t>
            </a:r>
            <a:r>
              <a:rPr lang="ru-RU" dirty="0" err="1"/>
              <a:t>рима</a:t>
            </a:r>
            <a:r>
              <a:rPr lang="ru-RU" dirty="0"/>
              <a:t> – </a:t>
            </a:r>
            <a:r>
              <a:rPr lang="ru-RU" dirty="0" err="1"/>
              <a:t>есен</a:t>
            </a:r>
            <a:r>
              <a:rPr lang="ru-RU" dirty="0"/>
              <a:t>-песен, и </a:t>
            </a:r>
            <a:r>
              <a:rPr lang="ru-RU" dirty="0" err="1"/>
              <a:t>ритмичната</a:t>
            </a:r>
            <a:r>
              <a:rPr lang="ru-RU" dirty="0"/>
              <a:t> </a:t>
            </a:r>
            <a:r>
              <a:rPr lang="ru-RU" dirty="0" err="1"/>
              <a:t>повторителност</a:t>
            </a:r>
            <a:r>
              <a:rPr lang="ru-RU" dirty="0"/>
              <a:t> на е, с и н), </a:t>
            </a:r>
            <a:r>
              <a:rPr lang="ru-RU" dirty="0" err="1"/>
              <a:t>въздействието</a:t>
            </a:r>
            <a:r>
              <a:rPr lang="ru-RU" dirty="0"/>
              <a:t> на </a:t>
            </a:r>
            <a:r>
              <a:rPr lang="ru-RU" dirty="0" err="1"/>
              <a:t>оригиналния</a:t>
            </a:r>
            <a:r>
              <a:rPr lang="ru-RU" dirty="0"/>
              <a:t> текст </a:t>
            </a:r>
            <a:r>
              <a:rPr lang="ru-RU" dirty="0" err="1"/>
              <a:t>остава</a:t>
            </a:r>
            <a:r>
              <a:rPr lang="ru-RU" dirty="0"/>
              <a:t> все пак недостижимо.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44181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98A2E1A-BCC7-49FF-B7B3-23468509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Поетическият образ на есента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C955DD4-B97C-4181-9818-EF54016D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 Характерна </a:t>
            </a:r>
            <a:r>
              <a:rPr lang="ru-RU" dirty="0" err="1"/>
              <a:t>особеност</a:t>
            </a:r>
            <a:r>
              <a:rPr lang="ru-RU" dirty="0"/>
              <a:t> на „</a:t>
            </a:r>
            <a:r>
              <a:rPr lang="ru-RU" dirty="0" err="1"/>
              <a:t>Есенна</a:t>
            </a:r>
            <a:r>
              <a:rPr lang="ru-RU" dirty="0"/>
              <a:t> песен“ е </a:t>
            </a:r>
            <a:r>
              <a:rPr lang="ru-RU" dirty="0" err="1"/>
              <a:t>начинът</a:t>
            </a:r>
            <a:r>
              <a:rPr lang="ru-RU" dirty="0"/>
              <a:t>, по </a:t>
            </a:r>
            <a:r>
              <a:rPr lang="ru-RU" dirty="0" err="1"/>
              <a:t>който</a:t>
            </a:r>
            <a:r>
              <a:rPr lang="ru-RU" dirty="0"/>
              <a:t> е </a:t>
            </a:r>
            <a:r>
              <a:rPr lang="ru-RU" dirty="0" err="1"/>
              <a:t>представена</a:t>
            </a:r>
            <a:r>
              <a:rPr lang="ru-RU" dirty="0"/>
              <a:t> </a:t>
            </a:r>
            <a:r>
              <a:rPr lang="ru-RU" dirty="0" err="1"/>
              <a:t>есента</a:t>
            </a:r>
            <a:r>
              <a:rPr lang="ru-RU" dirty="0"/>
              <a:t>. Верлен не </a:t>
            </a:r>
            <a:r>
              <a:rPr lang="ru-RU" dirty="0" err="1"/>
              <a:t>рисува</a:t>
            </a:r>
            <a:r>
              <a:rPr lang="ru-RU" dirty="0"/>
              <a:t> типична </a:t>
            </a:r>
            <a:r>
              <a:rPr lang="ru-RU" dirty="0" err="1"/>
              <a:t>есенна</a:t>
            </a:r>
            <a:r>
              <a:rPr lang="ru-RU" dirty="0"/>
              <a:t> картина, </a:t>
            </a:r>
            <a:r>
              <a:rPr lang="ru-RU" dirty="0" err="1"/>
              <a:t>такава</a:t>
            </a:r>
            <a:r>
              <a:rPr lang="ru-RU" dirty="0"/>
              <a:t>, </a:t>
            </a:r>
            <a:r>
              <a:rPr lang="ru-RU" dirty="0" err="1"/>
              <a:t>каквато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видяна</a:t>
            </a:r>
            <a:r>
              <a:rPr lang="ru-RU" dirty="0"/>
              <a:t> в </a:t>
            </a:r>
            <a:r>
              <a:rPr lang="ru-RU" dirty="0" err="1"/>
              <a:t>обичайните</a:t>
            </a:r>
            <a:r>
              <a:rPr lang="ru-RU" dirty="0"/>
              <a:t> й, </a:t>
            </a:r>
            <a:r>
              <a:rPr lang="ru-RU" dirty="0" err="1"/>
              <a:t>стандартни</a:t>
            </a:r>
            <a:r>
              <a:rPr lang="ru-RU" dirty="0"/>
              <a:t> </a:t>
            </a:r>
            <a:r>
              <a:rPr lang="ru-RU" dirty="0" err="1"/>
              <a:t>пейзажни</a:t>
            </a:r>
            <a:r>
              <a:rPr lang="ru-RU" dirty="0"/>
              <a:t> изображения. </a:t>
            </a:r>
            <a:r>
              <a:rPr lang="ru-RU" dirty="0" err="1"/>
              <a:t>Есента</a:t>
            </a:r>
            <a:r>
              <a:rPr lang="ru-RU" dirty="0"/>
              <a:t> от </a:t>
            </a:r>
            <a:r>
              <a:rPr lang="ru-RU" dirty="0" err="1"/>
              <a:t>неговото</a:t>
            </a:r>
            <a:r>
              <a:rPr lang="ru-RU" dirty="0"/>
              <a:t> стихотворение не е </a:t>
            </a:r>
            <a:r>
              <a:rPr lang="ru-RU" dirty="0" err="1"/>
              <a:t>есен</a:t>
            </a:r>
            <a:r>
              <a:rPr lang="ru-RU" dirty="0"/>
              <a:t> </a:t>
            </a:r>
            <a:r>
              <a:rPr lang="ru-RU" dirty="0" err="1"/>
              <a:t>изобщо</a:t>
            </a:r>
            <a:r>
              <a:rPr lang="ru-RU" dirty="0"/>
              <a:t>, а </a:t>
            </a:r>
            <a:r>
              <a:rPr lang="ru-RU" dirty="0" err="1"/>
              <a:t>едно</a:t>
            </a:r>
            <a:r>
              <a:rPr lang="ru-RU" dirty="0"/>
              <a:t> конкретно </a:t>
            </a:r>
            <a:r>
              <a:rPr lang="ru-RU" dirty="0" err="1"/>
              <a:t>изживяване</a:t>
            </a:r>
            <a:r>
              <a:rPr lang="ru-RU" dirty="0"/>
              <a:t>, с </a:t>
            </a:r>
            <a:r>
              <a:rPr lang="ru-RU" dirty="0" err="1"/>
              <a:t>интимното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, лично </a:t>
            </a:r>
            <a:r>
              <a:rPr lang="ru-RU" dirty="0" err="1"/>
              <a:t>съдържание</a:t>
            </a:r>
            <a:r>
              <a:rPr lang="ru-RU" dirty="0"/>
              <a:t>. Редом с </a:t>
            </a:r>
            <a:r>
              <a:rPr lang="ru-RU" dirty="0" err="1"/>
              <a:t>преките</a:t>
            </a:r>
            <a:r>
              <a:rPr lang="ru-RU" dirty="0"/>
              <a:t> </a:t>
            </a:r>
            <a:r>
              <a:rPr lang="ru-RU" dirty="0" err="1"/>
              <a:t>назовавания</a:t>
            </a:r>
            <a:r>
              <a:rPr lang="ru-RU" dirty="0"/>
              <a:t> на </a:t>
            </a:r>
            <a:r>
              <a:rPr lang="ru-RU" dirty="0" err="1"/>
              <a:t>късна</a:t>
            </a:r>
            <a:r>
              <a:rPr lang="ru-RU" dirty="0"/>
              <a:t> </a:t>
            </a:r>
            <a:r>
              <a:rPr lang="ru-RU" dirty="0" err="1"/>
              <a:t>есен</a:t>
            </a:r>
            <a:r>
              <a:rPr lang="ru-RU" dirty="0"/>
              <a:t>, на </a:t>
            </a:r>
            <a:r>
              <a:rPr lang="ru-RU" dirty="0" err="1"/>
              <a:t>ветрове</a:t>
            </a:r>
            <a:r>
              <a:rPr lang="ru-RU" dirty="0"/>
              <a:t> и </a:t>
            </a:r>
            <a:r>
              <a:rPr lang="ru-RU" dirty="0" err="1"/>
              <a:t>падащи</a:t>
            </a:r>
            <a:r>
              <a:rPr lang="ru-RU" dirty="0"/>
              <a:t> листа,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отговарят</a:t>
            </a:r>
            <a:r>
              <a:rPr lang="ru-RU" dirty="0"/>
              <a:t> на </a:t>
            </a:r>
            <a:r>
              <a:rPr lang="ru-RU" dirty="0" err="1"/>
              <a:t>универсалната</a:t>
            </a:r>
            <a:r>
              <a:rPr lang="ru-RU" dirty="0"/>
              <a:t> </a:t>
            </a:r>
            <a:r>
              <a:rPr lang="ru-RU" dirty="0" err="1"/>
              <a:t>представа</a:t>
            </a:r>
            <a:r>
              <a:rPr lang="ru-RU" dirty="0"/>
              <a:t> за </a:t>
            </a:r>
            <a:r>
              <a:rPr lang="ru-RU" dirty="0" err="1"/>
              <a:t>есен</a:t>
            </a:r>
            <a:r>
              <a:rPr lang="ru-RU" dirty="0"/>
              <a:t>,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въведени</a:t>
            </a:r>
            <a:r>
              <a:rPr lang="ru-RU" dirty="0"/>
              <a:t> </a:t>
            </a:r>
            <a:r>
              <a:rPr lang="ru-RU" dirty="0" err="1"/>
              <a:t>субективните</a:t>
            </a:r>
            <a:r>
              <a:rPr lang="ru-RU" dirty="0"/>
              <a:t> </a:t>
            </a:r>
            <a:r>
              <a:rPr lang="ru-RU" dirty="0" err="1"/>
              <a:t>възприятия</a:t>
            </a:r>
            <a:r>
              <a:rPr lang="ru-RU" dirty="0"/>
              <a:t> и настроения на </a:t>
            </a:r>
            <a:r>
              <a:rPr lang="ru-RU" dirty="0" err="1"/>
              <a:t>лирическия</a:t>
            </a:r>
            <a:r>
              <a:rPr lang="ru-RU" dirty="0"/>
              <a:t> герой – </a:t>
            </a:r>
            <a:r>
              <a:rPr lang="ru-RU" dirty="0" err="1"/>
              <a:t>специфичното</a:t>
            </a:r>
            <a:r>
              <a:rPr lang="ru-RU" dirty="0"/>
              <a:t> </a:t>
            </a:r>
            <a:r>
              <a:rPr lang="ru-RU" dirty="0" err="1"/>
              <a:t>есенния</a:t>
            </a:r>
            <a:r>
              <a:rPr lang="ru-RU" dirty="0"/>
              <a:t> </a:t>
            </a:r>
            <a:r>
              <a:rPr lang="ru-RU" dirty="0" err="1"/>
              <a:t>вятър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„</a:t>
            </a:r>
            <a:r>
              <a:rPr lang="ru-RU" dirty="0" err="1"/>
              <a:t>цигулков</a:t>
            </a:r>
            <a:r>
              <a:rPr lang="ru-RU" dirty="0"/>
              <a:t> плач“, </a:t>
            </a:r>
            <a:r>
              <a:rPr lang="ru-RU" dirty="0" err="1"/>
              <a:t>чувството</a:t>
            </a:r>
            <a:r>
              <a:rPr lang="ru-RU" dirty="0"/>
              <a:t> за </a:t>
            </a:r>
            <a:r>
              <a:rPr lang="ru-RU" dirty="0" err="1"/>
              <a:t>униние</a:t>
            </a:r>
            <a:r>
              <a:rPr lang="ru-RU" dirty="0"/>
              <a:t>, </a:t>
            </a:r>
            <a:r>
              <a:rPr lang="ru-RU" dirty="0" err="1"/>
              <a:t>изтръпване</a:t>
            </a:r>
            <a:r>
              <a:rPr lang="ru-RU" dirty="0"/>
              <a:t> и </a:t>
            </a:r>
            <a:r>
              <a:rPr lang="ru-RU" dirty="0" err="1"/>
              <a:t>студ</a:t>
            </a:r>
            <a:r>
              <a:rPr lang="ru-RU" dirty="0"/>
              <a:t>, за </a:t>
            </a:r>
            <a:r>
              <a:rPr lang="ru-RU" dirty="0" err="1"/>
              <a:t>изтичащо</a:t>
            </a:r>
            <a:r>
              <a:rPr lang="ru-RU" dirty="0"/>
              <a:t> </a:t>
            </a:r>
            <a:r>
              <a:rPr lang="ru-RU" dirty="0" err="1"/>
              <a:t>време</a:t>
            </a:r>
            <a:r>
              <a:rPr lang="ru-RU" dirty="0"/>
              <a:t>, </a:t>
            </a:r>
            <a:r>
              <a:rPr lang="ru-RU" dirty="0" err="1"/>
              <a:t>себеизживяването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„</a:t>
            </a:r>
            <a:r>
              <a:rPr lang="ru-RU" dirty="0" err="1"/>
              <a:t>отбрулен</a:t>
            </a:r>
            <a:r>
              <a:rPr lang="ru-RU" dirty="0"/>
              <a:t> лист“ (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появи</a:t>
            </a:r>
            <a:r>
              <a:rPr lang="ru-RU" dirty="0"/>
              <a:t> </a:t>
            </a:r>
            <a:r>
              <a:rPr lang="ru-RU" dirty="0" err="1"/>
              <a:t>по-късно</a:t>
            </a:r>
            <a:r>
              <a:rPr lang="ru-RU" dirty="0"/>
              <a:t> и в </a:t>
            </a:r>
            <a:r>
              <a:rPr lang="ru-RU" dirty="0" err="1"/>
              <a:t>българската</a:t>
            </a:r>
            <a:r>
              <a:rPr lang="ru-RU" dirty="0"/>
              <a:t> </a:t>
            </a:r>
            <a:r>
              <a:rPr lang="ru-RU" dirty="0" err="1"/>
              <a:t>поезия</a:t>
            </a:r>
            <a:r>
              <a:rPr lang="ru-RU" dirty="0"/>
              <a:t>).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09083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F3F36D5-EEA7-4831-9B8A-06DD020C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Образи и символи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2193107-8EED-40F6-8A70-09DD71571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dirty="0" err="1"/>
              <a:t>Картината</a:t>
            </a:r>
            <a:r>
              <a:rPr lang="ru-RU" dirty="0"/>
              <a:t> се </a:t>
            </a:r>
            <a:r>
              <a:rPr lang="ru-RU" dirty="0" err="1"/>
              <a:t>гради</a:t>
            </a:r>
            <a:r>
              <a:rPr lang="ru-RU" dirty="0"/>
              <a:t> </a:t>
            </a:r>
            <a:r>
              <a:rPr lang="ru-RU" dirty="0" err="1"/>
              <a:t>основно</a:t>
            </a:r>
            <a:r>
              <a:rPr lang="ru-RU" dirty="0"/>
              <a:t> от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лични</a:t>
            </a:r>
            <a:r>
              <a:rPr lang="ru-RU" dirty="0"/>
              <a:t>, </a:t>
            </a:r>
            <a:r>
              <a:rPr lang="ru-RU" dirty="0" err="1"/>
              <a:t>неповторими</a:t>
            </a:r>
            <a:r>
              <a:rPr lang="ru-RU" dirty="0"/>
              <a:t> </a:t>
            </a:r>
            <a:r>
              <a:rPr lang="ru-RU" dirty="0" err="1"/>
              <a:t>преживявания</a:t>
            </a:r>
            <a:r>
              <a:rPr lang="ru-RU" dirty="0"/>
              <a:t> на </a:t>
            </a:r>
            <a:r>
              <a:rPr lang="ru-RU" dirty="0" err="1"/>
              <a:t>есента</a:t>
            </a:r>
            <a:r>
              <a:rPr lang="ru-RU" dirty="0"/>
              <a:t>, очевидно </a:t>
            </a:r>
            <a:r>
              <a:rPr lang="ru-RU" dirty="0" err="1"/>
              <a:t>свързани</a:t>
            </a:r>
            <a:r>
              <a:rPr lang="ru-RU" dirty="0"/>
              <a:t> с конкретен момент и конкретно </a:t>
            </a:r>
            <a:r>
              <a:rPr lang="ru-RU" dirty="0" err="1"/>
              <a:t>място</a:t>
            </a:r>
            <a:r>
              <a:rPr lang="ru-RU" dirty="0"/>
              <a:t>. </a:t>
            </a:r>
            <a:r>
              <a:rPr lang="ru-RU" dirty="0" err="1"/>
              <a:t>Този</a:t>
            </a:r>
            <a:r>
              <a:rPr lang="ru-RU" dirty="0"/>
              <a:t> изобразителен </a:t>
            </a:r>
            <a:r>
              <a:rPr lang="ru-RU" dirty="0" err="1"/>
              <a:t>маниер</a:t>
            </a:r>
            <a:r>
              <a:rPr lang="ru-RU" dirty="0"/>
              <a:t> е родствен на </a:t>
            </a:r>
            <a:r>
              <a:rPr lang="ru-RU" dirty="0" err="1"/>
              <a:t>съвременното</a:t>
            </a:r>
            <a:r>
              <a:rPr lang="ru-RU" dirty="0"/>
              <a:t> на Верлен </a:t>
            </a:r>
            <a:r>
              <a:rPr lang="ru-RU" dirty="0" err="1"/>
              <a:t>изкуство</a:t>
            </a:r>
            <a:r>
              <a:rPr lang="ru-RU" dirty="0"/>
              <a:t> на </a:t>
            </a:r>
            <a:r>
              <a:rPr lang="ru-RU" dirty="0" err="1"/>
              <a:t>импресионизма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се </a:t>
            </a:r>
            <a:r>
              <a:rPr lang="ru-RU" dirty="0" err="1"/>
              <a:t>заражда</a:t>
            </a:r>
            <a:r>
              <a:rPr lang="ru-RU" dirty="0"/>
              <a:t> и </a:t>
            </a:r>
            <a:r>
              <a:rPr lang="ru-RU" dirty="0" err="1"/>
              <a:t>развива</a:t>
            </a:r>
            <a:r>
              <a:rPr lang="ru-RU" dirty="0"/>
              <a:t> </a:t>
            </a:r>
            <a:r>
              <a:rPr lang="ru-RU" dirty="0" err="1"/>
              <a:t>успоредно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символизма. За </a:t>
            </a:r>
            <a:r>
              <a:rPr lang="ru-RU" dirty="0" err="1"/>
              <a:t>разлика</a:t>
            </a:r>
            <a:r>
              <a:rPr lang="ru-RU" dirty="0"/>
              <a:t> от </a:t>
            </a:r>
            <a:r>
              <a:rPr lang="ru-RU" dirty="0" err="1"/>
              <a:t>реалистичната</a:t>
            </a:r>
            <a:r>
              <a:rPr lang="ru-RU" dirty="0"/>
              <a:t> </a:t>
            </a:r>
            <a:r>
              <a:rPr lang="ru-RU" dirty="0" err="1"/>
              <a:t>живопис</a:t>
            </a:r>
            <a:r>
              <a:rPr lang="ru-RU" dirty="0"/>
              <a:t>, </a:t>
            </a:r>
            <a:r>
              <a:rPr lang="ru-RU" dirty="0" err="1"/>
              <a:t>която</a:t>
            </a:r>
            <a:r>
              <a:rPr lang="ru-RU" dirty="0"/>
              <a:t> се стреми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представяне</a:t>
            </a:r>
            <a:r>
              <a:rPr lang="ru-RU" dirty="0"/>
              <a:t> на </a:t>
            </a:r>
            <a:r>
              <a:rPr lang="ru-RU" dirty="0" err="1"/>
              <a:t>цялостни</a:t>
            </a:r>
            <a:r>
              <a:rPr lang="ru-RU" dirty="0"/>
              <a:t>,  </a:t>
            </a:r>
            <a:r>
              <a:rPr lang="ru-RU" dirty="0" err="1"/>
              <a:t>изчерпателно</a:t>
            </a:r>
            <a:r>
              <a:rPr lang="ru-RU" dirty="0"/>
              <a:t> </a:t>
            </a:r>
            <a:r>
              <a:rPr lang="ru-RU" dirty="0" err="1"/>
              <a:t>представени</a:t>
            </a:r>
            <a:r>
              <a:rPr lang="ru-RU" dirty="0"/>
              <a:t> </a:t>
            </a:r>
            <a:r>
              <a:rPr lang="ru-RU" dirty="0" err="1"/>
              <a:t>образи</a:t>
            </a:r>
            <a:r>
              <a:rPr lang="ru-RU" dirty="0"/>
              <a:t> и </a:t>
            </a:r>
            <a:r>
              <a:rPr lang="ru-RU" dirty="0" err="1"/>
              <a:t>картини</a:t>
            </a:r>
            <a:r>
              <a:rPr lang="ru-RU" dirty="0"/>
              <a:t>, </a:t>
            </a:r>
            <a:r>
              <a:rPr lang="ru-RU" dirty="0" err="1"/>
              <a:t>платната</a:t>
            </a:r>
            <a:r>
              <a:rPr lang="ru-RU" dirty="0"/>
              <a:t> на </a:t>
            </a:r>
            <a:r>
              <a:rPr lang="ru-RU" dirty="0" err="1"/>
              <a:t>импресионистите</a:t>
            </a:r>
            <a:r>
              <a:rPr lang="ru-RU" dirty="0"/>
              <a:t> </a:t>
            </a:r>
            <a:r>
              <a:rPr lang="ru-RU" dirty="0" err="1"/>
              <a:t>търсят</a:t>
            </a:r>
            <a:r>
              <a:rPr lang="ru-RU" dirty="0"/>
              <a:t> </a:t>
            </a:r>
            <a:r>
              <a:rPr lang="ru-RU" dirty="0" err="1"/>
              <a:t>ефекта</a:t>
            </a:r>
            <a:r>
              <a:rPr lang="ru-RU" dirty="0"/>
              <a:t> от </a:t>
            </a:r>
            <a:r>
              <a:rPr lang="ru-RU" dirty="0" err="1"/>
              <a:t>непосредственото</a:t>
            </a:r>
            <a:r>
              <a:rPr lang="ru-RU" dirty="0"/>
              <a:t> впечатление. </a:t>
            </a:r>
            <a:r>
              <a:rPr lang="ru-RU" dirty="0" err="1"/>
              <a:t>Ако</a:t>
            </a:r>
            <a:r>
              <a:rPr lang="ru-RU" dirty="0"/>
              <a:t> </a:t>
            </a:r>
            <a:r>
              <a:rPr lang="ru-RU" dirty="0" err="1"/>
              <a:t>предходниците</a:t>
            </a:r>
            <a:r>
              <a:rPr lang="ru-RU" dirty="0"/>
              <a:t> им </a:t>
            </a:r>
            <a:r>
              <a:rPr lang="ru-RU" dirty="0" err="1"/>
              <a:t>рисуват</a:t>
            </a:r>
            <a:r>
              <a:rPr lang="ru-RU" dirty="0"/>
              <a:t> по </a:t>
            </a:r>
            <a:r>
              <a:rPr lang="ru-RU" dirty="0" err="1"/>
              <a:t>памет</a:t>
            </a:r>
            <a:r>
              <a:rPr lang="ru-RU" dirty="0"/>
              <a:t> в </a:t>
            </a:r>
            <a:r>
              <a:rPr lang="ru-RU" dirty="0" err="1"/>
              <a:t>ателиетата</a:t>
            </a:r>
            <a:r>
              <a:rPr lang="ru-RU" dirty="0"/>
              <a:t> си, за </a:t>
            </a:r>
            <a:r>
              <a:rPr lang="ru-RU" dirty="0" err="1"/>
              <a:t>художниците</a:t>
            </a:r>
            <a:r>
              <a:rPr lang="ru-RU" dirty="0"/>
              <a:t> </a:t>
            </a:r>
            <a:r>
              <a:rPr lang="ru-RU" dirty="0" err="1"/>
              <a:t>импресионисти</a:t>
            </a:r>
            <a:r>
              <a:rPr lang="ru-RU" dirty="0"/>
              <a:t> най-важно е да уловят образа в точно определен, конкретен момент, в </a:t>
            </a:r>
            <a:r>
              <a:rPr lang="ru-RU" dirty="0" err="1"/>
              <a:t>неговата</a:t>
            </a:r>
            <a:r>
              <a:rPr lang="ru-RU" dirty="0"/>
              <a:t> </a:t>
            </a:r>
            <a:r>
              <a:rPr lang="ru-RU" dirty="0" err="1"/>
              <a:t>неповторимост</a:t>
            </a:r>
            <a:r>
              <a:rPr lang="ru-RU" dirty="0"/>
              <a:t>. </a:t>
            </a:r>
            <a:r>
              <a:rPr lang="ru-RU" dirty="0" err="1"/>
              <a:t>Затова</a:t>
            </a:r>
            <a:r>
              <a:rPr lang="ru-RU" dirty="0"/>
              <a:t> </a:t>
            </a:r>
            <a:r>
              <a:rPr lang="ru-RU" dirty="0" err="1"/>
              <a:t>обичайно</a:t>
            </a:r>
            <a:r>
              <a:rPr lang="ru-RU" dirty="0"/>
              <a:t> те </a:t>
            </a:r>
            <a:r>
              <a:rPr lang="ru-RU" dirty="0" err="1"/>
              <a:t>рисуват</a:t>
            </a:r>
            <a:r>
              <a:rPr lang="ru-RU" dirty="0"/>
              <a:t> един и </a:t>
            </a:r>
            <a:r>
              <a:rPr lang="ru-RU" dirty="0" err="1"/>
              <a:t>същи</a:t>
            </a:r>
            <a:r>
              <a:rPr lang="ru-RU" dirty="0"/>
              <a:t> пейзаж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сезони</a:t>
            </a:r>
            <a:r>
              <a:rPr lang="ru-RU" dirty="0"/>
              <a:t> или в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часове</a:t>
            </a:r>
            <a:r>
              <a:rPr lang="ru-RU" dirty="0"/>
              <a:t> от </a:t>
            </a:r>
            <a:r>
              <a:rPr lang="ru-RU" dirty="0" err="1"/>
              <a:t>денонощието</a:t>
            </a:r>
            <a:r>
              <a:rPr lang="ru-RU" dirty="0"/>
              <a:t>. За </a:t>
            </a:r>
            <a:r>
              <a:rPr lang="ru-RU" dirty="0" err="1"/>
              <a:t>поезията</a:t>
            </a:r>
            <a:r>
              <a:rPr lang="ru-RU" dirty="0"/>
              <a:t> от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време</a:t>
            </a:r>
            <a:r>
              <a:rPr lang="ru-RU" dirty="0"/>
              <a:t> </a:t>
            </a:r>
            <a:r>
              <a:rPr lang="ru-RU" dirty="0" err="1"/>
              <a:t>също</a:t>
            </a:r>
            <a:r>
              <a:rPr lang="ru-RU" dirty="0"/>
              <a:t> става </a:t>
            </a:r>
            <a:r>
              <a:rPr lang="ru-RU" dirty="0" err="1"/>
              <a:t>обичайно</a:t>
            </a:r>
            <a:r>
              <a:rPr lang="ru-RU" dirty="0"/>
              <a:t> да </a:t>
            </a:r>
            <a:r>
              <a:rPr lang="ru-RU" dirty="0" err="1"/>
              <a:t>търси</a:t>
            </a:r>
            <a:r>
              <a:rPr lang="ru-RU" dirty="0"/>
              <a:t> </a:t>
            </a:r>
            <a:r>
              <a:rPr lang="ru-RU" dirty="0" err="1"/>
              <a:t>израз</a:t>
            </a:r>
            <a:r>
              <a:rPr lang="ru-RU" dirty="0"/>
              <a:t> на </a:t>
            </a:r>
            <a:r>
              <a:rPr lang="ru-RU" dirty="0" err="1"/>
              <a:t>непосредствените</a:t>
            </a:r>
            <a:r>
              <a:rPr lang="ru-RU" dirty="0"/>
              <a:t> </a:t>
            </a:r>
            <a:r>
              <a:rPr lang="ru-RU" dirty="0" err="1"/>
              <a:t>мимолетни</a:t>
            </a:r>
            <a:r>
              <a:rPr lang="ru-RU" dirty="0"/>
              <a:t> впечатления.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63968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814E5C0-726F-4DC3-A379-17C8E575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bg-BG">
                <a:solidFill>
                  <a:srgbClr val="643A4A"/>
                </a:solidFill>
              </a:rPr>
              <a:t>Композицията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43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8352FE6-C706-42C5-8307-3B033F7EB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4A90E0"/>
              </a:buClr>
            </a:pPr>
            <a:r>
              <a:rPr lang="ru-RU" sz="1700" err="1"/>
              <a:t>Стихотворението</a:t>
            </a:r>
            <a:r>
              <a:rPr lang="ru-RU" sz="1700"/>
              <a:t> се </a:t>
            </a:r>
            <a:r>
              <a:rPr lang="ru-RU" sz="1700" err="1"/>
              <a:t>състои</a:t>
            </a:r>
            <a:r>
              <a:rPr lang="ru-RU" sz="1700"/>
              <a:t> от 18 стиха, </a:t>
            </a:r>
            <a:r>
              <a:rPr lang="ru-RU" sz="1700" err="1"/>
              <a:t>разделени</a:t>
            </a:r>
            <a:r>
              <a:rPr lang="ru-RU" sz="1700"/>
              <a:t> на две </a:t>
            </a:r>
            <a:r>
              <a:rPr lang="ru-RU" sz="1700" err="1"/>
              <a:t>строфи</a:t>
            </a:r>
            <a:r>
              <a:rPr lang="ru-RU" sz="1700"/>
              <a:t>, </a:t>
            </a:r>
            <a:r>
              <a:rPr lang="ru-RU" sz="1700" err="1"/>
              <a:t>първата</a:t>
            </a:r>
            <a:r>
              <a:rPr lang="ru-RU" sz="1700"/>
              <a:t> </a:t>
            </a:r>
            <a:r>
              <a:rPr lang="ru-RU" sz="1700" err="1"/>
              <a:t>дванайсетстишна</a:t>
            </a:r>
            <a:r>
              <a:rPr lang="ru-RU" sz="1700"/>
              <a:t>, а </a:t>
            </a:r>
            <a:r>
              <a:rPr lang="ru-RU" sz="1700" err="1"/>
              <a:t>втората</a:t>
            </a:r>
            <a:r>
              <a:rPr lang="ru-RU" sz="1700"/>
              <a:t> – </a:t>
            </a:r>
            <a:r>
              <a:rPr lang="ru-RU" sz="1700" err="1"/>
              <a:t>шестстишна</a:t>
            </a:r>
            <a:r>
              <a:rPr lang="ru-RU" sz="1700"/>
              <a:t>. </a:t>
            </a:r>
            <a:r>
              <a:rPr lang="ru-RU" sz="1700" err="1"/>
              <a:t>Стиховете</a:t>
            </a:r>
            <a:r>
              <a:rPr lang="ru-RU" sz="1700"/>
              <a:t> </a:t>
            </a:r>
            <a:r>
              <a:rPr lang="ru-RU" sz="1700" err="1"/>
              <a:t>са</a:t>
            </a:r>
            <a:r>
              <a:rPr lang="ru-RU" sz="1700"/>
              <a:t> </a:t>
            </a:r>
            <a:r>
              <a:rPr lang="ru-RU" sz="1700" err="1"/>
              <a:t>подчертано</a:t>
            </a:r>
            <a:r>
              <a:rPr lang="ru-RU" sz="1700"/>
              <a:t> </a:t>
            </a:r>
            <a:r>
              <a:rPr lang="ru-RU" sz="1700" err="1"/>
              <a:t>къси</a:t>
            </a:r>
            <a:r>
              <a:rPr lang="ru-RU" sz="1700"/>
              <a:t>, </a:t>
            </a:r>
            <a:r>
              <a:rPr lang="ru-RU" sz="1700" err="1"/>
              <a:t>което</a:t>
            </a:r>
            <a:r>
              <a:rPr lang="ru-RU" sz="1700"/>
              <a:t> </a:t>
            </a:r>
            <a:r>
              <a:rPr lang="ru-RU" sz="1700" err="1"/>
              <a:t>отговаря</a:t>
            </a:r>
            <a:r>
              <a:rPr lang="ru-RU" sz="1700"/>
              <a:t> на </a:t>
            </a:r>
            <a:r>
              <a:rPr lang="ru-RU" sz="1700" err="1"/>
              <a:t>пределната</a:t>
            </a:r>
            <a:r>
              <a:rPr lang="ru-RU" sz="1700"/>
              <a:t> </a:t>
            </a:r>
            <a:r>
              <a:rPr lang="ru-RU" sz="1700" err="1"/>
              <a:t>лаконичност</a:t>
            </a:r>
            <a:r>
              <a:rPr lang="ru-RU" sz="1700"/>
              <a:t> на </a:t>
            </a:r>
            <a:r>
              <a:rPr lang="ru-RU" sz="1700" err="1"/>
              <a:t>изказа</a:t>
            </a:r>
            <a:r>
              <a:rPr lang="ru-RU" sz="1700"/>
              <a:t>. Подобна композиция </a:t>
            </a:r>
            <a:r>
              <a:rPr lang="ru-RU" sz="1700" err="1"/>
              <a:t>дава</a:t>
            </a:r>
            <a:r>
              <a:rPr lang="ru-RU" sz="1700"/>
              <a:t> </a:t>
            </a:r>
            <a:r>
              <a:rPr lang="ru-RU" sz="1700" err="1"/>
              <a:t>възможност</a:t>
            </a:r>
            <a:r>
              <a:rPr lang="ru-RU" sz="1700"/>
              <a:t> да </a:t>
            </a:r>
            <a:r>
              <a:rPr lang="ru-RU" sz="1700" err="1"/>
              <a:t>бъде</a:t>
            </a:r>
            <a:r>
              <a:rPr lang="ru-RU" sz="1700"/>
              <a:t> </a:t>
            </a:r>
            <a:r>
              <a:rPr lang="ru-RU" sz="1700" err="1"/>
              <a:t>поставен</a:t>
            </a:r>
            <a:r>
              <a:rPr lang="ru-RU" sz="1700"/>
              <a:t> акцент </a:t>
            </a:r>
            <a:r>
              <a:rPr lang="ru-RU" sz="1700" err="1"/>
              <a:t>върху</a:t>
            </a:r>
            <a:r>
              <a:rPr lang="ru-RU" sz="1700"/>
              <a:t> всяка </a:t>
            </a:r>
            <a:r>
              <a:rPr lang="ru-RU" sz="1700" err="1"/>
              <a:t>една</a:t>
            </a:r>
            <a:r>
              <a:rPr lang="ru-RU" sz="1700"/>
              <a:t> дума, </a:t>
            </a:r>
            <a:r>
              <a:rPr lang="ru-RU" sz="1700" err="1"/>
              <a:t>така</a:t>
            </a:r>
            <a:r>
              <a:rPr lang="ru-RU" sz="1700"/>
              <a:t> че </a:t>
            </a:r>
            <a:r>
              <a:rPr lang="ru-RU" sz="1700" err="1"/>
              <a:t>тя</a:t>
            </a:r>
            <a:r>
              <a:rPr lang="ru-RU" sz="1700"/>
              <a:t> </a:t>
            </a:r>
            <a:r>
              <a:rPr lang="ru-RU" sz="1700" err="1"/>
              <a:t>максимално</a:t>
            </a:r>
            <a:r>
              <a:rPr lang="ru-RU" sz="1700"/>
              <a:t> да се открои </a:t>
            </a:r>
            <a:r>
              <a:rPr lang="ru-RU" sz="1700" err="1"/>
              <a:t>със</a:t>
            </a:r>
            <a:r>
              <a:rPr lang="ru-RU" sz="1700"/>
              <a:t> </a:t>
            </a:r>
            <a:r>
              <a:rPr lang="ru-RU" sz="1700" err="1"/>
              <a:t>звученето</a:t>
            </a:r>
            <a:r>
              <a:rPr lang="ru-RU" sz="1700"/>
              <a:t> и </a:t>
            </a:r>
            <a:r>
              <a:rPr lang="ru-RU" sz="1700" err="1"/>
              <a:t>смисъла</a:t>
            </a:r>
            <a:r>
              <a:rPr lang="ru-RU" sz="1700"/>
              <a:t> си.</a:t>
            </a:r>
          </a:p>
          <a:p>
            <a:pPr>
              <a:lnSpc>
                <a:spcPct val="90000"/>
              </a:lnSpc>
              <a:buClr>
                <a:srgbClr val="4A90E0"/>
              </a:buClr>
            </a:pPr>
            <a:endParaRPr lang="bg-BG" sz="1700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AE1B0A2-AD41-4AE9-8A75-0A7B4FDED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7" r="8827" b="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96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F1E87C-C9CB-44C0-A79E-F23843684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4A957B-DB4E-4D89-ADEF-2767404BD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73513" y="0"/>
            <a:ext cx="5613431" cy="6853245"/>
            <a:chOff x="2487613" y="285750"/>
            <a:chExt cx="2428876" cy="5654676"/>
          </a:xfrm>
          <a:solidFill>
            <a:schemeClr val="accent1"/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FD42E2-99CE-445B-AA1F-C21E53519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E92F5F9-DE8A-4BBB-997F-4E44BB9A1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C77A6FD-178A-4B20-AA36-3461ACD5AF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45B92CCA-B898-4F54-A2BD-95F8436C0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E6D01F94-F16C-4C71-B0C2-DDB804F73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DA7D28FD-A8D1-425D-B123-FE4CFB84E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7B3020C1-8314-4CA9-8B0A-98A516932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04D0BE3D-E410-49F1-B3BD-83B7BE5A4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5429240-0626-4EED-8118-78FA4661AB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AFD09B3B-0200-4C44-9419-2DC69B53E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4953E3F-F70C-429A-B9A5-D49FB6484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0E66111-8E38-4E7A-85D6-9CD7FAE4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18839E1-5773-4F33-A5ED-88CD066B9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Темите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31FE9B99-9825-4E0E-B4FB-432E59A8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7"/>
            <a:ext cx="7560245" cy="557106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C25C100A-CAAB-4884-8697-F77D9B8C0A66}"/>
              </a:ext>
            </a:extLst>
          </p:cNvPr>
          <p:cNvSpPr/>
          <p:nvPr/>
        </p:nvSpPr>
        <p:spPr>
          <a:xfrm>
            <a:off x="643466" y="1286934"/>
            <a:ext cx="5286279" cy="4284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500">
                <a:solidFill>
                  <a:srgbClr val="FFFFFF"/>
                </a:solidFill>
              </a:rPr>
              <a:t> Заявената тема на „Есенна песен“ е есента. Стихотворението се разгръща около тази тема, като използва традиционната символика на есента, основана на паралелизма между смяната на годишните времена и фазите в човешкия живот. В тази устойчива схема на уподобяване между природния цикъл и фазите в човешкия живот есента означава старостта, асоциативно свързвана с представите за тъга, меланхолия и самота. Успоредяването на есента и изгубената младост е устойчив мотив във фолклора. Широко известна е народната песен „Черней, горо“, в която насилственото омъжване на девойката е оприличено на есенното оголване на гората: „Черней, горо, черней, сестро, двама да чернеем / ти за твойте листи, горо, аз за първо либе“.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79817880-4B06-4C4E-BC75-E3E45324FFB9}"/>
              </a:ext>
            </a:extLst>
          </p:cNvPr>
          <p:cNvSpPr/>
          <p:nvPr/>
        </p:nvSpPr>
        <p:spPr>
          <a:xfrm>
            <a:off x="6718041" y="850900"/>
            <a:ext cx="4786571" cy="5027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400" dirty="0"/>
              <a:t> 	</a:t>
            </a:r>
            <a:r>
              <a:rPr lang="ru-RU" sz="1400" dirty="0" err="1"/>
              <a:t>Паралелно</a:t>
            </a:r>
            <a:r>
              <a:rPr lang="ru-RU" sz="1400" dirty="0"/>
              <a:t> е развита и </a:t>
            </a:r>
            <a:r>
              <a:rPr lang="ru-RU" sz="1400" dirty="0" err="1"/>
              <a:t>другата</a:t>
            </a:r>
            <a:r>
              <a:rPr lang="ru-RU" sz="1400" dirty="0"/>
              <a:t> </a:t>
            </a:r>
            <a:r>
              <a:rPr lang="ru-RU" sz="1400" dirty="0" err="1"/>
              <a:t>основна</a:t>
            </a:r>
            <a:r>
              <a:rPr lang="ru-RU" sz="1400" dirty="0"/>
              <a:t> тема на </a:t>
            </a:r>
            <a:r>
              <a:rPr lang="ru-RU" sz="1400" dirty="0" err="1"/>
              <a:t>стихотворението</a:t>
            </a:r>
            <a:r>
              <a:rPr lang="ru-RU" sz="1400" dirty="0"/>
              <a:t> – за </a:t>
            </a:r>
            <a:r>
              <a:rPr lang="ru-RU" sz="1400" dirty="0" err="1"/>
              <a:t>тъгата</a:t>
            </a:r>
            <a:r>
              <a:rPr lang="ru-RU" sz="1400" dirty="0"/>
              <a:t> в </a:t>
            </a:r>
            <a:r>
              <a:rPr lang="ru-RU" sz="1400" dirty="0" err="1"/>
              <a:t>човешкия</a:t>
            </a:r>
            <a:r>
              <a:rPr lang="ru-RU" sz="1400" dirty="0"/>
              <a:t> живот, </a:t>
            </a:r>
            <a:r>
              <a:rPr lang="ru-RU" sz="1400" dirty="0" err="1"/>
              <a:t>която</a:t>
            </a:r>
            <a:r>
              <a:rPr lang="ru-RU" sz="1400" dirty="0"/>
              <a:t>, </a:t>
            </a:r>
            <a:r>
              <a:rPr lang="ru-RU" sz="1400" dirty="0" err="1"/>
              <a:t>макар</a:t>
            </a:r>
            <a:r>
              <a:rPr lang="ru-RU" sz="1400" dirty="0"/>
              <a:t> и </a:t>
            </a:r>
            <a:r>
              <a:rPr lang="ru-RU" sz="1400" dirty="0" err="1"/>
              <a:t>привидно</a:t>
            </a:r>
            <a:r>
              <a:rPr lang="ru-RU" sz="1400" dirty="0"/>
              <a:t> вторична, е </a:t>
            </a:r>
            <a:r>
              <a:rPr lang="ru-RU" sz="1400" dirty="0" err="1"/>
              <a:t>определяща</a:t>
            </a:r>
            <a:r>
              <a:rPr lang="ru-RU" sz="1400" dirty="0"/>
              <a:t> за </a:t>
            </a:r>
            <a:r>
              <a:rPr lang="ru-RU" sz="1400" dirty="0" err="1"/>
              <a:t>смисъла</a:t>
            </a:r>
            <a:r>
              <a:rPr lang="ru-RU" sz="1400" dirty="0"/>
              <a:t> на </a:t>
            </a:r>
            <a:r>
              <a:rPr lang="ru-RU" sz="1400" dirty="0" err="1"/>
              <a:t>стихотворението</a:t>
            </a:r>
            <a:r>
              <a:rPr lang="ru-RU" sz="1400" dirty="0"/>
              <a:t>.</a:t>
            </a:r>
          </a:p>
          <a:p>
            <a:pPr>
              <a:spcAft>
                <a:spcPts val="600"/>
              </a:spcAft>
            </a:pPr>
            <a:r>
              <a:rPr lang="ru-RU" sz="1400" dirty="0"/>
              <a:t>	</a:t>
            </a:r>
            <a:r>
              <a:rPr lang="ru-RU" sz="1400" dirty="0" err="1"/>
              <a:t>Лириката</a:t>
            </a:r>
            <a:r>
              <a:rPr lang="ru-RU" sz="1400" dirty="0"/>
              <a:t> </a:t>
            </a:r>
            <a:r>
              <a:rPr lang="ru-RU" sz="1400" dirty="0" err="1"/>
              <a:t>често</a:t>
            </a:r>
            <a:r>
              <a:rPr lang="ru-RU" sz="1400" dirty="0"/>
              <a:t> </a:t>
            </a:r>
            <a:r>
              <a:rPr lang="ru-RU" sz="1400" dirty="0" err="1"/>
              <a:t>рисува</a:t>
            </a:r>
            <a:r>
              <a:rPr lang="ru-RU" sz="1400" dirty="0"/>
              <a:t> </a:t>
            </a:r>
            <a:r>
              <a:rPr lang="ru-RU" sz="1400" dirty="0" err="1"/>
              <a:t>състояния</a:t>
            </a:r>
            <a:r>
              <a:rPr lang="ru-RU" sz="1400" dirty="0"/>
              <a:t> на </a:t>
            </a:r>
            <a:r>
              <a:rPr lang="ru-RU" sz="1400" dirty="0" err="1"/>
              <a:t>тъга</a:t>
            </a:r>
            <a:r>
              <a:rPr lang="ru-RU" sz="1400" dirty="0"/>
              <a:t>, </a:t>
            </a:r>
            <a:r>
              <a:rPr lang="ru-RU" sz="1400" dirty="0" err="1"/>
              <a:t>емоционална</a:t>
            </a:r>
            <a:r>
              <a:rPr lang="ru-RU" sz="1400" dirty="0"/>
              <a:t> </a:t>
            </a:r>
            <a:r>
              <a:rPr lang="ru-RU" sz="1400" dirty="0" err="1"/>
              <a:t>болка</a:t>
            </a:r>
            <a:r>
              <a:rPr lang="ru-RU" sz="1400" dirty="0"/>
              <a:t>, </a:t>
            </a:r>
            <a:r>
              <a:rPr lang="ru-RU" sz="1400" dirty="0" err="1"/>
              <a:t>скръб</a:t>
            </a:r>
            <a:r>
              <a:rPr lang="ru-RU" sz="1400" dirty="0"/>
              <a:t>, меланхолия. Като най-</a:t>
            </a:r>
            <a:r>
              <a:rPr lang="ru-RU" sz="1400" dirty="0" err="1"/>
              <a:t>интимни</a:t>
            </a:r>
            <a:r>
              <a:rPr lang="ru-RU" sz="1400" dirty="0"/>
              <a:t> и </a:t>
            </a:r>
            <a:r>
              <a:rPr lang="ru-RU" sz="1400" dirty="0" err="1"/>
              <a:t>съкровени</a:t>
            </a:r>
            <a:r>
              <a:rPr lang="ru-RU" sz="1400" dirty="0"/>
              <a:t> </a:t>
            </a:r>
            <a:r>
              <a:rPr lang="ru-RU" sz="1400" dirty="0" err="1"/>
              <a:t>състояния</a:t>
            </a:r>
            <a:r>
              <a:rPr lang="ru-RU" sz="1400" dirty="0"/>
              <a:t> </a:t>
            </a:r>
            <a:r>
              <a:rPr lang="ru-RU" sz="1400" dirty="0" err="1"/>
              <a:t>тези</a:t>
            </a:r>
            <a:r>
              <a:rPr lang="ru-RU" sz="1400" dirty="0"/>
              <a:t> </a:t>
            </a:r>
            <a:r>
              <a:rPr lang="ru-RU" sz="1400" dirty="0" err="1"/>
              <a:t>емоции</a:t>
            </a:r>
            <a:r>
              <a:rPr lang="ru-RU" sz="1400" dirty="0"/>
              <a:t> </a:t>
            </a:r>
            <a:r>
              <a:rPr lang="ru-RU" sz="1400" dirty="0" err="1"/>
              <a:t>намират</a:t>
            </a:r>
            <a:r>
              <a:rPr lang="ru-RU" sz="1400" dirty="0"/>
              <a:t> най-</a:t>
            </a:r>
            <a:r>
              <a:rPr lang="ru-RU" sz="1400" dirty="0" err="1"/>
              <a:t>надежден</a:t>
            </a:r>
            <a:r>
              <a:rPr lang="ru-RU" sz="1400" dirty="0"/>
              <a:t> </a:t>
            </a:r>
            <a:r>
              <a:rPr lang="ru-RU" sz="1400" dirty="0" err="1"/>
              <a:t>израз</a:t>
            </a:r>
            <a:r>
              <a:rPr lang="ru-RU" sz="1400" dirty="0"/>
              <a:t> именно в лирически </a:t>
            </a:r>
            <a:r>
              <a:rPr lang="ru-RU" sz="1400" dirty="0" err="1"/>
              <a:t>творби</a:t>
            </a:r>
            <a:r>
              <a:rPr lang="ru-RU" sz="1400" dirty="0"/>
              <a:t>. При Верлен </a:t>
            </a:r>
            <a:r>
              <a:rPr lang="ru-RU" sz="1400" dirty="0" err="1"/>
              <a:t>тъгата</a:t>
            </a:r>
            <a:r>
              <a:rPr lang="ru-RU" sz="1400" dirty="0"/>
              <a:t> е показана </a:t>
            </a:r>
            <a:r>
              <a:rPr lang="ru-RU" sz="1400" dirty="0" err="1"/>
              <a:t>като</a:t>
            </a:r>
            <a:r>
              <a:rPr lang="ru-RU" sz="1400" dirty="0"/>
              <a:t> </a:t>
            </a:r>
            <a:r>
              <a:rPr lang="ru-RU" sz="1400" dirty="0" err="1"/>
              <a:t>усещане</a:t>
            </a:r>
            <a:r>
              <a:rPr lang="ru-RU" sz="1400" dirty="0"/>
              <a:t> за </a:t>
            </a:r>
            <a:r>
              <a:rPr lang="ru-RU" sz="1400" dirty="0" err="1"/>
              <a:t>упадък</a:t>
            </a:r>
            <a:r>
              <a:rPr lang="ru-RU" sz="1400" dirty="0"/>
              <a:t> и </a:t>
            </a:r>
            <a:r>
              <a:rPr lang="ru-RU" sz="1400" dirty="0" err="1"/>
              <a:t>безперспективност</a:t>
            </a:r>
            <a:r>
              <a:rPr lang="ru-RU" sz="1400" dirty="0"/>
              <a:t>, но </a:t>
            </a:r>
            <a:r>
              <a:rPr lang="ru-RU" sz="1400" dirty="0" err="1"/>
              <a:t>също</a:t>
            </a:r>
            <a:r>
              <a:rPr lang="ru-RU" sz="1400" dirty="0"/>
              <a:t> и </a:t>
            </a:r>
            <a:r>
              <a:rPr lang="ru-RU" sz="1400" dirty="0" err="1"/>
              <a:t>като</a:t>
            </a:r>
            <a:r>
              <a:rPr lang="ru-RU" sz="1400" dirty="0"/>
              <a:t> </a:t>
            </a:r>
            <a:r>
              <a:rPr lang="ru-RU" sz="1400" dirty="0" err="1"/>
              <a:t>съзнание</a:t>
            </a:r>
            <a:r>
              <a:rPr lang="ru-RU" sz="1400" dirty="0"/>
              <a:t> за </a:t>
            </a:r>
            <a:r>
              <a:rPr lang="ru-RU" sz="1400" dirty="0" err="1"/>
              <a:t>това</a:t>
            </a:r>
            <a:r>
              <a:rPr lang="ru-RU" sz="1400" dirty="0"/>
              <a:t>, че </a:t>
            </a:r>
            <a:r>
              <a:rPr lang="ru-RU" sz="1400" dirty="0" err="1"/>
              <a:t>нещо</a:t>
            </a:r>
            <a:r>
              <a:rPr lang="ru-RU" sz="1400" dirty="0"/>
              <a:t> прекрасно от живота е отминало, че </a:t>
            </a:r>
            <a:r>
              <a:rPr lang="ru-RU" sz="1400" dirty="0" err="1"/>
              <a:t>младостта</a:t>
            </a:r>
            <a:r>
              <a:rPr lang="ru-RU" sz="1400" dirty="0"/>
              <a:t> си е </a:t>
            </a:r>
            <a:r>
              <a:rPr lang="ru-RU" sz="1400" dirty="0" err="1"/>
              <a:t>отишла</a:t>
            </a:r>
            <a:r>
              <a:rPr lang="ru-RU" sz="1400" dirty="0"/>
              <a:t> </a:t>
            </a:r>
            <a:r>
              <a:rPr lang="ru-RU" sz="1400" dirty="0" err="1"/>
              <a:t>заедно</a:t>
            </a:r>
            <a:r>
              <a:rPr lang="ru-RU" sz="1400" dirty="0"/>
              <a:t> с </a:t>
            </a:r>
            <a:r>
              <a:rPr lang="ru-RU" sz="1400" dirty="0" err="1"/>
              <a:t>времето</a:t>
            </a:r>
            <a:r>
              <a:rPr lang="ru-RU" sz="1400" dirty="0"/>
              <a:t>.</a:t>
            </a:r>
            <a:endParaRPr lang="bg-BG" sz="1400" dirty="0"/>
          </a:p>
        </p:txBody>
      </p:sp>
    </p:spTree>
    <p:extLst>
      <p:ext uri="{BB962C8B-B14F-4D97-AF65-F5344CB8AC3E}">
        <p14:creationId xmlns:p14="http://schemas.microsoft.com/office/powerpoint/2010/main" val="3013870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A1C9698-D9B2-4270-8138-86397419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bg-BG" sz="3300"/>
              <a:t>Литературна история</a:t>
            </a: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1980E5A-D09F-441A-B7B6-F46599827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anchor="ctr">
            <a:normAutofit/>
          </a:bodyPr>
          <a:lstStyle/>
          <a:p>
            <a:r>
              <a:rPr lang="ru-RU" dirty="0"/>
              <a:t>По </a:t>
            </a:r>
            <a:r>
              <a:rPr lang="ru-RU" dirty="0" err="1"/>
              <a:t>време</a:t>
            </a:r>
            <a:r>
              <a:rPr lang="ru-RU" dirty="0"/>
              <a:t> на </a:t>
            </a:r>
            <a:r>
              <a:rPr lang="ru-RU" dirty="0" err="1"/>
              <a:t>Втората</a:t>
            </a:r>
            <a:r>
              <a:rPr lang="ru-RU" dirty="0"/>
              <a:t> </a:t>
            </a:r>
            <a:r>
              <a:rPr lang="ru-RU" dirty="0" err="1"/>
              <a:t>световна</a:t>
            </a:r>
            <a:r>
              <a:rPr lang="ru-RU" dirty="0"/>
              <a:t> война </a:t>
            </a:r>
            <a:r>
              <a:rPr lang="ru-RU" dirty="0" err="1"/>
              <a:t>стихотворението</a:t>
            </a:r>
            <a:r>
              <a:rPr lang="ru-RU" dirty="0"/>
              <a:t> на Верлен е </a:t>
            </a:r>
            <a:r>
              <a:rPr lang="ru-RU" dirty="0" err="1"/>
              <a:t>използвано</a:t>
            </a:r>
            <a:r>
              <a:rPr lang="ru-RU" dirty="0"/>
              <a:t> за </a:t>
            </a:r>
            <a:r>
              <a:rPr lang="ru-RU" dirty="0" err="1"/>
              <a:t>кодови</a:t>
            </a:r>
            <a:r>
              <a:rPr lang="ru-RU" dirty="0"/>
              <a:t> </a:t>
            </a:r>
            <a:r>
              <a:rPr lang="ru-RU" dirty="0" err="1"/>
              <a:t>съобщения</a:t>
            </a:r>
            <a:r>
              <a:rPr lang="ru-RU" dirty="0"/>
              <a:t> на Би </a:t>
            </a:r>
            <a:r>
              <a:rPr lang="ru-RU" dirty="0" err="1"/>
              <a:t>Би</a:t>
            </a:r>
            <a:r>
              <a:rPr lang="ru-RU" dirty="0"/>
              <a:t> Си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Френската</a:t>
            </a:r>
            <a:r>
              <a:rPr lang="ru-RU" dirty="0"/>
              <a:t> </a:t>
            </a:r>
            <a:r>
              <a:rPr lang="ru-RU" dirty="0" err="1"/>
              <a:t>съпротива</a:t>
            </a:r>
            <a:r>
              <a:rPr lang="ru-RU" dirty="0"/>
              <a:t> при </a:t>
            </a:r>
            <a:r>
              <a:rPr lang="ru-RU" dirty="0" err="1"/>
              <a:t>подготовката</a:t>
            </a:r>
            <a:r>
              <a:rPr lang="ru-RU" dirty="0"/>
              <a:t> на десанта в Нормандия.</a:t>
            </a:r>
          </a:p>
          <a:p>
            <a:r>
              <a:rPr lang="ru-RU" dirty="0" err="1"/>
              <a:t>Излъчването</a:t>
            </a:r>
            <a:r>
              <a:rPr lang="ru-RU" dirty="0"/>
              <a:t> на </a:t>
            </a:r>
            <a:r>
              <a:rPr lang="ru-RU" dirty="0" err="1"/>
              <a:t>първите</a:t>
            </a:r>
            <a:r>
              <a:rPr lang="ru-RU" dirty="0"/>
              <a:t> три стиха е </a:t>
            </a:r>
            <a:r>
              <a:rPr lang="ru-RU" dirty="0" err="1"/>
              <a:t>означавало</a:t>
            </a:r>
            <a:r>
              <a:rPr lang="ru-RU" dirty="0"/>
              <a:t>, че </a:t>
            </a:r>
            <a:r>
              <a:rPr lang="ru-RU" dirty="0" err="1"/>
              <a:t>операцията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започне</a:t>
            </a:r>
            <a:r>
              <a:rPr lang="ru-RU" dirty="0"/>
              <a:t> в </a:t>
            </a:r>
            <a:r>
              <a:rPr lang="ru-RU" dirty="0" err="1"/>
              <a:t>рамките</a:t>
            </a:r>
            <a:r>
              <a:rPr lang="ru-RU" dirty="0"/>
              <a:t> на две </a:t>
            </a:r>
            <a:r>
              <a:rPr lang="ru-RU" dirty="0" err="1"/>
              <a:t>седмици</a:t>
            </a:r>
            <a:r>
              <a:rPr lang="ru-RU" dirty="0"/>
              <a:t> (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съобщение</a:t>
            </a:r>
            <a:r>
              <a:rPr lang="ru-RU" dirty="0"/>
              <a:t> е било </a:t>
            </a:r>
            <a:r>
              <a:rPr lang="ru-RU" dirty="0" err="1"/>
              <a:t>изпратено</a:t>
            </a:r>
            <a:r>
              <a:rPr lang="ru-RU" dirty="0"/>
              <a:t> на 1 </a:t>
            </a:r>
            <a:r>
              <a:rPr lang="ru-RU" dirty="0" err="1"/>
              <a:t>юни</a:t>
            </a:r>
            <a:r>
              <a:rPr lang="ru-RU" dirty="0"/>
              <a:t> 1944 г.), а на вторите три, че </a:t>
            </a:r>
            <a:r>
              <a:rPr lang="ru-RU" dirty="0" err="1"/>
              <a:t>операцията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започне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следващите</a:t>
            </a:r>
            <a:r>
              <a:rPr lang="ru-RU" dirty="0"/>
              <a:t> 48 часа. </a:t>
            </a:r>
            <a:r>
              <a:rPr lang="ru-RU" dirty="0" err="1"/>
              <a:t>Второто</a:t>
            </a:r>
            <a:r>
              <a:rPr lang="ru-RU" dirty="0"/>
              <a:t> </a:t>
            </a:r>
            <a:r>
              <a:rPr lang="ru-RU" dirty="0" err="1"/>
              <a:t>съобщение</a:t>
            </a:r>
            <a:r>
              <a:rPr lang="ru-RU" dirty="0"/>
              <a:t> е </a:t>
            </a:r>
            <a:r>
              <a:rPr lang="ru-RU" dirty="0" err="1"/>
              <a:t>изпратено</a:t>
            </a:r>
            <a:r>
              <a:rPr lang="ru-RU" dirty="0"/>
              <a:t> на 5 </a:t>
            </a:r>
            <a:r>
              <a:rPr lang="ru-RU" dirty="0" err="1"/>
              <a:t>юни</a:t>
            </a:r>
            <a:r>
              <a:rPr lang="ru-RU" dirty="0"/>
              <a:t>, а на 6-и </a:t>
            </a:r>
            <a:r>
              <a:rPr lang="ru-RU" dirty="0" err="1"/>
              <a:t>операцията</a:t>
            </a:r>
            <a:r>
              <a:rPr lang="ru-RU" dirty="0"/>
              <a:t> е била в ход.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23246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1CBC68E-CB61-4945-B5FA-C95A8941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"/>
          <a:stretch/>
        </p:blipFill>
        <p:spPr>
          <a:xfrm>
            <a:off x="1" y="10"/>
            <a:ext cx="7145866" cy="6857990"/>
          </a:xfrm>
          <a:prstGeom prst="rect">
            <a:avLst/>
          </a:prstGeom>
        </p:spPr>
      </p:pic>
      <p:sp>
        <p:nvSpPr>
          <p:cNvPr id="52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09D7AA1-16B9-4725-A50F-62681C9F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bg-BG" sz="3200">
                <a:solidFill>
                  <a:srgbClr val="FEFFFF"/>
                </a:solidFill>
              </a:rPr>
              <a:t>Поява и същност на модернизма</a:t>
            </a:r>
          </a:p>
        </p:txBody>
      </p:sp>
      <p:graphicFrame>
        <p:nvGraphicFramePr>
          <p:cNvPr id="5" name="Контейнер за съдържание 2">
            <a:extLst>
              <a:ext uri="{FF2B5EF4-FFF2-40B4-BE49-F238E27FC236}">
                <a16:creationId xmlns:a16="http://schemas.microsoft.com/office/drawing/2014/main" id="{BDC53BA9-9616-45C2-84FA-820AF651E9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653492"/>
              </p:ext>
            </p:extLst>
          </p:nvPr>
        </p:nvGraphicFramePr>
        <p:xfrm>
          <a:off x="7153488" y="1473200"/>
          <a:ext cx="5038512" cy="529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2746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accent1">
              <a:alpha val="3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BA4E96-1C35-4EA6-B888-F3701A51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bg-BG">
                <a:solidFill>
                  <a:schemeClr val="tx1"/>
                </a:solidFill>
              </a:rPr>
              <a:t>Отношение към реализма и романтизма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5CBB67B-7BFA-4DA1-A33D-3362C55D4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10" y="1286934"/>
            <a:ext cx="5292436" cy="428413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500">
                <a:solidFill>
                  <a:srgbClr val="FFFFFF"/>
                </a:solidFill>
              </a:rPr>
              <a:t>а)реализмът: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rgbClr val="FFFFFF"/>
                </a:solidFill>
              </a:rPr>
              <a:t>- е отхвърлен, защото схваща изкуството като огледало на действителността и възпроизвежда външната й страна, без да може да вникне в същността й;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rgbClr val="FFFFFF"/>
                </a:solidFill>
              </a:rPr>
              <a:t>-модернизмът е близък до реализма в обръщането си към съвременността, конкретното, грозното;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rgbClr val="FFFFFF"/>
                </a:solidFill>
              </a:rPr>
              <a:t>б) романтизмът: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rgbClr val="FFFFFF"/>
                </a:solidFill>
              </a:rPr>
              <a:t>- близост  в разбирането за извисеността на Аз-а над множеството;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rgbClr val="FFFFFF"/>
                </a:solidFill>
              </a:rPr>
              <a:t>- близост в тематично отношение: темите за самотата, страданието, търсенето на истината в душевността на Аз-а;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rgbClr val="FFFFFF"/>
                </a:solidFill>
              </a:rPr>
              <a:t>-различие:  модернизмът отхвърля природата като идеал и източник на хармония.</a:t>
            </a:r>
          </a:p>
          <a:p>
            <a:pPr>
              <a:lnSpc>
                <a:spcPct val="90000"/>
              </a:lnSpc>
            </a:pPr>
            <a:endParaRPr lang="bg-BG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8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17FF4D1-F1A5-4286-9A96-9F8C6D15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bg-BG" dirty="0"/>
              <a:t>Исторически развой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438B7DF-E770-43D7-B621-EB7475B77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45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graphicFrame>
        <p:nvGraphicFramePr>
          <p:cNvPr id="43" name="Контейнер за съдържание 2">
            <a:extLst>
              <a:ext uri="{FF2B5EF4-FFF2-40B4-BE49-F238E27FC236}">
                <a16:creationId xmlns:a16="http://schemas.microsoft.com/office/drawing/2014/main" id="{4749B037-0F10-413E-B3C5-86E7D581D4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054880"/>
              </p:ext>
            </p:extLst>
          </p:nvPr>
        </p:nvGraphicFramePr>
        <p:xfrm>
          <a:off x="6438191" y="1410942"/>
          <a:ext cx="5066419" cy="450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8687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A474026-5256-46C6-89F2-DDDF7A0C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bg-BG" sz="3200"/>
              <a:t>Исторически развой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63ED284-4713-4A1E-8865-E1401E84B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500">
                <a:solidFill>
                  <a:schemeClr val="tx1"/>
                </a:solidFill>
              </a:rPr>
              <a:t>б) втори етап между - футуризъм, експресионизъм, сюрреализъм и дадаизъм ( 1910-а 1930-а година):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tx1"/>
                </a:solidFill>
              </a:rPr>
              <a:t>- екстровертност - обърнатост навън, говорене от името на колектива (лирическо Ние); -творбата разкрива от неочаквана гледна точка актуалната действителност, провокира и шокира;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tx1"/>
                </a:solidFill>
              </a:rPr>
              <a:t>- често разработвани са темите за бунта и Апокалипсиса;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tx1"/>
                </a:solidFill>
              </a:rPr>
              <a:t>- дисонанс;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tx1"/>
                </a:solidFill>
              </a:rPr>
              <a:t>- реалността е една, събираща минало, настояще и бъдеще.</a:t>
            </a:r>
          </a:p>
          <a:p>
            <a:pPr marL="0" indent="0">
              <a:lnSpc>
                <a:spcPct val="90000"/>
              </a:lnSpc>
              <a:buNone/>
            </a:pPr>
            <a:endParaRPr lang="bg-BG" sz="1500">
              <a:solidFill>
                <a:schemeClr val="tx1"/>
              </a:solidFill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4077838-1CB0-4620-8B13-4AD317395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7" r="-2" b="6651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5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478E7E6-8B55-4B35-BBFA-A2D8358F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bg-BG" sz="1800">
                <a:solidFill>
                  <a:schemeClr val="bg1"/>
                </a:solidFill>
              </a:rPr>
              <a:t>Обща характеристика на модернистичната творба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Контейнер за съдържание 2">
            <a:extLst>
              <a:ext uri="{FF2B5EF4-FFF2-40B4-BE49-F238E27FC236}">
                <a16:creationId xmlns:a16="http://schemas.microsoft.com/office/drawing/2014/main" id="{8AC632BF-4AAC-4140-9F97-4BE71331C6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007889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104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B061E0F-8485-4A85-AE41-5FDC948D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39700"/>
            <a:ext cx="8911687" cy="673100"/>
          </a:xfrm>
        </p:spPr>
        <p:txBody>
          <a:bodyPr/>
          <a:lstStyle/>
          <a:p>
            <a:r>
              <a:rPr lang="bg-BG" dirty="0"/>
              <a:t>Преоценка на хуманистичния идеал</a:t>
            </a:r>
          </a:p>
        </p:txBody>
      </p:sp>
      <p:graphicFrame>
        <p:nvGraphicFramePr>
          <p:cNvPr id="5" name="Контейнер за съдържание 2">
            <a:extLst>
              <a:ext uri="{FF2B5EF4-FFF2-40B4-BE49-F238E27FC236}">
                <a16:creationId xmlns:a16="http://schemas.microsoft.com/office/drawing/2014/main" id="{2526B2CF-0401-4D43-93E2-5CC5E63FE0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12902"/>
              </p:ext>
            </p:extLst>
          </p:nvPr>
        </p:nvGraphicFramePr>
        <p:xfrm>
          <a:off x="1062151" y="1028700"/>
          <a:ext cx="10067698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5066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46504A2-3E52-4D86-91C0-77268758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Философска основа на модернизма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FE307E4-79F3-456E-9E5F-48104284E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</a:t>
            </a:r>
            <a:r>
              <a:rPr lang="ru-RU" dirty="0" err="1"/>
              <a:t>влиянието</a:t>
            </a:r>
            <a:r>
              <a:rPr lang="ru-RU" dirty="0"/>
              <a:t> на философа Фридрих Ницше и на </a:t>
            </a:r>
            <a:r>
              <a:rPr lang="ru-RU" dirty="0" err="1"/>
              <a:t>психиатъра</a:t>
            </a:r>
            <a:r>
              <a:rPr lang="ru-RU" dirty="0"/>
              <a:t> Зигмунд </a:t>
            </a:r>
            <a:r>
              <a:rPr lang="ru-RU" dirty="0" err="1"/>
              <a:t>Фройд</a:t>
            </a:r>
            <a:r>
              <a:rPr lang="ru-RU" dirty="0"/>
              <a:t> -в края на 19-ти век се </a:t>
            </a:r>
            <a:r>
              <a:rPr lang="ru-RU" dirty="0" err="1"/>
              <a:t>проблематизира</a:t>
            </a:r>
            <a:r>
              <a:rPr lang="ru-RU" dirty="0"/>
              <a:t> </a:t>
            </a:r>
            <a:r>
              <a:rPr lang="ru-RU" dirty="0" err="1"/>
              <a:t>моралът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абсолютна </a:t>
            </a:r>
            <a:r>
              <a:rPr lang="ru-RU" dirty="0" err="1"/>
              <a:t>ценност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Фройд</a:t>
            </a:r>
            <a:r>
              <a:rPr lang="ru-RU" dirty="0"/>
              <a:t>: </a:t>
            </a:r>
            <a:r>
              <a:rPr lang="ru-RU" dirty="0" err="1"/>
              <a:t>моралът</a:t>
            </a:r>
            <a:r>
              <a:rPr lang="ru-RU" dirty="0"/>
              <a:t> е система от забрани, </a:t>
            </a:r>
            <a:r>
              <a:rPr lang="ru-RU" dirty="0" err="1"/>
              <a:t>опитващи</a:t>
            </a:r>
            <a:r>
              <a:rPr lang="ru-RU" dirty="0"/>
              <a:t> се да </a:t>
            </a:r>
            <a:r>
              <a:rPr lang="ru-RU" dirty="0" err="1"/>
              <a:t>контролират</a:t>
            </a:r>
            <a:r>
              <a:rPr lang="ru-RU" dirty="0"/>
              <a:t> </a:t>
            </a:r>
            <a:r>
              <a:rPr lang="ru-RU" dirty="0" err="1"/>
              <a:t>човешкото</a:t>
            </a:r>
            <a:r>
              <a:rPr lang="ru-RU" dirty="0"/>
              <a:t> </a:t>
            </a:r>
            <a:r>
              <a:rPr lang="ru-RU" dirty="0" err="1"/>
              <a:t>подсъзнание</a:t>
            </a:r>
            <a:r>
              <a:rPr lang="ru-RU" dirty="0"/>
              <a:t>;</a:t>
            </a:r>
          </a:p>
          <a:p>
            <a:r>
              <a:rPr lang="ru-RU" dirty="0"/>
              <a:t>- Ницше: </a:t>
            </a:r>
            <a:r>
              <a:rPr lang="ru-RU" dirty="0" err="1"/>
              <a:t>моралът</a:t>
            </a:r>
            <a:r>
              <a:rPr lang="ru-RU" dirty="0"/>
              <a:t> е </a:t>
            </a:r>
            <a:r>
              <a:rPr lang="ru-RU" dirty="0" err="1"/>
              <a:t>създаден</a:t>
            </a:r>
            <a:r>
              <a:rPr lang="ru-RU" dirty="0"/>
              <a:t> от слабите, за да ограничат </a:t>
            </a:r>
            <a:r>
              <a:rPr lang="ru-RU" dirty="0" err="1"/>
              <a:t>волята</a:t>
            </a:r>
            <a:r>
              <a:rPr lang="ru-RU" dirty="0"/>
              <a:t> на </a:t>
            </a:r>
            <a:r>
              <a:rPr lang="ru-RU" dirty="0" err="1"/>
              <a:t>силната</a:t>
            </a:r>
            <a:r>
              <a:rPr lang="ru-RU" dirty="0"/>
              <a:t> </a:t>
            </a:r>
            <a:r>
              <a:rPr lang="ru-RU" dirty="0" err="1"/>
              <a:t>личност</a:t>
            </a:r>
            <a:r>
              <a:rPr lang="ru-RU" dirty="0"/>
              <a:t>,  </a:t>
            </a:r>
            <a:r>
              <a:rPr lang="ru-RU" dirty="0" err="1"/>
              <a:t>Свръхчовека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теориите</a:t>
            </a:r>
            <a:r>
              <a:rPr lang="ru-RU" dirty="0"/>
              <a:t> на Ницше и </a:t>
            </a:r>
            <a:r>
              <a:rPr lang="ru-RU" dirty="0" err="1"/>
              <a:t>Фройд</a:t>
            </a:r>
            <a:r>
              <a:rPr lang="ru-RU" dirty="0"/>
              <a:t> - </a:t>
            </a:r>
            <a:r>
              <a:rPr lang="ru-RU" dirty="0" err="1"/>
              <a:t>истинска</a:t>
            </a:r>
            <a:r>
              <a:rPr lang="ru-RU" dirty="0"/>
              <a:t> революция в начина, по </a:t>
            </a:r>
            <a:r>
              <a:rPr lang="ru-RU" dirty="0" err="1"/>
              <a:t>който</a:t>
            </a:r>
            <a:r>
              <a:rPr lang="ru-RU" dirty="0"/>
              <a:t> се </a:t>
            </a:r>
            <a:r>
              <a:rPr lang="ru-RU" dirty="0" err="1"/>
              <a:t>гледа</a:t>
            </a:r>
            <a:r>
              <a:rPr lang="ru-RU" dirty="0"/>
              <a:t> на </a:t>
            </a:r>
            <a:r>
              <a:rPr lang="ru-RU" dirty="0" err="1"/>
              <a:t>човека</a:t>
            </a:r>
            <a:r>
              <a:rPr lang="ru-RU" dirty="0"/>
              <a:t> и на </a:t>
            </a:r>
            <a:r>
              <a:rPr lang="ru-RU" dirty="0" err="1"/>
              <a:t>обществото</a:t>
            </a:r>
            <a:r>
              <a:rPr lang="ru-RU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43109281"/>
      </p:ext>
    </p:extLst>
  </p:cSld>
  <p:clrMapOvr>
    <a:masterClrMapping/>
  </p:clrMapOvr>
</p:sld>
</file>

<file path=ppt/theme/theme1.xml><?xml version="1.0" encoding="utf-8"?>
<a:theme xmlns:a="http://schemas.openxmlformats.org/drawingml/2006/main" name="Загатване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2238</Words>
  <Application>Microsoft Office PowerPoint</Application>
  <PresentationFormat>Widescreen</PresentationFormat>
  <Paragraphs>142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Wingdings</vt:lpstr>
      <vt:lpstr>Wingdings 3</vt:lpstr>
      <vt:lpstr>Загатване</vt:lpstr>
      <vt:lpstr>Модернизъм</vt:lpstr>
      <vt:lpstr>PowerPoint Presentation</vt:lpstr>
      <vt:lpstr>Поява и същност на модернизма</vt:lpstr>
      <vt:lpstr>Отношение към реализма и романтизма</vt:lpstr>
      <vt:lpstr>Исторически развой</vt:lpstr>
      <vt:lpstr>Исторически развой</vt:lpstr>
      <vt:lpstr>Обща характеристика на модернистичната творба</vt:lpstr>
      <vt:lpstr>Преоценка на хуманистичния идеал</vt:lpstr>
      <vt:lpstr>Философска основа на модернизма</vt:lpstr>
      <vt:lpstr>Символизъм</vt:lpstr>
      <vt:lpstr>Представители на символизма</vt:lpstr>
      <vt:lpstr>Представители на символизма</vt:lpstr>
      <vt:lpstr>Представители</vt:lpstr>
      <vt:lpstr>Представители</vt:lpstr>
      <vt:lpstr>Представители</vt:lpstr>
      <vt:lpstr>Представители</vt:lpstr>
      <vt:lpstr>Други модернистични направления в изкуството</vt:lpstr>
      <vt:lpstr>Други модернистични направления в изкуството</vt:lpstr>
      <vt:lpstr>Верлен – „Есенна песен“</vt:lpstr>
      <vt:lpstr>Жанр</vt:lpstr>
      <vt:lpstr>Изказ</vt:lpstr>
      <vt:lpstr>Поетическият образ на есента</vt:lpstr>
      <vt:lpstr>Образи и символи</vt:lpstr>
      <vt:lpstr>Композицията</vt:lpstr>
      <vt:lpstr>Темите</vt:lpstr>
      <vt:lpstr>Литературна история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Модернизъм</dc:title>
  <dc:creator>Лиляна Джолева</dc:creator>
  <cp:lastModifiedBy>Заприна Г. Глушкова</cp:lastModifiedBy>
  <cp:revision>6</cp:revision>
  <dcterms:created xsi:type="dcterms:W3CDTF">2021-03-14T19:14:36Z</dcterms:created>
  <dcterms:modified xsi:type="dcterms:W3CDTF">2021-10-27T18:41:38Z</dcterms:modified>
</cp:coreProperties>
</file>