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966FF"/>
    <a:srgbClr val="FF00FF"/>
    <a:srgbClr val="FF99CC"/>
    <a:srgbClr val="FF0066"/>
    <a:srgbClr val="00FFCC"/>
    <a:srgbClr val="00FFFF"/>
    <a:srgbClr val="CC0099"/>
    <a:srgbClr val="CCFF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EDE4B-4187-415D-B5CD-0B69C2FA1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324E1A-4397-4A74-9310-270736016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F66F4-A55E-4996-83E5-1EBC1FC6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C9985-090F-461F-AF93-5A3327E3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04829-0EEC-4F56-AC48-FDD225DC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058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3A5A-C1CD-4686-873A-463E3C5E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E7B68-1E26-4559-BC4E-D5237E5DB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6B166-5EB7-4892-85AE-B979DB0CD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78016-8A03-4786-BFDF-927B5A2CC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94621-2638-41E1-A9EF-024D809B3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56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F8605-61D6-4508-AE08-8D3E2993DF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70FDFE-FCA1-4318-9841-E8406A5DB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E0598-AC47-42BB-93DD-4928AAA6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B337A-B238-483C-8951-566D51C1F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48A50-067F-46A6-883F-17DA2EF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9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3ADD8-F5BA-47F7-9EFF-A45AE7E9D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35E3-DB70-403D-902E-B1DE0E0ED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67ED6-E82B-4C34-B124-1E9081FFC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5CB81-8B7E-4CAB-BF92-124B8D78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F042D-3CFE-4BA1-8B76-645A1D95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411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5AC6E-06DD-417D-88D3-1C292CAF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1FB95-0801-423E-A1BC-2ADBB388C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39163-AFD5-492C-9770-0A0497AC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3E856-7836-44E2-BDCB-8EB24275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A0F0B-8864-42EB-A770-1770396D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08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B70FD-E37E-4FF8-A08D-7A80D06D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DA866-3109-455A-9130-B5EB90C0A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D5F4-E7A9-4C58-B59E-261821D60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B4CDB-01E7-460C-B0E7-C31669C3C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32A13-5C64-4ADB-9CC2-EBDA1E5B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54E18-8312-412E-8642-EB8940AF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657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C686-2F67-48FB-9DFE-41EF3A1A2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8E628-3A43-40EB-99CA-341CFA408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E68A3-06F9-400F-A89C-CF6AB5F70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5AADF-F3D5-4C46-A55B-5993B3349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39FC70-A16A-45D4-A7A3-5C608BAF54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A9E3E8-B92D-470F-811B-BF4CB7DC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AB5649-8F7B-4342-94A2-405EED1C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1EEB34-4743-4EBC-9C78-68589FD4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91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327A-936C-4027-99E2-784B3B5F9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857A6-A574-4AB2-BCF5-350F47E3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062C4-7E00-4276-9941-44F0B69A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AF1EA-5CC8-4433-B4ED-DC1F82AA2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690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5174F9-DB8A-4CC2-97DB-78BEAC8E4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CF4CB1-FE4B-4E14-A07E-84B3DB32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ABFD8-A19F-49F8-9F45-613E4B0E3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4266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7382E-4E5C-4ECD-A6A2-D4AF58F0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E48BE-F316-4FD1-A374-9455EFE08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3CB44E-FBBE-4DF8-9E31-FF52D3F6F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6A6F2-BD5E-4CEA-8A49-0B7A5FA1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95345-3F4D-4703-AD47-D8D22429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AB414-915C-4441-9099-A06770A1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590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42C7A-31AE-4EA5-8A8F-A26417445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7915E9-AC20-4A94-94B5-4ACCC0F06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75D8B3-6EE7-468A-A2AE-FDDF166B8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462EC1-12FA-4BEE-A050-0BAD0C859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04373-3067-4C92-96C2-ECD8AE87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4A0CA-8393-4774-9B7A-196598CD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798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6658A-A708-4550-8E84-E3C00B9BC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0CFF1-F690-4BC0-B43B-35C842A2C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7D9A4-9515-4E4C-B277-4F19B7A61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6033F-7651-4CAB-B0EB-87F346832E94}" type="datetimeFigureOut">
              <a:rPr lang="bg-BG" smtClean="0"/>
              <a:t>14.6.2021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4D62F-BB0B-48E3-A936-F806C7038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8EFB2-5228-49F8-8230-3E1D04182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AEA10-1FBD-4BC8-AA5F-57996CEEFD6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4627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EC95FE-6589-4414-AA4D-987AAA52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FFFFFF"/>
                </a:solidFill>
                <a:latin typeface="Arx Cyr" panose="00000400000000000000" pitchFamily="2" charset="0"/>
              </a:rPr>
              <a:t>МИСЛОВНИ КАРТИ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75F6D-7DBA-4228-924A-E3AF9AAA6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bg-BG" sz="1500" b="1" dirty="0">
                <a:solidFill>
                  <a:srgbClr val="FFFFFF"/>
                </a:solidFill>
                <a:latin typeface="Arx Cyr" panose="00000400000000000000" pitchFamily="2" charset="0"/>
              </a:rPr>
              <a:t>Преподавател: Заприна Глушкова – старши учител по БЕЛ</a:t>
            </a:r>
          </a:p>
          <a:p>
            <a:r>
              <a:rPr lang="bg-BG" sz="1500" b="1" dirty="0">
                <a:solidFill>
                  <a:srgbClr val="FFFFFF"/>
                </a:solidFill>
                <a:latin typeface="Arx Cyr" panose="00000400000000000000" pitchFamily="2" charset="0"/>
              </a:rPr>
              <a:t>СУ „Никола Вапцаров“ - Хаджидимово</a:t>
            </a:r>
          </a:p>
        </p:txBody>
      </p:sp>
    </p:spTree>
    <p:extLst>
      <p:ext uri="{BB962C8B-B14F-4D97-AF65-F5344CB8AC3E}">
        <p14:creationId xmlns:p14="http://schemas.microsoft.com/office/powerpoint/2010/main" val="425508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641D1504-7555-4574-A6C1-CC9D378A167C}"/>
              </a:ext>
            </a:extLst>
          </p:cNvPr>
          <p:cNvSpPr/>
          <p:nvPr/>
        </p:nvSpPr>
        <p:spPr>
          <a:xfrm>
            <a:off x="0" y="3104433"/>
            <a:ext cx="12192000" cy="3753567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8734427-D07A-498E-B7DA-EAA94CAD5BF3}"/>
              </a:ext>
            </a:extLst>
          </p:cNvPr>
          <p:cNvSpPr/>
          <p:nvPr/>
        </p:nvSpPr>
        <p:spPr>
          <a:xfrm>
            <a:off x="0" y="5039"/>
            <a:ext cx="12192000" cy="31058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69B68BE5-35DA-45D7-8215-55A09E6BACF7}"/>
              </a:ext>
            </a:extLst>
          </p:cNvPr>
          <p:cNvSpPr/>
          <p:nvPr/>
        </p:nvSpPr>
        <p:spPr>
          <a:xfrm>
            <a:off x="4939645" y="2168165"/>
            <a:ext cx="2520000" cy="1800000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Правопис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5803F645-2B7F-416A-AC1F-E875EFBE3195}"/>
              </a:ext>
            </a:extLst>
          </p:cNvPr>
          <p:cNvSpPr/>
          <p:nvPr/>
        </p:nvSpPr>
        <p:spPr>
          <a:xfrm>
            <a:off x="1812279" y="396463"/>
            <a:ext cx="2605678" cy="1800000"/>
          </a:xfrm>
          <a:prstGeom prst="cloud">
            <a:avLst/>
          </a:prstGeom>
          <a:solidFill>
            <a:srgbClr val="9999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„А“ или „Ъ“ в корена на думите 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55349B8D-B169-4D8E-A672-60DD19BAF304}"/>
              </a:ext>
            </a:extLst>
          </p:cNvPr>
          <p:cNvSpPr/>
          <p:nvPr/>
        </p:nvSpPr>
        <p:spPr>
          <a:xfrm>
            <a:off x="170393" y="2816769"/>
            <a:ext cx="2605678" cy="1800000"/>
          </a:xfrm>
          <a:prstGeom prst="cloud">
            <a:avLst/>
          </a:prstGeom>
          <a:solidFill>
            <a:srgbClr val="00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„О“ или „У“ в корена на думите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1A497217-5E3C-4EBE-B684-B66AE6175B9C}"/>
              </a:ext>
            </a:extLst>
          </p:cNvPr>
          <p:cNvSpPr/>
          <p:nvPr/>
        </p:nvSpPr>
        <p:spPr>
          <a:xfrm>
            <a:off x="6195678" y="110126"/>
            <a:ext cx="2772658" cy="1800000"/>
          </a:xfrm>
          <a:prstGeom prst="cloud">
            <a:avLst/>
          </a:prstGeom>
          <a:solidFill>
            <a:srgbClr val="66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„ЪР“ или „РЪ“; „ЪЛ“ или „ЛЪ“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0E0478D8-1270-4E3A-A658-5DD8AF9B14F6}"/>
              </a:ext>
            </a:extLst>
          </p:cNvPr>
          <p:cNvSpPr/>
          <p:nvPr/>
        </p:nvSpPr>
        <p:spPr>
          <a:xfrm>
            <a:off x="8837004" y="2924426"/>
            <a:ext cx="2691379" cy="1800000"/>
          </a:xfrm>
          <a:prstGeom prst="cloud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Струпване на </a:t>
            </a:r>
            <a:r>
              <a:rPr lang="bg-BG" sz="2400" dirty="0" err="1">
                <a:latin typeface="Gabriola" panose="04040605051002020D02" pitchFamily="82" charset="0"/>
              </a:rPr>
              <a:t>съкласни</a:t>
            </a:r>
            <a:r>
              <a:rPr lang="bg-BG" sz="2400" dirty="0">
                <a:latin typeface="Gabriola" panose="04040605051002020D02" pitchFamily="82" charset="0"/>
              </a:rPr>
              <a:t> СТН или СН</a:t>
            </a:r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19D06897-5B38-43AB-B838-8AFB9FADC887}"/>
              </a:ext>
            </a:extLst>
          </p:cNvPr>
          <p:cNvSpPr/>
          <p:nvPr/>
        </p:nvSpPr>
        <p:spPr>
          <a:xfrm>
            <a:off x="5380096" y="4661620"/>
            <a:ext cx="2691378" cy="180000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2400" dirty="0">
                <a:latin typeface="Gabriola" panose="04040605051002020D02" pitchFamily="82" charset="0"/>
              </a:rPr>
              <a:t>„А“ или „Ъ“ в последната сричка на думите</a:t>
            </a:r>
          </a:p>
        </p:txBody>
      </p:sp>
      <p:sp>
        <p:nvSpPr>
          <p:cNvPr id="11" name="Flowchart: Alternate Process 10">
            <a:extLst>
              <a:ext uri="{FF2B5EF4-FFF2-40B4-BE49-F238E27FC236}">
                <a16:creationId xmlns:a16="http://schemas.microsoft.com/office/drawing/2014/main" id="{A9DA4B0B-E0C0-4AD3-AE92-730580C23359}"/>
              </a:ext>
            </a:extLst>
          </p:cNvPr>
          <p:cNvSpPr/>
          <p:nvPr/>
        </p:nvSpPr>
        <p:spPr>
          <a:xfrm>
            <a:off x="30146" y="246540"/>
            <a:ext cx="1443086" cy="657941"/>
          </a:xfrm>
          <a:prstGeom prst="flowChartAlternateProcess">
            <a:avLst/>
          </a:prstGeom>
          <a:solidFill>
            <a:srgbClr val="FF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err="1">
                <a:latin typeface="Gabriola" panose="04040605051002020D02" pitchFamily="82" charset="0"/>
              </a:rPr>
              <a:t>Съж</a:t>
            </a:r>
            <a:r>
              <a:rPr lang="bg-BG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А</a:t>
            </a:r>
            <a:r>
              <a:rPr lang="bg-BG" b="1" dirty="0">
                <a:solidFill>
                  <a:srgbClr val="FF0000"/>
                </a:solidFill>
                <a:latin typeface="Gabriola" panose="04040605051002020D02" pitchFamily="82" charset="0"/>
              </a:rPr>
              <a:t>/</a:t>
            </a:r>
            <a:r>
              <a:rPr lang="bg-BG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Ъ</a:t>
            </a:r>
            <a:r>
              <a:rPr lang="bg-BG" dirty="0" err="1">
                <a:solidFill>
                  <a:schemeClr val="tx1"/>
                </a:solidFill>
                <a:latin typeface="Gabriola" panose="04040605051002020D02" pitchFamily="82" charset="0"/>
              </a:rPr>
              <a:t>ление</a:t>
            </a:r>
            <a:endParaRPr lang="bg-BG" dirty="0">
              <a:solidFill>
                <a:schemeClr val="tx1"/>
              </a:solidFill>
              <a:latin typeface="Gabriola" panose="04040605051002020D02" pitchFamily="82" charset="0"/>
            </a:endParaRPr>
          </a:p>
          <a:p>
            <a:pPr algn="ctr"/>
            <a:r>
              <a:rPr lang="bg-BG" dirty="0">
                <a:latin typeface="Gabriola" panose="04040605051002020D02" pitchFamily="82" charset="0"/>
              </a:rPr>
              <a:t>СЪЖ</a:t>
            </a:r>
            <a:r>
              <a:rPr lang="bg-BG" b="1" dirty="0">
                <a:solidFill>
                  <a:srgbClr val="FF0000"/>
                </a:solidFill>
                <a:latin typeface="Gabriola" panose="04040605051002020D02" pitchFamily="82" charset="0"/>
              </a:rPr>
              <a:t>А</a:t>
            </a:r>
            <a:r>
              <a:rPr lang="bg-BG" dirty="0">
                <a:latin typeface="Gabriola" panose="04040605051002020D02" pitchFamily="82" charset="0"/>
              </a:rPr>
              <a:t>ЛЕНИЕ</a:t>
            </a:r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92C48650-94FF-4706-A0F5-DC1B65D97E58}"/>
              </a:ext>
            </a:extLst>
          </p:cNvPr>
          <p:cNvSpPr/>
          <p:nvPr/>
        </p:nvSpPr>
        <p:spPr>
          <a:xfrm>
            <a:off x="30146" y="1348918"/>
            <a:ext cx="1527141" cy="674222"/>
          </a:xfrm>
          <a:prstGeom prst="flowChartAlternateProcess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err="1">
                <a:latin typeface="Gabriola" panose="04040605051002020D02" pitchFamily="82" charset="0"/>
              </a:rPr>
              <a:t>изп</a:t>
            </a:r>
            <a:r>
              <a:rPr lang="bg-BG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А</a:t>
            </a:r>
            <a:r>
              <a:rPr lang="bg-BG" b="1" dirty="0">
                <a:solidFill>
                  <a:srgbClr val="FF0000"/>
                </a:solidFill>
                <a:latin typeface="Gabriola" panose="04040605051002020D02" pitchFamily="82" charset="0"/>
              </a:rPr>
              <a:t>/</a:t>
            </a:r>
            <a:r>
              <a:rPr lang="bg-BG" b="1" dirty="0" err="1">
                <a:solidFill>
                  <a:srgbClr val="FF0000"/>
                </a:solidFill>
                <a:latin typeface="Gabriola" panose="04040605051002020D02" pitchFamily="82" charset="0"/>
              </a:rPr>
              <a:t>Ъ</a:t>
            </a:r>
            <a:r>
              <a:rPr lang="bg-BG" dirty="0" err="1">
                <a:latin typeface="Gabriola" panose="04040605051002020D02" pitchFamily="82" charset="0"/>
              </a:rPr>
              <a:t>лнителен</a:t>
            </a:r>
            <a:endParaRPr lang="bg-BG" dirty="0">
              <a:latin typeface="Gabriola" panose="04040605051002020D02" pitchFamily="82" charset="0"/>
            </a:endParaRPr>
          </a:p>
          <a:p>
            <a:pPr algn="ctr"/>
            <a:r>
              <a:rPr lang="bg-BG" sz="1600" dirty="0">
                <a:latin typeface="Gabriola" panose="04040605051002020D02" pitchFamily="82" charset="0"/>
              </a:rPr>
              <a:t>ИЗП</a:t>
            </a:r>
            <a:r>
              <a:rPr lang="bg-BG" sz="1600" b="1" dirty="0">
                <a:solidFill>
                  <a:srgbClr val="FF0000"/>
                </a:solidFill>
                <a:latin typeface="Gabriola" panose="04040605051002020D02" pitchFamily="82" charset="0"/>
              </a:rPr>
              <a:t>Ъ</a:t>
            </a:r>
            <a:r>
              <a:rPr lang="bg-BG" sz="1600" dirty="0">
                <a:latin typeface="Gabriola" panose="04040605051002020D02" pitchFamily="82" charset="0"/>
              </a:rPr>
              <a:t>ЛНИТЕЛЕН</a:t>
            </a:r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FDAB3258-CAC6-4111-9E9E-3118C08DF612}"/>
              </a:ext>
            </a:extLst>
          </p:cNvPr>
          <p:cNvSpPr/>
          <p:nvPr/>
        </p:nvSpPr>
        <p:spPr>
          <a:xfrm>
            <a:off x="4767578" y="320981"/>
            <a:ext cx="988244" cy="644118"/>
          </a:xfrm>
          <a:prstGeom prst="flowChartAlternateProcess">
            <a:avLst/>
          </a:prstGeom>
          <a:solidFill>
            <a:srgbClr val="FF00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Gabriola" panose="04040605051002020D02" pitchFamily="82" charset="0"/>
              </a:rPr>
              <a:t>ЖАЛ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AAEE9E91-9E67-4073-8F3E-5328B76E56CA}"/>
              </a:ext>
            </a:extLst>
          </p:cNvPr>
          <p:cNvSpPr/>
          <p:nvPr/>
        </p:nvSpPr>
        <p:spPr>
          <a:xfrm>
            <a:off x="4694548" y="1514539"/>
            <a:ext cx="1188466" cy="730092"/>
          </a:xfrm>
          <a:prstGeom prst="flowChartAlternateProcess">
            <a:avLst/>
          </a:prstGeom>
          <a:solidFill>
            <a:srgbClr val="FF00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Gabriola" panose="04040605051002020D02" pitchFamily="82" charset="0"/>
              </a:rPr>
              <a:t>ИЗПЪЛНИ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F429F9B-DAC7-450C-9F84-C21E01F8C56C}"/>
              </a:ext>
            </a:extLst>
          </p:cNvPr>
          <p:cNvSpPr/>
          <p:nvPr/>
        </p:nvSpPr>
        <p:spPr>
          <a:xfrm>
            <a:off x="2861772" y="3882018"/>
            <a:ext cx="1836657" cy="914400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FF00"/>
                </a:solidFill>
                <a:latin typeface="Gabriola" panose="04040605051002020D02" pitchFamily="82" charset="0"/>
              </a:rPr>
              <a:t>О/У</a:t>
            </a:r>
            <a:r>
              <a:rPr lang="bg-BG" dirty="0">
                <a:latin typeface="Gabriola" panose="04040605051002020D02" pitchFamily="82" charset="0"/>
              </a:rPr>
              <a:t>жасен</a:t>
            </a:r>
          </a:p>
          <a:p>
            <a:pPr algn="ctr"/>
            <a:r>
              <a:rPr lang="bg-BG" b="1" dirty="0">
                <a:solidFill>
                  <a:srgbClr val="FFFF00"/>
                </a:solidFill>
                <a:latin typeface="Gabriola" panose="04040605051002020D02" pitchFamily="82" charset="0"/>
              </a:rPr>
              <a:t>У</a:t>
            </a:r>
            <a:r>
              <a:rPr lang="bg-BG" dirty="0">
                <a:latin typeface="Gabriola" panose="04040605051002020D02" pitchFamily="82" charset="0"/>
              </a:rPr>
              <a:t>ЖАСЕН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FF788D5-806D-4FCE-BAB8-3E612D19C0C6}"/>
              </a:ext>
            </a:extLst>
          </p:cNvPr>
          <p:cNvSpPr/>
          <p:nvPr/>
        </p:nvSpPr>
        <p:spPr>
          <a:xfrm>
            <a:off x="2885043" y="2217402"/>
            <a:ext cx="1836657" cy="914400"/>
          </a:xfrm>
          <a:prstGeom prst="ellipse">
            <a:avLst/>
          </a:prstGeom>
          <a:solidFill>
            <a:srgbClr val="00808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FF00"/>
                </a:solidFill>
                <a:latin typeface="Gabriola" panose="04040605051002020D02" pitchFamily="82" charset="0"/>
              </a:rPr>
              <a:t>О/</a:t>
            </a:r>
            <a:r>
              <a:rPr lang="bg-BG" b="1" dirty="0" err="1">
                <a:solidFill>
                  <a:srgbClr val="FFFF00"/>
                </a:solidFill>
                <a:latin typeface="Gabriola" panose="04040605051002020D02" pitchFamily="82" charset="0"/>
              </a:rPr>
              <a:t>У</a:t>
            </a:r>
            <a:r>
              <a:rPr lang="bg-BG" dirty="0" err="1">
                <a:solidFill>
                  <a:schemeClr val="bg1"/>
                </a:solidFill>
                <a:latin typeface="Gabriola" panose="04040605051002020D02" pitchFamily="82" charset="0"/>
              </a:rPr>
              <a:t>бичам</a:t>
            </a:r>
            <a:endParaRPr lang="bg-BG" dirty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algn="ctr"/>
            <a:r>
              <a:rPr lang="bg-BG" b="1" dirty="0">
                <a:solidFill>
                  <a:srgbClr val="FFFF00"/>
                </a:solidFill>
                <a:latin typeface="Gabriola" panose="04040605051002020D02" pitchFamily="82" charset="0"/>
              </a:rPr>
              <a:t>О</a:t>
            </a:r>
            <a:r>
              <a:rPr lang="bg-BG" dirty="0">
                <a:solidFill>
                  <a:schemeClr val="bg1"/>
                </a:solidFill>
                <a:latin typeface="Gabriola" panose="04040605051002020D02" pitchFamily="82" charset="0"/>
              </a:rPr>
              <a:t>БИЧАМ</a:t>
            </a:r>
          </a:p>
          <a:p>
            <a:pPr algn="ctr"/>
            <a:endParaRPr lang="bg-BG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F4791D4F-39FF-4102-83E3-F5A8A7F8F414}"/>
              </a:ext>
            </a:extLst>
          </p:cNvPr>
          <p:cNvSpPr/>
          <p:nvPr/>
        </p:nvSpPr>
        <p:spPr>
          <a:xfrm rot="5400000">
            <a:off x="3753165" y="2343572"/>
            <a:ext cx="152066" cy="2322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C098E93B-55DD-4E51-B583-DDF033D886ED}"/>
              </a:ext>
            </a:extLst>
          </p:cNvPr>
          <p:cNvSpPr/>
          <p:nvPr/>
        </p:nvSpPr>
        <p:spPr>
          <a:xfrm rot="7844939">
            <a:off x="4501375" y="1515483"/>
            <a:ext cx="132433" cy="15299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2807FB03-57AE-4E9C-87DE-D82FB5C40207}"/>
              </a:ext>
            </a:extLst>
          </p:cNvPr>
          <p:cNvSpPr/>
          <p:nvPr/>
        </p:nvSpPr>
        <p:spPr>
          <a:xfrm rot="14568304">
            <a:off x="2658670" y="2670334"/>
            <a:ext cx="156558" cy="532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53F2E7E4-3841-41CF-BEE0-7224D59668F4}"/>
              </a:ext>
            </a:extLst>
          </p:cNvPr>
          <p:cNvSpPr/>
          <p:nvPr/>
        </p:nvSpPr>
        <p:spPr>
          <a:xfrm rot="7045430">
            <a:off x="1676753" y="502243"/>
            <a:ext cx="128780" cy="6171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C6380C80-AE2C-4B94-AD67-E4EE498E9EB9}"/>
              </a:ext>
            </a:extLst>
          </p:cNvPr>
          <p:cNvSpPr/>
          <p:nvPr/>
        </p:nvSpPr>
        <p:spPr>
          <a:xfrm rot="4563878">
            <a:off x="1655188" y="1335915"/>
            <a:ext cx="121682" cy="357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5000DD34-DA77-4F1A-BEC0-4EF53DBE6137}"/>
              </a:ext>
            </a:extLst>
          </p:cNvPr>
          <p:cNvSpPr/>
          <p:nvPr/>
        </p:nvSpPr>
        <p:spPr>
          <a:xfrm rot="15924595">
            <a:off x="4375564" y="249752"/>
            <a:ext cx="111910" cy="6652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883503B-9D01-484F-8509-2A572CBBE165}"/>
              </a:ext>
            </a:extLst>
          </p:cNvPr>
          <p:cNvSpPr/>
          <p:nvPr/>
        </p:nvSpPr>
        <p:spPr>
          <a:xfrm rot="18216323">
            <a:off x="4545676" y="1163327"/>
            <a:ext cx="106812" cy="4601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79D5AC42-576E-4D9F-B467-95510861AD4D}"/>
              </a:ext>
            </a:extLst>
          </p:cNvPr>
          <p:cNvSpPr/>
          <p:nvPr/>
        </p:nvSpPr>
        <p:spPr>
          <a:xfrm rot="18184396">
            <a:off x="2589458" y="3947458"/>
            <a:ext cx="156558" cy="532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7" name="Wave 36">
            <a:extLst>
              <a:ext uri="{FF2B5EF4-FFF2-40B4-BE49-F238E27FC236}">
                <a16:creationId xmlns:a16="http://schemas.microsoft.com/office/drawing/2014/main" id="{0DC91804-EB15-48A0-8CFB-213ACA96E987}"/>
              </a:ext>
            </a:extLst>
          </p:cNvPr>
          <p:cNvSpPr/>
          <p:nvPr/>
        </p:nvSpPr>
        <p:spPr>
          <a:xfrm>
            <a:off x="9490024" y="71555"/>
            <a:ext cx="1440000" cy="1080000"/>
          </a:xfrm>
          <a:prstGeom prst="wave">
            <a:avLst/>
          </a:prstGeom>
          <a:solidFill>
            <a:srgbClr val="CC00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Gabriola" panose="04040605051002020D02" pitchFamily="82" charset="0"/>
              </a:rPr>
              <a:t>Едносрични</a:t>
            </a:r>
          </a:p>
          <a:p>
            <a:pPr marL="285750" indent="-285750" algn="ctr">
              <a:buFontTx/>
              <a:buChar char="-"/>
            </a:pPr>
            <a:r>
              <a:rPr lang="bg-BG" dirty="0">
                <a:latin typeface="Gabriola" panose="04040605051002020D02" pitchFamily="82" charset="0"/>
              </a:rPr>
              <a:t>кръг; млък</a:t>
            </a:r>
          </a:p>
          <a:p>
            <a:pPr marL="285750" indent="-285750" algn="ctr">
              <a:buFontTx/>
              <a:buChar char="-"/>
            </a:pPr>
            <a:r>
              <a:rPr lang="bg-BG" dirty="0">
                <a:latin typeface="Gabriola" panose="04040605051002020D02" pitchFamily="82" charset="0"/>
              </a:rPr>
              <a:t>- бърз; вълк</a:t>
            </a:r>
          </a:p>
        </p:txBody>
      </p:sp>
      <p:sp>
        <p:nvSpPr>
          <p:cNvPr id="38" name="Wave 37">
            <a:extLst>
              <a:ext uri="{FF2B5EF4-FFF2-40B4-BE49-F238E27FC236}">
                <a16:creationId xmlns:a16="http://schemas.microsoft.com/office/drawing/2014/main" id="{95C0B596-392E-4BD4-9ED9-ACD1E84DE843}"/>
              </a:ext>
            </a:extLst>
          </p:cNvPr>
          <p:cNvSpPr/>
          <p:nvPr/>
        </p:nvSpPr>
        <p:spPr>
          <a:xfrm>
            <a:off x="10581606" y="1117787"/>
            <a:ext cx="1557085" cy="1126844"/>
          </a:xfrm>
          <a:prstGeom prst="wave">
            <a:avLst>
              <a:gd name="adj1" fmla="val 12500"/>
              <a:gd name="adj2" fmla="val -605"/>
            </a:avLst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Gabriola" panose="04040605051002020D02" pitchFamily="82" charset="0"/>
              </a:rPr>
              <a:t>Многосрични</a:t>
            </a:r>
          </a:p>
          <a:p>
            <a:pPr algn="ctr"/>
            <a:r>
              <a:rPr lang="bg-BG" dirty="0" err="1">
                <a:latin typeface="Gabriola" panose="04040605051002020D02" pitchFamily="82" charset="0"/>
              </a:rPr>
              <a:t>ър</a:t>
            </a:r>
            <a:r>
              <a:rPr lang="bg-BG" dirty="0">
                <a:latin typeface="Gabriola" panose="04040605051002020D02" pitchFamily="82" charset="0"/>
              </a:rPr>
              <a:t> или </a:t>
            </a:r>
            <a:r>
              <a:rPr lang="bg-BG" dirty="0" err="1">
                <a:latin typeface="Gabriola" panose="04040605051002020D02" pitchFamily="82" charset="0"/>
              </a:rPr>
              <a:t>ъл</a:t>
            </a:r>
            <a:endParaRPr lang="bg-BG" dirty="0">
              <a:latin typeface="Gabriola" panose="04040605051002020D02" pitchFamily="82" charset="0"/>
            </a:endParaRPr>
          </a:p>
          <a:p>
            <a:pPr algn="ctr"/>
            <a:r>
              <a:rPr lang="bg-BG" dirty="0">
                <a:latin typeface="Gabriola" panose="04040605051002020D02" pitchFamily="82" charset="0"/>
              </a:rPr>
              <a:t>дърво/кълвач</a:t>
            </a:r>
          </a:p>
          <a:p>
            <a:pPr algn="ctr"/>
            <a:endParaRPr lang="bg-BG" dirty="0">
              <a:latin typeface="Gabriola" panose="04040605051002020D02" pitchFamily="82" charset="0"/>
            </a:endParaRPr>
          </a:p>
        </p:txBody>
      </p:sp>
      <p:sp>
        <p:nvSpPr>
          <p:cNvPr id="39" name="Wave 38">
            <a:extLst>
              <a:ext uri="{FF2B5EF4-FFF2-40B4-BE49-F238E27FC236}">
                <a16:creationId xmlns:a16="http://schemas.microsoft.com/office/drawing/2014/main" id="{DCB92760-543E-4A69-A25C-385A7B6D101C}"/>
              </a:ext>
            </a:extLst>
          </p:cNvPr>
          <p:cNvSpPr/>
          <p:nvPr/>
        </p:nvSpPr>
        <p:spPr>
          <a:xfrm>
            <a:off x="8835074" y="1412493"/>
            <a:ext cx="1709891" cy="1398463"/>
          </a:xfrm>
          <a:prstGeom prst="wav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>
                <a:latin typeface="Gabriola" panose="04040605051002020D02" pitchFamily="82" charset="0"/>
              </a:rPr>
              <a:t>Многосрични</a:t>
            </a:r>
          </a:p>
          <a:p>
            <a:pPr algn="ctr"/>
            <a:r>
              <a:rPr lang="bg-BG" dirty="0" err="1">
                <a:latin typeface="Gabriola" panose="04040605051002020D02" pitchFamily="82" charset="0"/>
              </a:rPr>
              <a:t>ръ</a:t>
            </a:r>
            <a:r>
              <a:rPr lang="bg-BG" dirty="0">
                <a:latin typeface="Gabriola" panose="04040605051002020D02" pitchFamily="82" charset="0"/>
              </a:rPr>
              <a:t> или </a:t>
            </a:r>
            <a:r>
              <a:rPr lang="bg-BG" dirty="0" err="1">
                <a:latin typeface="Gabriola" panose="04040605051002020D02" pitchFamily="82" charset="0"/>
              </a:rPr>
              <a:t>лъ</a:t>
            </a:r>
            <a:endParaRPr lang="bg-BG" dirty="0">
              <a:latin typeface="Gabriola" panose="04040605051002020D02" pitchFamily="82" charset="0"/>
            </a:endParaRPr>
          </a:p>
          <a:p>
            <a:pPr algn="ctr"/>
            <a:r>
              <a:rPr lang="bg-BG" dirty="0">
                <a:latin typeface="Gabriola" panose="04040605051002020D02" pitchFamily="82" charset="0"/>
              </a:rPr>
              <a:t>кръпка/клъвна</a:t>
            </a:r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1E6AFB8D-80A5-44BE-9B0D-ECFE2CFA0655}"/>
              </a:ext>
            </a:extLst>
          </p:cNvPr>
          <p:cNvSpPr/>
          <p:nvPr/>
        </p:nvSpPr>
        <p:spPr>
          <a:xfrm rot="14568304">
            <a:off x="7145317" y="1773175"/>
            <a:ext cx="156558" cy="532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DE57E6F6-2F03-46C8-B9A5-402ECD40E60B}"/>
              </a:ext>
            </a:extLst>
          </p:cNvPr>
          <p:cNvSpPr/>
          <p:nvPr/>
        </p:nvSpPr>
        <p:spPr>
          <a:xfrm rot="15691960">
            <a:off x="9171665" y="445052"/>
            <a:ext cx="128663" cy="5603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AB21B30E-01B5-4CA2-A360-540A979C87E5}"/>
              </a:ext>
            </a:extLst>
          </p:cNvPr>
          <p:cNvSpPr/>
          <p:nvPr/>
        </p:nvSpPr>
        <p:spPr>
          <a:xfrm rot="16813203">
            <a:off x="9699338" y="421641"/>
            <a:ext cx="145027" cy="17273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C72F2632-35A4-4D2E-81C8-3E3AF7EF5872}"/>
              </a:ext>
            </a:extLst>
          </p:cNvPr>
          <p:cNvSpPr/>
          <p:nvPr/>
        </p:nvSpPr>
        <p:spPr>
          <a:xfrm rot="18582545">
            <a:off x="8623284" y="1433581"/>
            <a:ext cx="135314" cy="547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4" name="Flowchart: Alternate Process 43">
            <a:extLst>
              <a:ext uri="{FF2B5EF4-FFF2-40B4-BE49-F238E27FC236}">
                <a16:creationId xmlns:a16="http://schemas.microsoft.com/office/drawing/2014/main" id="{6DCE5463-E8C5-485A-A583-485AE1AF63C5}"/>
              </a:ext>
            </a:extLst>
          </p:cNvPr>
          <p:cNvSpPr/>
          <p:nvPr/>
        </p:nvSpPr>
        <p:spPr>
          <a:xfrm>
            <a:off x="10765410" y="4917502"/>
            <a:ext cx="1373282" cy="644118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err="1">
                <a:latin typeface="Gabriola" panose="04040605051002020D02" pitchFamily="82" charset="0"/>
              </a:rPr>
              <a:t>интереСТНа</a:t>
            </a:r>
            <a:r>
              <a:rPr lang="bg-BG" dirty="0">
                <a:latin typeface="Gabriola" panose="04040605051002020D02" pitchFamily="82" charset="0"/>
              </a:rPr>
              <a:t> / интересна</a:t>
            </a:r>
          </a:p>
        </p:txBody>
      </p:sp>
      <p:sp>
        <p:nvSpPr>
          <p:cNvPr id="45" name="Flowchart: Alternate Process 44">
            <a:extLst>
              <a:ext uri="{FF2B5EF4-FFF2-40B4-BE49-F238E27FC236}">
                <a16:creationId xmlns:a16="http://schemas.microsoft.com/office/drawing/2014/main" id="{E362D367-AF9C-458E-97F5-434151087723}"/>
              </a:ext>
            </a:extLst>
          </p:cNvPr>
          <p:cNvSpPr/>
          <p:nvPr/>
        </p:nvSpPr>
        <p:spPr>
          <a:xfrm>
            <a:off x="7202109" y="3428163"/>
            <a:ext cx="1176597" cy="644118"/>
          </a:xfrm>
          <a:prstGeom prst="flowChartAlternateProcess">
            <a:avLst/>
          </a:prstGeom>
          <a:solidFill>
            <a:srgbClr val="00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err="1">
                <a:latin typeface="Gabriola" panose="04040605051002020D02" pitchFamily="82" charset="0"/>
              </a:rPr>
              <a:t>уСТНо</a:t>
            </a:r>
            <a:endParaRPr lang="bg-BG" dirty="0">
              <a:latin typeface="Gabriola" panose="04040605051002020D02" pitchFamily="82" charset="0"/>
            </a:endParaRPr>
          </a:p>
          <a:p>
            <a:pPr algn="ctr"/>
            <a:r>
              <a:rPr lang="bg-BG" dirty="0" err="1">
                <a:latin typeface="Gabriola" panose="04040605051002020D02" pitchFamily="82" charset="0"/>
              </a:rPr>
              <a:t>уСТен</a:t>
            </a:r>
            <a:endParaRPr lang="bg-BG" dirty="0">
              <a:latin typeface="Gabriola" panose="04040605051002020D02" pitchFamily="82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0CE2DA4-3322-4289-9AE6-95C4C0D177FD}"/>
              </a:ext>
            </a:extLst>
          </p:cNvPr>
          <p:cNvSpPr/>
          <p:nvPr/>
        </p:nvSpPr>
        <p:spPr>
          <a:xfrm>
            <a:off x="4907578" y="3997415"/>
            <a:ext cx="1008857" cy="619354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dirty="0" err="1">
                <a:latin typeface="Gabriola" panose="04040605051002020D02" pitchFamily="82" charset="0"/>
              </a:rPr>
              <a:t>топ</a:t>
            </a:r>
            <a:r>
              <a:rPr lang="bg-BG" sz="14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/А</a:t>
            </a:r>
            <a:r>
              <a:rPr lang="bg-BG" sz="1400" dirty="0">
                <a:solidFill>
                  <a:schemeClr val="tx1"/>
                </a:solidFill>
                <a:latin typeface="Gabriola" panose="04040605051002020D02" pitchFamily="82" charset="0"/>
              </a:rPr>
              <a:t>л</a:t>
            </a:r>
          </a:p>
          <a:p>
            <a:pPr algn="ctr"/>
            <a:r>
              <a:rPr lang="bg-BG" sz="1400" dirty="0">
                <a:latin typeface="Gabriola" panose="04040605051002020D02" pitchFamily="82" charset="0"/>
              </a:rPr>
              <a:t>ТОП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dirty="0">
                <a:latin typeface="Gabriola" panose="04040605051002020D02" pitchFamily="82" charset="0"/>
              </a:rPr>
              <a:t>Л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D351AC3-ABFB-4815-A0BC-EB8A172EB5C5}"/>
              </a:ext>
            </a:extLst>
          </p:cNvPr>
          <p:cNvSpPr/>
          <p:nvPr/>
        </p:nvSpPr>
        <p:spPr>
          <a:xfrm>
            <a:off x="8437240" y="5855556"/>
            <a:ext cx="1470891" cy="9144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dirty="0" err="1">
                <a:latin typeface="Gabriola" panose="04040605051002020D02" pitchFamily="82" charset="0"/>
              </a:rPr>
              <a:t>бръмб</a:t>
            </a:r>
            <a:r>
              <a:rPr lang="bg-BG" sz="14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/А</a:t>
            </a:r>
            <a:r>
              <a:rPr lang="bg-BG" sz="1400" dirty="0">
                <a:latin typeface="Gabriola" panose="04040605051002020D02" pitchFamily="82" charset="0"/>
              </a:rPr>
              <a:t>р</a:t>
            </a:r>
          </a:p>
          <a:p>
            <a:pPr algn="ctr"/>
            <a:r>
              <a:rPr lang="bg-BG" sz="1400" dirty="0">
                <a:latin typeface="Gabriola" panose="04040605051002020D02" pitchFamily="82" charset="0"/>
              </a:rPr>
              <a:t>БРЪМБ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АРИ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4650D4F-1457-4DA7-A7F0-74E7AAA620FD}"/>
              </a:ext>
            </a:extLst>
          </p:cNvPr>
          <p:cNvSpPr/>
          <p:nvPr/>
        </p:nvSpPr>
        <p:spPr>
          <a:xfrm>
            <a:off x="8313932" y="4440281"/>
            <a:ext cx="1208669" cy="80155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dirty="0" err="1">
                <a:latin typeface="Gabriola" panose="04040605051002020D02" pitchFamily="82" charset="0"/>
              </a:rPr>
              <a:t>избяг</a:t>
            </a:r>
            <a:r>
              <a:rPr lang="bg-BG" sz="14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А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/</a:t>
            </a:r>
            <a:r>
              <a:rPr lang="bg-BG" sz="14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dirty="0" err="1">
                <a:latin typeface="Gabriola" panose="04040605051002020D02" pitchFamily="82" charset="0"/>
              </a:rPr>
              <a:t>л</a:t>
            </a:r>
            <a:endParaRPr lang="bg-BG" sz="1400" dirty="0">
              <a:latin typeface="Gabriola" panose="04040605051002020D02" pitchFamily="82" charset="0"/>
            </a:endParaRPr>
          </a:p>
          <a:p>
            <a:pPr algn="ctr"/>
            <a:r>
              <a:rPr lang="bg-BG" sz="1400" dirty="0">
                <a:latin typeface="Gabriola" panose="04040605051002020D02" pitchFamily="82" charset="0"/>
              </a:rPr>
              <a:t>ИЗБЯГА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ЛИ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FFDEA0A-0452-41D9-9175-CB76B6A9F51B}"/>
              </a:ext>
            </a:extLst>
          </p:cNvPr>
          <p:cNvSpPr/>
          <p:nvPr/>
        </p:nvSpPr>
        <p:spPr>
          <a:xfrm>
            <a:off x="3610466" y="5956178"/>
            <a:ext cx="1712268" cy="81377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dirty="0" err="1">
                <a:latin typeface="Gabriola" panose="04040605051002020D02" pitchFamily="82" charset="0"/>
              </a:rPr>
              <a:t>компют</a:t>
            </a:r>
            <a:r>
              <a:rPr lang="bg-BG" sz="14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/А</a:t>
            </a:r>
            <a:r>
              <a:rPr lang="bg-BG" sz="1400" dirty="0">
                <a:latin typeface="Gabriola" panose="04040605051002020D02" pitchFamily="82" charset="0"/>
              </a:rPr>
              <a:t>р</a:t>
            </a:r>
          </a:p>
          <a:p>
            <a:pPr algn="ctr"/>
            <a:r>
              <a:rPr lang="bg-BG" sz="1400" dirty="0">
                <a:latin typeface="Gabriola" panose="04040605051002020D02" pitchFamily="82" charset="0"/>
              </a:rPr>
              <a:t>КОМПЮТ</a:t>
            </a:r>
            <a:r>
              <a:rPr lang="bg-BG" sz="1400" b="1" dirty="0">
                <a:solidFill>
                  <a:schemeClr val="bg1"/>
                </a:solidFill>
                <a:latin typeface="Gabriola" panose="04040605051002020D02" pitchFamily="82" charset="0"/>
              </a:rPr>
              <a:t>Ъ</a:t>
            </a:r>
            <a:r>
              <a:rPr lang="bg-BG" sz="1400" dirty="0">
                <a:latin typeface="Gabriola" panose="04040605051002020D02" pitchFamily="82" charset="0"/>
              </a:rPr>
              <a:t>Р</a:t>
            </a:r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B3BD5C98-A28D-43D8-9834-E940B4C2FF9F}"/>
              </a:ext>
            </a:extLst>
          </p:cNvPr>
          <p:cNvSpPr/>
          <p:nvPr/>
        </p:nvSpPr>
        <p:spPr>
          <a:xfrm rot="21059637">
            <a:off x="6654293" y="3707088"/>
            <a:ext cx="150331" cy="10842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2" name="Arrow: Down 51">
            <a:extLst>
              <a:ext uri="{FF2B5EF4-FFF2-40B4-BE49-F238E27FC236}">
                <a16:creationId xmlns:a16="http://schemas.microsoft.com/office/drawing/2014/main" id="{1D8A9ACC-7B60-410B-8038-8DE269AF7071}"/>
              </a:ext>
            </a:extLst>
          </p:cNvPr>
          <p:cNvSpPr/>
          <p:nvPr/>
        </p:nvSpPr>
        <p:spPr>
          <a:xfrm rot="16403179">
            <a:off x="8162585" y="2421587"/>
            <a:ext cx="226385" cy="1689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4865010A-34B3-4FC0-8279-AB40CDECC8F4}"/>
              </a:ext>
            </a:extLst>
          </p:cNvPr>
          <p:cNvSpPr/>
          <p:nvPr/>
        </p:nvSpPr>
        <p:spPr>
          <a:xfrm rot="5400000">
            <a:off x="8527141" y="3502093"/>
            <a:ext cx="152217" cy="463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B263DBD9-00E5-420F-999E-1C7AF7266AFE}"/>
              </a:ext>
            </a:extLst>
          </p:cNvPr>
          <p:cNvSpPr/>
          <p:nvPr/>
        </p:nvSpPr>
        <p:spPr>
          <a:xfrm rot="19193218">
            <a:off x="10707176" y="4419310"/>
            <a:ext cx="153343" cy="6357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8EBAD315-7FC0-473F-A8B6-BF2EAFAC78E5}"/>
              </a:ext>
            </a:extLst>
          </p:cNvPr>
          <p:cNvSpPr/>
          <p:nvPr/>
        </p:nvSpPr>
        <p:spPr>
          <a:xfrm rot="18758749">
            <a:off x="8195740" y="5623808"/>
            <a:ext cx="108007" cy="6092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D4082DE4-699C-46D2-A267-86A8D0FB6C7B}"/>
              </a:ext>
            </a:extLst>
          </p:cNvPr>
          <p:cNvSpPr/>
          <p:nvPr/>
        </p:nvSpPr>
        <p:spPr>
          <a:xfrm rot="7765022">
            <a:off x="6032526" y="4327957"/>
            <a:ext cx="167249" cy="5757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1B4AC85C-BB9A-4704-884E-7294D32918BD}"/>
              </a:ext>
            </a:extLst>
          </p:cNvPr>
          <p:cNvSpPr/>
          <p:nvPr/>
        </p:nvSpPr>
        <p:spPr>
          <a:xfrm rot="4417788">
            <a:off x="5427600" y="6009092"/>
            <a:ext cx="184766" cy="465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AD4000C3-B10F-47DF-8E11-3590083CECE8}"/>
              </a:ext>
            </a:extLst>
          </p:cNvPr>
          <p:cNvSpPr/>
          <p:nvPr/>
        </p:nvSpPr>
        <p:spPr>
          <a:xfrm rot="15286854">
            <a:off x="8070028" y="4802389"/>
            <a:ext cx="163918" cy="410231"/>
          </a:xfrm>
          <a:prstGeom prst="downArrow">
            <a:avLst>
              <a:gd name="adj1" fmla="val 50000"/>
              <a:gd name="adj2" fmla="val 445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6777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ight Triangle 60">
            <a:extLst>
              <a:ext uri="{FF2B5EF4-FFF2-40B4-BE49-F238E27FC236}">
                <a16:creationId xmlns:a16="http://schemas.microsoft.com/office/drawing/2014/main" id="{D9B5C077-1C2E-4412-ADA3-14846AE89C82}"/>
              </a:ext>
            </a:extLst>
          </p:cNvPr>
          <p:cNvSpPr/>
          <p:nvPr/>
        </p:nvSpPr>
        <p:spPr>
          <a:xfrm rot="10800000">
            <a:off x="-1" y="-1"/>
            <a:ext cx="12194052" cy="6928697"/>
          </a:xfrm>
          <a:prstGeom prst="rtTriangle">
            <a:avLst/>
          </a:prstGeom>
          <a:solidFill>
            <a:srgbClr val="66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9A513DB4-9F8E-4B86-B389-7C9391872392}"/>
              </a:ext>
            </a:extLst>
          </p:cNvPr>
          <p:cNvSpPr/>
          <p:nvPr/>
        </p:nvSpPr>
        <p:spPr>
          <a:xfrm>
            <a:off x="0" y="35397"/>
            <a:ext cx="12163562" cy="6822603"/>
          </a:xfrm>
          <a:prstGeom prst="rtTriangle">
            <a:avLst/>
          </a:prstGeom>
          <a:solidFill>
            <a:srgbClr val="CCC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0DF297E5-3F78-4CC4-8C03-43CDA240CAAD}"/>
              </a:ext>
            </a:extLst>
          </p:cNvPr>
          <p:cNvSpPr/>
          <p:nvPr/>
        </p:nvSpPr>
        <p:spPr>
          <a:xfrm>
            <a:off x="4708073" y="2329541"/>
            <a:ext cx="2471057" cy="1534885"/>
          </a:xfrm>
          <a:prstGeom prst="cloud">
            <a:avLst/>
          </a:prstGeom>
          <a:solidFill>
            <a:srgbClr val="FFCCFF"/>
          </a:solidFill>
          <a:ln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00FF"/>
                </a:solidFill>
              </a:rPr>
              <a:t>Части на изречението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2782DB2B-D6C1-45EB-A511-744ECB439101}"/>
              </a:ext>
            </a:extLst>
          </p:cNvPr>
          <p:cNvSpPr/>
          <p:nvPr/>
        </p:nvSpPr>
        <p:spPr>
          <a:xfrm>
            <a:off x="1148442" y="2329541"/>
            <a:ext cx="2471057" cy="1534885"/>
          </a:xfrm>
          <a:prstGeom prst="cloud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00FF"/>
                </a:solidFill>
              </a:rPr>
              <a:t>Главни части на изречението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8BD6712A-7FDA-4465-9566-8A5147FE5741}"/>
              </a:ext>
            </a:extLst>
          </p:cNvPr>
          <p:cNvSpPr/>
          <p:nvPr/>
        </p:nvSpPr>
        <p:spPr>
          <a:xfrm>
            <a:off x="8409213" y="2329541"/>
            <a:ext cx="2634345" cy="1534885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00FF"/>
                </a:solidFill>
              </a:rPr>
              <a:t>Второстепенни части на изречението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255B676-1043-4F92-AF19-C99055DB6703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3617440" y="3096984"/>
            <a:ext cx="1098298" cy="0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6AACC2-41A8-4A83-A8BB-AE560EC26251}"/>
              </a:ext>
            </a:extLst>
          </p:cNvPr>
          <p:cNvCxnSpPr>
            <a:cxnSpLocks/>
            <a:stCxn id="4" idx="0"/>
            <a:endCxn id="6" idx="2"/>
          </p:cNvCxnSpPr>
          <p:nvPr/>
        </p:nvCxnSpPr>
        <p:spPr>
          <a:xfrm>
            <a:off x="7177071" y="3096984"/>
            <a:ext cx="1240313" cy="0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entagon 15">
            <a:extLst>
              <a:ext uri="{FF2B5EF4-FFF2-40B4-BE49-F238E27FC236}">
                <a16:creationId xmlns:a16="http://schemas.microsoft.com/office/drawing/2014/main" id="{2E8FDB3F-F2EA-4E1B-ABD5-B7035C267952}"/>
              </a:ext>
            </a:extLst>
          </p:cNvPr>
          <p:cNvSpPr/>
          <p:nvPr/>
        </p:nvSpPr>
        <p:spPr>
          <a:xfrm>
            <a:off x="2736508" y="492597"/>
            <a:ext cx="1256674" cy="1069503"/>
          </a:xfrm>
          <a:prstGeom prst="pentagon">
            <a:avLst/>
          </a:prstGeom>
          <a:solidFill>
            <a:srgbClr val="00CC9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chemeClr val="bg1"/>
                </a:solidFill>
              </a:rPr>
              <a:t>Подлог</a:t>
            </a:r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F9C29AA7-456B-4B50-A845-58B3A467073D}"/>
              </a:ext>
            </a:extLst>
          </p:cNvPr>
          <p:cNvSpPr/>
          <p:nvPr/>
        </p:nvSpPr>
        <p:spPr>
          <a:xfrm>
            <a:off x="2503714" y="4631867"/>
            <a:ext cx="1489468" cy="1224644"/>
          </a:xfrm>
          <a:prstGeom prst="pentagon">
            <a:avLst/>
          </a:prstGeom>
          <a:solidFill>
            <a:srgbClr val="FFCC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rgbClr val="00CC99"/>
                </a:solidFill>
              </a:rPr>
              <a:t>Сказуемо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328FE64-22C9-45A4-B0C8-C8EFDAE00D0F}"/>
              </a:ext>
            </a:extLst>
          </p:cNvPr>
          <p:cNvCxnSpPr>
            <a:cxnSpLocks/>
          </p:cNvCxnSpPr>
          <p:nvPr/>
        </p:nvCxnSpPr>
        <p:spPr>
          <a:xfrm flipV="1">
            <a:off x="2623457" y="1562100"/>
            <a:ext cx="566057" cy="843643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753929A-CB07-4A79-A4A6-B1ED360B2BE1}"/>
              </a:ext>
            </a:extLst>
          </p:cNvPr>
          <p:cNvCxnSpPr>
            <a:cxnSpLocks/>
          </p:cNvCxnSpPr>
          <p:nvPr/>
        </p:nvCxnSpPr>
        <p:spPr>
          <a:xfrm flipH="1" flipV="1">
            <a:off x="2906485" y="3635829"/>
            <a:ext cx="310246" cy="996039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136C80AA-BD6C-41B0-8C6A-F02A3609C9F5}"/>
              </a:ext>
            </a:extLst>
          </p:cNvPr>
          <p:cNvSpPr/>
          <p:nvPr/>
        </p:nvSpPr>
        <p:spPr>
          <a:xfrm>
            <a:off x="707572" y="35397"/>
            <a:ext cx="141514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CC99"/>
                </a:solidFill>
              </a:rPr>
              <a:t>Кой, кои?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AE86873-1BD4-4DA7-951E-6913B3A6D45B}"/>
              </a:ext>
            </a:extLst>
          </p:cNvPr>
          <p:cNvSpPr/>
          <p:nvPr/>
        </p:nvSpPr>
        <p:spPr>
          <a:xfrm>
            <a:off x="557270" y="1260038"/>
            <a:ext cx="1415142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00CC99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C63FE98-02FF-4B21-A4EE-59B45CF76E41}"/>
              </a:ext>
            </a:extLst>
          </p:cNvPr>
          <p:cNvCxnSpPr>
            <a:cxnSpLocks/>
          </p:cNvCxnSpPr>
          <p:nvPr/>
        </p:nvCxnSpPr>
        <p:spPr>
          <a:xfrm>
            <a:off x="831084" y="1717238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5C2CCD2-8D35-4798-8DE3-4C78F02DA064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2047563" y="685652"/>
            <a:ext cx="688946" cy="215458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84C3DBC-8DA2-420F-A646-59171D781711}"/>
              </a:ext>
            </a:extLst>
          </p:cNvPr>
          <p:cNvCxnSpPr>
            <a:cxnSpLocks/>
          </p:cNvCxnSpPr>
          <p:nvPr/>
        </p:nvCxnSpPr>
        <p:spPr>
          <a:xfrm flipH="1">
            <a:off x="1939867" y="1229180"/>
            <a:ext cx="934073" cy="410472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6EBA9775-2879-40C1-83A8-2F6B68B6AC7E}"/>
              </a:ext>
            </a:extLst>
          </p:cNvPr>
          <p:cNvSpPr/>
          <p:nvPr/>
        </p:nvSpPr>
        <p:spPr>
          <a:xfrm>
            <a:off x="304801" y="4097115"/>
            <a:ext cx="1415142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CC99"/>
                </a:solidFill>
              </a:rPr>
              <a:t>Какво прави?</a:t>
            </a:r>
          </a:p>
          <a:p>
            <a:pPr algn="ctr"/>
            <a:r>
              <a:rPr lang="bg-BG" sz="1200" b="1" dirty="0">
                <a:solidFill>
                  <a:srgbClr val="00CC99"/>
                </a:solidFill>
              </a:rPr>
              <a:t>Какво правят?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6F6FEB2-6D43-46E3-BED0-34033F63CB06}"/>
              </a:ext>
            </a:extLst>
          </p:cNvPr>
          <p:cNvSpPr/>
          <p:nvPr/>
        </p:nvSpPr>
        <p:spPr>
          <a:xfrm>
            <a:off x="304801" y="5479601"/>
            <a:ext cx="1415142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00CC99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A313EE1-B509-4ECF-A76E-BFD4E0C06C6E}"/>
              </a:ext>
            </a:extLst>
          </p:cNvPr>
          <p:cNvCxnSpPr>
            <a:cxnSpLocks/>
          </p:cNvCxnSpPr>
          <p:nvPr/>
        </p:nvCxnSpPr>
        <p:spPr>
          <a:xfrm>
            <a:off x="547629" y="5856511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63938C0-2638-488A-BD97-326F896D6B7A}"/>
              </a:ext>
            </a:extLst>
          </p:cNvPr>
          <p:cNvCxnSpPr>
            <a:cxnSpLocks/>
          </p:cNvCxnSpPr>
          <p:nvPr/>
        </p:nvCxnSpPr>
        <p:spPr>
          <a:xfrm>
            <a:off x="547629" y="5936801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44CEAC6-9DFD-441E-8DE0-3D866DE62970}"/>
              </a:ext>
            </a:extLst>
          </p:cNvPr>
          <p:cNvCxnSpPr>
            <a:cxnSpLocks/>
          </p:cNvCxnSpPr>
          <p:nvPr/>
        </p:nvCxnSpPr>
        <p:spPr>
          <a:xfrm flipH="1">
            <a:off x="1689385" y="5563967"/>
            <a:ext cx="934072" cy="369733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42DBF6D-3CA1-42C8-B114-60806C4E7BCF}"/>
              </a:ext>
            </a:extLst>
          </p:cNvPr>
          <p:cNvCxnSpPr>
            <a:cxnSpLocks/>
          </p:cNvCxnSpPr>
          <p:nvPr/>
        </p:nvCxnSpPr>
        <p:spPr>
          <a:xfrm flipH="1" flipV="1">
            <a:off x="1624070" y="4782539"/>
            <a:ext cx="879644" cy="313342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entagon 43">
            <a:extLst>
              <a:ext uri="{FF2B5EF4-FFF2-40B4-BE49-F238E27FC236}">
                <a16:creationId xmlns:a16="http://schemas.microsoft.com/office/drawing/2014/main" id="{C958DBD8-E333-4D38-9447-D9AD0F24269D}"/>
              </a:ext>
            </a:extLst>
          </p:cNvPr>
          <p:cNvSpPr/>
          <p:nvPr/>
        </p:nvSpPr>
        <p:spPr>
          <a:xfrm>
            <a:off x="8604076" y="150900"/>
            <a:ext cx="1517596" cy="1069503"/>
          </a:xfrm>
          <a:prstGeom prst="pentagon">
            <a:avLst/>
          </a:prstGeom>
          <a:solidFill>
            <a:srgbClr val="0000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 err="1">
                <a:solidFill>
                  <a:srgbClr val="00CC99"/>
                </a:solidFill>
              </a:rPr>
              <a:t>Допълне</a:t>
            </a:r>
            <a:r>
              <a:rPr lang="bg-BG" sz="1400" b="1" dirty="0">
                <a:solidFill>
                  <a:srgbClr val="00CC99"/>
                </a:solidFill>
              </a:rPr>
              <a:t>-ние</a:t>
            </a:r>
          </a:p>
        </p:txBody>
      </p:sp>
      <p:sp>
        <p:nvSpPr>
          <p:cNvPr id="45" name="Pentagon 44">
            <a:extLst>
              <a:ext uri="{FF2B5EF4-FFF2-40B4-BE49-F238E27FC236}">
                <a16:creationId xmlns:a16="http://schemas.microsoft.com/office/drawing/2014/main" id="{B1041A0E-DDA1-4334-8B7E-2075EC5617AE}"/>
              </a:ext>
            </a:extLst>
          </p:cNvPr>
          <p:cNvSpPr/>
          <p:nvPr/>
        </p:nvSpPr>
        <p:spPr>
          <a:xfrm>
            <a:off x="6871572" y="1113081"/>
            <a:ext cx="1517596" cy="1069503"/>
          </a:xfrm>
          <a:prstGeom prst="pentagon">
            <a:avLst/>
          </a:prstGeom>
          <a:solidFill>
            <a:srgbClr val="3399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chemeClr val="bg1"/>
                </a:solidFill>
              </a:rPr>
              <a:t>Пряко</a:t>
            </a:r>
          </a:p>
          <a:p>
            <a:pPr algn="ctr"/>
            <a:r>
              <a:rPr lang="bg-BG" sz="1400" b="1" dirty="0" err="1">
                <a:solidFill>
                  <a:schemeClr val="bg1"/>
                </a:solidFill>
              </a:rPr>
              <a:t>допълне</a:t>
            </a:r>
            <a:r>
              <a:rPr lang="bg-BG" sz="1400" b="1" dirty="0">
                <a:solidFill>
                  <a:schemeClr val="bg1"/>
                </a:solidFill>
              </a:rPr>
              <a:t>-ние</a:t>
            </a:r>
          </a:p>
        </p:txBody>
      </p:sp>
      <p:sp>
        <p:nvSpPr>
          <p:cNvPr id="46" name="Pentagon 45">
            <a:extLst>
              <a:ext uri="{FF2B5EF4-FFF2-40B4-BE49-F238E27FC236}">
                <a16:creationId xmlns:a16="http://schemas.microsoft.com/office/drawing/2014/main" id="{938DE9DD-1E56-437D-8FCD-0F3988DAD3EE}"/>
              </a:ext>
            </a:extLst>
          </p:cNvPr>
          <p:cNvSpPr/>
          <p:nvPr/>
        </p:nvSpPr>
        <p:spPr>
          <a:xfrm>
            <a:off x="10357443" y="1240582"/>
            <a:ext cx="1626820" cy="1069503"/>
          </a:xfrm>
          <a:prstGeom prst="pentagon">
            <a:avLst/>
          </a:prstGeom>
          <a:solidFill>
            <a:srgbClr val="33CC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chemeClr val="bg1"/>
                </a:solidFill>
              </a:rPr>
              <a:t>Непряко</a:t>
            </a:r>
          </a:p>
          <a:p>
            <a:pPr algn="ctr"/>
            <a:r>
              <a:rPr lang="bg-BG" sz="1400" b="1" dirty="0" err="1">
                <a:solidFill>
                  <a:schemeClr val="bg1"/>
                </a:solidFill>
              </a:rPr>
              <a:t>допълне</a:t>
            </a:r>
            <a:r>
              <a:rPr lang="bg-BG" sz="1400" b="1" dirty="0">
                <a:solidFill>
                  <a:schemeClr val="bg1"/>
                </a:solidFill>
              </a:rPr>
              <a:t>-ние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CC885E5-6D69-4DD3-8EBF-24F231C541EE}"/>
              </a:ext>
            </a:extLst>
          </p:cNvPr>
          <p:cNvCxnSpPr>
            <a:cxnSpLocks/>
            <a:endCxn id="44" idx="3"/>
          </p:cNvCxnSpPr>
          <p:nvPr/>
        </p:nvCxnSpPr>
        <p:spPr>
          <a:xfrm flipH="1" flipV="1">
            <a:off x="9362874" y="1220403"/>
            <a:ext cx="122464" cy="1132710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6ED765E-874C-480F-908C-7C1ED0F865DD}"/>
              </a:ext>
            </a:extLst>
          </p:cNvPr>
          <p:cNvCxnSpPr>
            <a:cxnSpLocks/>
          </p:cNvCxnSpPr>
          <p:nvPr/>
        </p:nvCxnSpPr>
        <p:spPr>
          <a:xfrm flipH="1">
            <a:off x="7968343" y="901110"/>
            <a:ext cx="758197" cy="358928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96E9476-2CDB-4373-ACE3-2120ED6D0872}"/>
              </a:ext>
            </a:extLst>
          </p:cNvPr>
          <p:cNvCxnSpPr>
            <a:cxnSpLocks/>
          </p:cNvCxnSpPr>
          <p:nvPr/>
        </p:nvCxnSpPr>
        <p:spPr>
          <a:xfrm>
            <a:off x="9957481" y="901110"/>
            <a:ext cx="799924" cy="533306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EB396043-DEA9-4AE9-AB68-539707A2867D}"/>
              </a:ext>
            </a:extLst>
          </p:cNvPr>
          <p:cNvSpPr/>
          <p:nvPr/>
        </p:nvSpPr>
        <p:spPr>
          <a:xfrm>
            <a:off x="5669610" y="54539"/>
            <a:ext cx="1415142" cy="914400"/>
          </a:xfrm>
          <a:prstGeom prst="ellipse">
            <a:avLst/>
          </a:prstGeom>
          <a:solidFill>
            <a:srgbClr val="CCCC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CC99"/>
                </a:solidFill>
              </a:rPr>
              <a:t>Кого, какво?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C4AF3BEC-8D62-4FCF-A2D5-AC342B7DA68C}"/>
              </a:ext>
            </a:extLst>
          </p:cNvPr>
          <p:cNvSpPr/>
          <p:nvPr/>
        </p:nvSpPr>
        <p:spPr>
          <a:xfrm>
            <a:off x="10573204" y="14977"/>
            <a:ext cx="1415142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CC99"/>
                </a:solidFill>
              </a:rPr>
              <a:t>На кого, за какво?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7671D61F-A5D0-47F2-A15F-84C1E16E3916}"/>
              </a:ext>
            </a:extLst>
          </p:cNvPr>
          <p:cNvSpPr/>
          <p:nvPr/>
        </p:nvSpPr>
        <p:spPr>
          <a:xfrm>
            <a:off x="4933060" y="1160470"/>
            <a:ext cx="1415142" cy="914400"/>
          </a:xfrm>
          <a:prstGeom prst="ellipse">
            <a:avLst/>
          </a:prstGeom>
          <a:solidFill>
            <a:srgbClr val="CCCC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00CC99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46C42AEE-BFBC-46DC-875E-E7CB5987F9A3}"/>
              </a:ext>
            </a:extLst>
          </p:cNvPr>
          <p:cNvSpPr/>
          <p:nvPr/>
        </p:nvSpPr>
        <p:spPr>
          <a:xfrm>
            <a:off x="11170853" y="2649557"/>
            <a:ext cx="992709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00CC99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C32D343-E162-4249-A7DC-4CFD2CF33BE8}"/>
              </a:ext>
            </a:extLst>
          </p:cNvPr>
          <p:cNvCxnSpPr>
            <a:cxnSpLocks/>
          </p:cNvCxnSpPr>
          <p:nvPr/>
        </p:nvCxnSpPr>
        <p:spPr>
          <a:xfrm>
            <a:off x="5201739" y="1562100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3AE4317-AAD8-4A99-9069-0A2BB3A2A8FE}"/>
              </a:ext>
            </a:extLst>
          </p:cNvPr>
          <p:cNvCxnSpPr>
            <a:cxnSpLocks/>
          </p:cNvCxnSpPr>
          <p:nvPr/>
        </p:nvCxnSpPr>
        <p:spPr>
          <a:xfrm>
            <a:off x="5201739" y="1634241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4169D53-620F-40FD-AE15-4C2D5BCDA55F}"/>
              </a:ext>
            </a:extLst>
          </p:cNvPr>
          <p:cNvCxnSpPr>
            <a:cxnSpLocks/>
          </p:cNvCxnSpPr>
          <p:nvPr/>
        </p:nvCxnSpPr>
        <p:spPr>
          <a:xfrm>
            <a:off x="11233450" y="3096983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2610071-4C4A-43FD-B58A-9890FE71D9FE}"/>
              </a:ext>
            </a:extLst>
          </p:cNvPr>
          <p:cNvCxnSpPr>
            <a:cxnSpLocks/>
          </p:cNvCxnSpPr>
          <p:nvPr/>
        </p:nvCxnSpPr>
        <p:spPr>
          <a:xfrm>
            <a:off x="11233450" y="3008546"/>
            <a:ext cx="867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78F91EE-6499-4E5A-8802-B6F2EA1B63AB}"/>
              </a:ext>
            </a:extLst>
          </p:cNvPr>
          <p:cNvCxnSpPr>
            <a:cxnSpLocks/>
          </p:cNvCxnSpPr>
          <p:nvPr/>
        </p:nvCxnSpPr>
        <p:spPr>
          <a:xfrm flipV="1">
            <a:off x="5635496" y="1520603"/>
            <a:ext cx="116834" cy="1966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936F51E-A741-4449-BDB8-DAB789618251}"/>
              </a:ext>
            </a:extLst>
          </p:cNvPr>
          <p:cNvCxnSpPr>
            <a:cxnSpLocks/>
          </p:cNvCxnSpPr>
          <p:nvPr/>
        </p:nvCxnSpPr>
        <p:spPr>
          <a:xfrm flipV="1">
            <a:off x="11582400" y="2920110"/>
            <a:ext cx="84807" cy="2694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7D3F736-E199-4980-813F-942EE6359C85}"/>
              </a:ext>
            </a:extLst>
          </p:cNvPr>
          <p:cNvCxnSpPr>
            <a:cxnSpLocks/>
          </p:cNvCxnSpPr>
          <p:nvPr/>
        </p:nvCxnSpPr>
        <p:spPr>
          <a:xfrm flipH="1" flipV="1">
            <a:off x="6782839" y="858712"/>
            <a:ext cx="549170" cy="409487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19CA85F-0C9D-4310-99D9-3A86ED43D21D}"/>
              </a:ext>
            </a:extLst>
          </p:cNvPr>
          <p:cNvCxnSpPr>
            <a:cxnSpLocks/>
          </p:cNvCxnSpPr>
          <p:nvPr/>
        </p:nvCxnSpPr>
        <p:spPr>
          <a:xfrm flipH="1" flipV="1">
            <a:off x="6360916" y="1717238"/>
            <a:ext cx="654553" cy="121236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832C26A-4DE9-4C6E-8C61-A97673DDD99D}"/>
              </a:ext>
            </a:extLst>
          </p:cNvPr>
          <p:cNvCxnSpPr>
            <a:cxnSpLocks/>
          </p:cNvCxnSpPr>
          <p:nvPr/>
        </p:nvCxnSpPr>
        <p:spPr>
          <a:xfrm flipH="1" flipV="1">
            <a:off x="11136226" y="878487"/>
            <a:ext cx="1" cy="341916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354710-ACAF-4844-A3D8-537ADB27358B}"/>
              </a:ext>
            </a:extLst>
          </p:cNvPr>
          <p:cNvCxnSpPr>
            <a:cxnSpLocks/>
          </p:cNvCxnSpPr>
          <p:nvPr/>
        </p:nvCxnSpPr>
        <p:spPr>
          <a:xfrm>
            <a:off x="11453472" y="2278556"/>
            <a:ext cx="128928" cy="447426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Pentagon 92">
            <a:extLst>
              <a:ext uri="{FF2B5EF4-FFF2-40B4-BE49-F238E27FC236}">
                <a16:creationId xmlns:a16="http://schemas.microsoft.com/office/drawing/2014/main" id="{B7E333B9-19B9-413B-9A1C-35F95E02D675}"/>
              </a:ext>
            </a:extLst>
          </p:cNvPr>
          <p:cNvSpPr/>
          <p:nvPr/>
        </p:nvSpPr>
        <p:spPr>
          <a:xfrm>
            <a:off x="6474480" y="3599096"/>
            <a:ext cx="1517596" cy="1069503"/>
          </a:xfrm>
          <a:prstGeom prst="pentagon">
            <a:avLst/>
          </a:prstGeom>
          <a:solidFill>
            <a:srgbClr val="9900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rgbClr val="00CC99"/>
                </a:solidFill>
              </a:rPr>
              <a:t>Опреде-</a:t>
            </a:r>
            <a:r>
              <a:rPr lang="bg-BG" sz="1400" b="1" dirty="0" err="1">
                <a:solidFill>
                  <a:srgbClr val="00CC99"/>
                </a:solidFill>
              </a:rPr>
              <a:t>ление</a:t>
            </a:r>
            <a:endParaRPr lang="bg-BG" sz="1400" b="1" dirty="0">
              <a:solidFill>
                <a:srgbClr val="00CC99"/>
              </a:solidFill>
            </a:endParaRP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917B509-848B-46B4-AFE8-4C13ED748132}"/>
              </a:ext>
            </a:extLst>
          </p:cNvPr>
          <p:cNvSpPr/>
          <p:nvPr/>
        </p:nvSpPr>
        <p:spPr>
          <a:xfrm>
            <a:off x="4682376" y="4011383"/>
            <a:ext cx="1415142" cy="914400"/>
          </a:xfrm>
          <a:prstGeom prst="ellipse">
            <a:avLst/>
          </a:prstGeom>
          <a:solidFill>
            <a:srgbClr val="9999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Какъв, </a:t>
            </a:r>
            <a:r>
              <a:rPr lang="bg-BG" sz="1200" b="1" dirty="0" err="1">
                <a:solidFill>
                  <a:schemeClr val="bg1"/>
                </a:solidFill>
              </a:rPr>
              <a:t>каква,чий</a:t>
            </a:r>
            <a:r>
              <a:rPr lang="bg-BG" sz="1200" b="1" dirty="0">
                <a:solidFill>
                  <a:schemeClr val="bg1"/>
                </a:solidFill>
              </a:rPr>
              <a:t>, чия?</a:t>
            </a: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729C5866-4A9E-4B04-A6C4-49A88580887F}"/>
              </a:ext>
            </a:extLst>
          </p:cNvPr>
          <p:cNvSpPr/>
          <p:nvPr/>
        </p:nvSpPr>
        <p:spPr>
          <a:xfrm>
            <a:off x="4776953" y="5223759"/>
            <a:ext cx="1415142" cy="914400"/>
          </a:xfrm>
          <a:prstGeom prst="ellipse">
            <a:avLst/>
          </a:prstGeom>
          <a:solidFill>
            <a:srgbClr val="9999FF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00CC99"/>
              </a:solidFill>
            </a:endParaRP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8ADF8D5-772E-495F-92B6-B374C22A7CA3}"/>
              </a:ext>
            </a:extLst>
          </p:cNvPr>
          <p:cNvCxnSpPr>
            <a:cxnSpLocks/>
          </p:cNvCxnSpPr>
          <p:nvPr/>
        </p:nvCxnSpPr>
        <p:spPr>
          <a:xfrm flipH="1">
            <a:off x="6057344" y="4366537"/>
            <a:ext cx="630848" cy="56319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5CF23BA-56B8-42FB-A279-B07B82B3BE7D}"/>
              </a:ext>
            </a:extLst>
          </p:cNvPr>
          <p:cNvCxnSpPr>
            <a:cxnSpLocks/>
            <a:stCxn id="93" idx="2"/>
          </p:cNvCxnSpPr>
          <p:nvPr/>
        </p:nvCxnSpPr>
        <p:spPr>
          <a:xfrm flipH="1">
            <a:off x="6045492" y="4668596"/>
            <a:ext cx="718824" cy="759298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9250880B-3411-431B-93C7-5FB3D8EEC946}"/>
              </a:ext>
            </a:extLst>
          </p:cNvPr>
          <p:cNvCxnSpPr>
            <a:cxnSpLocks/>
          </p:cNvCxnSpPr>
          <p:nvPr/>
        </p:nvCxnSpPr>
        <p:spPr>
          <a:xfrm flipH="1">
            <a:off x="7946013" y="3563957"/>
            <a:ext cx="577501" cy="447426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Pentagon 105">
            <a:extLst>
              <a:ext uri="{FF2B5EF4-FFF2-40B4-BE49-F238E27FC236}">
                <a16:creationId xmlns:a16="http://schemas.microsoft.com/office/drawing/2014/main" id="{6985404E-3750-4FC3-9B73-2BED2F873CFD}"/>
              </a:ext>
            </a:extLst>
          </p:cNvPr>
          <p:cNvSpPr/>
          <p:nvPr/>
        </p:nvSpPr>
        <p:spPr>
          <a:xfrm>
            <a:off x="9688286" y="4247787"/>
            <a:ext cx="1765186" cy="1069503"/>
          </a:xfrm>
          <a:prstGeom prst="pentagon">
            <a:avLst/>
          </a:prstGeom>
          <a:solidFill>
            <a:srgbClr val="00FFCC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chemeClr val="bg1"/>
                </a:solidFill>
              </a:rPr>
              <a:t>Обстоят. пояснение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E039BE5-30FD-4C47-8B8A-E83BB06DF539}"/>
              </a:ext>
            </a:extLst>
          </p:cNvPr>
          <p:cNvCxnSpPr>
            <a:cxnSpLocks/>
            <a:endCxn id="106" idx="0"/>
          </p:cNvCxnSpPr>
          <p:nvPr/>
        </p:nvCxnSpPr>
        <p:spPr>
          <a:xfrm>
            <a:off x="10364612" y="3684812"/>
            <a:ext cx="206267" cy="562975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C93BADF6-41E5-4E91-97D2-B0BC3B10711F}"/>
              </a:ext>
            </a:extLst>
          </p:cNvPr>
          <p:cNvSpPr/>
          <p:nvPr/>
        </p:nvSpPr>
        <p:spPr>
          <a:xfrm>
            <a:off x="8044548" y="3845151"/>
            <a:ext cx="1415142" cy="914400"/>
          </a:xfrm>
          <a:prstGeom prst="ellipse">
            <a:avLst/>
          </a:prstGeom>
          <a:solidFill>
            <a:srgbClr val="66FF66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начин - как?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84F872B2-BD86-40D1-AB1F-B99574BC0636}"/>
              </a:ext>
            </a:extLst>
          </p:cNvPr>
          <p:cNvSpPr/>
          <p:nvPr/>
        </p:nvSpPr>
        <p:spPr>
          <a:xfrm>
            <a:off x="7606346" y="4922836"/>
            <a:ext cx="1415142" cy="914400"/>
          </a:xfrm>
          <a:prstGeom prst="ellipse">
            <a:avLst/>
          </a:prstGeom>
          <a:solidFill>
            <a:srgbClr val="66FF66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време- кога?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0C1813AF-8FAA-4498-989A-F2DFF0504694}"/>
              </a:ext>
            </a:extLst>
          </p:cNvPr>
          <p:cNvSpPr/>
          <p:nvPr/>
        </p:nvSpPr>
        <p:spPr>
          <a:xfrm>
            <a:off x="8409059" y="5878279"/>
            <a:ext cx="1415142" cy="914400"/>
          </a:xfrm>
          <a:prstGeom prst="ellipse">
            <a:avLst/>
          </a:prstGeom>
          <a:solidFill>
            <a:srgbClr val="66FF66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място- къде?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67231C5-33EE-4A6F-ACA4-48E6E9ADF7BF}"/>
              </a:ext>
            </a:extLst>
          </p:cNvPr>
          <p:cNvSpPr/>
          <p:nvPr/>
        </p:nvSpPr>
        <p:spPr>
          <a:xfrm>
            <a:off x="10240633" y="5856511"/>
            <a:ext cx="1415142" cy="914400"/>
          </a:xfrm>
          <a:prstGeom prst="ellipse">
            <a:avLst/>
          </a:prstGeom>
          <a:solidFill>
            <a:srgbClr val="66FF66"/>
          </a:solidFill>
          <a:ln>
            <a:solidFill>
              <a:srgbClr val="00CC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количество- колко?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261611C-4C33-43E3-99FF-2F9F22C80826}"/>
              </a:ext>
            </a:extLst>
          </p:cNvPr>
          <p:cNvCxnSpPr>
            <a:cxnSpLocks/>
          </p:cNvCxnSpPr>
          <p:nvPr/>
        </p:nvCxnSpPr>
        <p:spPr>
          <a:xfrm flipH="1">
            <a:off x="8959025" y="4978854"/>
            <a:ext cx="854189" cy="181499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30427022-C60D-4E8F-8721-3020A4290595}"/>
              </a:ext>
            </a:extLst>
          </p:cNvPr>
          <p:cNvCxnSpPr>
            <a:cxnSpLocks/>
          </p:cNvCxnSpPr>
          <p:nvPr/>
        </p:nvCxnSpPr>
        <p:spPr>
          <a:xfrm flipH="1" flipV="1">
            <a:off x="9362874" y="4511449"/>
            <a:ext cx="338658" cy="131905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416F684E-C10E-489A-86F3-E68CC4243B9B}"/>
              </a:ext>
            </a:extLst>
          </p:cNvPr>
          <p:cNvCxnSpPr>
            <a:cxnSpLocks/>
            <a:stCxn id="106" idx="2"/>
          </p:cNvCxnSpPr>
          <p:nvPr/>
        </p:nvCxnSpPr>
        <p:spPr>
          <a:xfrm flipH="1">
            <a:off x="9503256" y="5317287"/>
            <a:ext cx="522152" cy="681108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09753B32-1092-444F-8E7F-2086D7FFE3A3}"/>
              </a:ext>
            </a:extLst>
          </p:cNvPr>
          <p:cNvCxnSpPr>
            <a:cxnSpLocks/>
          </p:cNvCxnSpPr>
          <p:nvPr/>
        </p:nvCxnSpPr>
        <p:spPr>
          <a:xfrm flipH="1">
            <a:off x="10614074" y="5288505"/>
            <a:ext cx="522152" cy="681108"/>
          </a:xfrm>
          <a:prstGeom prst="straightConnector1">
            <a:avLst/>
          </a:prstGeom>
          <a:ln w="28575">
            <a:solidFill>
              <a:srgbClr val="00CC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58FC6B71-46CB-48BB-9B61-0A68D220E11C}"/>
              </a:ext>
            </a:extLst>
          </p:cNvPr>
          <p:cNvSpPr/>
          <p:nvPr/>
        </p:nvSpPr>
        <p:spPr>
          <a:xfrm>
            <a:off x="5048993" y="554120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~~~~~~</a:t>
            </a:r>
            <a:endParaRPr lang="bg-BG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74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1F12EF96-42D3-4D34-BB9E-63D44620C02E}"/>
              </a:ext>
            </a:extLst>
          </p:cNvPr>
          <p:cNvSpPr/>
          <p:nvPr/>
        </p:nvSpPr>
        <p:spPr>
          <a:xfrm>
            <a:off x="0" y="5039"/>
            <a:ext cx="12192000" cy="31058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98E288-A02B-486C-85A1-CB54075A230F}"/>
              </a:ext>
            </a:extLst>
          </p:cNvPr>
          <p:cNvSpPr/>
          <p:nvPr/>
        </p:nvSpPr>
        <p:spPr>
          <a:xfrm>
            <a:off x="0" y="3104433"/>
            <a:ext cx="12192000" cy="3753567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8" name="Arrow: Up-Down 67">
            <a:extLst>
              <a:ext uri="{FF2B5EF4-FFF2-40B4-BE49-F238E27FC236}">
                <a16:creationId xmlns:a16="http://schemas.microsoft.com/office/drawing/2014/main" id="{8AE5F5B0-AA1E-4621-89B3-307A9939236C}"/>
              </a:ext>
            </a:extLst>
          </p:cNvPr>
          <p:cNvSpPr/>
          <p:nvPr/>
        </p:nvSpPr>
        <p:spPr>
          <a:xfrm rot="5215871">
            <a:off x="4148665" y="1689517"/>
            <a:ext cx="153023" cy="3171737"/>
          </a:xfrm>
          <a:prstGeom prst="up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25A1318-A931-403E-B9B3-4548065C11B0}"/>
              </a:ext>
            </a:extLst>
          </p:cNvPr>
          <p:cNvCxnSpPr>
            <a:cxnSpLocks/>
          </p:cNvCxnSpPr>
          <p:nvPr/>
        </p:nvCxnSpPr>
        <p:spPr>
          <a:xfrm>
            <a:off x="1919433" y="4088088"/>
            <a:ext cx="2263021" cy="17679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loud 3">
            <a:extLst>
              <a:ext uri="{FF2B5EF4-FFF2-40B4-BE49-F238E27FC236}">
                <a16:creationId xmlns:a16="http://schemas.microsoft.com/office/drawing/2014/main" id="{0217CA12-1F43-4CA6-BA7D-267A3DA28D20}"/>
              </a:ext>
            </a:extLst>
          </p:cNvPr>
          <p:cNvSpPr/>
          <p:nvPr/>
        </p:nvSpPr>
        <p:spPr>
          <a:xfrm>
            <a:off x="5759778" y="2358290"/>
            <a:ext cx="1819374" cy="118070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rgbClr val="FF0000"/>
                </a:solidFill>
              </a:rPr>
              <a:t>Части на речта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2AC08F1E-01F2-428C-B836-D2CBF23DE99C}"/>
              </a:ext>
            </a:extLst>
          </p:cNvPr>
          <p:cNvSpPr/>
          <p:nvPr/>
        </p:nvSpPr>
        <p:spPr>
          <a:xfrm>
            <a:off x="857839" y="2959230"/>
            <a:ext cx="1819374" cy="1180707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rgbClr val="FF00FF"/>
                </a:solidFill>
              </a:rPr>
              <a:t>Изменяеми части на речта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67F26184-8D31-4A5A-B134-853CF55A4C4E}"/>
              </a:ext>
            </a:extLst>
          </p:cNvPr>
          <p:cNvSpPr/>
          <p:nvPr/>
        </p:nvSpPr>
        <p:spPr>
          <a:xfrm>
            <a:off x="8720526" y="733238"/>
            <a:ext cx="1959205" cy="1235698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400" b="1" dirty="0">
                <a:solidFill>
                  <a:srgbClr val="00CC99"/>
                </a:solidFill>
              </a:rPr>
              <a:t>Неизменяеми части на речта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0593A27A-2AEA-4A1A-A4F8-4B18E240E25A}"/>
              </a:ext>
            </a:extLst>
          </p:cNvPr>
          <p:cNvSpPr/>
          <p:nvPr/>
        </p:nvSpPr>
        <p:spPr>
          <a:xfrm>
            <a:off x="923826" y="4531936"/>
            <a:ext cx="1008668" cy="432063"/>
          </a:xfrm>
          <a:prstGeom prst="wedgeRoundRectCallout">
            <a:avLst>
              <a:gd name="adj1" fmla="val -21768"/>
              <a:gd name="adj2" fmla="val 9740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00FF"/>
                </a:solidFill>
              </a:rPr>
              <a:t>Същ. име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BF9E9E0-FDF5-4403-B13C-D25910D19C39}"/>
              </a:ext>
            </a:extLst>
          </p:cNvPr>
          <p:cNvSpPr/>
          <p:nvPr/>
        </p:nvSpPr>
        <p:spPr>
          <a:xfrm>
            <a:off x="202676" y="5440838"/>
            <a:ext cx="1225484" cy="6771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err="1">
                <a:solidFill>
                  <a:srgbClr val="00B0F0"/>
                </a:solidFill>
              </a:rPr>
              <a:t>Нариц</a:t>
            </a:r>
            <a:r>
              <a:rPr lang="bg-BG" sz="1200" b="1" dirty="0">
                <a:solidFill>
                  <a:srgbClr val="00B0F0"/>
                </a:solidFill>
              </a:rPr>
              <a:t>. </a:t>
            </a:r>
            <a:r>
              <a:rPr lang="bg-BG" sz="1200" b="1" dirty="0" err="1">
                <a:solidFill>
                  <a:srgbClr val="00B0F0"/>
                </a:solidFill>
              </a:rPr>
              <a:t>съществ</a:t>
            </a:r>
            <a:r>
              <a:rPr lang="bg-BG" sz="1200" b="1" dirty="0">
                <a:solidFill>
                  <a:srgbClr val="00B0F0"/>
                </a:solidFill>
              </a:rPr>
              <a:t>. им. - </a:t>
            </a:r>
          </a:p>
          <a:p>
            <a:pPr algn="ctr"/>
            <a:r>
              <a:rPr lang="bg-BG" sz="1200" b="1" dirty="0">
                <a:solidFill>
                  <a:srgbClr val="00B0F0"/>
                </a:solidFill>
              </a:rPr>
              <a:t>маса, ученик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AE990F7-8EDD-4826-821A-B8BDC1192D52}"/>
              </a:ext>
            </a:extLst>
          </p:cNvPr>
          <p:cNvSpPr/>
          <p:nvPr/>
        </p:nvSpPr>
        <p:spPr>
          <a:xfrm>
            <a:off x="1932494" y="5444764"/>
            <a:ext cx="1225484" cy="6771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err="1">
                <a:solidFill>
                  <a:srgbClr val="00B0F0"/>
                </a:solidFill>
              </a:rPr>
              <a:t>Собств</a:t>
            </a:r>
            <a:r>
              <a:rPr lang="bg-BG" sz="1200" b="1" dirty="0">
                <a:solidFill>
                  <a:srgbClr val="00B0F0"/>
                </a:solidFill>
              </a:rPr>
              <a:t>. </a:t>
            </a:r>
            <a:r>
              <a:rPr lang="bg-BG" sz="1200" b="1">
                <a:solidFill>
                  <a:srgbClr val="00B0F0"/>
                </a:solidFill>
              </a:rPr>
              <a:t>съществ</a:t>
            </a:r>
            <a:r>
              <a:rPr lang="bg-BG" sz="1200" b="1" dirty="0">
                <a:solidFill>
                  <a:srgbClr val="00B0F0"/>
                </a:solidFill>
              </a:rPr>
              <a:t>. им. - </a:t>
            </a:r>
          </a:p>
          <a:p>
            <a:pPr algn="ctr"/>
            <a:r>
              <a:rPr lang="bg-BG" sz="1200" b="1" dirty="0">
                <a:solidFill>
                  <a:srgbClr val="00B0F0"/>
                </a:solidFill>
              </a:rPr>
              <a:t>Мария, Стефан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7A91789-AB9E-4F37-94CE-C05B7E137341}"/>
              </a:ext>
            </a:extLst>
          </p:cNvPr>
          <p:cNvSpPr/>
          <p:nvPr/>
        </p:nvSpPr>
        <p:spPr>
          <a:xfrm>
            <a:off x="967228" y="6313602"/>
            <a:ext cx="1225484" cy="432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70C0"/>
                </a:solidFill>
              </a:rPr>
              <a:t>Род, число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00EB58-4841-49EF-BDD3-2E3FC5E69F47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659876" y="5168836"/>
            <a:ext cx="548717" cy="2720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8DF0F4-956F-45F0-A847-1EA378F2657D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1208593" y="5168836"/>
            <a:ext cx="723901" cy="355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row: Curved Right 18">
            <a:extLst>
              <a:ext uri="{FF2B5EF4-FFF2-40B4-BE49-F238E27FC236}">
                <a16:creationId xmlns:a16="http://schemas.microsoft.com/office/drawing/2014/main" id="{99282799-2946-4659-B4B7-0668BF69ADBA}"/>
              </a:ext>
            </a:extLst>
          </p:cNvPr>
          <p:cNvSpPr/>
          <p:nvPr/>
        </p:nvSpPr>
        <p:spPr>
          <a:xfrm>
            <a:off x="376091" y="6092665"/>
            <a:ext cx="591137" cy="553232"/>
          </a:xfrm>
          <a:prstGeom prst="curvedRightArrow">
            <a:avLst>
              <a:gd name="adj1" fmla="val 25000"/>
              <a:gd name="adj2" fmla="val 4364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20" name="Arrow: Curved Left 19">
            <a:extLst>
              <a:ext uri="{FF2B5EF4-FFF2-40B4-BE49-F238E27FC236}">
                <a16:creationId xmlns:a16="http://schemas.microsoft.com/office/drawing/2014/main" id="{BF89EB4C-EEFA-410E-9494-16DF0B9E466A}"/>
              </a:ext>
            </a:extLst>
          </p:cNvPr>
          <p:cNvSpPr/>
          <p:nvPr/>
        </p:nvSpPr>
        <p:spPr>
          <a:xfrm>
            <a:off x="2193449" y="6122709"/>
            <a:ext cx="590400" cy="5544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9877566-3311-4FDD-BBE1-F0215B4408FB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1428160" y="4139937"/>
            <a:ext cx="262772" cy="3919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1060D0D2-A870-4AE2-8941-7D201B00A60B}"/>
              </a:ext>
            </a:extLst>
          </p:cNvPr>
          <p:cNvSpPr/>
          <p:nvPr/>
        </p:nvSpPr>
        <p:spPr>
          <a:xfrm>
            <a:off x="2783849" y="4088088"/>
            <a:ext cx="1008668" cy="432063"/>
          </a:xfrm>
          <a:prstGeom prst="wedgeRoundRectCallout">
            <a:avLst>
              <a:gd name="adj1" fmla="val -21768"/>
              <a:gd name="adj2" fmla="val 97409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err="1">
                <a:solidFill>
                  <a:schemeClr val="accent2">
                    <a:lumMod val="50000"/>
                  </a:schemeClr>
                </a:solidFill>
              </a:rPr>
              <a:t>Прилаг</a:t>
            </a:r>
            <a:r>
              <a:rPr lang="bg-BG" sz="1200" b="1" dirty="0">
                <a:solidFill>
                  <a:schemeClr val="accent2">
                    <a:lumMod val="50000"/>
                  </a:schemeClr>
                </a:solidFill>
              </a:rPr>
              <a:t>. име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8B5D06B-5F6D-4DC3-9F42-A2FCE5B115F4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2324098" y="3943543"/>
            <a:ext cx="459751" cy="36057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F2B9375-C7A6-4674-8436-C7B05F5D5CE8}"/>
              </a:ext>
            </a:extLst>
          </p:cNvPr>
          <p:cNvSpPr/>
          <p:nvPr/>
        </p:nvSpPr>
        <p:spPr>
          <a:xfrm>
            <a:off x="2171107" y="4872774"/>
            <a:ext cx="1225484" cy="432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accent4">
                    <a:lumMod val="75000"/>
                  </a:schemeClr>
                </a:solidFill>
              </a:rPr>
              <a:t>Род, число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5E93E26-DF42-4054-9461-C2A4788195DD}"/>
              </a:ext>
            </a:extLst>
          </p:cNvPr>
          <p:cNvSpPr/>
          <p:nvPr/>
        </p:nvSpPr>
        <p:spPr>
          <a:xfrm>
            <a:off x="3792517" y="4779195"/>
            <a:ext cx="1225484" cy="4320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err="1">
                <a:solidFill>
                  <a:schemeClr val="accent4">
                    <a:lumMod val="75000"/>
                  </a:schemeClr>
                </a:solidFill>
              </a:rPr>
              <a:t>Съглас</a:t>
            </a:r>
            <a:r>
              <a:rPr lang="bg-BG" sz="1200" b="1" dirty="0">
                <a:solidFill>
                  <a:schemeClr val="accent4">
                    <a:lumMod val="75000"/>
                  </a:schemeClr>
                </a:solidFill>
              </a:rPr>
              <a:t>. се със </a:t>
            </a:r>
            <a:r>
              <a:rPr lang="bg-BG" sz="1200" b="1" dirty="0" err="1">
                <a:solidFill>
                  <a:schemeClr val="accent4">
                    <a:lumMod val="75000"/>
                  </a:schemeClr>
                </a:solidFill>
              </a:rPr>
              <a:t>съществ</a:t>
            </a:r>
            <a:r>
              <a:rPr lang="bg-BG" sz="1200" b="1" dirty="0">
                <a:solidFill>
                  <a:schemeClr val="accent4">
                    <a:lumMod val="75000"/>
                  </a:schemeClr>
                </a:solidFill>
              </a:rPr>
              <a:t>. име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465846E-6763-42CB-AF74-CFF423261FF2}"/>
              </a:ext>
            </a:extLst>
          </p:cNvPr>
          <p:cNvCxnSpPr>
            <a:cxnSpLocks/>
          </p:cNvCxnSpPr>
          <p:nvPr/>
        </p:nvCxnSpPr>
        <p:spPr>
          <a:xfrm flipH="1">
            <a:off x="2545236" y="4492560"/>
            <a:ext cx="264735" cy="3794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78101EE-836B-408E-AE4A-5DD0AB1CF384}"/>
              </a:ext>
            </a:extLst>
          </p:cNvPr>
          <p:cNvCxnSpPr>
            <a:cxnSpLocks/>
          </p:cNvCxnSpPr>
          <p:nvPr/>
        </p:nvCxnSpPr>
        <p:spPr>
          <a:xfrm>
            <a:off x="3754615" y="4505917"/>
            <a:ext cx="276515" cy="2732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6FD4D4AA-D61A-47E3-83FA-CF9B502BB06A}"/>
              </a:ext>
            </a:extLst>
          </p:cNvPr>
          <p:cNvSpPr/>
          <p:nvPr/>
        </p:nvSpPr>
        <p:spPr>
          <a:xfrm>
            <a:off x="3280130" y="2463631"/>
            <a:ext cx="1225484" cy="432063"/>
          </a:xfrm>
          <a:prstGeom prst="wedgeRoundRectCallout">
            <a:avLst>
              <a:gd name="adj1" fmla="val -21768"/>
              <a:gd name="adj2" fmla="val 9740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FF66FF"/>
                </a:solidFill>
              </a:rPr>
              <a:t>Местоимение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528C3D7-EADE-49B8-ABBE-0761AF3616CD}"/>
              </a:ext>
            </a:extLst>
          </p:cNvPr>
          <p:cNvCxnSpPr>
            <a:cxnSpLocks/>
          </p:cNvCxnSpPr>
          <p:nvPr/>
        </p:nvCxnSpPr>
        <p:spPr>
          <a:xfrm flipV="1">
            <a:off x="2580095" y="2767550"/>
            <a:ext cx="708088" cy="4132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B59DB38-87B5-41B7-8BBA-96082AFDB9BF}"/>
              </a:ext>
            </a:extLst>
          </p:cNvPr>
          <p:cNvSpPr/>
          <p:nvPr/>
        </p:nvSpPr>
        <p:spPr>
          <a:xfrm>
            <a:off x="2894030" y="3346142"/>
            <a:ext cx="1225484" cy="432063"/>
          </a:xfrm>
          <a:prstGeom prst="roundRect">
            <a:avLst/>
          </a:prstGeom>
          <a:solidFill>
            <a:srgbClr val="FFCCFF"/>
          </a:solidFill>
          <a:ln>
            <a:solidFill>
              <a:srgbClr val="99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9900FF"/>
                </a:solidFill>
              </a:rPr>
              <a:t>Лично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Аз, ти, той, …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18636418-22BB-4AAA-9EA0-183F4F71327F}"/>
              </a:ext>
            </a:extLst>
          </p:cNvPr>
          <p:cNvSpPr/>
          <p:nvPr/>
        </p:nvSpPr>
        <p:spPr>
          <a:xfrm>
            <a:off x="4355864" y="3322965"/>
            <a:ext cx="1403914" cy="816972"/>
          </a:xfrm>
          <a:prstGeom prst="roundRect">
            <a:avLst/>
          </a:prstGeom>
          <a:solidFill>
            <a:srgbClr val="FFCCFF"/>
          </a:solidFill>
          <a:ln>
            <a:solidFill>
              <a:srgbClr val="99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9900FF"/>
                </a:solidFill>
              </a:rPr>
              <a:t>Притежателни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Мой – ми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Твой – ти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Негов – ми, й, го</a:t>
            </a:r>
          </a:p>
        </p:txBody>
      </p:sp>
      <p:sp>
        <p:nvSpPr>
          <p:cNvPr id="39" name="Arrow: Up-Down 38">
            <a:extLst>
              <a:ext uri="{FF2B5EF4-FFF2-40B4-BE49-F238E27FC236}">
                <a16:creationId xmlns:a16="http://schemas.microsoft.com/office/drawing/2014/main" id="{35ED5861-5AB5-474D-9447-F881F7C75C7F}"/>
              </a:ext>
            </a:extLst>
          </p:cNvPr>
          <p:cNvSpPr/>
          <p:nvPr/>
        </p:nvSpPr>
        <p:spPr>
          <a:xfrm rot="19316058">
            <a:off x="4510451" y="2787949"/>
            <a:ext cx="138214" cy="612482"/>
          </a:xfrm>
          <a:prstGeom prst="upDown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0" name="Arrow: Up-Down 39">
            <a:extLst>
              <a:ext uri="{FF2B5EF4-FFF2-40B4-BE49-F238E27FC236}">
                <a16:creationId xmlns:a16="http://schemas.microsoft.com/office/drawing/2014/main" id="{586A09BD-C8EF-4E33-92DC-B57E2C56C36C}"/>
              </a:ext>
            </a:extLst>
          </p:cNvPr>
          <p:cNvSpPr/>
          <p:nvPr/>
        </p:nvSpPr>
        <p:spPr>
          <a:xfrm rot="2374453">
            <a:off x="3657476" y="2808773"/>
            <a:ext cx="179869" cy="635793"/>
          </a:xfrm>
          <a:prstGeom prst="upDown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EDD1034A-8975-480F-A6C8-76EEBD914C58}"/>
              </a:ext>
            </a:extLst>
          </p:cNvPr>
          <p:cNvSpPr/>
          <p:nvPr/>
        </p:nvSpPr>
        <p:spPr>
          <a:xfrm>
            <a:off x="4822042" y="1324073"/>
            <a:ext cx="1403914" cy="816972"/>
          </a:xfrm>
          <a:prstGeom prst="roundRect">
            <a:avLst/>
          </a:prstGeom>
          <a:solidFill>
            <a:srgbClr val="FFCCFF"/>
          </a:solidFill>
          <a:ln>
            <a:solidFill>
              <a:srgbClr val="99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9900FF"/>
                </a:solidFill>
              </a:rPr>
              <a:t>Възвратни лични </a:t>
            </a:r>
            <a:r>
              <a:rPr lang="bg-BG" sz="1200" b="1" dirty="0" err="1">
                <a:solidFill>
                  <a:srgbClr val="9900FF"/>
                </a:solidFill>
              </a:rPr>
              <a:t>мест</a:t>
            </a:r>
            <a:r>
              <a:rPr lang="bg-BG" sz="1200" b="1" dirty="0">
                <a:solidFill>
                  <a:srgbClr val="9900FF"/>
                </a:solidFill>
              </a:rPr>
              <a:t>.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Себе си - се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На себе си  – си</a:t>
            </a:r>
          </a:p>
        </p:txBody>
      </p:sp>
      <p:sp>
        <p:nvSpPr>
          <p:cNvPr id="42" name="Arrow: Up-Down 41">
            <a:extLst>
              <a:ext uri="{FF2B5EF4-FFF2-40B4-BE49-F238E27FC236}">
                <a16:creationId xmlns:a16="http://schemas.microsoft.com/office/drawing/2014/main" id="{321E86A0-61D2-4396-B293-0AAA4551CF16}"/>
              </a:ext>
            </a:extLst>
          </p:cNvPr>
          <p:cNvSpPr/>
          <p:nvPr/>
        </p:nvSpPr>
        <p:spPr>
          <a:xfrm rot="3109953">
            <a:off x="4643650" y="2027109"/>
            <a:ext cx="106681" cy="534879"/>
          </a:xfrm>
          <a:prstGeom prst="upDown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AEC0986-DE2D-41DB-9676-15B66951397F}"/>
              </a:ext>
            </a:extLst>
          </p:cNvPr>
          <p:cNvSpPr/>
          <p:nvPr/>
        </p:nvSpPr>
        <p:spPr>
          <a:xfrm>
            <a:off x="3001345" y="1214596"/>
            <a:ext cx="1403914" cy="816972"/>
          </a:xfrm>
          <a:prstGeom prst="roundRect">
            <a:avLst/>
          </a:prstGeom>
          <a:solidFill>
            <a:srgbClr val="FFCCFF"/>
          </a:solidFill>
          <a:ln>
            <a:solidFill>
              <a:srgbClr val="99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9900FF"/>
                </a:solidFill>
              </a:rPr>
              <a:t>Възвратни </a:t>
            </a:r>
            <a:r>
              <a:rPr lang="bg-BG" sz="1200" b="1" dirty="0" err="1">
                <a:solidFill>
                  <a:srgbClr val="9900FF"/>
                </a:solidFill>
              </a:rPr>
              <a:t>притеж</a:t>
            </a:r>
            <a:r>
              <a:rPr lang="bg-BG" sz="1200" b="1" dirty="0">
                <a:solidFill>
                  <a:srgbClr val="9900FF"/>
                </a:solidFill>
              </a:rPr>
              <a:t>. </a:t>
            </a:r>
            <a:r>
              <a:rPr lang="bg-BG" sz="1200" b="1" dirty="0" err="1">
                <a:solidFill>
                  <a:srgbClr val="9900FF"/>
                </a:solidFill>
              </a:rPr>
              <a:t>мест</a:t>
            </a:r>
            <a:r>
              <a:rPr lang="bg-BG" sz="1200" b="1" dirty="0">
                <a:solidFill>
                  <a:srgbClr val="9900FF"/>
                </a:solidFill>
              </a:rPr>
              <a:t>.</a:t>
            </a:r>
          </a:p>
          <a:p>
            <a:pPr algn="ctr"/>
            <a:r>
              <a:rPr lang="bg-BG" sz="1200" b="1" dirty="0">
                <a:solidFill>
                  <a:srgbClr val="9900FF"/>
                </a:solidFill>
              </a:rPr>
              <a:t>Свой, своя, свое, свои</a:t>
            </a:r>
          </a:p>
        </p:txBody>
      </p:sp>
      <p:sp>
        <p:nvSpPr>
          <p:cNvPr id="45" name="Arrow: Up-Down 44">
            <a:extLst>
              <a:ext uri="{FF2B5EF4-FFF2-40B4-BE49-F238E27FC236}">
                <a16:creationId xmlns:a16="http://schemas.microsoft.com/office/drawing/2014/main" id="{593F2A34-1F95-4D53-937C-938A5DC77B63}"/>
              </a:ext>
            </a:extLst>
          </p:cNvPr>
          <p:cNvSpPr/>
          <p:nvPr/>
        </p:nvSpPr>
        <p:spPr>
          <a:xfrm rot="1928759">
            <a:off x="3520949" y="1995309"/>
            <a:ext cx="138307" cy="507292"/>
          </a:xfrm>
          <a:prstGeom prst="upDownArrow">
            <a:avLst/>
          </a:prstGeom>
          <a:solidFill>
            <a:srgbClr val="99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6" name="Speech Bubble: Rectangle with Corners Rounded 45">
            <a:extLst>
              <a:ext uri="{FF2B5EF4-FFF2-40B4-BE49-F238E27FC236}">
                <a16:creationId xmlns:a16="http://schemas.microsoft.com/office/drawing/2014/main" id="{198C9824-9FA9-4D32-BEEE-9BD0FBD5CF40}"/>
              </a:ext>
            </a:extLst>
          </p:cNvPr>
          <p:cNvSpPr/>
          <p:nvPr/>
        </p:nvSpPr>
        <p:spPr>
          <a:xfrm>
            <a:off x="934234" y="2105417"/>
            <a:ext cx="1008668" cy="432063"/>
          </a:xfrm>
          <a:prstGeom prst="wedgeRoundRectCallout">
            <a:avLst>
              <a:gd name="adj1" fmla="val -21768"/>
              <a:gd name="adj2" fmla="val 97409"/>
              <a:gd name="adj3" fmla="val 1666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Глагол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FB95A0A0-45C3-4490-96A0-A9F93B4472EF}"/>
              </a:ext>
            </a:extLst>
          </p:cNvPr>
          <p:cNvCxnSpPr>
            <a:cxnSpLocks/>
            <a:endCxn id="46" idx="4"/>
          </p:cNvCxnSpPr>
          <p:nvPr/>
        </p:nvCxnSpPr>
        <p:spPr>
          <a:xfrm flipH="1" flipV="1">
            <a:off x="1219001" y="2742317"/>
            <a:ext cx="358722" cy="2759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rrow: Up-Down 50">
            <a:extLst>
              <a:ext uri="{FF2B5EF4-FFF2-40B4-BE49-F238E27FC236}">
                <a16:creationId xmlns:a16="http://schemas.microsoft.com/office/drawing/2014/main" id="{3E38F2E4-1742-416B-9B9C-C2ED748CB01A}"/>
              </a:ext>
            </a:extLst>
          </p:cNvPr>
          <p:cNvSpPr/>
          <p:nvPr/>
        </p:nvSpPr>
        <p:spPr>
          <a:xfrm rot="19706050">
            <a:off x="818084" y="1624203"/>
            <a:ext cx="138307" cy="507292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2" name="Arrow: Up-Down 51">
            <a:extLst>
              <a:ext uri="{FF2B5EF4-FFF2-40B4-BE49-F238E27FC236}">
                <a16:creationId xmlns:a16="http://schemas.microsoft.com/office/drawing/2014/main" id="{8BBFD747-2829-4ECF-8E5F-D43422D1AA88}"/>
              </a:ext>
            </a:extLst>
          </p:cNvPr>
          <p:cNvSpPr/>
          <p:nvPr/>
        </p:nvSpPr>
        <p:spPr>
          <a:xfrm>
            <a:off x="1317636" y="989814"/>
            <a:ext cx="117760" cy="1117369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3" name="Arrow: Up-Down 52">
            <a:extLst>
              <a:ext uri="{FF2B5EF4-FFF2-40B4-BE49-F238E27FC236}">
                <a16:creationId xmlns:a16="http://schemas.microsoft.com/office/drawing/2014/main" id="{45A17683-3D39-4A8F-BB0F-1C1C31857270}"/>
              </a:ext>
            </a:extLst>
          </p:cNvPr>
          <p:cNvSpPr/>
          <p:nvPr/>
        </p:nvSpPr>
        <p:spPr>
          <a:xfrm rot="1900033">
            <a:off x="1823795" y="1635212"/>
            <a:ext cx="138307" cy="507292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6DB64DF-32B3-46E2-9792-3335B9227438}"/>
              </a:ext>
            </a:extLst>
          </p:cNvPr>
          <p:cNvSpPr/>
          <p:nvPr/>
        </p:nvSpPr>
        <p:spPr>
          <a:xfrm rot="19912217">
            <a:off x="2100" y="1273501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70C0"/>
                </a:solidFill>
              </a:rPr>
              <a:t>Спрежение</a:t>
            </a:r>
          </a:p>
          <a:p>
            <a:pPr algn="ctr"/>
            <a:r>
              <a:rPr lang="bg-BG" sz="1200" b="1" dirty="0">
                <a:solidFill>
                  <a:srgbClr val="0070C0"/>
                </a:solidFill>
              </a:rPr>
              <a:t>1, 2, 3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CD239833-DF9A-4733-A167-A5EF5FB5FB25}"/>
              </a:ext>
            </a:extLst>
          </p:cNvPr>
          <p:cNvSpPr/>
          <p:nvPr/>
        </p:nvSpPr>
        <p:spPr>
          <a:xfrm>
            <a:off x="717418" y="523972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70C0"/>
                </a:solidFill>
              </a:rPr>
              <a:t>Време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EA11DFCA-E98A-4CFE-AB2C-444D55D8D30B}"/>
              </a:ext>
            </a:extLst>
          </p:cNvPr>
          <p:cNvSpPr/>
          <p:nvPr/>
        </p:nvSpPr>
        <p:spPr>
          <a:xfrm rot="580786">
            <a:off x="1539870" y="1255304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0070C0"/>
                </a:solidFill>
              </a:rPr>
              <a:t>Лице и число</a:t>
            </a:r>
          </a:p>
        </p:txBody>
      </p:sp>
      <p:sp>
        <p:nvSpPr>
          <p:cNvPr id="62" name="Speech Bubble: Rectangle with Corners Rounded 61">
            <a:extLst>
              <a:ext uri="{FF2B5EF4-FFF2-40B4-BE49-F238E27FC236}">
                <a16:creationId xmlns:a16="http://schemas.microsoft.com/office/drawing/2014/main" id="{F1F41065-5346-49F5-9019-4C07341019AA}"/>
              </a:ext>
            </a:extLst>
          </p:cNvPr>
          <p:cNvSpPr/>
          <p:nvPr/>
        </p:nvSpPr>
        <p:spPr>
          <a:xfrm rot="20213380">
            <a:off x="3769053" y="5840647"/>
            <a:ext cx="1008668" cy="432063"/>
          </a:xfrm>
          <a:prstGeom prst="wedgeRoundRectCallout">
            <a:avLst>
              <a:gd name="adj1" fmla="val -21768"/>
              <a:gd name="adj2" fmla="val 97409"/>
              <a:gd name="adj3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Числително име</a:t>
            </a:r>
          </a:p>
        </p:txBody>
      </p:sp>
      <p:sp>
        <p:nvSpPr>
          <p:cNvPr id="63" name="Arrow: Up-Down 62">
            <a:extLst>
              <a:ext uri="{FF2B5EF4-FFF2-40B4-BE49-F238E27FC236}">
                <a16:creationId xmlns:a16="http://schemas.microsoft.com/office/drawing/2014/main" id="{BF7A8949-082B-4D76-BE71-1A69EA402E50}"/>
              </a:ext>
            </a:extLst>
          </p:cNvPr>
          <p:cNvSpPr/>
          <p:nvPr/>
        </p:nvSpPr>
        <p:spPr>
          <a:xfrm rot="5022573">
            <a:off x="4988667" y="5760772"/>
            <a:ext cx="138307" cy="507292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0A80ADA-5F6F-4E26-94FB-7643D7903A7A}"/>
              </a:ext>
            </a:extLst>
          </p:cNvPr>
          <p:cNvSpPr/>
          <p:nvPr/>
        </p:nvSpPr>
        <p:spPr>
          <a:xfrm>
            <a:off x="5317517" y="5856698"/>
            <a:ext cx="1225484" cy="4320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Бройни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</a:rPr>
              <a:t>1, 2, 3, …</a:t>
            </a:r>
          </a:p>
        </p:txBody>
      </p:sp>
      <p:sp>
        <p:nvSpPr>
          <p:cNvPr id="66" name="Arrow: Up-Down 65">
            <a:extLst>
              <a:ext uri="{FF2B5EF4-FFF2-40B4-BE49-F238E27FC236}">
                <a16:creationId xmlns:a16="http://schemas.microsoft.com/office/drawing/2014/main" id="{CC39201E-D90D-479B-B10D-25888266FC00}"/>
              </a:ext>
            </a:extLst>
          </p:cNvPr>
          <p:cNvSpPr/>
          <p:nvPr/>
        </p:nvSpPr>
        <p:spPr>
          <a:xfrm rot="6631457">
            <a:off x="4598632" y="6073371"/>
            <a:ext cx="138307" cy="507292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C865706F-3546-4A4B-9B9A-2903644E5D33}"/>
              </a:ext>
            </a:extLst>
          </p:cNvPr>
          <p:cNvSpPr/>
          <p:nvPr/>
        </p:nvSpPr>
        <p:spPr>
          <a:xfrm>
            <a:off x="4890562" y="6375384"/>
            <a:ext cx="1335394" cy="4320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Редни -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</a:rPr>
              <a:t>Първи, втори ...</a:t>
            </a:r>
          </a:p>
        </p:txBody>
      </p:sp>
      <p:sp>
        <p:nvSpPr>
          <p:cNvPr id="69" name="Arrow: Up-Down 68">
            <a:extLst>
              <a:ext uri="{FF2B5EF4-FFF2-40B4-BE49-F238E27FC236}">
                <a16:creationId xmlns:a16="http://schemas.microsoft.com/office/drawing/2014/main" id="{D8041B26-87A5-4CCC-BBF5-C5FECF80F940}"/>
              </a:ext>
            </a:extLst>
          </p:cNvPr>
          <p:cNvSpPr/>
          <p:nvPr/>
        </p:nvSpPr>
        <p:spPr>
          <a:xfrm rot="3266987">
            <a:off x="8115036" y="1391686"/>
            <a:ext cx="134081" cy="1629727"/>
          </a:xfrm>
          <a:prstGeom prst="up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0" name="Speech Bubble: Oval 69">
            <a:extLst>
              <a:ext uri="{FF2B5EF4-FFF2-40B4-BE49-F238E27FC236}">
                <a16:creationId xmlns:a16="http://schemas.microsoft.com/office/drawing/2014/main" id="{F3A07A3C-8A61-49BF-A9D1-44D9F375238D}"/>
              </a:ext>
            </a:extLst>
          </p:cNvPr>
          <p:cNvSpPr/>
          <p:nvPr/>
        </p:nvSpPr>
        <p:spPr>
          <a:xfrm>
            <a:off x="7658549" y="115517"/>
            <a:ext cx="1225484" cy="669268"/>
          </a:xfrm>
          <a:prstGeom prst="wedgeEllipseCallout">
            <a:avLst>
              <a:gd name="adj1" fmla="val -25988"/>
              <a:gd name="adj2" fmla="val 7327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FF00FF"/>
                </a:solidFill>
              </a:rPr>
              <a:t>Предлог-                             </a:t>
            </a:r>
          </a:p>
          <a:p>
            <a:pPr algn="ctr"/>
            <a:r>
              <a:rPr lang="bg-BG" sz="1200" b="1" dirty="0">
                <a:solidFill>
                  <a:srgbClr val="FF00FF"/>
                </a:solidFill>
              </a:rPr>
              <a:t>на, от, с, със …</a:t>
            </a:r>
          </a:p>
        </p:txBody>
      </p:sp>
      <p:sp>
        <p:nvSpPr>
          <p:cNvPr id="71" name="Speech Bubble: Oval 70">
            <a:extLst>
              <a:ext uri="{FF2B5EF4-FFF2-40B4-BE49-F238E27FC236}">
                <a16:creationId xmlns:a16="http://schemas.microsoft.com/office/drawing/2014/main" id="{7EBFB6AE-BE41-4B88-9328-D5B7EA0BAE26}"/>
              </a:ext>
            </a:extLst>
          </p:cNvPr>
          <p:cNvSpPr/>
          <p:nvPr/>
        </p:nvSpPr>
        <p:spPr>
          <a:xfrm>
            <a:off x="8398714" y="2400235"/>
            <a:ext cx="1122358" cy="618012"/>
          </a:xfrm>
          <a:prstGeom prst="wedgeEllipseCallout">
            <a:avLst>
              <a:gd name="adj1" fmla="val -25988"/>
              <a:gd name="adj2" fmla="val 7327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FF00FF"/>
                </a:solidFill>
              </a:rPr>
              <a:t>Наречие                            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817EE83C-DA93-4638-BE52-F78D2D221316}"/>
              </a:ext>
            </a:extLst>
          </p:cNvPr>
          <p:cNvSpPr/>
          <p:nvPr/>
        </p:nvSpPr>
        <p:spPr>
          <a:xfrm>
            <a:off x="7184631" y="3429000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време - кога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AB4319BA-5521-41BF-AAE1-80BDD31A5282}"/>
              </a:ext>
            </a:extLst>
          </p:cNvPr>
          <p:cNvSpPr/>
          <p:nvPr/>
        </p:nvSpPr>
        <p:spPr>
          <a:xfrm>
            <a:off x="8609484" y="3623722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място - къде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D4790620-3DA9-4927-8255-419C3D24E836}"/>
              </a:ext>
            </a:extLst>
          </p:cNvPr>
          <p:cNvSpPr/>
          <p:nvPr/>
        </p:nvSpPr>
        <p:spPr>
          <a:xfrm>
            <a:off x="9781879" y="3069964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начин - как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04272653-394A-4125-9315-8B183D379698}"/>
              </a:ext>
            </a:extLst>
          </p:cNvPr>
          <p:cNvSpPr/>
          <p:nvPr/>
        </p:nvSpPr>
        <p:spPr>
          <a:xfrm>
            <a:off x="7480120" y="4177480"/>
            <a:ext cx="1225484" cy="4320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chemeClr val="bg1"/>
                </a:solidFill>
              </a:rPr>
              <a:t>За количество - колко</a:t>
            </a:r>
          </a:p>
        </p:txBody>
      </p:sp>
      <p:sp>
        <p:nvSpPr>
          <p:cNvPr id="76" name="Arrow: Up-Down 75">
            <a:extLst>
              <a:ext uri="{FF2B5EF4-FFF2-40B4-BE49-F238E27FC236}">
                <a16:creationId xmlns:a16="http://schemas.microsoft.com/office/drawing/2014/main" id="{482B8CB3-283C-4D8B-AE7A-9048E86262A0}"/>
              </a:ext>
            </a:extLst>
          </p:cNvPr>
          <p:cNvSpPr/>
          <p:nvPr/>
        </p:nvSpPr>
        <p:spPr>
          <a:xfrm rot="3109953">
            <a:off x="8434800" y="3040370"/>
            <a:ext cx="93282" cy="534879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7" name="Arrow: Up-Down 76">
            <a:extLst>
              <a:ext uri="{FF2B5EF4-FFF2-40B4-BE49-F238E27FC236}">
                <a16:creationId xmlns:a16="http://schemas.microsoft.com/office/drawing/2014/main" id="{4BC51740-EAEE-482A-8DB2-71227FCEBB83}"/>
              </a:ext>
            </a:extLst>
          </p:cNvPr>
          <p:cNvSpPr/>
          <p:nvPr/>
        </p:nvSpPr>
        <p:spPr>
          <a:xfrm rot="20710668">
            <a:off x="9057260" y="2997523"/>
            <a:ext cx="131079" cy="622350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8" name="Arrow: Up-Down 77">
            <a:extLst>
              <a:ext uri="{FF2B5EF4-FFF2-40B4-BE49-F238E27FC236}">
                <a16:creationId xmlns:a16="http://schemas.microsoft.com/office/drawing/2014/main" id="{DD0BC892-F859-4E01-B725-35E15AA40A5C}"/>
              </a:ext>
            </a:extLst>
          </p:cNvPr>
          <p:cNvSpPr/>
          <p:nvPr/>
        </p:nvSpPr>
        <p:spPr>
          <a:xfrm rot="1252829">
            <a:off x="8479479" y="3084483"/>
            <a:ext cx="99627" cy="1148256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9" name="Arrow: Up-Down 78">
            <a:extLst>
              <a:ext uri="{FF2B5EF4-FFF2-40B4-BE49-F238E27FC236}">
                <a16:creationId xmlns:a16="http://schemas.microsoft.com/office/drawing/2014/main" id="{D4C0AA71-31C9-4E5D-BFFE-B27D0B3B28D9}"/>
              </a:ext>
            </a:extLst>
          </p:cNvPr>
          <p:cNvSpPr/>
          <p:nvPr/>
        </p:nvSpPr>
        <p:spPr>
          <a:xfrm rot="18248882">
            <a:off x="9573942" y="2779369"/>
            <a:ext cx="97584" cy="424974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0" name="Speech Bubble: Oval 79">
            <a:extLst>
              <a:ext uri="{FF2B5EF4-FFF2-40B4-BE49-F238E27FC236}">
                <a16:creationId xmlns:a16="http://schemas.microsoft.com/office/drawing/2014/main" id="{4F5D3183-B765-45E0-8241-733A5CA4F7A7}"/>
              </a:ext>
            </a:extLst>
          </p:cNvPr>
          <p:cNvSpPr/>
          <p:nvPr/>
        </p:nvSpPr>
        <p:spPr>
          <a:xfrm>
            <a:off x="7078091" y="1305689"/>
            <a:ext cx="1122358" cy="618012"/>
          </a:xfrm>
          <a:prstGeom prst="wedgeEllipseCallout">
            <a:avLst>
              <a:gd name="adj1" fmla="val -25988"/>
              <a:gd name="adj2" fmla="val 7327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>
              <a:solidFill>
                <a:srgbClr val="FF00FF"/>
              </a:solidFill>
            </a:endParaRPr>
          </a:p>
          <a:p>
            <a:pPr algn="ctr"/>
            <a:r>
              <a:rPr lang="bg-BG" sz="1200" b="1" dirty="0">
                <a:solidFill>
                  <a:srgbClr val="FF00FF"/>
                </a:solidFill>
              </a:rPr>
              <a:t>Съюз – че, но, а, ала</a:t>
            </a:r>
          </a:p>
          <a:p>
            <a:pPr algn="ctr"/>
            <a:r>
              <a:rPr lang="bg-BG" sz="1200" b="1" dirty="0">
                <a:solidFill>
                  <a:srgbClr val="FF00FF"/>
                </a:solidFill>
              </a:rPr>
              <a:t>                          </a:t>
            </a:r>
          </a:p>
        </p:txBody>
      </p:sp>
      <p:sp>
        <p:nvSpPr>
          <p:cNvPr id="81" name="Speech Bubble: Oval 80">
            <a:extLst>
              <a:ext uri="{FF2B5EF4-FFF2-40B4-BE49-F238E27FC236}">
                <a16:creationId xmlns:a16="http://schemas.microsoft.com/office/drawing/2014/main" id="{91EACE5B-9A78-4EE2-8035-FFC77C2B621A}"/>
              </a:ext>
            </a:extLst>
          </p:cNvPr>
          <p:cNvSpPr/>
          <p:nvPr/>
        </p:nvSpPr>
        <p:spPr>
          <a:xfrm>
            <a:off x="10332830" y="1972176"/>
            <a:ext cx="1306774" cy="760942"/>
          </a:xfrm>
          <a:prstGeom prst="wedgeEllipseCallout">
            <a:avLst>
              <a:gd name="adj1" fmla="val -25988"/>
              <a:gd name="adj2" fmla="val 7327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FF00FF"/>
                </a:solidFill>
              </a:rPr>
              <a:t>Между-</a:t>
            </a:r>
            <a:r>
              <a:rPr lang="bg-BG" sz="1200" b="1" dirty="0" err="1">
                <a:solidFill>
                  <a:srgbClr val="FF00FF"/>
                </a:solidFill>
              </a:rPr>
              <a:t>метие</a:t>
            </a:r>
            <a:r>
              <a:rPr lang="bg-BG" sz="1200" b="1" dirty="0">
                <a:solidFill>
                  <a:srgbClr val="FF00FF"/>
                </a:solidFill>
              </a:rPr>
              <a:t> –</a:t>
            </a:r>
          </a:p>
          <a:p>
            <a:pPr algn="ctr"/>
            <a:r>
              <a:rPr lang="bg-BG" sz="1200" b="1" dirty="0">
                <a:solidFill>
                  <a:srgbClr val="FF00FF"/>
                </a:solidFill>
              </a:rPr>
              <a:t>Ах, ох, пляс …                         </a:t>
            </a:r>
          </a:p>
        </p:txBody>
      </p:sp>
      <p:sp>
        <p:nvSpPr>
          <p:cNvPr id="82" name="Speech Bubble: Oval 81">
            <a:extLst>
              <a:ext uri="{FF2B5EF4-FFF2-40B4-BE49-F238E27FC236}">
                <a16:creationId xmlns:a16="http://schemas.microsoft.com/office/drawing/2014/main" id="{B4BE6CB4-B478-466C-97EC-77228565721A}"/>
              </a:ext>
            </a:extLst>
          </p:cNvPr>
          <p:cNvSpPr/>
          <p:nvPr/>
        </p:nvSpPr>
        <p:spPr>
          <a:xfrm>
            <a:off x="10820003" y="69680"/>
            <a:ext cx="1306774" cy="760942"/>
          </a:xfrm>
          <a:prstGeom prst="wedgeEllipseCallout">
            <a:avLst>
              <a:gd name="adj1" fmla="val -25988"/>
              <a:gd name="adj2" fmla="val 73271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>
                <a:solidFill>
                  <a:srgbClr val="FF00FF"/>
                </a:solidFill>
              </a:rPr>
              <a:t>Частица –</a:t>
            </a:r>
          </a:p>
          <a:p>
            <a:pPr algn="ctr"/>
            <a:r>
              <a:rPr lang="bg-BG" sz="1200" b="1" dirty="0">
                <a:solidFill>
                  <a:srgbClr val="FF00FF"/>
                </a:solidFill>
              </a:rPr>
              <a:t>Не, да, ли…                         </a:t>
            </a:r>
          </a:p>
        </p:txBody>
      </p:sp>
      <p:sp>
        <p:nvSpPr>
          <p:cNvPr id="83" name="Arrow: Up-Down 82">
            <a:extLst>
              <a:ext uri="{FF2B5EF4-FFF2-40B4-BE49-F238E27FC236}">
                <a16:creationId xmlns:a16="http://schemas.microsoft.com/office/drawing/2014/main" id="{E3371F94-327B-444A-A17A-B3A3B31ED8FC}"/>
              </a:ext>
            </a:extLst>
          </p:cNvPr>
          <p:cNvSpPr/>
          <p:nvPr/>
        </p:nvSpPr>
        <p:spPr>
          <a:xfrm rot="18383307">
            <a:off x="10291151" y="1744240"/>
            <a:ext cx="143737" cy="452631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4" name="Arrow: Up-Down 83">
            <a:extLst>
              <a:ext uri="{FF2B5EF4-FFF2-40B4-BE49-F238E27FC236}">
                <a16:creationId xmlns:a16="http://schemas.microsoft.com/office/drawing/2014/main" id="{31951797-D623-4389-B83F-0A29050C86E1}"/>
              </a:ext>
            </a:extLst>
          </p:cNvPr>
          <p:cNvSpPr/>
          <p:nvPr/>
        </p:nvSpPr>
        <p:spPr>
          <a:xfrm rot="3203285">
            <a:off x="10736576" y="564677"/>
            <a:ext cx="75248" cy="520238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5" name="Arrow: Up-Down 84">
            <a:extLst>
              <a:ext uri="{FF2B5EF4-FFF2-40B4-BE49-F238E27FC236}">
                <a16:creationId xmlns:a16="http://schemas.microsoft.com/office/drawing/2014/main" id="{88C47655-8374-4CAF-B48D-CB9621781A24}"/>
              </a:ext>
            </a:extLst>
          </p:cNvPr>
          <p:cNvSpPr/>
          <p:nvPr/>
        </p:nvSpPr>
        <p:spPr>
          <a:xfrm rot="18553895">
            <a:off x="8749586" y="618255"/>
            <a:ext cx="99004" cy="429872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6" name="Arrow: Up-Down 85">
            <a:extLst>
              <a:ext uri="{FF2B5EF4-FFF2-40B4-BE49-F238E27FC236}">
                <a16:creationId xmlns:a16="http://schemas.microsoft.com/office/drawing/2014/main" id="{AC791F71-2743-4942-A5F0-D4CD1743994C}"/>
              </a:ext>
            </a:extLst>
          </p:cNvPr>
          <p:cNvSpPr/>
          <p:nvPr/>
        </p:nvSpPr>
        <p:spPr>
          <a:xfrm rot="14951403" flipH="1">
            <a:off x="8385562" y="1189115"/>
            <a:ext cx="101153" cy="602964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7" name="Arrow: Up-Down 86">
            <a:extLst>
              <a:ext uri="{FF2B5EF4-FFF2-40B4-BE49-F238E27FC236}">
                <a16:creationId xmlns:a16="http://schemas.microsoft.com/office/drawing/2014/main" id="{D84772CB-69E5-4DCD-B0C1-379BB75F3373}"/>
              </a:ext>
            </a:extLst>
          </p:cNvPr>
          <p:cNvSpPr/>
          <p:nvPr/>
        </p:nvSpPr>
        <p:spPr>
          <a:xfrm rot="11767724" flipH="1">
            <a:off x="9072571" y="1861192"/>
            <a:ext cx="101153" cy="602964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7685BAF6-550D-42FF-9089-1D050E1FCD2C}"/>
              </a:ext>
            </a:extLst>
          </p:cNvPr>
          <p:cNvSpPr/>
          <p:nvPr/>
        </p:nvSpPr>
        <p:spPr>
          <a:xfrm>
            <a:off x="7814821" y="5782367"/>
            <a:ext cx="3925079" cy="914400"/>
          </a:xfrm>
          <a:prstGeom prst="round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rgbClr val="FF00FF"/>
                </a:solidFill>
              </a:rPr>
              <a:t>Моля, съставете мисловна карта върху изучаваните глаголни времена!!!</a:t>
            </a:r>
          </a:p>
        </p:txBody>
      </p:sp>
    </p:spTree>
    <p:extLst>
      <p:ext uri="{BB962C8B-B14F-4D97-AF65-F5344CB8AC3E}">
        <p14:creationId xmlns:p14="http://schemas.microsoft.com/office/powerpoint/2010/main" val="389384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2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2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20" grpId="0" animBg="1"/>
      <p:bldP spid="23" grpId="0" animBg="1"/>
      <p:bldP spid="27" grpId="0" animBg="1"/>
      <p:bldP spid="28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5" grpId="0" animBg="1"/>
      <p:bldP spid="46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 animBg="1"/>
      <p:bldP spid="62" grpId="0" animBg="1"/>
      <p:bldP spid="63" grpId="0" animBg="1"/>
      <p:bldP spid="64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389</Words>
  <Application>Microsoft Office PowerPoint</Application>
  <PresentationFormat>Widescreen</PresentationFormat>
  <Paragraphs>111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Arx Cyr</vt:lpstr>
      <vt:lpstr>Calibri</vt:lpstr>
      <vt:lpstr>Calibri Light</vt:lpstr>
      <vt:lpstr>Gabriola</vt:lpstr>
      <vt:lpstr>Office Theme</vt:lpstr>
      <vt:lpstr>МИСЛОВНИ КАРТИ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МИСЛОВНИ КАРТИ</dc:title>
  <dc:creator>Заприна Глушкова</dc:creator>
  <cp:lastModifiedBy>Заприна Глушкова</cp:lastModifiedBy>
  <cp:revision>37</cp:revision>
  <dcterms:created xsi:type="dcterms:W3CDTF">2020-05-28T18:28:43Z</dcterms:created>
  <dcterms:modified xsi:type="dcterms:W3CDTF">2021-06-14T17:26:55Z</dcterms:modified>
</cp:coreProperties>
</file>