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62" r:id="rId5"/>
    <p:sldId id="263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A1BEB5-A13E-4118-9A5E-5173CEDD6FF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7050A40-4806-411C-8FD5-BE525CC06BB0}">
      <dgm:prSet/>
      <dgm:spPr/>
      <dgm:t>
        <a:bodyPr/>
        <a:lstStyle/>
        <a:p>
          <a:r>
            <a:rPr lang="ru-RU"/>
            <a:t>Разцвет на хуманизма</a:t>
          </a:r>
          <a:endParaRPr lang="en-US"/>
        </a:p>
      </dgm:t>
    </dgm:pt>
    <dgm:pt modelId="{B9209458-8AA1-4A63-BA5B-284B6EC3A2A5}" type="parTrans" cxnId="{1E95C4E7-39FC-4678-96D4-7F8E80AC7CA1}">
      <dgm:prSet/>
      <dgm:spPr/>
      <dgm:t>
        <a:bodyPr/>
        <a:lstStyle/>
        <a:p>
          <a:endParaRPr lang="en-US"/>
        </a:p>
      </dgm:t>
    </dgm:pt>
    <dgm:pt modelId="{208F175B-16C5-4EF2-B00B-C988F63D3868}" type="sibTrans" cxnId="{1E95C4E7-39FC-4678-96D4-7F8E80AC7CA1}">
      <dgm:prSet/>
      <dgm:spPr/>
      <dgm:t>
        <a:bodyPr/>
        <a:lstStyle/>
        <a:p>
          <a:endParaRPr lang="en-US"/>
        </a:p>
      </dgm:t>
    </dgm:pt>
    <dgm:pt modelId="{36542CFC-5109-4411-B75E-B186631BC003}">
      <dgm:prSet/>
      <dgm:spPr/>
      <dgm:t>
        <a:bodyPr/>
        <a:lstStyle/>
        <a:p>
          <a:r>
            <a:rPr lang="ru-RU"/>
            <a:t>Мигел де Сервантес</a:t>
          </a:r>
          <a:endParaRPr lang="en-US"/>
        </a:p>
      </dgm:t>
    </dgm:pt>
    <dgm:pt modelId="{7F6C3754-5FA7-44AA-BAF8-6DBAE3DDA65C}" type="parTrans" cxnId="{4E52BE06-0F65-47C1-BE2D-86CCFF352D98}">
      <dgm:prSet/>
      <dgm:spPr/>
      <dgm:t>
        <a:bodyPr/>
        <a:lstStyle/>
        <a:p>
          <a:endParaRPr lang="en-US"/>
        </a:p>
      </dgm:t>
    </dgm:pt>
    <dgm:pt modelId="{93F2B0E8-1425-40C8-8BE5-683076BE9DBE}" type="sibTrans" cxnId="{4E52BE06-0F65-47C1-BE2D-86CCFF352D98}">
      <dgm:prSet/>
      <dgm:spPr/>
      <dgm:t>
        <a:bodyPr/>
        <a:lstStyle/>
        <a:p>
          <a:endParaRPr lang="en-US"/>
        </a:p>
      </dgm:t>
    </dgm:pt>
    <dgm:pt modelId="{36FD6D6D-2087-4CAD-8B39-6023ED01A0D4}">
      <dgm:prSet/>
      <dgm:spPr/>
      <dgm:t>
        <a:bodyPr/>
        <a:lstStyle/>
        <a:p>
          <a:r>
            <a:rPr lang="ru-RU"/>
            <a:t>Тирсо де Молина</a:t>
          </a:r>
          <a:endParaRPr lang="en-US"/>
        </a:p>
      </dgm:t>
    </dgm:pt>
    <dgm:pt modelId="{B079ED31-FC20-4942-96FE-DA83F6AB9A3C}" type="parTrans" cxnId="{8EB34133-F7D1-46A1-AA5F-15D69CD05C68}">
      <dgm:prSet/>
      <dgm:spPr/>
      <dgm:t>
        <a:bodyPr/>
        <a:lstStyle/>
        <a:p>
          <a:endParaRPr lang="en-US"/>
        </a:p>
      </dgm:t>
    </dgm:pt>
    <dgm:pt modelId="{14A662E5-B99A-4E11-A1C6-FCE15E1F90E3}" type="sibTrans" cxnId="{8EB34133-F7D1-46A1-AA5F-15D69CD05C68}">
      <dgm:prSet/>
      <dgm:spPr/>
      <dgm:t>
        <a:bodyPr/>
        <a:lstStyle/>
        <a:p>
          <a:endParaRPr lang="en-US"/>
        </a:p>
      </dgm:t>
    </dgm:pt>
    <dgm:pt modelId="{4593085C-8F61-48EA-8FF4-D067F15E9090}">
      <dgm:prSet/>
      <dgm:spPr/>
      <dgm:t>
        <a:bodyPr/>
        <a:lstStyle/>
        <a:p>
          <a:r>
            <a:rPr lang="ru-RU"/>
            <a:t>Комедиографът Лопе де Вега</a:t>
          </a:r>
          <a:endParaRPr lang="en-US"/>
        </a:p>
      </dgm:t>
    </dgm:pt>
    <dgm:pt modelId="{AF4D6BB0-6507-48F9-83AF-45673A2C0A12}" type="parTrans" cxnId="{0B462338-8813-4792-8C5F-C970CFDE944C}">
      <dgm:prSet/>
      <dgm:spPr/>
      <dgm:t>
        <a:bodyPr/>
        <a:lstStyle/>
        <a:p>
          <a:endParaRPr lang="en-US"/>
        </a:p>
      </dgm:t>
    </dgm:pt>
    <dgm:pt modelId="{E774C23C-75DC-4B2F-BCF9-0D2C1F0C4C96}" type="sibTrans" cxnId="{0B462338-8813-4792-8C5F-C970CFDE944C}">
      <dgm:prSet/>
      <dgm:spPr/>
      <dgm:t>
        <a:bodyPr/>
        <a:lstStyle/>
        <a:p>
          <a:endParaRPr lang="en-US"/>
        </a:p>
      </dgm:t>
    </dgm:pt>
    <dgm:pt modelId="{15F13338-E05D-4384-B21E-92CE44DFDED2}">
      <dgm:prSet/>
      <dgm:spPr/>
      <dgm:t>
        <a:bodyPr/>
        <a:lstStyle/>
        <a:p>
          <a:r>
            <a:rPr lang="ru-RU" dirty="0" err="1"/>
            <a:t>Художниците</a:t>
          </a:r>
          <a:r>
            <a:rPr lang="ru-RU" dirty="0"/>
            <a:t> Веласкес, Ел Греко </a:t>
          </a:r>
          <a:endParaRPr lang="en-US" dirty="0"/>
        </a:p>
      </dgm:t>
    </dgm:pt>
    <dgm:pt modelId="{996729CE-CEEC-480C-AD54-F0D0F1971844}" type="parTrans" cxnId="{964C95D1-90F1-47EA-8A44-91E509BD24BB}">
      <dgm:prSet/>
      <dgm:spPr/>
      <dgm:t>
        <a:bodyPr/>
        <a:lstStyle/>
        <a:p>
          <a:endParaRPr lang="en-US"/>
        </a:p>
      </dgm:t>
    </dgm:pt>
    <dgm:pt modelId="{9171D5CC-ABEE-4A57-A61F-9D5D1F765755}" type="sibTrans" cxnId="{964C95D1-90F1-47EA-8A44-91E509BD24BB}">
      <dgm:prSet/>
      <dgm:spPr/>
      <dgm:t>
        <a:bodyPr/>
        <a:lstStyle/>
        <a:p>
          <a:endParaRPr lang="en-US"/>
        </a:p>
      </dgm:t>
    </dgm:pt>
    <dgm:pt modelId="{560C733B-7C71-404C-BBD6-F8E241622D3B}" type="pres">
      <dgm:prSet presAssocID="{F8A1BEB5-A13E-4118-9A5E-5173CEDD6FFF}" presName="linear" presStyleCnt="0">
        <dgm:presLayoutVars>
          <dgm:animLvl val="lvl"/>
          <dgm:resizeHandles val="exact"/>
        </dgm:presLayoutVars>
      </dgm:prSet>
      <dgm:spPr/>
    </dgm:pt>
    <dgm:pt modelId="{5D6FFBFE-53E3-4155-ABB5-25D10A57E7B0}" type="pres">
      <dgm:prSet presAssocID="{D7050A40-4806-411C-8FD5-BE525CC06BB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1A6CB4E-0C96-4F99-B5A5-1FA7F536BA18}" type="pres">
      <dgm:prSet presAssocID="{208F175B-16C5-4EF2-B00B-C988F63D3868}" presName="spacer" presStyleCnt="0"/>
      <dgm:spPr/>
    </dgm:pt>
    <dgm:pt modelId="{FE760464-5AE3-4819-B10B-150BD559F863}" type="pres">
      <dgm:prSet presAssocID="{36542CFC-5109-4411-B75E-B186631BC00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4AA3EAB-F429-49D1-81D0-85364898EEFE}" type="pres">
      <dgm:prSet presAssocID="{93F2B0E8-1425-40C8-8BE5-683076BE9DBE}" presName="spacer" presStyleCnt="0"/>
      <dgm:spPr/>
    </dgm:pt>
    <dgm:pt modelId="{25A58F9D-0E2D-4A04-8846-FB3243A4079A}" type="pres">
      <dgm:prSet presAssocID="{36FD6D6D-2087-4CAD-8B39-6023ED01A0D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0287303-3A46-4D20-8E62-78B3AAF6C5EE}" type="pres">
      <dgm:prSet presAssocID="{14A662E5-B99A-4E11-A1C6-FCE15E1F90E3}" presName="spacer" presStyleCnt="0"/>
      <dgm:spPr/>
    </dgm:pt>
    <dgm:pt modelId="{F929EDC7-0987-4C2A-B92C-9B3BB4257DB7}" type="pres">
      <dgm:prSet presAssocID="{4593085C-8F61-48EA-8FF4-D067F15E909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B5FFB0A-7F0F-4DFF-876B-A95E1221AD56}" type="pres">
      <dgm:prSet presAssocID="{E774C23C-75DC-4B2F-BCF9-0D2C1F0C4C96}" presName="spacer" presStyleCnt="0"/>
      <dgm:spPr/>
    </dgm:pt>
    <dgm:pt modelId="{B51C8B98-482D-42EA-B348-C8EFBACADCDE}" type="pres">
      <dgm:prSet presAssocID="{15F13338-E05D-4384-B21E-92CE44DFDED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E52BE06-0F65-47C1-BE2D-86CCFF352D98}" srcId="{F8A1BEB5-A13E-4118-9A5E-5173CEDD6FFF}" destId="{36542CFC-5109-4411-B75E-B186631BC003}" srcOrd="1" destOrd="0" parTransId="{7F6C3754-5FA7-44AA-BAF8-6DBAE3DDA65C}" sibTransId="{93F2B0E8-1425-40C8-8BE5-683076BE9DBE}"/>
    <dgm:cxn modelId="{321FCC2C-F904-4E13-8BBB-881B3267D3A9}" type="presOf" srcId="{F8A1BEB5-A13E-4118-9A5E-5173CEDD6FFF}" destId="{560C733B-7C71-404C-BBD6-F8E241622D3B}" srcOrd="0" destOrd="0" presId="urn:microsoft.com/office/officeart/2005/8/layout/vList2"/>
    <dgm:cxn modelId="{D902FD2F-3F3F-4C93-921C-37E3F9BAE239}" type="presOf" srcId="{36FD6D6D-2087-4CAD-8B39-6023ED01A0D4}" destId="{25A58F9D-0E2D-4A04-8846-FB3243A4079A}" srcOrd="0" destOrd="0" presId="urn:microsoft.com/office/officeart/2005/8/layout/vList2"/>
    <dgm:cxn modelId="{8EB34133-F7D1-46A1-AA5F-15D69CD05C68}" srcId="{F8A1BEB5-A13E-4118-9A5E-5173CEDD6FFF}" destId="{36FD6D6D-2087-4CAD-8B39-6023ED01A0D4}" srcOrd="2" destOrd="0" parTransId="{B079ED31-FC20-4942-96FE-DA83F6AB9A3C}" sibTransId="{14A662E5-B99A-4E11-A1C6-FCE15E1F90E3}"/>
    <dgm:cxn modelId="{426EF737-58B3-4DD4-ABBE-70C3416B3A32}" type="presOf" srcId="{D7050A40-4806-411C-8FD5-BE525CC06BB0}" destId="{5D6FFBFE-53E3-4155-ABB5-25D10A57E7B0}" srcOrd="0" destOrd="0" presId="urn:microsoft.com/office/officeart/2005/8/layout/vList2"/>
    <dgm:cxn modelId="{0B462338-8813-4792-8C5F-C970CFDE944C}" srcId="{F8A1BEB5-A13E-4118-9A5E-5173CEDD6FFF}" destId="{4593085C-8F61-48EA-8FF4-D067F15E9090}" srcOrd="3" destOrd="0" parTransId="{AF4D6BB0-6507-48F9-83AF-45673A2C0A12}" sibTransId="{E774C23C-75DC-4B2F-BCF9-0D2C1F0C4C96}"/>
    <dgm:cxn modelId="{DDEB8088-8805-40AF-BF81-BB461CA1D084}" type="presOf" srcId="{36542CFC-5109-4411-B75E-B186631BC003}" destId="{FE760464-5AE3-4819-B10B-150BD559F863}" srcOrd="0" destOrd="0" presId="urn:microsoft.com/office/officeart/2005/8/layout/vList2"/>
    <dgm:cxn modelId="{4226A3AC-71CA-4258-AA8C-158123DE169E}" type="presOf" srcId="{4593085C-8F61-48EA-8FF4-D067F15E9090}" destId="{F929EDC7-0987-4C2A-B92C-9B3BB4257DB7}" srcOrd="0" destOrd="0" presId="urn:microsoft.com/office/officeart/2005/8/layout/vList2"/>
    <dgm:cxn modelId="{964C95D1-90F1-47EA-8A44-91E509BD24BB}" srcId="{F8A1BEB5-A13E-4118-9A5E-5173CEDD6FFF}" destId="{15F13338-E05D-4384-B21E-92CE44DFDED2}" srcOrd="4" destOrd="0" parTransId="{996729CE-CEEC-480C-AD54-F0D0F1971844}" sibTransId="{9171D5CC-ABEE-4A57-A61F-9D5D1F765755}"/>
    <dgm:cxn modelId="{1E95C4E7-39FC-4678-96D4-7F8E80AC7CA1}" srcId="{F8A1BEB5-A13E-4118-9A5E-5173CEDD6FFF}" destId="{D7050A40-4806-411C-8FD5-BE525CC06BB0}" srcOrd="0" destOrd="0" parTransId="{B9209458-8AA1-4A63-BA5B-284B6EC3A2A5}" sibTransId="{208F175B-16C5-4EF2-B00B-C988F63D3868}"/>
    <dgm:cxn modelId="{ECC5FFF3-FF89-4F75-9721-A34D1D3C7202}" type="presOf" srcId="{15F13338-E05D-4384-B21E-92CE44DFDED2}" destId="{B51C8B98-482D-42EA-B348-C8EFBACADCDE}" srcOrd="0" destOrd="0" presId="urn:microsoft.com/office/officeart/2005/8/layout/vList2"/>
    <dgm:cxn modelId="{59CC1412-19E3-4EAD-B0D7-4DD8AFC3C94A}" type="presParOf" srcId="{560C733B-7C71-404C-BBD6-F8E241622D3B}" destId="{5D6FFBFE-53E3-4155-ABB5-25D10A57E7B0}" srcOrd="0" destOrd="0" presId="urn:microsoft.com/office/officeart/2005/8/layout/vList2"/>
    <dgm:cxn modelId="{121C3816-1AC5-4439-894D-077DC947DE38}" type="presParOf" srcId="{560C733B-7C71-404C-BBD6-F8E241622D3B}" destId="{B1A6CB4E-0C96-4F99-B5A5-1FA7F536BA18}" srcOrd="1" destOrd="0" presId="urn:microsoft.com/office/officeart/2005/8/layout/vList2"/>
    <dgm:cxn modelId="{74DCD3D4-912C-4FEA-84AB-7F6084AC94A2}" type="presParOf" srcId="{560C733B-7C71-404C-BBD6-F8E241622D3B}" destId="{FE760464-5AE3-4819-B10B-150BD559F863}" srcOrd="2" destOrd="0" presId="urn:microsoft.com/office/officeart/2005/8/layout/vList2"/>
    <dgm:cxn modelId="{D36A5E88-2FE2-4414-A631-8ED65A9AC6B8}" type="presParOf" srcId="{560C733B-7C71-404C-BBD6-F8E241622D3B}" destId="{94AA3EAB-F429-49D1-81D0-85364898EEFE}" srcOrd="3" destOrd="0" presId="urn:microsoft.com/office/officeart/2005/8/layout/vList2"/>
    <dgm:cxn modelId="{98E512E8-C5FF-4A84-B7F8-9EB21A7BB3DE}" type="presParOf" srcId="{560C733B-7C71-404C-BBD6-F8E241622D3B}" destId="{25A58F9D-0E2D-4A04-8846-FB3243A4079A}" srcOrd="4" destOrd="0" presId="urn:microsoft.com/office/officeart/2005/8/layout/vList2"/>
    <dgm:cxn modelId="{0F138FB2-D558-4572-B85D-EF856DFCC212}" type="presParOf" srcId="{560C733B-7C71-404C-BBD6-F8E241622D3B}" destId="{00287303-3A46-4D20-8E62-78B3AAF6C5EE}" srcOrd="5" destOrd="0" presId="urn:microsoft.com/office/officeart/2005/8/layout/vList2"/>
    <dgm:cxn modelId="{E10D261D-54E7-4290-A9A2-A4DEA42B739D}" type="presParOf" srcId="{560C733B-7C71-404C-BBD6-F8E241622D3B}" destId="{F929EDC7-0987-4C2A-B92C-9B3BB4257DB7}" srcOrd="6" destOrd="0" presId="urn:microsoft.com/office/officeart/2005/8/layout/vList2"/>
    <dgm:cxn modelId="{94E2843B-3AD1-4C10-A91C-6F9F832452B8}" type="presParOf" srcId="{560C733B-7C71-404C-BBD6-F8E241622D3B}" destId="{1B5FFB0A-7F0F-4DFF-876B-A95E1221AD56}" srcOrd="7" destOrd="0" presId="urn:microsoft.com/office/officeart/2005/8/layout/vList2"/>
    <dgm:cxn modelId="{BC0B19F4-6B05-41E4-B5CB-9BB1FE03739B}" type="presParOf" srcId="{560C733B-7C71-404C-BBD6-F8E241622D3B}" destId="{B51C8B98-482D-42EA-B348-C8EFBACADCD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99F196-A8C4-4006-9F8D-833AE76CF02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E4060E-232B-46DC-9CA7-65C564E8A43E}">
      <dgm:prSet/>
      <dgm:spPr/>
      <dgm:t>
        <a:bodyPr/>
        <a:lstStyle/>
        <a:p>
          <a:r>
            <a:rPr lang="bg-BG" dirty="0"/>
            <a:t>Разцвет на романа като литературен жанр; началото на съвременния роман поставя Сервантес с „Дон Кихот“</a:t>
          </a:r>
          <a:endParaRPr lang="en-US" dirty="0"/>
        </a:p>
      </dgm:t>
    </dgm:pt>
    <dgm:pt modelId="{0E7E2CE9-DAA7-41CA-AA45-8BE5DB896B87}" type="parTrans" cxnId="{9D29C022-9D43-4F3B-9D76-A301EBEB535C}">
      <dgm:prSet/>
      <dgm:spPr/>
      <dgm:t>
        <a:bodyPr/>
        <a:lstStyle/>
        <a:p>
          <a:endParaRPr lang="en-US"/>
        </a:p>
      </dgm:t>
    </dgm:pt>
    <dgm:pt modelId="{41469612-12F3-49BB-8E7F-F34A9F900D6C}" type="sibTrans" cxnId="{9D29C022-9D43-4F3B-9D76-A301EBEB535C}">
      <dgm:prSet/>
      <dgm:spPr/>
      <dgm:t>
        <a:bodyPr/>
        <a:lstStyle/>
        <a:p>
          <a:endParaRPr lang="en-US"/>
        </a:p>
      </dgm:t>
    </dgm:pt>
    <dgm:pt modelId="{6BCF51B3-AF05-4E66-A795-272DDE429520}">
      <dgm:prSet/>
      <dgm:spPr/>
      <dgm:t>
        <a:bodyPr/>
        <a:lstStyle/>
        <a:p>
          <a:r>
            <a:rPr lang="bg-BG" dirty="0"/>
            <a:t>Пасторални романи (свързани с античните творби)</a:t>
          </a:r>
          <a:endParaRPr lang="en-US" dirty="0"/>
        </a:p>
      </dgm:t>
    </dgm:pt>
    <dgm:pt modelId="{599F348A-9326-4E6C-918F-818554CBAF9E}" type="parTrans" cxnId="{44AE18DD-57A8-4E62-85F2-94A03FA357DE}">
      <dgm:prSet/>
      <dgm:spPr/>
      <dgm:t>
        <a:bodyPr/>
        <a:lstStyle/>
        <a:p>
          <a:endParaRPr lang="en-US"/>
        </a:p>
      </dgm:t>
    </dgm:pt>
    <dgm:pt modelId="{327A2807-5B60-47E0-8362-376F7A267244}" type="sibTrans" cxnId="{44AE18DD-57A8-4E62-85F2-94A03FA357DE}">
      <dgm:prSet/>
      <dgm:spPr/>
      <dgm:t>
        <a:bodyPr/>
        <a:lstStyle/>
        <a:p>
          <a:endParaRPr lang="en-US"/>
        </a:p>
      </dgm:t>
    </dgm:pt>
    <dgm:pt modelId="{3151C4C4-2BF3-4B91-8797-4E3D356989C6}">
      <dgm:prSet/>
      <dgm:spPr/>
      <dgm:t>
        <a:bodyPr/>
        <a:lstStyle/>
        <a:p>
          <a:r>
            <a:rPr lang="bg-BG" dirty="0"/>
            <a:t>Рицарски романи – </a:t>
          </a:r>
          <a:r>
            <a:rPr lang="bg-BG" dirty="0" err="1"/>
            <a:t>аватюристични</a:t>
          </a:r>
          <a:r>
            <a:rPr lang="bg-BG" dirty="0"/>
            <a:t> сюжети, Средновековието – </a:t>
          </a:r>
          <a:r>
            <a:rPr lang="en-GB" dirty="0"/>
            <a:t>XII – XIII</a:t>
          </a:r>
          <a:r>
            <a:rPr lang="bg-BG" dirty="0"/>
            <a:t>в., легендарно-фантастични елементи, магьосници и пр.; в Испания са особено популярни през </a:t>
          </a:r>
          <a:r>
            <a:rPr lang="en-GB" dirty="0"/>
            <a:t>XV – XVI</a:t>
          </a:r>
          <a:r>
            <a:rPr lang="bg-BG" dirty="0"/>
            <a:t>в. , интерес към богатствата на Новия свят, „</a:t>
          </a:r>
          <a:r>
            <a:rPr lang="bg-BG" dirty="0" err="1"/>
            <a:t>Амадис</a:t>
          </a:r>
          <a:r>
            <a:rPr lang="bg-BG" dirty="0"/>
            <a:t> Галски“</a:t>
          </a:r>
          <a:endParaRPr lang="en-US" dirty="0"/>
        </a:p>
      </dgm:t>
    </dgm:pt>
    <dgm:pt modelId="{6F4C7F58-238D-4D30-9453-14DE7BE05F53}" type="parTrans" cxnId="{B30C82B9-42B0-4688-A222-62D72F0A724D}">
      <dgm:prSet/>
      <dgm:spPr/>
      <dgm:t>
        <a:bodyPr/>
        <a:lstStyle/>
        <a:p>
          <a:endParaRPr lang="en-US"/>
        </a:p>
      </dgm:t>
    </dgm:pt>
    <dgm:pt modelId="{8F8184DA-E12B-48DB-ACF4-155BE2E83138}" type="sibTrans" cxnId="{B30C82B9-42B0-4688-A222-62D72F0A724D}">
      <dgm:prSet/>
      <dgm:spPr/>
      <dgm:t>
        <a:bodyPr/>
        <a:lstStyle/>
        <a:p>
          <a:endParaRPr lang="en-US"/>
        </a:p>
      </dgm:t>
    </dgm:pt>
    <dgm:pt modelId="{83AD636B-890E-4179-B989-D47CAC67D292}">
      <dgm:prSet/>
      <dgm:spPr/>
      <dgm:t>
        <a:bodyPr/>
        <a:lstStyle/>
        <a:p>
          <a:r>
            <a:rPr lang="bg-BG" dirty="0" err="1"/>
            <a:t>Плутовски</a:t>
          </a:r>
          <a:r>
            <a:rPr lang="bg-BG" dirty="0"/>
            <a:t> ( измамнически) романи</a:t>
          </a:r>
          <a:endParaRPr lang="en-US" dirty="0"/>
        </a:p>
      </dgm:t>
    </dgm:pt>
    <dgm:pt modelId="{F9E6D94C-0D0E-4461-AFDB-67B7A37E0E03}" type="parTrans" cxnId="{5ABFE338-46E9-4B31-9992-60EB4FCEDBA9}">
      <dgm:prSet/>
      <dgm:spPr/>
      <dgm:t>
        <a:bodyPr/>
        <a:lstStyle/>
        <a:p>
          <a:endParaRPr lang="en-US"/>
        </a:p>
      </dgm:t>
    </dgm:pt>
    <dgm:pt modelId="{343B9CF6-22A7-4161-A12C-A91F984F0C84}" type="sibTrans" cxnId="{5ABFE338-46E9-4B31-9992-60EB4FCEDBA9}">
      <dgm:prSet/>
      <dgm:spPr/>
      <dgm:t>
        <a:bodyPr/>
        <a:lstStyle/>
        <a:p>
          <a:endParaRPr lang="en-US"/>
        </a:p>
      </dgm:t>
    </dgm:pt>
    <dgm:pt modelId="{210CF7AA-93B0-4806-9FB4-E67B4A07F6B8}" type="pres">
      <dgm:prSet presAssocID="{0099F196-A8C4-4006-9F8D-833AE76CF02C}" presName="Name0" presStyleCnt="0">
        <dgm:presLayoutVars>
          <dgm:dir/>
          <dgm:animLvl val="lvl"/>
          <dgm:resizeHandles val="exact"/>
        </dgm:presLayoutVars>
      </dgm:prSet>
      <dgm:spPr/>
    </dgm:pt>
    <dgm:pt modelId="{18CACA9D-33B2-4342-8CBA-632F1226D031}" type="pres">
      <dgm:prSet presAssocID="{D9E4060E-232B-46DC-9CA7-65C564E8A43E}" presName="linNode" presStyleCnt="0"/>
      <dgm:spPr/>
    </dgm:pt>
    <dgm:pt modelId="{C4DF4F0F-9237-47EF-8346-B1D0C4DF8391}" type="pres">
      <dgm:prSet presAssocID="{D9E4060E-232B-46DC-9CA7-65C564E8A43E}" presName="parentText" presStyleLbl="node1" presStyleIdx="0" presStyleCnt="4" custScaleX="277778">
        <dgm:presLayoutVars>
          <dgm:chMax val="1"/>
          <dgm:bulletEnabled val="1"/>
        </dgm:presLayoutVars>
      </dgm:prSet>
      <dgm:spPr/>
    </dgm:pt>
    <dgm:pt modelId="{AFDCACA7-5D74-458D-9A20-97D90666E4C4}" type="pres">
      <dgm:prSet presAssocID="{41469612-12F3-49BB-8E7F-F34A9F900D6C}" presName="sp" presStyleCnt="0"/>
      <dgm:spPr/>
    </dgm:pt>
    <dgm:pt modelId="{99AE045A-D998-460A-B962-4E364D333FC8}" type="pres">
      <dgm:prSet presAssocID="{6BCF51B3-AF05-4E66-A795-272DDE429520}" presName="linNode" presStyleCnt="0"/>
      <dgm:spPr/>
    </dgm:pt>
    <dgm:pt modelId="{FFDF1416-8F02-4F13-A331-6BF6951A2CFE}" type="pres">
      <dgm:prSet presAssocID="{6BCF51B3-AF05-4E66-A795-272DDE429520}" presName="parentText" presStyleLbl="node1" presStyleIdx="1" presStyleCnt="4" custScaleX="277778">
        <dgm:presLayoutVars>
          <dgm:chMax val="1"/>
          <dgm:bulletEnabled val="1"/>
        </dgm:presLayoutVars>
      </dgm:prSet>
      <dgm:spPr/>
    </dgm:pt>
    <dgm:pt modelId="{B0E6BBE8-2D50-46D4-9E4D-51D44FD7929C}" type="pres">
      <dgm:prSet presAssocID="{327A2807-5B60-47E0-8362-376F7A267244}" presName="sp" presStyleCnt="0"/>
      <dgm:spPr/>
    </dgm:pt>
    <dgm:pt modelId="{97B0B514-93B8-40A1-9D57-616F153F5F06}" type="pres">
      <dgm:prSet presAssocID="{3151C4C4-2BF3-4B91-8797-4E3D356989C6}" presName="linNode" presStyleCnt="0"/>
      <dgm:spPr/>
    </dgm:pt>
    <dgm:pt modelId="{9ADD96D9-8E76-4E3F-A0FE-89CB7D78DB5C}" type="pres">
      <dgm:prSet presAssocID="{3151C4C4-2BF3-4B91-8797-4E3D356989C6}" presName="parentText" presStyleLbl="node1" presStyleIdx="2" presStyleCnt="4" custScaleX="277778">
        <dgm:presLayoutVars>
          <dgm:chMax val="1"/>
          <dgm:bulletEnabled val="1"/>
        </dgm:presLayoutVars>
      </dgm:prSet>
      <dgm:spPr/>
    </dgm:pt>
    <dgm:pt modelId="{D8A29120-F756-477D-B5F8-AC4F44294DAD}" type="pres">
      <dgm:prSet presAssocID="{8F8184DA-E12B-48DB-ACF4-155BE2E83138}" presName="sp" presStyleCnt="0"/>
      <dgm:spPr/>
    </dgm:pt>
    <dgm:pt modelId="{A6EC7A20-B143-40A4-852F-FE747837B39F}" type="pres">
      <dgm:prSet presAssocID="{83AD636B-890E-4179-B989-D47CAC67D292}" presName="linNode" presStyleCnt="0"/>
      <dgm:spPr/>
    </dgm:pt>
    <dgm:pt modelId="{FF4B90FB-FE43-4FDE-8AF7-9CCCEFC5C2E9}" type="pres">
      <dgm:prSet presAssocID="{83AD636B-890E-4179-B989-D47CAC67D292}" presName="parentText" presStyleLbl="node1" presStyleIdx="3" presStyleCnt="4" custScaleX="277778">
        <dgm:presLayoutVars>
          <dgm:chMax val="1"/>
          <dgm:bulletEnabled val="1"/>
        </dgm:presLayoutVars>
      </dgm:prSet>
      <dgm:spPr/>
    </dgm:pt>
  </dgm:ptLst>
  <dgm:cxnLst>
    <dgm:cxn modelId="{620E3D11-BCA7-45F7-A0DB-9EB94C81847F}" type="presOf" srcId="{D9E4060E-232B-46DC-9CA7-65C564E8A43E}" destId="{C4DF4F0F-9237-47EF-8346-B1D0C4DF8391}" srcOrd="0" destOrd="0" presId="urn:microsoft.com/office/officeart/2005/8/layout/vList5"/>
    <dgm:cxn modelId="{7568C717-8991-4A71-8A67-889B2C5ED72E}" type="presOf" srcId="{83AD636B-890E-4179-B989-D47CAC67D292}" destId="{FF4B90FB-FE43-4FDE-8AF7-9CCCEFC5C2E9}" srcOrd="0" destOrd="0" presId="urn:microsoft.com/office/officeart/2005/8/layout/vList5"/>
    <dgm:cxn modelId="{22BEC917-CE8A-4807-B4C4-4B9FBD719E88}" type="presOf" srcId="{3151C4C4-2BF3-4B91-8797-4E3D356989C6}" destId="{9ADD96D9-8E76-4E3F-A0FE-89CB7D78DB5C}" srcOrd="0" destOrd="0" presId="urn:microsoft.com/office/officeart/2005/8/layout/vList5"/>
    <dgm:cxn modelId="{9D29C022-9D43-4F3B-9D76-A301EBEB535C}" srcId="{0099F196-A8C4-4006-9F8D-833AE76CF02C}" destId="{D9E4060E-232B-46DC-9CA7-65C564E8A43E}" srcOrd="0" destOrd="0" parTransId="{0E7E2CE9-DAA7-41CA-AA45-8BE5DB896B87}" sibTransId="{41469612-12F3-49BB-8E7F-F34A9F900D6C}"/>
    <dgm:cxn modelId="{5ABFE338-46E9-4B31-9992-60EB4FCEDBA9}" srcId="{0099F196-A8C4-4006-9F8D-833AE76CF02C}" destId="{83AD636B-890E-4179-B989-D47CAC67D292}" srcOrd="3" destOrd="0" parTransId="{F9E6D94C-0D0E-4461-AFDB-67B7A37E0E03}" sibTransId="{343B9CF6-22A7-4161-A12C-A91F984F0C84}"/>
    <dgm:cxn modelId="{B30C82B9-42B0-4688-A222-62D72F0A724D}" srcId="{0099F196-A8C4-4006-9F8D-833AE76CF02C}" destId="{3151C4C4-2BF3-4B91-8797-4E3D356989C6}" srcOrd="2" destOrd="0" parTransId="{6F4C7F58-238D-4D30-9453-14DE7BE05F53}" sibTransId="{8F8184DA-E12B-48DB-ACF4-155BE2E83138}"/>
    <dgm:cxn modelId="{44AE18DD-57A8-4E62-85F2-94A03FA357DE}" srcId="{0099F196-A8C4-4006-9F8D-833AE76CF02C}" destId="{6BCF51B3-AF05-4E66-A795-272DDE429520}" srcOrd="1" destOrd="0" parTransId="{599F348A-9326-4E6C-918F-818554CBAF9E}" sibTransId="{327A2807-5B60-47E0-8362-376F7A267244}"/>
    <dgm:cxn modelId="{5EA33EDD-181A-4C8F-BFB4-BAE00B166FB8}" type="presOf" srcId="{0099F196-A8C4-4006-9F8D-833AE76CF02C}" destId="{210CF7AA-93B0-4806-9FB4-E67B4A07F6B8}" srcOrd="0" destOrd="0" presId="urn:microsoft.com/office/officeart/2005/8/layout/vList5"/>
    <dgm:cxn modelId="{19461DF6-38B1-42E8-A0D9-EECE8EEADE90}" type="presOf" srcId="{6BCF51B3-AF05-4E66-A795-272DDE429520}" destId="{FFDF1416-8F02-4F13-A331-6BF6951A2CFE}" srcOrd="0" destOrd="0" presId="urn:microsoft.com/office/officeart/2005/8/layout/vList5"/>
    <dgm:cxn modelId="{553251A0-5198-46C8-93B7-2CF633B5B014}" type="presParOf" srcId="{210CF7AA-93B0-4806-9FB4-E67B4A07F6B8}" destId="{18CACA9D-33B2-4342-8CBA-632F1226D031}" srcOrd="0" destOrd="0" presId="urn:microsoft.com/office/officeart/2005/8/layout/vList5"/>
    <dgm:cxn modelId="{E8F41547-CCAD-4AEF-A8C8-1468FAEC8379}" type="presParOf" srcId="{18CACA9D-33B2-4342-8CBA-632F1226D031}" destId="{C4DF4F0F-9237-47EF-8346-B1D0C4DF8391}" srcOrd="0" destOrd="0" presId="urn:microsoft.com/office/officeart/2005/8/layout/vList5"/>
    <dgm:cxn modelId="{E7EC0C50-1A5D-4638-97D4-D055D0E67FA3}" type="presParOf" srcId="{210CF7AA-93B0-4806-9FB4-E67B4A07F6B8}" destId="{AFDCACA7-5D74-458D-9A20-97D90666E4C4}" srcOrd="1" destOrd="0" presId="urn:microsoft.com/office/officeart/2005/8/layout/vList5"/>
    <dgm:cxn modelId="{43206CEF-284A-49B8-8821-1DFC1452C0CD}" type="presParOf" srcId="{210CF7AA-93B0-4806-9FB4-E67B4A07F6B8}" destId="{99AE045A-D998-460A-B962-4E364D333FC8}" srcOrd="2" destOrd="0" presId="urn:microsoft.com/office/officeart/2005/8/layout/vList5"/>
    <dgm:cxn modelId="{6E976990-D1E5-405A-9FB7-15282A724EF7}" type="presParOf" srcId="{99AE045A-D998-460A-B962-4E364D333FC8}" destId="{FFDF1416-8F02-4F13-A331-6BF6951A2CFE}" srcOrd="0" destOrd="0" presId="urn:microsoft.com/office/officeart/2005/8/layout/vList5"/>
    <dgm:cxn modelId="{BB4D6EE0-3B18-4AA7-9261-CBA06BB228ED}" type="presParOf" srcId="{210CF7AA-93B0-4806-9FB4-E67B4A07F6B8}" destId="{B0E6BBE8-2D50-46D4-9E4D-51D44FD7929C}" srcOrd="3" destOrd="0" presId="urn:microsoft.com/office/officeart/2005/8/layout/vList5"/>
    <dgm:cxn modelId="{0B66FA08-F093-4A12-B0F1-D752A982D296}" type="presParOf" srcId="{210CF7AA-93B0-4806-9FB4-E67B4A07F6B8}" destId="{97B0B514-93B8-40A1-9D57-616F153F5F06}" srcOrd="4" destOrd="0" presId="urn:microsoft.com/office/officeart/2005/8/layout/vList5"/>
    <dgm:cxn modelId="{B845DB81-BE2E-4CA6-9A9D-05AAEC6F0C6E}" type="presParOf" srcId="{97B0B514-93B8-40A1-9D57-616F153F5F06}" destId="{9ADD96D9-8E76-4E3F-A0FE-89CB7D78DB5C}" srcOrd="0" destOrd="0" presId="urn:microsoft.com/office/officeart/2005/8/layout/vList5"/>
    <dgm:cxn modelId="{0BF29597-E94F-41D9-8E90-F120ED4C7255}" type="presParOf" srcId="{210CF7AA-93B0-4806-9FB4-E67B4A07F6B8}" destId="{D8A29120-F756-477D-B5F8-AC4F44294DAD}" srcOrd="5" destOrd="0" presId="urn:microsoft.com/office/officeart/2005/8/layout/vList5"/>
    <dgm:cxn modelId="{997E1459-AD8A-4B2C-9642-2369D868E428}" type="presParOf" srcId="{210CF7AA-93B0-4806-9FB4-E67B4A07F6B8}" destId="{A6EC7A20-B143-40A4-852F-FE747837B39F}" srcOrd="6" destOrd="0" presId="urn:microsoft.com/office/officeart/2005/8/layout/vList5"/>
    <dgm:cxn modelId="{36BE7F7B-E782-48EC-881B-3E2AD0484099}" type="presParOf" srcId="{A6EC7A20-B143-40A4-852F-FE747837B39F}" destId="{FF4B90FB-FE43-4FDE-8AF7-9CCCEFC5C2E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FFBFE-53E3-4155-ABB5-25D10A57E7B0}">
      <dsp:nvSpPr>
        <dsp:cNvPr id="0" name=""/>
        <dsp:cNvSpPr/>
      </dsp:nvSpPr>
      <dsp:spPr>
        <a:xfrm>
          <a:off x="0" y="660714"/>
          <a:ext cx="6832212" cy="7195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Разцвет на хуманизма</a:t>
          </a:r>
          <a:endParaRPr lang="en-US" sz="3000" kern="1200"/>
        </a:p>
      </dsp:txBody>
      <dsp:txXfrm>
        <a:off x="35125" y="695839"/>
        <a:ext cx="6761962" cy="649299"/>
      </dsp:txXfrm>
    </dsp:sp>
    <dsp:sp modelId="{FE760464-5AE3-4819-B10B-150BD559F863}">
      <dsp:nvSpPr>
        <dsp:cNvPr id="0" name=""/>
        <dsp:cNvSpPr/>
      </dsp:nvSpPr>
      <dsp:spPr>
        <a:xfrm>
          <a:off x="0" y="1466664"/>
          <a:ext cx="6832212" cy="719549"/>
        </a:xfrm>
        <a:prstGeom prst="roundRect">
          <a:avLst/>
        </a:prstGeom>
        <a:gradFill rotWithShape="0">
          <a:gsLst>
            <a:gs pos="0">
              <a:schemeClr val="accent2">
                <a:hueOff val="113291"/>
                <a:satOff val="-11998"/>
                <a:lumOff val="-294"/>
                <a:alphaOff val="0"/>
                <a:tint val="96000"/>
                <a:lumMod val="104000"/>
              </a:schemeClr>
            </a:gs>
            <a:gs pos="100000">
              <a:schemeClr val="accent2">
                <a:hueOff val="113291"/>
                <a:satOff val="-11998"/>
                <a:lumOff val="-29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Мигел де Сервантес</a:t>
          </a:r>
          <a:endParaRPr lang="en-US" sz="3000" kern="1200"/>
        </a:p>
      </dsp:txBody>
      <dsp:txXfrm>
        <a:off x="35125" y="1501789"/>
        <a:ext cx="6761962" cy="649299"/>
      </dsp:txXfrm>
    </dsp:sp>
    <dsp:sp modelId="{25A58F9D-0E2D-4A04-8846-FB3243A4079A}">
      <dsp:nvSpPr>
        <dsp:cNvPr id="0" name=""/>
        <dsp:cNvSpPr/>
      </dsp:nvSpPr>
      <dsp:spPr>
        <a:xfrm>
          <a:off x="0" y="2272614"/>
          <a:ext cx="6832212" cy="719549"/>
        </a:xfrm>
        <a:prstGeom prst="roundRect">
          <a:avLst/>
        </a:prstGeom>
        <a:gradFill rotWithShape="0">
          <a:gsLst>
            <a:gs pos="0">
              <a:schemeClr val="accent2">
                <a:hueOff val="226582"/>
                <a:satOff val="-23996"/>
                <a:lumOff val="-588"/>
                <a:alphaOff val="0"/>
                <a:tint val="96000"/>
                <a:lumMod val="104000"/>
              </a:schemeClr>
            </a:gs>
            <a:gs pos="100000">
              <a:schemeClr val="accent2">
                <a:hueOff val="226582"/>
                <a:satOff val="-23996"/>
                <a:lumOff val="-58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Тирсо де Молина</a:t>
          </a:r>
          <a:endParaRPr lang="en-US" sz="3000" kern="1200"/>
        </a:p>
      </dsp:txBody>
      <dsp:txXfrm>
        <a:off x="35125" y="2307739"/>
        <a:ext cx="6761962" cy="649299"/>
      </dsp:txXfrm>
    </dsp:sp>
    <dsp:sp modelId="{F929EDC7-0987-4C2A-B92C-9B3BB4257DB7}">
      <dsp:nvSpPr>
        <dsp:cNvPr id="0" name=""/>
        <dsp:cNvSpPr/>
      </dsp:nvSpPr>
      <dsp:spPr>
        <a:xfrm>
          <a:off x="0" y="3078564"/>
          <a:ext cx="6832212" cy="719549"/>
        </a:xfrm>
        <a:prstGeom prst="roundRect">
          <a:avLst/>
        </a:prstGeom>
        <a:gradFill rotWithShape="0">
          <a:gsLst>
            <a:gs pos="0">
              <a:schemeClr val="accent2">
                <a:hueOff val="339874"/>
                <a:satOff val="-35995"/>
                <a:lumOff val="-882"/>
                <a:alphaOff val="0"/>
                <a:tint val="96000"/>
                <a:lumMod val="104000"/>
              </a:schemeClr>
            </a:gs>
            <a:gs pos="100000">
              <a:schemeClr val="accent2">
                <a:hueOff val="339874"/>
                <a:satOff val="-35995"/>
                <a:lumOff val="-88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Комедиографът Лопе де Вега</a:t>
          </a:r>
          <a:endParaRPr lang="en-US" sz="3000" kern="1200"/>
        </a:p>
      </dsp:txBody>
      <dsp:txXfrm>
        <a:off x="35125" y="3113689"/>
        <a:ext cx="6761962" cy="649299"/>
      </dsp:txXfrm>
    </dsp:sp>
    <dsp:sp modelId="{B51C8B98-482D-42EA-B348-C8EFBACADCDE}">
      <dsp:nvSpPr>
        <dsp:cNvPr id="0" name=""/>
        <dsp:cNvSpPr/>
      </dsp:nvSpPr>
      <dsp:spPr>
        <a:xfrm>
          <a:off x="0" y="3884514"/>
          <a:ext cx="6832212" cy="719549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 err="1"/>
            <a:t>Художниците</a:t>
          </a:r>
          <a:r>
            <a:rPr lang="ru-RU" sz="3000" kern="1200" dirty="0"/>
            <a:t> Веласкес, Ел Греко </a:t>
          </a:r>
          <a:endParaRPr lang="en-US" sz="3000" kern="1200" dirty="0"/>
        </a:p>
      </dsp:txBody>
      <dsp:txXfrm>
        <a:off x="35125" y="3919639"/>
        <a:ext cx="6761962" cy="6492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DF4F0F-9237-47EF-8346-B1D0C4DF8391}">
      <dsp:nvSpPr>
        <dsp:cNvPr id="0" name=""/>
        <dsp:cNvSpPr/>
      </dsp:nvSpPr>
      <dsp:spPr>
        <a:xfrm>
          <a:off x="3207" y="1881"/>
          <a:ext cx="6568119" cy="9049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300" kern="1200" dirty="0"/>
            <a:t>Разцвет на романа като литературен жанр; началото на съвременния роман поставя Сервантес с „Дон Кихот“</a:t>
          </a:r>
          <a:endParaRPr lang="en-US" sz="1300" kern="1200" dirty="0"/>
        </a:p>
      </dsp:txBody>
      <dsp:txXfrm>
        <a:off x="47382" y="46056"/>
        <a:ext cx="6479769" cy="816587"/>
      </dsp:txXfrm>
    </dsp:sp>
    <dsp:sp modelId="{FFDF1416-8F02-4F13-A331-6BF6951A2CFE}">
      <dsp:nvSpPr>
        <dsp:cNvPr id="0" name=""/>
        <dsp:cNvSpPr/>
      </dsp:nvSpPr>
      <dsp:spPr>
        <a:xfrm>
          <a:off x="3207" y="952065"/>
          <a:ext cx="6568119" cy="9049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300" kern="1200" dirty="0"/>
            <a:t>Пасторални романи (свързани с античните творби)</a:t>
          </a:r>
          <a:endParaRPr lang="en-US" sz="1300" kern="1200" dirty="0"/>
        </a:p>
      </dsp:txBody>
      <dsp:txXfrm>
        <a:off x="47382" y="996240"/>
        <a:ext cx="6479769" cy="816587"/>
      </dsp:txXfrm>
    </dsp:sp>
    <dsp:sp modelId="{9ADD96D9-8E76-4E3F-A0FE-89CB7D78DB5C}">
      <dsp:nvSpPr>
        <dsp:cNvPr id="0" name=""/>
        <dsp:cNvSpPr/>
      </dsp:nvSpPr>
      <dsp:spPr>
        <a:xfrm>
          <a:off x="3207" y="1902249"/>
          <a:ext cx="6568119" cy="9049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300" kern="1200" dirty="0"/>
            <a:t>Рицарски романи – </a:t>
          </a:r>
          <a:r>
            <a:rPr lang="bg-BG" sz="1300" kern="1200" dirty="0" err="1"/>
            <a:t>аватюристични</a:t>
          </a:r>
          <a:r>
            <a:rPr lang="bg-BG" sz="1300" kern="1200" dirty="0"/>
            <a:t> сюжети, Средновековието – </a:t>
          </a:r>
          <a:r>
            <a:rPr lang="en-GB" sz="1300" kern="1200" dirty="0"/>
            <a:t>XII – XIII</a:t>
          </a:r>
          <a:r>
            <a:rPr lang="bg-BG" sz="1300" kern="1200" dirty="0"/>
            <a:t>в., легендарно-фантастични елементи, магьосници и пр.; в Испания са особено популярни през </a:t>
          </a:r>
          <a:r>
            <a:rPr lang="en-GB" sz="1300" kern="1200" dirty="0"/>
            <a:t>XV – XVI</a:t>
          </a:r>
          <a:r>
            <a:rPr lang="bg-BG" sz="1300" kern="1200" dirty="0"/>
            <a:t>в. , интерес към богатствата на Новия свят, „</a:t>
          </a:r>
          <a:r>
            <a:rPr lang="bg-BG" sz="1300" kern="1200" dirty="0" err="1"/>
            <a:t>Амадис</a:t>
          </a:r>
          <a:r>
            <a:rPr lang="bg-BG" sz="1300" kern="1200" dirty="0"/>
            <a:t> Галски“</a:t>
          </a:r>
          <a:endParaRPr lang="en-US" sz="1300" kern="1200" dirty="0"/>
        </a:p>
      </dsp:txBody>
      <dsp:txXfrm>
        <a:off x="47382" y="1946424"/>
        <a:ext cx="6479769" cy="816587"/>
      </dsp:txXfrm>
    </dsp:sp>
    <dsp:sp modelId="{FF4B90FB-FE43-4FDE-8AF7-9CCCEFC5C2E9}">
      <dsp:nvSpPr>
        <dsp:cNvPr id="0" name=""/>
        <dsp:cNvSpPr/>
      </dsp:nvSpPr>
      <dsp:spPr>
        <a:xfrm>
          <a:off x="3207" y="2852434"/>
          <a:ext cx="6568119" cy="9049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300" kern="1200" dirty="0" err="1"/>
            <a:t>Плутовски</a:t>
          </a:r>
          <a:r>
            <a:rPr lang="bg-BG" sz="1300" kern="1200" dirty="0"/>
            <a:t> ( измамнически) романи</a:t>
          </a:r>
          <a:endParaRPr lang="en-US" sz="1300" kern="1200" dirty="0"/>
        </a:p>
      </dsp:txBody>
      <dsp:txXfrm>
        <a:off x="47382" y="2896609"/>
        <a:ext cx="6479769" cy="816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AB9125E-AA06-4F8E-9AE9-E7B996E92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8690" y="844510"/>
            <a:ext cx="3710018" cy="4169749"/>
          </a:xfrm>
        </p:spPr>
        <p:txBody>
          <a:bodyPr>
            <a:normAutofit/>
          </a:bodyPr>
          <a:lstStyle/>
          <a:p>
            <a:r>
              <a:rPr lang="bg-BG" sz="4400" dirty="0"/>
              <a:t>Мигел де Сервантес </a:t>
            </a:r>
            <a:r>
              <a:rPr lang="bg-BG" sz="4400" dirty="0" err="1"/>
              <a:t>Сааведра</a:t>
            </a:r>
            <a:r>
              <a:rPr lang="bg-BG" sz="4400" dirty="0"/>
              <a:t> „Дон Кихот“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D7627481-7DD3-4BC8-A3E5-B2E0E991F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8690" y="5097928"/>
            <a:ext cx="3710018" cy="915561"/>
          </a:xfrm>
        </p:spPr>
        <p:txBody>
          <a:bodyPr>
            <a:normAutofit/>
          </a:bodyPr>
          <a:lstStyle/>
          <a:p>
            <a:r>
              <a:rPr lang="bg-BG" dirty="0"/>
              <a:t>„Човек е син на своите </a:t>
            </a:r>
            <a:r>
              <a:rPr lang="bg-BG"/>
              <a:t>дела“</a:t>
            </a:r>
            <a:endParaRPr lang="bg-BG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2C6F9AD6-5AFA-47F9-8733-7AEBC1FEFC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801"/>
          <a:stretch/>
        </p:blipFill>
        <p:spPr>
          <a:xfrm>
            <a:off x="6095998" y="-20965"/>
            <a:ext cx="6096002" cy="687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21">
            <a:extLst>
              <a:ext uri="{FF2B5EF4-FFF2-40B4-BE49-F238E27FC236}">
                <a16:creationId xmlns:a16="http://schemas.microsoft.com/office/drawing/2014/main" id="{04C56FBC-E865-4046-B28B-0CC2BE4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0 w 8170246"/>
              <a:gd name="connsiteY0" fmla="*/ 0 h 6858000"/>
              <a:gd name="connsiteX1" fmla="*/ 98791 w 8170246"/>
              <a:gd name="connsiteY1" fmla="*/ 0 h 6858000"/>
              <a:gd name="connsiteX2" fmla="*/ 4862151 w 8170246"/>
              <a:gd name="connsiteY2" fmla="*/ 0 h 6858000"/>
              <a:gd name="connsiteX3" fmla="*/ 8088169 w 8170246"/>
              <a:gd name="connsiteY3" fmla="*/ 3226735 h 6858000"/>
              <a:gd name="connsiteX4" fmla="*/ 8088169 w 8170246"/>
              <a:gd name="connsiteY4" fmla="*/ 3626507 h 6858000"/>
              <a:gd name="connsiteX5" fmla="*/ 4857393 w 8170246"/>
              <a:gd name="connsiteY5" fmla="*/ 6858000 h 6858000"/>
              <a:gd name="connsiteX6" fmla="*/ 133398 w 8170246"/>
              <a:gd name="connsiteY6" fmla="*/ 6858000 h 6858000"/>
              <a:gd name="connsiteX7" fmla="*/ 0 w 81702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70246" h="6858000">
                <a:moveTo>
                  <a:pt x="0" y="0"/>
                </a:moveTo>
                <a:lnTo>
                  <a:pt x="98791" y="0"/>
                </a:lnTo>
                <a:cubicBezTo>
                  <a:pt x="1141045" y="0"/>
                  <a:pt x="2657051" y="0"/>
                  <a:pt x="4862151" y="0"/>
                </a:cubicBez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7" name="Картина 6" descr="Картина, която съдържа текст, открито, вода, хора&#10;&#10;Описанието е генерирано автоматично">
            <a:extLst>
              <a:ext uri="{FF2B5EF4-FFF2-40B4-BE49-F238E27FC236}">
                <a16:creationId xmlns:a16="http://schemas.microsoft.com/office/drawing/2014/main" id="{111C7B28-CD4A-4DCB-90C0-92A7AF642A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148" r="2" b="18071"/>
          <a:stretch/>
        </p:blipFill>
        <p:spPr>
          <a:xfrm>
            <a:off x="4862152" y="10"/>
            <a:ext cx="7329848" cy="3428990"/>
          </a:xfrm>
          <a:custGeom>
            <a:avLst/>
            <a:gdLst/>
            <a:ahLst/>
            <a:cxnLst/>
            <a:rect l="l" t="t" r="r" b="b"/>
            <a:pathLst>
              <a:path w="7329848" h="3429000">
                <a:moveTo>
                  <a:pt x="0" y="0"/>
                </a:moveTo>
                <a:lnTo>
                  <a:pt x="7329848" y="0"/>
                </a:lnTo>
                <a:lnTo>
                  <a:pt x="7329848" y="3429000"/>
                </a:lnTo>
                <a:lnTo>
                  <a:pt x="3307637" y="3429000"/>
                </a:lnTo>
                <a:lnTo>
                  <a:pt x="3308095" y="3426621"/>
                </a:lnTo>
                <a:cubicBezTo>
                  <a:pt x="3308095" y="3354043"/>
                  <a:pt x="3280736" y="3281466"/>
                  <a:pt x="3226017" y="322673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505D1E0-3363-4362-BFAC-E76122F28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8" y="626533"/>
            <a:ext cx="5282758" cy="1278467"/>
          </a:xfrm>
        </p:spPr>
        <p:txBody>
          <a:bodyPr anchor="ctr">
            <a:normAutofit/>
          </a:bodyPr>
          <a:lstStyle/>
          <a:p>
            <a:r>
              <a:rPr lang="bg-BG" sz="3200">
                <a:solidFill>
                  <a:srgbClr val="FEFFFF"/>
                </a:solidFill>
              </a:rPr>
              <a:t>Испански ренесанс</a:t>
            </a:r>
          </a:p>
        </p:txBody>
      </p:sp>
      <p:pic>
        <p:nvPicPr>
          <p:cNvPr id="6" name="Картина 5" descr="Картина, която съдържа текст&#10;&#10;Описанието е генерирано автоматично">
            <a:extLst>
              <a:ext uri="{FF2B5EF4-FFF2-40B4-BE49-F238E27FC236}">
                <a16:creationId xmlns:a16="http://schemas.microsoft.com/office/drawing/2014/main" id="{DC6D6485-CCCB-44A8-8B1D-83199341EF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06" r="3" b="16609"/>
          <a:stretch/>
        </p:blipFill>
        <p:spPr>
          <a:xfrm>
            <a:off x="4857394" y="3429000"/>
            <a:ext cx="7334607" cy="3429000"/>
          </a:xfrm>
          <a:custGeom>
            <a:avLst/>
            <a:gdLst/>
            <a:ahLst/>
            <a:cxnLst/>
            <a:rect l="l" t="t" r="r" b="b"/>
            <a:pathLst>
              <a:path w="7334607" h="3429000">
                <a:moveTo>
                  <a:pt x="3312396" y="0"/>
                </a:moveTo>
                <a:lnTo>
                  <a:pt x="7334607" y="0"/>
                </a:lnTo>
                <a:lnTo>
                  <a:pt x="7334607" y="3429000"/>
                </a:lnTo>
                <a:lnTo>
                  <a:pt x="0" y="3429000"/>
                </a:lnTo>
                <a:cubicBezTo>
                  <a:pt x="3230776" y="197507"/>
                  <a:pt x="3230776" y="197507"/>
                  <a:pt x="3230776" y="197507"/>
                </a:cubicBezTo>
                <a:cubicBezTo>
                  <a:pt x="3258135" y="170142"/>
                  <a:pt x="3278655" y="138314"/>
                  <a:pt x="3292335" y="104256"/>
                </a:cubicBezTo>
                <a:close/>
              </a:path>
            </a:pathLst>
          </a:custGeom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A5861102-312C-4A48-9F8B-44512D3AE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9" y="1679510"/>
            <a:ext cx="5282758" cy="2202026"/>
          </a:xfrm>
        </p:spPr>
        <p:txBody>
          <a:bodyPr>
            <a:normAutofit/>
          </a:bodyPr>
          <a:lstStyle/>
          <a:p>
            <a:r>
              <a:rPr lang="bg-BG" dirty="0">
                <a:solidFill>
                  <a:srgbClr val="FEFFFF"/>
                </a:solidFill>
              </a:rPr>
              <a:t>Времева рамка – </a:t>
            </a:r>
            <a:r>
              <a:rPr lang="en-GB" dirty="0">
                <a:solidFill>
                  <a:srgbClr val="FEFFFF"/>
                </a:solidFill>
              </a:rPr>
              <a:t>XVI – </a:t>
            </a:r>
            <a:r>
              <a:rPr lang="bg-BG" dirty="0">
                <a:solidFill>
                  <a:srgbClr val="FEFFFF"/>
                </a:solidFill>
              </a:rPr>
              <a:t>началото на </a:t>
            </a:r>
            <a:r>
              <a:rPr lang="en-GB" dirty="0">
                <a:solidFill>
                  <a:srgbClr val="FEFFFF"/>
                </a:solidFill>
              </a:rPr>
              <a:t>XVII</a:t>
            </a:r>
            <a:r>
              <a:rPr lang="bg-BG" dirty="0">
                <a:solidFill>
                  <a:srgbClr val="FEFFFF"/>
                </a:solidFill>
              </a:rPr>
              <a:t>в.</a:t>
            </a:r>
          </a:p>
          <a:p>
            <a:r>
              <a:rPr lang="bg-BG" dirty="0">
                <a:solidFill>
                  <a:srgbClr val="FEFFFF"/>
                </a:solidFill>
              </a:rPr>
              <a:t>Управлението на Филип </a:t>
            </a:r>
            <a:r>
              <a:rPr lang="en-GB" dirty="0">
                <a:solidFill>
                  <a:srgbClr val="FEFFFF"/>
                </a:solidFill>
              </a:rPr>
              <a:t>II </a:t>
            </a:r>
            <a:r>
              <a:rPr lang="bg-BG" dirty="0">
                <a:solidFill>
                  <a:srgbClr val="FEFFFF"/>
                </a:solidFill>
              </a:rPr>
              <a:t>и</a:t>
            </a:r>
            <a:r>
              <a:rPr lang="en-GB" dirty="0">
                <a:solidFill>
                  <a:srgbClr val="FEFFFF"/>
                </a:solidFill>
              </a:rPr>
              <a:t> </a:t>
            </a:r>
            <a:r>
              <a:rPr lang="bg-BG" dirty="0">
                <a:solidFill>
                  <a:srgbClr val="FEFFFF"/>
                </a:solidFill>
              </a:rPr>
              <a:t>завоевателната политика на Испания</a:t>
            </a:r>
          </a:p>
          <a:p>
            <a:r>
              <a:rPr lang="bg-BG" dirty="0">
                <a:solidFill>
                  <a:srgbClr val="FEFFFF"/>
                </a:solidFill>
              </a:rPr>
              <a:t>Ролята на Инквизицията</a:t>
            </a:r>
          </a:p>
        </p:txBody>
      </p:sp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0813B75A-FB7E-4553-9AEF-B89B08F30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68" y="4055522"/>
            <a:ext cx="4315525" cy="240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F68DA86-4443-4965-BEC8-C8DF031F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bg-BG" sz="3200" dirty="0">
                <a:solidFill>
                  <a:schemeClr val="bg1"/>
                </a:solidFill>
              </a:rPr>
              <a:t>Испански ренесанс</a:t>
            </a:r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Контейнер за съдържание 2">
            <a:extLst>
              <a:ext uri="{FF2B5EF4-FFF2-40B4-BE49-F238E27FC236}">
                <a16:creationId xmlns:a16="http://schemas.microsoft.com/office/drawing/2014/main" id="{74D3FFE4-F6F8-4393-9B2D-9F8C256171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731104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839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9322FDE-3383-4510-B9D4-0C6004E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85A91E4-C41B-44F9-AD6C-E550DBB2A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578" y="1259602"/>
            <a:ext cx="4346812" cy="1280890"/>
          </a:xfrm>
        </p:spPr>
        <p:txBody>
          <a:bodyPr>
            <a:normAutofit/>
          </a:bodyPr>
          <a:lstStyle/>
          <a:p>
            <a:r>
              <a:rPr lang="bg-BG" sz="3200" dirty="0"/>
              <a:t>Веласкес</a:t>
            </a:r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76135DFC-F33F-4457-897B-AF7854A40A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665" r="-1" b="5681"/>
          <a:stretch/>
        </p:blipFill>
        <p:spPr>
          <a:xfrm>
            <a:off x="20" y="10"/>
            <a:ext cx="6100061" cy="3383267"/>
          </a:xfrm>
          <a:prstGeom prst="rect">
            <a:avLst/>
          </a:prstGeom>
        </p:spPr>
      </p:pic>
      <p:sp>
        <p:nvSpPr>
          <p:cNvPr id="15" name="Freeform 11">
            <a:extLst>
              <a:ext uri="{FF2B5EF4-FFF2-40B4-BE49-F238E27FC236}">
                <a16:creationId xmlns:a16="http://schemas.microsoft.com/office/drawing/2014/main" id="{E57ED7AF-B13C-4D71-9624-85233865F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10603473" y="468712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9AAEED80-E7B1-4FE9-A97E-E549126F05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95" r="9049" b="1"/>
          <a:stretch/>
        </p:blipFill>
        <p:spPr>
          <a:xfrm>
            <a:off x="1" y="3474720"/>
            <a:ext cx="3004322" cy="3383286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AD2DC940-452D-42FB-991A-098321F213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669" r="13166" b="-2"/>
          <a:stretch/>
        </p:blipFill>
        <p:spPr>
          <a:xfrm>
            <a:off x="3095762" y="3474721"/>
            <a:ext cx="3004319" cy="3383280"/>
          </a:xfrm>
          <a:prstGeom prst="rect">
            <a:avLst/>
          </a:prstGeom>
        </p:spPr>
      </p:pic>
      <p:pic>
        <p:nvPicPr>
          <p:cNvPr id="8" name="Контейнер за съдържание 7" descr="Картина, която съдържа текст, лице, група, позиращ&#10;&#10;Описанието е генерирано автоматично">
            <a:extLst>
              <a:ext uri="{FF2B5EF4-FFF2-40B4-BE49-F238E27FC236}">
                <a16:creationId xmlns:a16="http://schemas.microsoft.com/office/drawing/2014/main" id="{B3900D54-F8F3-4EB0-9069-7B00BB0E1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686663" y="2736850"/>
            <a:ext cx="4333649" cy="3382963"/>
          </a:xfrm>
        </p:spPr>
      </p:pic>
    </p:spTree>
    <p:extLst>
      <p:ext uri="{BB962C8B-B14F-4D97-AF65-F5344CB8AC3E}">
        <p14:creationId xmlns:p14="http://schemas.microsoft.com/office/powerpoint/2010/main" val="646855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B60F581-C482-4448-9737-ACF9DEE25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865" y="624110"/>
            <a:ext cx="5778069" cy="999417"/>
          </a:xfrm>
        </p:spPr>
        <p:txBody>
          <a:bodyPr>
            <a:normAutofit fontScale="90000"/>
          </a:bodyPr>
          <a:lstStyle/>
          <a:p>
            <a:r>
              <a:rPr lang="bg-BG" dirty="0"/>
              <a:t>Представители на Испанския ренесанс</a:t>
            </a:r>
          </a:p>
        </p:txBody>
      </p:sp>
      <p:pic>
        <p:nvPicPr>
          <p:cNvPr id="9" name="Контейнер за съдържание 8">
            <a:extLst>
              <a:ext uri="{FF2B5EF4-FFF2-40B4-BE49-F238E27FC236}">
                <a16:creationId xmlns:a16="http://schemas.microsoft.com/office/drawing/2014/main" id="{E379AE47-5BCA-4E26-9A58-FC22A125A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4865" y="2501469"/>
            <a:ext cx="4742754" cy="31618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Контейнер за съдържание 6">
            <a:extLst>
              <a:ext uri="{FF2B5EF4-FFF2-40B4-BE49-F238E27FC236}">
                <a16:creationId xmlns:a16="http://schemas.microsoft.com/office/drawing/2014/main" id="{4A260040-7646-48FE-92F2-53F0E93658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79" r="-3" b="30076"/>
          <a:stretch/>
        </p:blipFill>
        <p:spPr>
          <a:xfrm>
            <a:off x="7176309" y="624110"/>
            <a:ext cx="3768466" cy="26273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486CD68A-BC7F-475A-97F8-2586DAB265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57" r="7651" b="3"/>
          <a:stretch/>
        </p:blipFill>
        <p:spPr>
          <a:xfrm>
            <a:off x="6971036" y="3606566"/>
            <a:ext cx="3768466" cy="262732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5536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91B121-12B5-4977-A064-636AB0B9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608724B-EE86-4D3E-85EB-73BCE359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6574536" cy="1259894"/>
          </a:xfrm>
        </p:spPr>
        <p:txBody>
          <a:bodyPr>
            <a:normAutofit/>
          </a:bodyPr>
          <a:lstStyle/>
          <a:p>
            <a:r>
              <a:rPr lang="bg-BG" dirty="0"/>
              <a:t>Жанрови форми в литературата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D05F70-AB3E-4472-B26B-EFE6A5A59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5" name="Контейнер за съдържание 2">
            <a:extLst>
              <a:ext uri="{FF2B5EF4-FFF2-40B4-BE49-F238E27FC236}">
                <a16:creationId xmlns:a16="http://schemas.microsoft.com/office/drawing/2014/main" id="{B39D8CB3-8853-4500-95C3-EC32E51EE8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412715"/>
              </p:ext>
            </p:extLst>
          </p:nvPr>
        </p:nvGraphicFramePr>
        <p:xfrm>
          <a:off x="649224" y="2133600"/>
          <a:ext cx="6574535" cy="3759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736A0B89-B722-4B9F-8591-ECA3DE256C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3536" y="645106"/>
            <a:ext cx="3358558" cy="5247747"/>
          </a:xfrm>
          <a:prstGeom prst="rect">
            <a:avLst/>
          </a:prstGeom>
        </p:spPr>
      </p:pic>
      <p:sp>
        <p:nvSpPr>
          <p:cNvPr id="13" name="Freeform 11">
            <a:extLst>
              <a:ext uri="{FF2B5EF4-FFF2-40B4-BE49-F238E27FC236}">
                <a16:creationId xmlns:a16="http://schemas.microsoft.com/office/drawing/2014/main" id="{21F6BE39-9E37-45F0-B10C-92305CFB7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2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88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9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2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3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4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5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6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8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9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102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3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6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7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0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3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40803DB-B64E-403A-B724-CD71A199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g-BG" sz="2800" dirty="0"/>
              <a:t>Биографичен и творчески портрет на Мигел де Сервантес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7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EE458816-01C9-4D6F-93DE-6EE411722B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7" r="5337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EAE7E35-FFE7-4C10-BDCE-42F728F2C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360109" cy="418892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bg-BG" sz="1400" dirty="0"/>
              <a:t>1547г. – роден в </a:t>
            </a:r>
            <a:r>
              <a:rPr lang="bg-BG" sz="1400" dirty="0" err="1"/>
              <a:t>Алкала</a:t>
            </a:r>
            <a:r>
              <a:rPr lang="bg-BG" sz="1400" dirty="0"/>
              <a:t> де </a:t>
            </a:r>
            <a:r>
              <a:rPr lang="bg-BG" sz="1400" dirty="0" err="1"/>
              <a:t>Енарес</a:t>
            </a:r>
            <a:r>
              <a:rPr lang="bg-BG" sz="1400" dirty="0"/>
              <a:t> в семейството на лекар хирург Родриго де Сервантес и Леонор де </a:t>
            </a:r>
            <a:r>
              <a:rPr lang="bg-BG" sz="1400" dirty="0" err="1"/>
              <a:t>Кортинас</a:t>
            </a:r>
            <a:r>
              <a:rPr lang="bg-BG" sz="1400" dirty="0"/>
              <a:t>;</a:t>
            </a:r>
          </a:p>
          <a:p>
            <a:pPr>
              <a:lnSpc>
                <a:spcPct val="90000"/>
              </a:lnSpc>
            </a:pPr>
            <a:r>
              <a:rPr lang="bg-BG" sz="1400" dirty="0"/>
              <a:t>4 дете в семейството, разпокъсано образование;</a:t>
            </a:r>
          </a:p>
          <a:p>
            <a:pPr>
              <a:lnSpc>
                <a:spcPct val="90000"/>
              </a:lnSpc>
            </a:pPr>
            <a:r>
              <a:rPr lang="bg-BG" sz="1400" dirty="0"/>
              <a:t>По-системно учи в Мадрид и в Севиля в йезуитско училище;</a:t>
            </a:r>
          </a:p>
          <a:p>
            <a:pPr>
              <a:lnSpc>
                <a:spcPct val="90000"/>
              </a:lnSpc>
            </a:pPr>
            <a:r>
              <a:rPr lang="bg-BG" sz="1400" dirty="0"/>
              <a:t>1569г. – заминава за Италия, секретар на кардинал </a:t>
            </a:r>
            <a:r>
              <a:rPr lang="bg-BG" sz="1400" dirty="0" err="1"/>
              <a:t>Аквавива</a:t>
            </a:r>
            <a:r>
              <a:rPr lang="bg-BG" sz="1400" dirty="0"/>
              <a:t>;</a:t>
            </a:r>
          </a:p>
          <a:p>
            <a:pPr>
              <a:lnSpc>
                <a:spcPct val="90000"/>
              </a:lnSpc>
            </a:pPr>
            <a:r>
              <a:rPr lang="bg-BG" sz="1400" dirty="0"/>
              <a:t>1571г. – участва в битката при </a:t>
            </a:r>
            <a:r>
              <a:rPr lang="bg-BG" sz="1400" dirty="0" err="1"/>
              <a:t>Лепанто</a:t>
            </a:r>
            <a:r>
              <a:rPr lang="bg-BG" sz="1400" dirty="0"/>
              <a:t>, осакатена е лявата му ръка и получава прозвището </a:t>
            </a:r>
            <a:r>
              <a:rPr lang="en-GB" sz="1400" dirty="0"/>
              <a:t>El </a:t>
            </a:r>
            <a:r>
              <a:rPr lang="en-GB" sz="1400" dirty="0" err="1"/>
              <a:t>manco</a:t>
            </a:r>
            <a:r>
              <a:rPr lang="bg-BG" sz="1400" dirty="0"/>
              <a:t>;</a:t>
            </a:r>
            <a:endParaRPr lang="en-GB" sz="1400" dirty="0"/>
          </a:p>
          <a:p>
            <a:pPr>
              <a:lnSpc>
                <a:spcPct val="90000"/>
              </a:lnSpc>
            </a:pPr>
            <a:r>
              <a:rPr lang="bg-BG" sz="1400" dirty="0"/>
              <a:t>1575г. – на път за Испания е пленен в Алжир и 5 години е пленник на пирати;</a:t>
            </a:r>
          </a:p>
          <a:p>
            <a:pPr>
              <a:lnSpc>
                <a:spcPct val="90000"/>
              </a:lnSpc>
            </a:pPr>
            <a:r>
              <a:rPr lang="bg-BG" sz="1400" dirty="0"/>
              <a:t>1580г. – освободен е и се завръща в Испания;</a:t>
            </a:r>
          </a:p>
          <a:p>
            <a:pPr>
              <a:lnSpc>
                <a:spcPct val="90000"/>
              </a:lnSpc>
            </a:pPr>
            <a:r>
              <a:rPr lang="bg-BG" sz="1400" dirty="0"/>
              <a:t>1584г. – оженва се;</a:t>
            </a:r>
          </a:p>
        </p:txBody>
      </p:sp>
    </p:spTree>
    <p:extLst>
      <p:ext uri="{BB962C8B-B14F-4D97-AF65-F5344CB8AC3E}">
        <p14:creationId xmlns:p14="http://schemas.microsoft.com/office/powerpoint/2010/main" val="100974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073237B-D536-4B4C-8928-3510CB0F8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449F00A-4789-493A-B58A-59C24E401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300"/>
              <a:t>Биографичен и творчески портрет на </a:t>
            </a:r>
            <a:r>
              <a:rPr lang="ru-RU" sz="2300" err="1"/>
              <a:t>Мигел</a:t>
            </a:r>
            <a:r>
              <a:rPr lang="ru-RU" sz="2300"/>
              <a:t> де Сервантес</a:t>
            </a:r>
            <a:endParaRPr lang="bg-BG" sz="23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8B1383-B33A-45D9-AF5F-DD1522135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D8E81F73-C89C-4CFB-80A5-8A8221834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1790700"/>
            <a:ext cx="4113275" cy="4102153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g-BG" sz="1500" dirty="0"/>
              <a:t>1585г. – първи пасторален роман „Галатея“;</a:t>
            </a:r>
          </a:p>
          <a:p>
            <a:pPr>
              <a:lnSpc>
                <a:spcPct val="90000"/>
              </a:lnSpc>
            </a:pPr>
            <a:r>
              <a:rPr lang="bg-BG" sz="1500" dirty="0"/>
              <a:t>1605г. – пише първа част на </a:t>
            </a:r>
            <a:r>
              <a:rPr lang="bg-BG" sz="1500" dirty="0" err="1"/>
              <a:t>на</a:t>
            </a:r>
            <a:r>
              <a:rPr lang="bg-BG" sz="1500" dirty="0"/>
              <a:t> романа „Дон Кихот“;</a:t>
            </a:r>
          </a:p>
          <a:p>
            <a:pPr>
              <a:lnSpc>
                <a:spcPct val="90000"/>
              </a:lnSpc>
            </a:pPr>
            <a:r>
              <a:rPr lang="bg-BG" sz="1500" dirty="0"/>
              <a:t>1613г. – „Поучителни повести“;</a:t>
            </a:r>
          </a:p>
          <a:p>
            <a:pPr>
              <a:lnSpc>
                <a:spcPct val="90000"/>
              </a:lnSpc>
            </a:pPr>
            <a:r>
              <a:rPr lang="bg-BG" sz="1500" dirty="0"/>
              <a:t>1615г. – втора част на романа „Дон Кихот“; „Страданията на </a:t>
            </a:r>
            <a:r>
              <a:rPr lang="bg-BG" sz="1500" dirty="0" err="1"/>
              <a:t>Персилес</a:t>
            </a:r>
            <a:r>
              <a:rPr lang="bg-BG" sz="1500" dirty="0"/>
              <a:t> и </a:t>
            </a:r>
            <a:r>
              <a:rPr lang="bg-BG" sz="1500" dirty="0" err="1"/>
              <a:t>Сихизмунда</a:t>
            </a:r>
            <a:r>
              <a:rPr lang="bg-BG" sz="1500" dirty="0"/>
              <a:t>“;</a:t>
            </a:r>
          </a:p>
          <a:p>
            <a:pPr>
              <a:lnSpc>
                <a:spcPct val="90000"/>
              </a:lnSpc>
            </a:pPr>
            <a:r>
              <a:rPr lang="bg-BG" sz="1500" dirty="0"/>
              <a:t>1616г. – умира на 68 години, погребан е в Мадридския манастир на ордена „Св. Троица“, но после е преместен.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936180FC-F81E-4D15-AD97-5D95142E1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906" y="640080"/>
            <a:ext cx="2508199" cy="5252773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4B2ED081-F7F0-4B7B-B0E7-EF48B13B7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194" y="2014587"/>
            <a:ext cx="3394926" cy="2503758"/>
          </a:xfrm>
          <a:prstGeom prst="rect">
            <a:avLst/>
          </a:prstGeom>
        </p:spPr>
      </p:pic>
      <p:sp>
        <p:nvSpPr>
          <p:cNvPr id="22" name="Freeform 11">
            <a:extLst>
              <a:ext uri="{FF2B5EF4-FFF2-40B4-BE49-F238E27FC236}">
                <a16:creationId xmlns:a16="http://schemas.microsoft.com/office/drawing/2014/main" id="{ADD2565E-493E-4545-99C0-2F033FAF9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0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3A0573F-AC6D-4339-AACC-5331EDAE9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839172"/>
          </a:xfrm>
        </p:spPr>
        <p:txBody>
          <a:bodyPr>
            <a:normAutofit fontScale="90000"/>
          </a:bodyPr>
          <a:lstStyle/>
          <a:p>
            <a:r>
              <a:rPr lang="bg-BG" sz="3200" dirty="0"/>
              <a:t>„Дон Кихот“ – най-популярната книга в света след Библията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63049021-FDD6-4605-9F8D-3A2A33944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67" y="2692401"/>
            <a:ext cx="4140772" cy="354149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bg-BG" sz="1600" dirty="0">
                <a:solidFill>
                  <a:schemeClr val="tx1"/>
                </a:solidFill>
              </a:rPr>
              <a:t>„Перото – това е езикът на душата: онова, що измисли душата, се предава от перото, затова ако поетът е безукорен в живота си, той ще бъде такъв и в своите творения.“ - Сервантес</a:t>
            </a:r>
          </a:p>
          <a:p>
            <a:r>
              <a:rPr lang="bg-BG" sz="1600" dirty="0">
                <a:solidFill>
                  <a:schemeClr val="tx1"/>
                </a:solidFill>
              </a:rPr>
              <a:t>Айнщайн – „Три неща ми дават представа за вечност – звездите, „Дон Кихот“ и „Престъпление и наказание“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FF74FD58-FB8A-4A4A-A37C-68B4AE44D8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02" r="-2" b="10348"/>
          <a:stretch/>
        </p:blipFill>
        <p:spPr>
          <a:xfrm>
            <a:off x="6091916" y="10"/>
            <a:ext cx="610008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7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Загатване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413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Загатване</vt:lpstr>
      <vt:lpstr>Мигел де Сервантес Сааведра „Дон Кихот“</vt:lpstr>
      <vt:lpstr>Испански ренесанс</vt:lpstr>
      <vt:lpstr>Испански ренесанс</vt:lpstr>
      <vt:lpstr>Веласкес</vt:lpstr>
      <vt:lpstr>Представители на Испанския ренесанс</vt:lpstr>
      <vt:lpstr>Жанрови форми в литературата</vt:lpstr>
      <vt:lpstr>Биографичен и творчески портрет на Мигел де Сервантес</vt:lpstr>
      <vt:lpstr>Биографичен и творчески портрет на Мигел де Сервантес</vt:lpstr>
      <vt:lpstr>„Дон Кихот“ – най-популярната книга в света след Библията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Мигел де Сервантес Сааведра „Дон Кихот“</dc:title>
  <dc:creator>Лиляна Джолева</dc:creator>
  <cp:lastModifiedBy>Заприна Г. Глушкова</cp:lastModifiedBy>
  <cp:revision>3</cp:revision>
  <dcterms:created xsi:type="dcterms:W3CDTF">2021-04-27T19:27:25Z</dcterms:created>
  <dcterms:modified xsi:type="dcterms:W3CDTF">2021-10-27T17:56:41Z</dcterms:modified>
</cp:coreProperties>
</file>