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8" r:id="rId11"/>
    <p:sldId id="269" r:id="rId12"/>
    <p:sldId id="264" r:id="rId13"/>
    <p:sldId id="270" r:id="rId14"/>
    <p:sldId id="271" r:id="rId15"/>
    <p:sldId id="272" r:id="rId16"/>
    <p:sldId id="273" r:id="rId17"/>
    <p:sldId id="265" r:id="rId18"/>
    <p:sldId id="26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926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CD79D5-135A-4DFE-98D1-F84D84CB80E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26F9EC-EA14-4DE1-93B0-8155B2D8729C}">
      <dgm:prSet custT="1"/>
      <dgm:spPr/>
      <dgm:t>
        <a:bodyPr/>
        <a:lstStyle/>
        <a:p>
          <a:r>
            <a:rPr lang="bg-BG" sz="1800" dirty="0"/>
            <a:t>В творбата се говори от 1л., </a:t>
          </a:r>
          <a:r>
            <a:rPr lang="bg-BG" sz="1800" dirty="0" err="1"/>
            <a:t>ед.ч</a:t>
          </a:r>
          <a:r>
            <a:rPr lang="bg-BG" sz="1800" dirty="0"/>
            <a:t>. – лирически Аз, който се изповядва пред своя адресат – майката. </a:t>
          </a:r>
          <a:r>
            <a:rPr lang="bg-BG" sz="1800" dirty="0" err="1"/>
            <a:t>Лир</a:t>
          </a:r>
          <a:r>
            <a:rPr lang="bg-BG" sz="1800" dirty="0"/>
            <a:t>. Аз е синът, който е напуснал „дома“ и е потърсил щастието си на „пътя“, за да открие себе си и своите ценности.</a:t>
          </a:r>
          <a:endParaRPr lang="en-US" sz="1800" dirty="0"/>
        </a:p>
      </dgm:t>
    </dgm:pt>
    <dgm:pt modelId="{69EAB18E-F51B-4536-AF7E-0D8BCA934D4B}" type="parTrans" cxnId="{4B422417-C4E8-442E-9376-5EC086628B9F}">
      <dgm:prSet/>
      <dgm:spPr/>
      <dgm:t>
        <a:bodyPr/>
        <a:lstStyle/>
        <a:p>
          <a:endParaRPr lang="en-US"/>
        </a:p>
      </dgm:t>
    </dgm:pt>
    <dgm:pt modelId="{376B0203-1861-4C27-A47F-44848705F327}" type="sibTrans" cxnId="{4B422417-C4E8-442E-9376-5EC086628B9F}">
      <dgm:prSet/>
      <dgm:spPr/>
      <dgm:t>
        <a:bodyPr/>
        <a:lstStyle/>
        <a:p>
          <a:endParaRPr lang="en-US"/>
        </a:p>
      </dgm:t>
    </dgm:pt>
    <dgm:pt modelId="{392DCC07-D80D-4DBA-8206-1EC128A5C3B5}">
      <dgm:prSet custT="1"/>
      <dgm:spPr/>
      <dgm:t>
        <a:bodyPr/>
        <a:lstStyle/>
        <a:p>
          <a:r>
            <a:rPr lang="bg-BG" sz="1800" dirty="0"/>
            <a:t>Майката също е лирически герой, от нея се очаква разбиране и духовна подкрепа.</a:t>
          </a:r>
          <a:endParaRPr lang="en-US" sz="1800" dirty="0"/>
        </a:p>
      </dgm:t>
    </dgm:pt>
    <dgm:pt modelId="{E5F19660-1E44-4B95-B5B5-5063EA7E3F61}" type="parTrans" cxnId="{E49EB5F8-A7A4-4D08-AA62-DF8974FA2B21}">
      <dgm:prSet/>
      <dgm:spPr/>
      <dgm:t>
        <a:bodyPr/>
        <a:lstStyle/>
        <a:p>
          <a:endParaRPr lang="en-US"/>
        </a:p>
      </dgm:t>
    </dgm:pt>
    <dgm:pt modelId="{A7654629-DAB7-418B-8199-80BAE7AEF69B}" type="sibTrans" cxnId="{E49EB5F8-A7A4-4D08-AA62-DF8974FA2B21}">
      <dgm:prSet/>
      <dgm:spPr/>
      <dgm:t>
        <a:bodyPr/>
        <a:lstStyle/>
        <a:p>
          <a:endParaRPr lang="en-US"/>
        </a:p>
      </dgm:t>
    </dgm:pt>
    <dgm:pt modelId="{7872CEAA-55F7-4189-83A8-7E5858387A48}">
      <dgm:prSet custT="1"/>
      <dgm:spPr/>
      <dgm:t>
        <a:bodyPr/>
        <a:lstStyle/>
        <a:p>
          <a:r>
            <a:rPr lang="bg-BG" sz="1800" dirty="0" err="1"/>
            <a:t>Лир</a:t>
          </a:r>
          <a:r>
            <a:rPr lang="bg-BG" sz="1800" dirty="0"/>
            <a:t>. герои са и „мили другари“ – пред тях </a:t>
          </a:r>
          <a:r>
            <a:rPr lang="bg-BG" sz="1800" dirty="0" err="1"/>
            <a:t>Азът</a:t>
          </a:r>
          <a:r>
            <a:rPr lang="bg-BG" sz="1800" dirty="0"/>
            <a:t> не е искрен, пред тях той не може да бъде себе си.</a:t>
          </a:r>
          <a:endParaRPr lang="en-US" sz="1800" dirty="0"/>
        </a:p>
      </dgm:t>
    </dgm:pt>
    <dgm:pt modelId="{CAD641A9-8912-4323-BFD6-4451334F4931}" type="parTrans" cxnId="{E4CCCA86-63F7-448C-82C2-065F058396BD}">
      <dgm:prSet/>
      <dgm:spPr/>
      <dgm:t>
        <a:bodyPr/>
        <a:lstStyle/>
        <a:p>
          <a:endParaRPr lang="en-US"/>
        </a:p>
      </dgm:t>
    </dgm:pt>
    <dgm:pt modelId="{D6A776D4-A0DE-46AF-BBA1-3D46B00835F5}" type="sibTrans" cxnId="{E4CCCA86-63F7-448C-82C2-065F058396BD}">
      <dgm:prSet/>
      <dgm:spPr/>
      <dgm:t>
        <a:bodyPr/>
        <a:lstStyle/>
        <a:p>
          <a:endParaRPr lang="en-US"/>
        </a:p>
      </dgm:t>
    </dgm:pt>
    <dgm:pt modelId="{CB9A6509-4C07-47B9-A12D-6434E20FC7FB}">
      <dgm:prSet custT="1"/>
      <dgm:spPr/>
      <dgm:t>
        <a:bodyPr/>
        <a:lstStyle/>
        <a:p>
          <a:r>
            <a:rPr lang="bg-BG" sz="500" dirty="0"/>
            <a:t>„</a:t>
          </a:r>
          <a:r>
            <a:rPr lang="bg-BG" sz="1800" dirty="0"/>
            <a:t>Баща и сестра, и братя мили“ – с тях иска да се прости за последен път преди смъртта.</a:t>
          </a:r>
          <a:endParaRPr lang="en-US" sz="1800" dirty="0"/>
        </a:p>
      </dgm:t>
    </dgm:pt>
    <dgm:pt modelId="{8E1734D8-58C7-499A-9823-F152F88E94C3}" type="parTrans" cxnId="{A7E079DA-5B78-475B-A91B-F88D4DC6514A}">
      <dgm:prSet/>
      <dgm:spPr/>
      <dgm:t>
        <a:bodyPr/>
        <a:lstStyle/>
        <a:p>
          <a:endParaRPr lang="en-US"/>
        </a:p>
      </dgm:t>
    </dgm:pt>
    <dgm:pt modelId="{199D6593-7C5C-4FD4-BDFD-3248C73637BA}" type="sibTrans" cxnId="{A7E079DA-5B78-475B-A91B-F88D4DC6514A}">
      <dgm:prSet/>
      <dgm:spPr/>
      <dgm:t>
        <a:bodyPr/>
        <a:lstStyle/>
        <a:p>
          <a:endParaRPr lang="en-US"/>
        </a:p>
      </dgm:t>
    </dgm:pt>
    <dgm:pt modelId="{4CCDCC3B-DAB9-4F5C-8B4F-57CAED6AFE38}" type="pres">
      <dgm:prSet presAssocID="{99CD79D5-135A-4DFE-98D1-F84D84CB80E7}" presName="linear" presStyleCnt="0">
        <dgm:presLayoutVars>
          <dgm:animLvl val="lvl"/>
          <dgm:resizeHandles val="exact"/>
        </dgm:presLayoutVars>
      </dgm:prSet>
      <dgm:spPr/>
    </dgm:pt>
    <dgm:pt modelId="{50922676-AC88-4081-B0DF-A6A0F9BE0FA3}" type="pres">
      <dgm:prSet presAssocID="{C326F9EC-EA14-4DE1-93B0-8155B2D8729C}" presName="parentText" presStyleLbl="node1" presStyleIdx="0" presStyleCnt="4" custScaleY="93439">
        <dgm:presLayoutVars>
          <dgm:chMax val="0"/>
          <dgm:bulletEnabled val="1"/>
        </dgm:presLayoutVars>
      </dgm:prSet>
      <dgm:spPr/>
    </dgm:pt>
    <dgm:pt modelId="{19794804-6961-4007-B635-C91DE121A857}" type="pres">
      <dgm:prSet presAssocID="{376B0203-1861-4C27-A47F-44848705F327}" presName="spacer" presStyleCnt="0"/>
      <dgm:spPr/>
    </dgm:pt>
    <dgm:pt modelId="{A897EC02-1592-45BD-A6A0-EF21D7BB756E}" type="pres">
      <dgm:prSet presAssocID="{392DCC07-D80D-4DBA-8206-1EC128A5C3B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1876F48-961C-4A0C-85CE-69453853369A}" type="pres">
      <dgm:prSet presAssocID="{A7654629-DAB7-418B-8199-80BAE7AEF69B}" presName="spacer" presStyleCnt="0"/>
      <dgm:spPr/>
    </dgm:pt>
    <dgm:pt modelId="{8B4E06D0-302A-40A0-A9F4-4323641A589C}" type="pres">
      <dgm:prSet presAssocID="{7872CEAA-55F7-4189-83A8-7E5858387A4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6ED4FD5-6EB9-467A-8961-39D2B82E9137}" type="pres">
      <dgm:prSet presAssocID="{D6A776D4-A0DE-46AF-BBA1-3D46B00835F5}" presName="spacer" presStyleCnt="0"/>
      <dgm:spPr/>
    </dgm:pt>
    <dgm:pt modelId="{A8056DE3-771A-4176-B414-7D4A639B45D5}" type="pres">
      <dgm:prSet presAssocID="{CB9A6509-4C07-47B9-A12D-6434E20FC7F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B422417-C4E8-442E-9376-5EC086628B9F}" srcId="{99CD79D5-135A-4DFE-98D1-F84D84CB80E7}" destId="{C326F9EC-EA14-4DE1-93B0-8155B2D8729C}" srcOrd="0" destOrd="0" parTransId="{69EAB18E-F51B-4536-AF7E-0D8BCA934D4B}" sibTransId="{376B0203-1861-4C27-A47F-44848705F327}"/>
    <dgm:cxn modelId="{D2760433-28BF-4F34-A2A0-87ED1A891C8E}" type="presOf" srcId="{C326F9EC-EA14-4DE1-93B0-8155B2D8729C}" destId="{50922676-AC88-4081-B0DF-A6A0F9BE0FA3}" srcOrd="0" destOrd="0" presId="urn:microsoft.com/office/officeart/2005/8/layout/vList2"/>
    <dgm:cxn modelId="{129DF835-800A-4A5D-A794-C9CFD5EEC241}" type="presOf" srcId="{CB9A6509-4C07-47B9-A12D-6434E20FC7FB}" destId="{A8056DE3-771A-4176-B414-7D4A639B45D5}" srcOrd="0" destOrd="0" presId="urn:microsoft.com/office/officeart/2005/8/layout/vList2"/>
    <dgm:cxn modelId="{F0605871-9E5B-4FD9-B909-E75DC8BF9414}" type="presOf" srcId="{392DCC07-D80D-4DBA-8206-1EC128A5C3B5}" destId="{A897EC02-1592-45BD-A6A0-EF21D7BB756E}" srcOrd="0" destOrd="0" presId="urn:microsoft.com/office/officeart/2005/8/layout/vList2"/>
    <dgm:cxn modelId="{E4CCCA86-63F7-448C-82C2-065F058396BD}" srcId="{99CD79D5-135A-4DFE-98D1-F84D84CB80E7}" destId="{7872CEAA-55F7-4189-83A8-7E5858387A48}" srcOrd="2" destOrd="0" parTransId="{CAD641A9-8912-4323-BFD6-4451334F4931}" sibTransId="{D6A776D4-A0DE-46AF-BBA1-3D46B00835F5}"/>
    <dgm:cxn modelId="{A062798D-A86C-42A2-A552-BF6EE6AAD6AF}" type="presOf" srcId="{99CD79D5-135A-4DFE-98D1-F84D84CB80E7}" destId="{4CCDCC3B-DAB9-4F5C-8B4F-57CAED6AFE38}" srcOrd="0" destOrd="0" presId="urn:microsoft.com/office/officeart/2005/8/layout/vList2"/>
    <dgm:cxn modelId="{A7E079DA-5B78-475B-A91B-F88D4DC6514A}" srcId="{99CD79D5-135A-4DFE-98D1-F84D84CB80E7}" destId="{CB9A6509-4C07-47B9-A12D-6434E20FC7FB}" srcOrd="3" destOrd="0" parTransId="{8E1734D8-58C7-499A-9823-F152F88E94C3}" sibTransId="{199D6593-7C5C-4FD4-BDFD-3248C73637BA}"/>
    <dgm:cxn modelId="{6CF4AFEA-7E04-4D73-B6B1-6D73ABE95564}" type="presOf" srcId="{7872CEAA-55F7-4189-83A8-7E5858387A48}" destId="{8B4E06D0-302A-40A0-A9F4-4323641A589C}" srcOrd="0" destOrd="0" presId="urn:microsoft.com/office/officeart/2005/8/layout/vList2"/>
    <dgm:cxn modelId="{E49EB5F8-A7A4-4D08-AA62-DF8974FA2B21}" srcId="{99CD79D5-135A-4DFE-98D1-F84D84CB80E7}" destId="{392DCC07-D80D-4DBA-8206-1EC128A5C3B5}" srcOrd="1" destOrd="0" parTransId="{E5F19660-1E44-4B95-B5B5-5063EA7E3F61}" sibTransId="{A7654629-DAB7-418B-8199-80BAE7AEF69B}"/>
    <dgm:cxn modelId="{22288FD6-0938-4565-B60B-F6F0BE13FB11}" type="presParOf" srcId="{4CCDCC3B-DAB9-4F5C-8B4F-57CAED6AFE38}" destId="{50922676-AC88-4081-B0DF-A6A0F9BE0FA3}" srcOrd="0" destOrd="0" presId="urn:microsoft.com/office/officeart/2005/8/layout/vList2"/>
    <dgm:cxn modelId="{5037373A-5409-4448-A049-CD1BC4927C8A}" type="presParOf" srcId="{4CCDCC3B-DAB9-4F5C-8B4F-57CAED6AFE38}" destId="{19794804-6961-4007-B635-C91DE121A857}" srcOrd="1" destOrd="0" presId="urn:microsoft.com/office/officeart/2005/8/layout/vList2"/>
    <dgm:cxn modelId="{394D6B45-0422-4380-949A-33B2603146F3}" type="presParOf" srcId="{4CCDCC3B-DAB9-4F5C-8B4F-57CAED6AFE38}" destId="{A897EC02-1592-45BD-A6A0-EF21D7BB756E}" srcOrd="2" destOrd="0" presId="urn:microsoft.com/office/officeart/2005/8/layout/vList2"/>
    <dgm:cxn modelId="{F5D5DE75-2ED1-4C9E-ACB2-B73B0F43995D}" type="presParOf" srcId="{4CCDCC3B-DAB9-4F5C-8B4F-57CAED6AFE38}" destId="{81876F48-961C-4A0C-85CE-69453853369A}" srcOrd="3" destOrd="0" presId="urn:microsoft.com/office/officeart/2005/8/layout/vList2"/>
    <dgm:cxn modelId="{2C46122E-6713-4B11-AAA4-22B91082EE78}" type="presParOf" srcId="{4CCDCC3B-DAB9-4F5C-8B4F-57CAED6AFE38}" destId="{8B4E06D0-302A-40A0-A9F4-4323641A589C}" srcOrd="4" destOrd="0" presId="urn:microsoft.com/office/officeart/2005/8/layout/vList2"/>
    <dgm:cxn modelId="{F602BADC-7812-46F3-924D-B59B31877B42}" type="presParOf" srcId="{4CCDCC3B-DAB9-4F5C-8B4F-57CAED6AFE38}" destId="{E6ED4FD5-6EB9-467A-8961-39D2B82E9137}" srcOrd="5" destOrd="0" presId="urn:microsoft.com/office/officeart/2005/8/layout/vList2"/>
    <dgm:cxn modelId="{4183A143-99A3-4DCA-9509-D49ED5525F06}" type="presParOf" srcId="{4CCDCC3B-DAB9-4F5C-8B4F-57CAED6AFE38}" destId="{A8056DE3-771A-4176-B414-7D4A639B45D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1B9AEA-3924-4C91-B2D4-B5A562BEDC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5BFA295-4512-4E19-8205-1BABDB002311}">
      <dgm:prSet/>
      <dgm:spPr/>
      <dgm:t>
        <a:bodyPr/>
        <a:lstStyle/>
        <a:p>
          <a:r>
            <a:rPr lang="ru-RU"/>
            <a:t>Мотивите за раздялата с майката и родния край, </a:t>
          </a:r>
          <a:endParaRPr lang="en-US"/>
        </a:p>
      </dgm:t>
    </dgm:pt>
    <dgm:pt modelId="{F37E46E5-3B00-4EA3-83AD-EFB456773D77}" type="parTrans" cxnId="{555B9143-61BD-4437-98EE-C9E973539C00}">
      <dgm:prSet/>
      <dgm:spPr/>
      <dgm:t>
        <a:bodyPr/>
        <a:lstStyle/>
        <a:p>
          <a:endParaRPr lang="en-US"/>
        </a:p>
      </dgm:t>
    </dgm:pt>
    <dgm:pt modelId="{15615E82-4424-44FF-A847-267F17610C16}" type="sibTrans" cxnId="{555B9143-61BD-4437-98EE-C9E973539C00}">
      <dgm:prSet/>
      <dgm:spPr/>
      <dgm:t>
        <a:bodyPr/>
        <a:lstStyle/>
        <a:p>
          <a:endParaRPr lang="en-US"/>
        </a:p>
      </dgm:t>
    </dgm:pt>
    <dgm:pt modelId="{BFC98FC3-E28F-4B9F-9238-EB3D7F05982A}">
      <dgm:prSet/>
      <dgm:spPr/>
      <dgm:t>
        <a:bodyPr/>
        <a:lstStyle/>
        <a:p>
          <a:r>
            <a:rPr lang="ru-RU"/>
            <a:t>За носталгията по тях, са сред най-важните в българската поезия от ХІХ в. и се откриват практически у всички поети, учили и живели в Русия;</a:t>
          </a:r>
          <a:endParaRPr lang="en-US"/>
        </a:p>
      </dgm:t>
    </dgm:pt>
    <dgm:pt modelId="{457DD1F4-2CCE-4C8D-AC02-D104135F5FDA}" type="parTrans" cxnId="{55ACF7B7-6EB0-4BB9-9B53-D2C1D8C0627E}">
      <dgm:prSet/>
      <dgm:spPr/>
      <dgm:t>
        <a:bodyPr/>
        <a:lstStyle/>
        <a:p>
          <a:endParaRPr lang="en-US"/>
        </a:p>
      </dgm:t>
    </dgm:pt>
    <dgm:pt modelId="{D4F60483-2BFE-475F-9874-4F73E127C137}" type="sibTrans" cxnId="{55ACF7B7-6EB0-4BB9-9B53-D2C1D8C0627E}">
      <dgm:prSet/>
      <dgm:spPr/>
      <dgm:t>
        <a:bodyPr/>
        <a:lstStyle/>
        <a:p>
          <a:endParaRPr lang="en-US"/>
        </a:p>
      </dgm:t>
    </dgm:pt>
    <dgm:pt modelId="{1E2D1364-17D1-4137-B3BF-DB9A8FEBDBE1}">
      <dgm:prSet/>
      <dgm:spPr/>
      <dgm:t>
        <a:bodyPr/>
        <a:lstStyle/>
        <a:p>
          <a:r>
            <a:rPr lang="ru-RU"/>
            <a:t>Мотив за погубената младост;</a:t>
          </a:r>
          <a:endParaRPr lang="en-US"/>
        </a:p>
      </dgm:t>
    </dgm:pt>
    <dgm:pt modelId="{D8689C0A-C42B-4C93-BEAF-CB5EF677E4CF}" type="parTrans" cxnId="{2A6299E4-1DB3-4103-8F61-253A7F22EAC9}">
      <dgm:prSet/>
      <dgm:spPr/>
      <dgm:t>
        <a:bodyPr/>
        <a:lstStyle/>
        <a:p>
          <a:endParaRPr lang="en-US"/>
        </a:p>
      </dgm:t>
    </dgm:pt>
    <dgm:pt modelId="{239576BE-7B34-41AF-8442-A8BC6E25F0EB}" type="sibTrans" cxnId="{2A6299E4-1DB3-4103-8F61-253A7F22EAC9}">
      <dgm:prSet/>
      <dgm:spPr/>
      <dgm:t>
        <a:bodyPr/>
        <a:lstStyle/>
        <a:p>
          <a:endParaRPr lang="en-US"/>
        </a:p>
      </dgm:t>
    </dgm:pt>
    <dgm:pt modelId="{95F12200-0A11-44A5-A428-085AFD4421EF}">
      <dgm:prSet/>
      <dgm:spPr/>
      <dgm:t>
        <a:bodyPr/>
        <a:lstStyle/>
        <a:p>
          <a:r>
            <a:rPr lang="ru-RU"/>
            <a:t>Мотив за майчината клетва;</a:t>
          </a:r>
          <a:endParaRPr lang="en-US"/>
        </a:p>
      </dgm:t>
    </dgm:pt>
    <dgm:pt modelId="{4B70FE30-2CC6-4235-AC49-C9DE37243B82}" type="parTrans" cxnId="{1551D7C5-4EDE-465C-BE4B-CF78BFCDCE85}">
      <dgm:prSet/>
      <dgm:spPr/>
      <dgm:t>
        <a:bodyPr/>
        <a:lstStyle/>
        <a:p>
          <a:endParaRPr lang="en-US"/>
        </a:p>
      </dgm:t>
    </dgm:pt>
    <dgm:pt modelId="{C3D2D335-0EF7-45B2-BE9C-D08CBE1A96B4}" type="sibTrans" cxnId="{1551D7C5-4EDE-465C-BE4B-CF78BFCDCE85}">
      <dgm:prSet/>
      <dgm:spPr/>
      <dgm:t>
        <a:bodyPr/>
        <a:lstStyle/>
        <a:p>
          <a:endParaRPr lang="en-US"/>
        </a:p>
      </dgm:t>
    </dgm:pt>
    <dgm:pt modelId="{8BD2039E-A961-4305-AED6-7F8ACC3F21D1}">
      <dgm:prSet/>
      <dgm:spPr/>
      <dgm:t>
        <a:bodyPr/>
        <a:lstStyle/>
        <a:p>
          <a:r>
            <a:rPr lang="ru-RU"/>
            <a:t>Мотив за смъртта.</a:t>
          </a:r>
          <a:endParaRPr lang="en-US"/>
        </a:p>
      </dgm:t>
    </dgm:pt>
    <dgm:pt modelId="{588816B3-5DDD-4DE4-B0DB-C59E265C7D41}" type="parTrans" cxnId="{43F96EBE-4B3B-47D6-8D77-24485AD8039E}">
      <dgm:prSet/>
      <dgm:spPr/>
      <dgm:t>
        <a:bodyPr/>
        <a:lstStyle/>
        <a:p>
          <a:endParaRPr lang="en-US"/>
        </a:p>
      </dgm:t>
    </dgm:pt>
    <dgm:pt modelId="{8EDC2D98-35BA-42E1-BF8E-414C03109AB7}" type="sibTrans" cxnId="{43F96EBE-4B3B-47D6-8D77-24485AD8039E}">
      <dgm:prSet/>
      <dgm:spPr/>
      <dgm:t>
        <a:bodyPr/>
        <a:lstStyle/>
        <a:p>
          <a:endParaRPr lang="en-US"/>
        </a:p>
      </dgm:t>
    </dgm:pt>
    <dgm:pt modelId="{C93F85CB-E01A-438A-A662-27CC825FFCA3}" type="pres">
      <dgm:prSet presAssocID="{041B9AEA-3924-4C91-B2D4-B5A562BEDC5A}" presName="linear" presStyleCnt="0">
        <dgm:presLayoutVars>
          <dgm:animLvl val="lvl"/>
          <dgm:resizeHandles val="exact"/>
        </dgm:presLayoutVars>
      </dgm:prSet>
      <dgm:spPr/>
    </dgm:pt>
    <dgm:pt modelId="{7026D9B5-BE0F-40D1-9FC8-6681795BAC89}" type="pres">
      <dgm:prSet presAssocID="{85BFA295-4512-4E19-8205-1BABDB00231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8C90EC2-6284-4D05-BA04-1B9B49E30712}" type="pres">
      <dgm:prSet presAssocID="{15615E82-4424-44FF-A847-267F17610C16}" presName="spacer" presStyleCnt="0"/>
      <dgm:spPr/>
    </dgm:pt>
    <dgm:pt modelId="{6D38CD51-E937-415B-B786-46F13E77B874}" type="pres">
      <dgm:prSet presAssocID="{BFC98FC3-E28F-4B9F-9238-EB3D7F05982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AE5BE96-5D57-4996-88B1-972F63CC5910}" type="pres">
      <dgm:prSet presAssocID="{D4F60483-2BFE-475F-9874-4F73E127C137}" presName="spacer" presStyleCnt="0"/>
      <dgm:spPr/>
    </dgm:pt>
    <dgm:pt modelId="{22A46AA9-866D-419F-A0B0-9BF9ABF57BF2}" type="pres">
      <dgm:prSet presAssocID="{1E2D1364-17D1-4137-B3BF-DB9A8FEBDBE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3788946-80F5-4CF0-BFEE-45083B32989B}" type="pres">
      <dgm:prSet presAssocID="{239576BE-7B34-41AF-8442-A8BC6E25F0EB}" presName="spacer" presStyleCnt="0"/>
      <dgm:spPr/>
    </dgm:pt>
    <dgm:pt modelId="{0460EFF7-F421-4514-BB8A-38B94DE9B733}" type="pres">
      <dgm:prSet presAssocID="{95F12200-0A11-44A5-A428-085AFD4421E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B93CCB6-594A-42B2-8A9D-22B4353B9AFF}" type="pres">
      <dgm:prSet presAssocID="{C3D2D335-0EF7-45B2-BE9C-D08CBE1A96B4}" presName="spacer" presStyleCnt="0"/>
      <dgm:spPr/>
    </dgm:pt>
    <dgm:pt modelId="{D556BA48-9765-4399-A45F-D28EF1C3E89E}" type="pres">
      <dgm:prSet presAssocID="{8BD2039E-A961-4305-AED6-7F8ACC3F21D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36EC718-446A-400C-974C-D40252332B3A}" type="presOf" srcId="{95F12200-0A11-44A5-A428-085AFD4421EF}" destId="{0460EFF7-F421-4514-BB8A-38B94DE9B733}" srcOrd="0" destOrd="0" presId="urn:microsoft.com/office/officeart/2005/8/layout/vList2"/>
    <dgm:cxn modelId="{A9885528-194E-4268-A555-E3E9210FC3F2}" type="presOf" srcId="{85BFA295-4512-4E19-8205-1BABDB002311}" destId="{7026D9B5-BE0F-40D1-9FC8-6681795BAC89}" srcOrd="0" destOrd="0" presId="urn:microsoft.com/office/officeart/2005/8/layout/vList2"/>
    <dgm:cxn modelId="{555B9143-61BD-4437-98EE-C9E973539C00}" srcId="{041B9AEA-3924-4C91-B2D4-B5A562BEDC5A}" destId="{85BFA295-4512-4E19-8205-1BABDB002311}" srcOrd="0" destOrd="0" parTransId="{F37E46E5-3B00-4EA3-83AD-EFB456773D77}" sibTransId="{15615E82-4424-44FF-A847-267F17610C16}"/>
    <dgm:cxn modelId="{A909146C-6423-4ACB-8E27-BA6F114BA476}" type="presOf" srcId="{8BD2039E-A961-4305-AED6-7F8ACC3F21D1}" destId="{D556BA48-9765-4399-A45F-D28EF1C3E89E}" srcOrd="0" destOrd="0" presId="urn:microsoft.com/office/officeart/2005/8/layout/vList2"/>
    <dgm:cxn modelId="{1115C974-BAD5-43C4-B0B7-A5D6ADE1B4FD}" type="presOf" srcId="{BFC98FC3-E28F-4B9F-9238-EB3D7F05982A}" destId="{6D38CD51-E937-415B-B786-46F13E77B874}" srcOrd="0" destOrd="0" presId="urn:microsoft.com/office/officeart/2005/8/layout/vList2"/>
    <dgm:cxn modelId="{C4011789-0243-4CB6-9A11-AD0550DBB716}" type="presOf" srcId="{1E2D1364-17D1-4137-B3BF-DB9A8FEBDBE1}" destId="{22A46AA9-866D-419F-A0B0-9BF9ABF57BF2}" srcOrd="0" destOrd="0" presId="urn:microsoft.com/office/officeart/2005/8/layout/vList2"/>
    <dgm:cxn modelId="{003551A0-4EE6-4339-B1EC-0E43D9B2A8D3}" type="presOf" srcId="{041B9AEA-3924-4C91-B2D4-B5A562BEDC5A}" destId="{C93F85CB-E01A-438A-A662-27CC825FFCA3}" srcOrd="0" destOrd="0" presId="urn:microsoft.com/office/officeart/2005/8/layout/vList2"/>
    <dgm:cxn modelId="{55ACF7B7-6EB0-4BB9-9B53-D2C1D8C0627E}" srcId="{041B9AEA-3924-4C91-B2D4-B5A562BEDC5A}" destId="{BFC98FC3-E28F-4B9F-9238-EB3D7F05982A}" srcOrd="1" destOrd="0" parTransId="{457DD1F4-2CCE-4C8D-AC02-D104135F5FDA}" sibTransId="{D4F60483-2BFE-475F-9874-4F73E127C137}"/>
    <dgm:cxn modelId="{43F96EBE-4B3B-47D6-8D77-24485AD8039E}" srcId="{041B9AEA-3924-4C91-B2D4-B5A562BEDC5A}" destId="{8BD2039E-A961-4305-AED6-7F8ACC3F21D1}" srcOrd="4" destOrd="0" parTransId="{588816B3-5DDD-4DE4-B0DB-C59E265C7D41}" sibTransId="{8EDC2D98-35BA-42E1-BF8E-414C03109AB7}"/>
    <dgm:cxn modelId="{1551D7C5-4EDE-465C-BE4B-CF78BFCDCE85}" srcId="{041B9AEA-3924-4C91-B2D4-B5A562BEDC5A}" destId="{95F12200-0A11-44A5-A428-085AFD4421EF}" srcOrd="3" destOrd="0" parTransId="{4B70FE30-2CC6-4235-AC49-C9DE37243B82}" sibTransId="{C3D2D335-0EF7-45B2-BE9C-D08CBE1A96B4}"/>
    <dgm:cxn modelId="{2A6299E4-1DB3-4103-8F61-253A7F22EAC9}" srcId="{041B9AEA-3924-4C91-B2D4-B5A562BEDC5A}" destId="{1E2D1364-17D1-4137-B3BF-DB9A8FEBDBE1}" srcOrd="2" destOrd="0" parTransId="{D8689C0A-C42B-4C93-BEAF-CB5EF677E4CF}" sibTransId="{239576BE-7B34-41AF-8442-A8BC6E25F0EB}"/>
    <dgm:cxn modelId="{B47CAFFA-C0CB-461B-B78E-5D2080B5B131}" type="presParOf" srcId="{C93F85CB-E01A-438A-A662-27CC825FFCA3}" destId="{7026D9B5-BE0F-40D1-9FC8-6681795BAC89}" srcOrd="0" destOrd="0" presId="urn:microsoft.com/office/officeart/2005/8/layout/vList2"/>
    <dgm:cxn modelId="{9A43662A-9891-4CE8-945A-4ED0A2F10B8E}" type="presParOf" srcId="{C93F85CB-E01A-438A-A662-27CC825FFCA3}" destId="{58C90EC2-6284-4D05-BA04-1B9B49E30712}" srcOrd="1" destOrd="0" presId="urn:microsoft.com/office/officeart/2005/8/layout/vList2"/>
    <dgm:cxn modelId="{396C364B-D026-4C68-B79E-737D5A2EF300}" type="presParOf" srcId="{C93F85CB-E01A-438A-A662-27CC825FFCA3}" destId="{6D38CD51-E937-415B-B786-46F13E77B874}" srcOrd="2" destOrd="0" presId="urn:microsoft.com/office/officeart/2005/8/layout/vList2"/>
    <dgm:cxn modelId="{F0C5E9C1-2C19-4157-93C9-C2382F675DB6}" type="presParOf" srcId="{C93F85CB-E01A-438A-A662-27CC825FFCA3}" destId="{4AE5BE96-5D57-4996-88B1-972F63CC5910}" srcOrd="3" destOrd="0" presId="urn:microsoft.com/office/officeart/2005/8/layout/vList2"/>
    <dgm:cxn modelId="{CA388BB6-6495-40B4-8E51-ABCD902F0A26}" type="presParOf" srcId="{C93F85CB-E01A-438A-A662-27CC825FFCA3}" destId="{22A46AA9-866D-419F-A0B0-9BF9ABF57BF2}" srcOrd="4" destOrd="0" presId="urn:microsoft.com/office/officeart/2005/8/layout/vList2"/>
    <dgm:cxn modelId="{6A4E82F5-A551-4317-8096-90EAB766B6DD}" type="presParOf" srcId="{C93F85CB-E01A-438A-A662-27CC825FFCA3}" destId="{73788946-80F5-4CF0-BFEE-45083B32989B}" srcOrd="5" destOrd="0" presId="urn:microsoft.com/office/officeart/2005/8/layout/vList2"/>
    <dgm:cxn modelId="{8095DCBE-2533-4D68-B9DD-6DF4BEA60416}" type="presParOf" srcId="{C93F85CB-E01A-438A-A662-27CC825FFCA3}" destId="{0460EFF7-F421-4514-BB8A-38B94DE9B733}" srcOrd="6" destOrd="0" presId="urn:microsoft.com/office/officeart/2005/8/layout/vList2"/>
    <dgm:cxn modelId="{62CD2BD8-5C3D-429B-B791-FD33B9122A93}" type="presParOf" srcId="{C93F85CB-E01A-438A-A662-27CC825FFCA3}" destId="{EB93CCB6-594A-42B2-8A9D-22B4353B9AFF}" srcOrd="7" destOrd="0" presId="urn:microsoft.com/office/officeart/2005/8/layout/vList2"/>
    <dgm:cxn modelId="{FEA6277C-4FCD-4B6A-9D09-B05B4BE9BC97}" type="presParOf" srcId="{C93F85CB-E01A-438A-A662-27CC825FFCA3}" destId="{D556BA48-9765-4399-A45F-D28EF1C3E89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0E6CFC-51E0-4EF0-A530-18B08690223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0C6A58B-8A66-41DE-895B-33778D0FABF1}">
      <dgm:prSet/>
      <dgm:spPr/>
      <dgm:t>
        <a:bodyPr/>
        <a:lstStyle/>
        <a:p>
          <a:r>
            <a:rPr lang="ru-RU" dirty="0" err="1"/>
            <a:t>Деестетизирана</a:t>
          </a:r>
          <a:r>
            <a:rPr lang="ru-RU" dirty="0"/>
            <a:t> (некрасива) за </a:t>
          </a:r>
          <a:r>
            <a:rPr lang="ru-RU" dirty="0" err="1"/>
            <a:t>разлика</a:t>
          </a:r>
          <a:r>
            <a:rPr lang="ru-RU" dirty="0"/>
            <a:t> от </a:t>
          </a:r>
          <a:r>
            <a:rPr lang="ru-RU" dirty="0" err="1"/>
            <a:t>всички</a:t>
          </a:r>
          <a:r>
            <a:rPr lang="ru-RU" dirty="0"/>
            <a:t> </a:t>
          </a:r>
          <a:r>
            <a:rPr lang="ru-RU" dirty="0" err="1"/>
            <a:t>други</a:t>
          </a:r>
          <a:r>
            <a:rPr lang="ru-RU" dirty="0"/>
            <a:t> </a:t>
          </a:r>
          <a:r>
            <a:rPr lang="ru-RU" dirty="0" err="1"/>
            <a:t>Ботеви</a:t>
          </a:r>
          <a:r>
            <a:rPr lang="ru-RU" dirty="0"/>
            <a:t> </a:t>
          </a:r>
          <a:r>
            <a:rPr lang="ru-RU" dirty="0" err="1"/>
            <a:t>творби</a:t>
          </a:r>
          <a:r>
            <a:rPr lang="ru-RU" dirty="0"/>
            <a:t>, </a:t>
          </a:r>
          <a:r>
            <a:rPr lang="ru-RU" dirty="0" err="1"/>
            <a:t>където</a:t>
          </a:r>
          <a:r>
            <a:rPr lang="ru-RU" dirty="0"/>
            <a:t> </a:t>
          </a:r>
          <a:r>
            <a:rPr lang="ru-RU" dirty="0" err="1"/>
            <a:t>смъртта</a:t>
          </a:r>
          <a:r>
            <a:rPr lang="ru-RU" dirty="0"/>
            <a:t> е в </a:t>
          </a:r>
          <a:r>
            <a:rPr lang="ru-RU" dirty="0" err="1"/>
            <a:t>името</a:t>
          </a:r>
          <a:r>
            <a:rPr lang="ru-RU" dirty="0"/>
            <a:t> на </a:t>
          </a:r>
          <a:r>
            <a:rPr lang="ru-RU" dirty="0" err="1"/>
            <a:t>идеалите</a:t>
          </a:r>
          <a:r>
            <a:rPr lang="ru-RU" dirty="0"/>
            <a:t> и е равнозначна на </a:t>
          </a:r>
          <a:r>
            <a:rPr lang="ru-RU" dirty="0" err="1"/>
            <a:t>безсмъртие</a:t>
          </a:r>
          <a:r>
            <a:rPr lang="ru-RU" dirty="0"/>
            <a:t>.</a:t>
          </a:r>
          <a:endParaRPr lang="en-US" dirty="0"/>
        </a:p>
      </dgm:t>
    </dgm:pt>
    <dgm:pt modelId="{0AEFBA97-DA4F-440B-8124-36966C66E15C}" type="parTrans" cxnId="{E83BF9CC-0EAC-4F0B-A966-E15F37C0A357}">
      <dgm:prSet/>
      <dgm:spPr/>
      <dgm:t>
        <a:bodyPr/>
        <a:lstStyle/>
        <a:p>
          <a:endParaRPr lang="en-US"/>
        </a:p>
      </dgm:t>
    </dgm:pt>
    <dgm:pt modelId="{CA83F58E-A992-4C2A-A5EF-E2EB85E739E2}" type="sibTrans" cxnId="{E83BF9CC-0EAC-4F0B-A966-E15F37C0A357}">
      <dgm:prSet/>
      <dgm:spPr/>
      <dgm:t>
        <a:bodyPr/>
        <a:lstStyle/>
        <a:p>
          <a:endParaRPr lang="en-US"/>
        </a:p>
      </dgm:t>
    </dgm:pt>
    <dgm:pt modelId="{A3C65E27-7D4F-4BC2-ABF4-6F828B2FB7E8}">
      <dgm:prSet/>
      <dgm:spPr/>
      <dgm:t>
        <a:bodyPr/>
        <a:lstStyle/>
        <a:p>
          <a:r>
            <a:rPr lang="ru-RU" dirty="0" err="1"/>
            <a:t>Финалното</a:t>
          </a:r>
          <a:r>
            <a:rPr lang="ru-RU" dirty="0"/>
            <a:t> двустишие = </a:t>
          </a:r>
          <a:r>
            <a:rPr lang="ru-RU" dirty="0" err="1"/>
            <a:t>поанта</a:t>
          </a:r>
          <a:r>
            <a:rPr lang="ru-RU" dirty="0"/>
            <a:t> (там е </a:t>
          </a:r>
          <a:r>
            <a:rPr lang="ru-RU" dirty="0" err="1"/>
            <a:t>главната</a:t>
          </a:r>
          <a:r>
            <a:rPr lang="ru-RU" dirty="0"/>
            <a:t> идея); </a:t>
          </a:r>
          <a:r>
            <a:rPr lang="ru-RU" dirty="0" err="1"/>
            <a:t>смъртта</a:t>
          </a:r>
          <a:r>
            <a:rPr lang="ru-RU" dirty="0"/>
            <a:t> е </a:t>
          </a:r>
          <a:r>
            <a:rPr lang="ru-RU" dirty="0" err="1"/>
            <a:t>представена</a:t>
          </a:r>
          <a:r>
            <a:rPr lang="ru-RU" dirty="0"/>
            <a:t> с натуралистична лексика.</a:t>
          </a:r>
          <a:endParaRPr lang="en-US" dirty="0"/>
        </a:p>
      </dgm:t>
    </dgm:pt>
    <dgm:pt modelId="{2BFADF96-79F1-49C9-836A-C5196CE9BD78}" type="parTrans" cxnId="{64EF3D76-CDE1-49D5-AD82-92EDA1168F61}">
      <dgm:prSet/>
      <dgm:spPr/>
      <dgm:t>
        <a:bodyPr/>
        <a:lstStyle/>
        <a:p>
          <a:endParaRPr lang="en-US"/>
        </a:p>
      </dgm:t>
    </dgm:pt>
    <dgm:pt modelId="{CA9506A0-B0E9-464D-A6A7-ED69514E519E}" type="sibTrans" cxnId="{64EF3D76-CDE1-49D5-AD82-92EDA1168F61}">
      <dgm:prSet/>
      <dgm:spPr/>
      <dgm:t>
        <a:bodyPr/>
        <a:lstStyle/>
        <a:p>
          <a:endParaRPr lang="en-US"/>
        </a:p>
      </dgm:t>
    </dgm:pt>
    <dgm:pt modelId="{11FCEE98-5081-4F90-96A0-6C23E0582D93}">
      <dgm:prSet/>
      <dgm:spPr/>
      <dgm:t>
        <a:bodyPr/>
        <a:lstStyle/>
        <a:p>
          <a:r>
            <a:rPr lang="ru-RU" dirty="0" err="1"/>
            <a:t>Представена</a:t>
          </a:r>
          <a:r>
            <a:rPr lang="ru-RU" dirty="0"/>
            <a:t> е чрез </a:t>
          </a:r>
          <a:r>
            <a:rPr lang="ru-RU" dirty="0" err="1"/>
            <a:t>метафорите</a:t>
          </a:r>
          <a:r>
            <a:rPr lang="ru-RU" dirty="0"/>
            <a:t>, </a:t>
          </a:r>
          <a:r>
            <a:rPr lang="ru-RU" dirty="0" err="1"/>
            <a:t>свързани</a:t>
          </a:r>
          <a:r>
            <a:rPr lang="ru-RU" dirty="0"/>
            <a:t> с </a:t>
          </a:r>
          <a:r>
            <a:rPr lang="ru-RU" dirty="0" err="1"/>
            <a:t>тлеене</a:t>
          </a:r>
          <a:r>
            <a:rPr lang="ru-RU" dirty="0"/>
            <a:t> („аз </a:t>
          </a:r>
          <a:r>
            <a:rPr lang="ru-RU" dirty="0" err="1"/>
            <a:t>веч</a:t>
          </a:r>
          <a:r>
            <a:rPr lang="ru-RU" dirty="0"/>
            <a:t> </a:t>
          </a:r>
          <a:r>
            <a:rPr lang="ru-RU" dirty="0" err="1"/>
            <a:t>телея</a:t>
          </a:r>
          <a:r>
            <a:rPr lang="ru-RU" dirty="0"/>
            <a:t>“),    </a:t>
          </a:r>
          <a:r>
            <a:rPr lang="ru-RU" dirty="0" err="1"/>
            <a:t>догаряне</a:t>
          </a:r>
          <a:r>
            <a:rPr lang="ru-RU" dirty="0"/>
            <a:t> („</a:t>
          </a:r>
          <a:r>
            <a:rPr lang="ru-RU" dirty="0" err="1"/>
            <a:t>сърце</a:t>
          </a:r>
          <a:r>
            <a:rPr lang="ru-RU" dirty="0"/>
            <a:t> </a:t>
          </a:r>
          <a:r>
            <a:rPr lang="ru-RU" dirty="0" err="1"/>
            <a:t>догаря</a:t>
          </a:r>
          <a:r>
            <a:rPr lang="ru-RU" dirty="0"/>
            <a:t>“), </a:t>
          </a:r>
          <a:r>
            <a:rPr lang="ru-RU" dirty="0" err="1"/>
            <a:t>гниене</a:t>
          </a:r>
          <a:r>
            <a:rPr lang="ru-RU" dirty="0"/>
            <a:t> („</a:t>
          </a:r>
          <a:r>
            <a:rPr lang="ru-RU" dirty="0" err="1"/>
            <a:t>нека</a:t>
          </a:r>
          <a:r>
            <a:rPr lang="ru-RU" dirty="0"/>
            <a:t> </a:t>
          </a:r>
          <a:r>
            <a:rPr lang="ru-RU" dirty="0" err="1"/>
            <a:t>изгния</a:t>
          </a:r>
          <a:r>
            <a:rPr lang="ru-RU" dirty="0"/>
            <a:t> в гроба“) – носят знак за </a:t>
          </a:r>
          <a:r>
            <a:rPr lang="ru-RU" dirty="0" err="1"/>
            <a:t>нищожната</a:t>
          </a:r>
          <a:r>
            <a:rPr lang="ru-RU" dirty="0"/>
            <a:t> </a:t>
          </a:r>
          <a:r>
            <a:rPr lang="ru-RU" dirty="0" err="1"/>
            <a:t>деятелност</a:t>
          </a:r>
          <a:r>
            <a:rPr lang="ru-RU" dirty="0"/>
            <a:t> на </a:t>
          </a:r>
          <a:r>
            <a:rPr lang="ru-RU" dirty="0" err="1"/>
            <a:t>лирическия</a:t>
          </a:r>
          <a:r>
            <a:rPr lang="ru-RU" dirty="0"/>
            <a:t> Аз.</a:t>
          </a:r>
          <a:endParaRPr lang="en-US" dirty="0"/>
        </a:p>
      </dgm:t>
    </dgm:pt>
    <dgm:pt modelId="{515614F0-D63A-40EF-97CC-28712A0B5F78}" type="parTrans" cxnId="{33678CD7-2A0D-4FF5-A2BE-0CC8F9D18E18}">
      <dgm:prSet/>
      <dgm:spPr/>
      <dgm:t>
        <a:bodyPr/>
        <a:lstStyle/>
        <a:p>
          <a:endParaRPr lang="en-US"/>
        </a:p>
      </dgm:t>
    </dgm:pt>
    <dgm:pt modelId="{02C79FD5-DC58-469E-B0F7-F8A83C7A287E}" type="sibTrans" cxnId="{33678CD7-2A0D-4FF5-A2BE-0CC8F9D18E18}">
      <dgm:prSet/>
      <dgm:spPr/>
      <dgm:t>
        <a:bodyPr/>
        <a:lstStyle/>
        <a:p>
          <a:endParaRPr lang="en-US"/>
        </a:p>
      </dgm:t>
    </dgm:pt>
    <dgm:pt modelId="{9CC77B73-20FA-41A1-B736-9679C9C5F7BA}" type="pres">
      <dgm:prSet presAssocID="{9D0E6CFC-51E0-4EF0-A530-18B08690223A}" presName="linear" presStyleCnt="0">
        <dgm:presLayoutVars>
          <dgm:animLvl val="lvl"/>
          <dgm:resizeHandles val="exact"/>
        </dgm:presLayoutVars>
      </dgm:prSet>
      <dgm:spPr/>
    </dgm:pt>
    <dgm:pt modelId="{B4CAEEF8-DDDB-42DB-A34B-D908BAAE1523}" type="pres">
      <dgm:prSet presAssocID="{60C6A58B-8A66-41DE-895B-33778D0FABF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A07F9D4-8173-4AA4-89E0-A4F1132CD4AB}" type="pres">
      <dgm:prSet presAssocID="{CA83F58E-A992-4C2A-A5EF-E2EB85E739E2}" presName="spacer" presStyleCnt="0"/>
      <dgm:spPr/>
    </dgm:pt>
    <dgm:pt modelId="{E0BF5BC6-EF37-434D-9903-EF92BAEC2EDC}" type="pres">
      <dgm:prSet presAssocID="{A3C65E27-7D4F-4BC2-ABF4-6F828B2FB7E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4F7FBF2-C059-44F0-B63C-650B34ECBB0D}" type="pres">
      <dgm:prSet presAssocID="{CA9506A0-B0E9-464D-A6A7-ED69514E519E}" presName="spacer" presStyleCnt="0"/>
      <dgm:spPr/>
    </dgm:pt>
    <dgm:pt modelId="{8EA0B5B9-10F4-4A18-8513-952353E6A47A}" type="pres">
      <dgm:prSet presAssocID="{11FCEE98-5081-4F90-96A0-6C23E0582D9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A6AB10C-B637-4C36-B998-DD6A0BC79FC0}" type="presOf" srcId="{A3C65E27-7D4F-4BC2-ABF4-6F828B2FB7E8}" destId="{E0BF5BC6-EF37-434D-9903-EF92BAEC2EDC}" srcOrd="0" destOrd="0" presId="urn:microsoft.com/office/officeart/2005/8/layout/vList2"/>
    <dgm:cxn modelId="{95CB6E3C-FD7B-4224-8B50-F6BCFAE21340}" type="presOf" srcId="{11FCEE98-5081-4F90-96A0-6C23E0582D93}" destId="{8EA0B5B9-10F4-4A18-8513-952353E6A47A}" srcOrd="0" destOrd="0" presId="urn:microsoft.com/office/officeart/2005/8/layout/vList2"/>
    <dgm:cxn modelId="{64EF3D76-CDE1-49D5-AD82-92EDA1168F61}" srcId="{9D0E6CFC-51E0-4EF0-A530-18B08690223A}" destId="{A3C65E27-7D4F-4BC2-ABF4-6F828B2FB7E8}" srcOrd="1" destOrd="0" parTransId="{2BFADF96-79F1-49C9-836A-C5196CE9BD78}" sibTransId="{CA9506A0-B0E9-464D-A6A7-ED69514E519E}"/>
    <dgm:cxn modelId="{434BCC83-A8E9-4737-AAF8-AD338D242DFE}" type="presOf" srcId="{60C6A58B-8A66-41DE-895B-33778D0FABF1}" destId="{B4CAEEF8-DDDB-42DB-A34B-D908BAAE1523}" srcOrd="0" destOrd="0" presId="urn:microsoft.com/office/officeart/2005/8/layout/vList2"/>
    <dgm:cxn modelId="{E83BF9CC-0EAC-4F0B-A966-E15F37C0A357}" srcId="{9D0E6CFC-51E0-4EF0-A530-18B08690223A}" destId="{60C6A58B-8A66-41DE-895B-33778D0FABF1}" srcOrd="0" destOrd="0" parTransId="{0AEFBA97-DA4F-440B-8124-36966C66E15C}" sibTransId="{CA83F58E-A992-4C2A-A5EF-E2EB85E739E2}"/>
    <dgm:cxn modelId="{33678CD7-2A0D-4FF5-A2BE-0CC8F9D18E18}" srcId="{9D0E6CFC-51E0-4EF0-A530-18B08690223A}" destId="{11FCEE98-5081-4F90-96A0-6C23E0582D93}" srcOrd="2" destOrd="0" parTransId="{515614F0-D63A-40EF-97CC-28712A0B5F78}" sibTransId="{02C79FD5-DC58-469E-B0F7-F8A83C7A287E}"/>
    <dgm:cxn modelId="{693C00DB-976B-4BB5-B8A9-8A5709957C2A}" type="presOf" srcId="{9D0E6CFC-51E0-4EF0-A530-18B08690223A}" destId="{9CC77B73-20FA-41A1-B736-9679C9C5F7BA}" srcOrd="0" destOrd="0" presId="urn:microsoft.com/office/officeart/2005/8/layout/vList2"/>
    <dgm:cxn modelId="{38C36AD2-C51B-40D5-87AC-4F63232E95AF}" type="presParOf" srcId="{9CC77B73-20FA-41A1-B736-9679C9C5F7BA}" destId="{B4CAEEF8-DDDB-42DB-A34B-D908BAAE1523}" srcOrd="0" destOrd="0" presId="urn:microsoft.com/office/officeart/2005/8/layout/vList2"/>
    <dgm:cxn modelId="{A40B2116-E3CF-4D41-A58C-EC3C19EE1B06}" type="presParOf" srcId="{9CC77B73-20FA-41A1-B736-9679C9C5F7BA}" destId="{3A07F9D4-8173-4AA4-89E0-A4F1132CD4AB}" srcOrd="1" destOrd="0" presId="urn:microsoft.com/office/officeart/2005/8/layout/vList2"/>
    <dgm:cxn modelId="{4CC4BE7E-6FC0-4E55-9478-F97D6D9382A0}" type="presParOf" srcId="{9CC77B73-20FA-41A1-B736-9679C9C5F7BA}" destId="{E0BF5BC6-EF37-434D-9903-EF92BAEC2EDC}" srcOrd="2" destOrd="0" presId="urn:microsoft.com/office/officeart/2005/8/layout/vList2"/>
    <dgm:cxn modelId="{5B570AB9-43D0-4C2D-A562-E58D2C6563B2}" type="presParOf" srcId="{9CC77B73-20FA-41A1-B736-9679C9C5F7BA}" destId="{14F7FBF2-C059-44F0-B63C-650B34ECBB0D}" srcOrd="3" destOrd="0" presId="urn:microsoft.com/office/officeart/2005/8/layout/vList2"/>
    <dgm:cxn modelId="{54D18FAB-596D-4D11-951A-51C6543E1F47}" type="presParOf" srcId="{9CC77B73-20FA-41A1-B736-9679C9C5F7BA}" destId="{8EA0B5B9-10F4-4A18-8513-952353E6A47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22676-AC88-4081-B0DF-A6A0F9BE0FA3}">
      <dsp:nvSpPr>
        <dsp:cNvPr id="0" name=""/>
        <dsp:cNvSpPr/>
      </dsp:nvSpPr>
      <dsp:spPr>
        <a:xfrm>
          <a:off x="0" y="72237"/>
          <a:ext cx="9601200" cy="74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dirty="0"/>
            <a:t>В творбата се говори от 1л., </a:t>
          </a:r>
          <a:r>
            <a:rPr lang="bg-BG" sz="1800" kern="1200" dirty="0" err="1"/>
            <a:t>ед.ч</a:t>
          </a:r>
          <a:r>
            <a:rPr lang="bg-BG" sz="1800" kern="1200" dirty="0"/>
            <a:t>. – лирически Аз, който се изповядва пред своя адресат – майката. </a:t>
          </a:r>
          <a:r>
            <a:rPr lang="bg-BG" sz="1800" kern="1200" dirty="0" err="1"/>
            <a:t>Лир</a:t>
          </a:r>
          <a:r>
            <a:rPr lang="bg-BG" sz="1800" kern="1200" dirty="0"/>
            <a:t>. Аз е синът, който е напуснал „дома“ и е потърсил щастието си на „пътя“, за да открие себе си и своите ценности.</a:t>
          </a:r>
          <a:endParaRPr lang="en-US" sz="1800" kern="1200" dirty="0"/>
        </a:p>
      </dsp:txBody>
      <dsp:txXfrm>
        <a:off x="36290" y="108527"/>
        <a:ext cx="9528620" cy="670820"/>
      </dsp:txXfrm>
    </dsp:sp>
    <dsp:sp modelId="{A897EC02-1592-45BD-A6A0-EF21D7BB756E}">
      <dsp:nvSpPr>
        <dsp:cNvPr id="0" name=""/>
        <dsp:cNvSpPr/>
      </dsp:nvSpPr>
      <dsp:spPr>
        <a:xfrm>
          <a:off x="0" y="830037"/>
          <a:ext cx="960120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dirty="0"/>
            <a:t>Майката също е лирически герой, от нея се очаква разбиране и духовна подкрепа.</a:t>
          </a:r>
          <a:endParaRPr lang="en-US" sz="1800" kern="1200" dirty="0"/>
        </a:p>
      </dsp:txBody>
      <dsp:txXfrm>
        <a:off x="38838" y="868875"/>
        <a:ext cx="9523524" cy="717924"/>
      </dsp:txXfrm>
    </dsp:sp>
    <dsp:sp modelId="{8B4E06D0-302A-40A0-A9F4-4323641A589C}">
      <dsp:nvSpPr>
        <dsp:cNvPr id="0" name=""/>
        <dsp:cNvSpPr/>
      </dsp:nvSpPr>
      <dsp:spPr>
        <a:xfrm>
          <a:off x="0" y="1640037"/>
          <a:ext cx="960120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dirty="0" err="1"/>
            <a:t>Лир</a:t>
          </a:r>
          <a:r>
            <a:rPr lang="bg-BG" sz="1800" kern="1200" dirty="0"/>
            <a:t>. герои са и „мили другари“ – пред тях </a:t>
          </a:r>
          <a:r>
            <a:rPr lang="bg-BG" sz="1800" kern="1200" dirty="0" err="1"/>
            <a:t>Азът</a:t>
          </a:r>
          <a:r>
            <a:rPr lang="bg-BG" sz="1800" kern="1200" dirty="0"/>
            <a:t> не е искрен, пред тях той не може да бъде себе си.</a:t>
          </a:r>
          <a:endParaRPr lang="en-US" sz="1800" kern="1200" dirty="0"/>
        </a:p>
      </dsp:txBody>
      <dsp:txXfrm>
        <a:off x="38838" y="1678875"/>
        <a:ext cx="9523524" cy="717924"/>
      </dsp:txXfrm>
    </dsp:sp>
    <dsp:sp modelId="{A8056DE3-771A-4176-B414-7D4A639B45D5}">
      <dsp:nvSpPr>
        <dsp:cNvPr id="0" name=""/>
        <dsp:cNvSpPr/>
      </dsp:nvSpPr>
      <dsp:spPr>
        <a:xfrm>
          <a:off x="0" y="2450037"/>
          <a:ext cx="960120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500" kern="1200" dirty="0"/>
            <a:t>„</a:t>
          </a:r>
          <a:r>
            <a:rPr lang="bg-BG" sz="1800" kern="1200" dirty="0"/>
            <a:t>Баща и сестра, и братя мили“ – с тях иска да се прости за последен път преди смъртта.</a:t>
          </a:r>
          <a:endParaRPr lang="en-US" sz="1800" kern="1200" dirty="0"/>
        </a:p>
      </dsp:txBody>
      <dsp:txXfrm>
        <a:off x="38838" y="2488875"/>
        <a:ext cx="9523524" cy="7179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6D9B5-BE0F-40D1-9FC8-6681795BAC89}">
      <dsp:nvSpPr>
        <dsp:cNvPr id="0" name=""/>
        <dsp:cNvSpPr/>
      </dsp:nvSpPr>
      <dsp:spPr>
        <a:xfrm>
          <a:off x="0" y="75557"/>
          <a:ext cx="6260113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Мотивите за раздялата с майката и родния край, </a:t>
          </a:r>
          <a:endParaRPr lang="en-US" sz="1600" kern="1200"/>
        </a:p>
      </dsp:txBody>
      <dsp:txXfrm>
        <a:off x="29128" y="104685"/>
        <a:ext cx="6201857" cy="538444"/>
      </dsp:txXfrm>
    </dsp:sp>
    <dsp:sp modelId="{6D38CD51-E937-415B-B786-46F13E77B874}">
      <dsp:nvSpPr>
        <dsp:cNvPr id="0" name=""/>
        <dsp:cNvSpPr/>
      </dsp:nvSpPr>
      <dsp:spPr>
        <a:xfrm>
          <a:off x="0" y="718337"/>
          <a:ext cx="6260113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За носталгията по тях, са сред най-важните в българската поезия от ХІХ в. и се откриват практически у всички поети, учили и живели в Русия;</a:t>
          </a:r>
          <a:endParaRPr lang="en-US" sz="1600" kern="1200"/>
        </a:p>
      </dsp:txBody>
      <dsp:txXfrm>
        <a:off x="29128" y="747465"/>
        <a:ext cx="6201857" cy="538444"/>
      </dsp:txXfrm>
    </dsp:sp>
    <dsp:sp modelId="{22A46AA9-866D-419F-A0B0-9BF9ABF57BF2}">
      <dsp:nvSpPr>
        <dsp:cNvPr id="0" name=""/>
        <dsp:cNvSpPr/>
      </dsp:nvSpPr>
      <dsp:spPr>
        <a:xfrm>
          <a:off x="0" y="1361118"/>
          <a:ext cx="6260113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Мотив за погубената младост;</a:t>
          </a:r>
          <a:endParaRPr lang="en-US" sz="1600" kern="1200"/>
        </a:p>
      </dsp:txBody>
      <dsp:txXfrm>
        <a:off x="29128" y="1390246"/>
        <a:ext cx="6201857" cy="538444"/>
      </dsp:txXfrm>
    </dsp:sp>
    <dsp:sp modelId="{0460EFF7-F421-4514-BB8A-38B94DE9B733}">
      <dsp:nvSpPr>
        <dsp:cNvPr id="0" name=""/>
        <dsp:cNvSpPr/>
      </dsp:nvSpPr>
      <dsp:spPr>
        <a:xfrm>
          <a:off x="0" y="2003898"/>
          <a:ext cx="6260113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Мотив за майчината клетва;</a:t>
          </a:r>
          <a:endParaRPr lang="en-US" sz="1600" kern="1200"/>
        </a:p>
      </dsp:txBody>
      <dsp:txXfrm>
        <a:off x="29128" y="2033026"/>
        <a:ext cx="6201857" cy="538444"/>
      </dsp:txXfrm>
    </dsp:sp>
    <dsp:sp modelId="{D556BA48-9765-4399-A45F-D28EF1C3E89E}">
      <dsp:nvSpPr>
        <dsp:cNvPr id="0" name=""/>
        <dsp:cNvSpPr/>
      </dsp:nvSpPr>
      <dsp:spPr>
        <a:xfrm>
          <a:off x="0" y="2646678"/>
          <a:ext cx="6260113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Мотив за смъртта.</a:t>
          </a:r>
          <a:endParaRPr lang="en-US" sz="1600" kern="1200"/>
        </a:p>
      </dsp:txBody>
      <dsp:txXfrm>
        <a:off x="29128" y="2675806"/>
        <a:ext cx="6201857" cy="5384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AEEF8-DDDB-42DB-A34B-D908BAAE1523}">
      <dsp:nvSpPr>
        <dsp:cNvPr id="0" name=""/>
        <dsp:cNvSpPr/>
      </dsp:nvSpPr>
      <dsp:spPr>
        <a:xfrm>
          <a:off x="0" y="486147"/>
          <a:ext cx="5914209" cy="1385133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 err="1"/>
            <a:t>Деестетизирана</a:t>
          </a:r>
          <a:r>
            <a:rPr lang="ru-RU" sz="2100" kern="1200" dirty="0"/>
            <a:t> (некрасива) за </a:t>
          </a:r>
          <a:r>
            <a:rPr lang="ru-RU" sz="2100" kern="1200" dirty="0" err="1"/>
            <a:t>разлика</a:t>
          </a:r>
          <a:r>
            <a:rPr lang="ru-RU" sz="2100" kern="1200" dirty="0"/>
            <a:t> от </a:t>
          </a:r>
          <a:r>
            <a:rPr lang="ru-RU" sz="2100" kern="1200" dirty="0" err="1"/>
            <a:t>всички</a:t>
          </a:r>
          <a:r>
            <a:rPr lang="ru-RU" sz="2100" kern="1200" dirty="0"/>
            <a:t> </a:t>
          </a:r>
          <a:r>
            <a:rPr lang="ru-RU" sz="2100" kern="1200" dirty="0" err="1"/>
            <a:t>други</a:t>
          </a:r>
          <a:r>
            <a:rPr lang="ru-RU" sz="2100" kern="1200" dirty="0"/>
            <a:t> </a:t>
          </a:r>
          <a:r>
            <a:rPr lang="ru-RU" sz="2100" kern="1200" dirty="0" err="1"/>
            <a:t>Ботеви</a:t>
          </a:r>
          <a:r>
            <a:rPr lang="ru-RU" sz="2100" kern="1200" dirty="0"/>
            <a:t> </a:t>
          </a:r>
          <a:r>
            <a:rPr lang="ru-RU" sz="2100" kern="1200" dirty="0" err="1"/>
            <a:t>творби</a:t>
          </a:r>
          <a:r>
            <a:rPr lang="ru-RU" sz="2100" kern="1200" dirty="0"/>
            <a:t>, </a:t>
          </a:r>
          <a:r>
            <a:rPr lang="ru-RU" sz="2100" kern="1200" dirty="0" err="1"/>
            <a:t>където</a:t>
          </a:r>
          <a:r>
            <a:rPr lang="ru-RU" sz="2100" kern="1200" dirty="0"/>
            <a:t> </a:t>
          </a:r>
          <a:r>
            <a:rPr lang="ru-RU" sz="2100" kern="1200" dirty="0" err="1"/>
            <a:t>смъртта</a:t>
          </a:r>
          <a:r>
            <a:rPr lang="ru-RU" sz="2100" kern="1200" dirty="0"/>
            <a:t> е в </a:t>
          </a:r>
          <a:r>
            <a:rPr lang="ru-RU" sz="2100" kern="1200" dirty="0" err="1"/>
            <a:t>името</a:t>
          </a:r>
          <a:r>
            <a:rPr lang="ru-RU" sz="2100" kern="1200" dirty="0"/>
            <a:t> на </a:t>
          </a:r>
          <a:r>
            <a:rPr lang="ru-RU" sz="2100" kern="1200" dirty="0" err="1"/>
            <a:t>идеалите</a:t>
          </a:r>
          <a:r>
            <a:rPr lang="ru-RU" sz="2100" kern="1200" dirty="0"/>
            <a:t> и е равнозначна на </a:t>
          </a:r>
          <a:r>
            <a:rPr lang="ru-RU" sz="2100" kern="1200" dirty="0" err="1"/>
            <a:t>безсмъртие</a:t>
          </a:r>
          <a:r>
            <a:rPr lang="ru-RU" sz="2100" kern="1200" dirty="0"/>
            <a:t>.</a:t>
          </a:r>
          <a:endParaRPr lang="en-US" sz="2100" kern="1200" dirty="0"/>
        </a:p>
      </dsp:txBody>
      <dsp:txXfrm>
        <a:off x="67617" y="553764"/>
        <a:ext cx="5778975" cy="1249899"/>
      </dsp:txXfrm>
    </dsp:sp>
    <dsp:sp modelId="{E0BF5BC6-EF37-434D-9903-EF92BAEC2EDC}">
      <dsp:nvSpPr>
        <dsp:cNvPr id="0" name=""/>
        <dsp:cNvSpPr/>
      </dsp:nvSpPr>
      <dsp:spPr>
        <a:xfrm>
          <a:off x="0" y="1931761"/>
          <a:ext cx="5914209" cy="1385133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1681577"/>
                <a:satOff val="-1786"/>
                <a:lumOff val="1372"/>
                <a:alphaOff val="0"/>
                <a:shade val="74000"/>
                <a:satMod val="130000"/>
                <a:lumMod val="90000"/>
              </a:schemeClr>
              <a:schemeClr val="accent2">
                <a:hueOff val="1681577"/>
                <a:satOff val="-1786"/>
                <a:lumOff val="1372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 err="1"/>
            <a:t>Финалното</a:t>
          </a:r>
          <a:r>
            <a:rPr lang="ru-RU" sz="2100" kern="1200" dirty="0"/>
            <a:t> двустишие = </a:t>
          </a:r>
          <a:r>
            <a:rPr lang="ru-RU" sz="2100" kern="1200" dirty="0" err="1"/>
            <a:t>поанта</a:t>
          </a:r>
          <a:r>
            <a:rPr lang="ru-RU" sz="2100" kern="1200" dirty="0"/>
            <a:t> (там е </a:t>
          </a:r>
          <a:r>
            <a:rPr lang="ru-RU" sz="2100" kern="1200" dirty="0" err="1"/>
            <a:t>главната</a:t>
          </a:r>
          <a:r>
            <a:rPr lang="ru-RU" sz="2100" kern="1200" dirty="0"/>
            <a:t> идея); </a:t>
          </a:r>
          <a:r>
            <a:rPr lang="ru-RU" sz="2100" kern="1200" dirty="0" err="1"/>
            <a:t>смъртта</a:t>
          </a:r>
          <a:r>
            <a:rPr lang="ru-RU" sz="2100" kern="1200" dirty="0"/>
            <a:t> е </a:t>
          </a:r>
          <a:r>
            <a:rPr lang="ru-RU" sz="2100" kern="1200" dirty="0" err="1"/>
            <a:t>представена</a:t>
          </a:r>
          <a:r>
            <a:rPr lang="ru-RU" sz="2100" kern="1200" dirty="0"/>
            <a:t> с натуралистична лексика.</a:t>
          </a:r>
          <a:endParaRPr lang="en-US" sz="2100" kern="1200" dirty="0"/>
        </a:p>
      </dsp:txBody>
      <dsp:txXfrm>
        <a:off x="67617" y="1999378"/>
        <a:ext cx="5778975" cy="1249899"/>
      </dsp:txXfrm>
    </dsp:sp>
    <dsp:sp modelId="{8EA0B5B9-10F4-4A18-8513-952353E6A47A}">
      <dsp:nvSpPr>
        <dsp:cNvPr id="0" name=""/>
        <dsp:cNvSpPr/>
      </dsp:nvSpPr>
      <dsp:spPr>
        <a:xfrm>
          <a:off x="0" y="3377375"/>
          <a:ext cx="5914209" cy="1385133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3363155"/>
                <a:satOff val="-3572"/>
                <a:lumOff val="2745"/>
                <a:alphaOff val="0"/>
                <a:shade val="74000"/>
                <a:satMod val="130000"/>
                <a:lumMod val="90000"/>
              </a:schemeClr>
              <a:schemeClr val="accent2">
                <a:hueOff val="3363155"/>
                <a:satOff val="-3572"/>
                <a:lumOff val="274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 err="1"/>
            <a:t>Представена</a:t>
          </a:r>
          <a:r>
            <a:rPr lang="ru-RU" sz="2100" kern="1200" dirty="0"/>
            <a:t> е чрез </a:t>
          </a:r>
          <a:r>
            <a:rPr lang="ru-RU" sz="2100" kern="1200" dirty="0" err="1"/>
            <a:t>метафорите</a:t>
          </a:r>
          <a:r>
            <a:rPr lang="ru-RU" sz="2100" kern="1200" dirty="0"/>
            <a:t>, </a:t>
          </a:r>
          <a:r>
            <a:rPr lang="ru-RU" sz="2100" kern="1200" dirty="0" err="1"/>
            <a:t>свързани</a:t>
          </a:r>
          <a:r>
            <a:rPr lang="ru-RU" sz="2100" kern="1200" dirty="0"/>
            <a:t> с </a:t>
          </a:r>
          <a:r>
            <a:rPr lang="ru-RU" sz="2100" kern="1200" dirty="0" err="1"/>
            <a:t>тлеене</a:t>
          </a:r>
          <a:r>
            <a:rPr lang="ru-RU" sz="2100" kern="1200" dirty="0"/>
            <a:t> („аз </a:t>
          </a:r>
          <a:r>
            <a:rPr lang="ru-RU" sz="2100" kern="1200" dirty="0" err="1"/>
            <a:t>веч</a:t>
          </a:r>
          <a:r>
            <a:rPr lang="ru-RU" sz="2100" kern="1200" dirty="0"/>
            <a:t> </a:t>
          </a:r>
          <a:r>
            <a:rPr lang="ru-RU" sz="2100" kern="1200" dirty="0" err="1"/>
            <a:t>телея</a:t>
          </a:r>
          <a:r>
            <a:rPr lang="ru-RU" sz="2100" kern="1200" dirty="0"/>
            <a:t>“),    </a:t>
          </a:r>
          <a:r>
            <a:rPr lang="ru-RU" sz="2100" kern="1200" dirty="0" err="1"/>
            <a:t>догаряне</a:t>
          </a:r>
          <a:r>
            <a:rPr lang="ru-RU" sz="2100" kern="1200" dirty="0"/>
            <a:t> („</a:t>
          </a:r>
          <a:r>
            <a:rPr lang="ru-RU" sz="2100" kern="1200" dirty="0" err="1"/>
            <a:t>сърце</a:t>
          </a:r>
          <a:r>
            <a:rPr lang="ru-RU" sz="2100" kern="1200" dirty="0"/>
            <a:t> </a:t>
          </a:r>
          <a:r>
            <a:rPr lang="ru-RU" sz="2100" kern="1200" dirty="0" err="1"/>
            <a:t>догаря</a:t>
          </a:r>
          <a:r>
            <a:rPr lang="ru-RU" sz="2100" kern="1200" dirty="0"/>
            <a:t>“), </a:t>
          </a:r>
          <a:r>
            <a:rPr lang="ru-RU" sz="2100" kern="1200" dirty="0" err="1"/>
            <a:t>гниене</a:t>
          </a:r>
          <a:r>
            <a:rPr lang="ru-RU" sz="2100" kern="1200" dirty="0"/>
            <a:t> („</a:t>
          </a:r>
          <a:r>
            <a:rPr lang="ru-RU" sz="2100" kern="1200" dirty="0" err="1"/>
            <a:t>нека</a:t>
          </a:r>
          <a:r>
            <a:rPr lang="ru-RU" sz="2100" kern="1200" dirty="0"/>
            <a:t> </a:t>
          </a:r>
          <a:r>
            <a:rPr lang="ru-RU" sz="2100" kern="1200" dirty="0" err="1"/>
            <a:t>изгния</a:t>
          </a:r>
          <a:r>
            <a:rPr lang="ru-RU" sz="2100" kern="1200" dirty="0"/>
            <a:t> в гроба“) – носят знак за </a:t>
          </a:r>
          <a:r>
            <a:rPr lang="ru-RU" sz="2100" kern="1200" dirty="0" err="1"/>
            <a:t>нищожната</a:t>
          </a:r>
          <a:r>
            <a:rPr lang="ru-RU" sz="2100" kern="1200" dirty="0"/>
            <a:t> </a:t>
          </a:r>
          <a:r>
            <a:rPr lang="ru-RU" sz="2100" kern="1200" dirty="0" err="1"/>
            <a:t>деятелност</a:t>
          </a:r>
          <a:r>
            <a:rPr lang="ru-RU" sz="2100" kern="1200" dirty="0"/>
            <a:t> на </a:t>
          </a:r>
          <a:r>
            <a:rPr lang="ru-RU" sz="2100" kern="1200" dirty="0" err="1"/>
            <a:t>лирическия</a:t>
          </a:r>
          <a:r>
            <a:rPr lang="ru-RU" sz="2100" kern="1200" dirty="0"/>
            <a:t> Аз.</a:t>
          </a:r>
          <a:endParaRPr lang="en-US" sz="2100" kern="1200" dirty="0"/>
        </a:p>
      </dsp:txBody>
      <dsp:txXfrm>
        <a:off x="67617" y="3444992"/>
        <a:ext cx="5778975" cy="1249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808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4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568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13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05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196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349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067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51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900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99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49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227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82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74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98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00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82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347087-DEE1-4F23-8486-A2690AA19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BB81AE-EE4A-4AA4-8941-104B6C943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DDB1E4E0-6F72-40B7-8AEC-B77218E037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r="4580" b="-2"/>
          <a:stretch/>
        </p:blipFill>
        <p:spPr>
          <a:xfrm>
            <a:off x="486138" y="488137"/>
            <a:ext cx="11227442" cy="588329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A791FC-1AEF-4561-93B5-6B9E981BB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21280" y="3594428"/>
            <a:ext cx="6949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AA2202F-2A68-464D-8E53-CEBE9303D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129734-DF6D-46B8-A0E0-4F178B3AD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6" name="Rounded Rectangle 21">
              <a:extLst>
                <a:ext uri="{FF2B5EF4-FFF2-40B4-BE49-F238E27FC236}">
                  <a16:creationId xmlns:a16="http://schemas.microsoft.com/office/drawing/2014/main" id="{6A986578-4991-4E9B-94B7-056F6B09B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7" name="Picture 18">
              <a:extLst>
                <a:ext uri="{FF2B5EF4-FFF2-40B4-BE49-F238E27FC236}">
                  <a16:creationId xmlns:a16="http://schemas.microsoft.com/office/drawing/2014/main" id="{257D0097-ACF2-46A6-804C-C5D55A188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8" name="Rounded Rectangle 27">
              <a:extLst>
                <a:ext uri="{FF2B5EF4-FFF2-40B4-BE49-F238E27FC236}">
                  <a16:creationId xmlns:a16="http://schemas.microsoft.com/office/drawing/2014/main" id="{A71DA5EB-109A-4C2F-A093-7E5F6490B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0" name="Picture 20">
              <a:extLst>
                <a:ext uri="{FF2B5EF4-FFF2-40B4-BE49-F238E27FC236}">
                  <a16:creationId xmlns:a16="http://schemas.microsoft.com/office/drawing/2014/main" id="{DA85B8CE-EB01-4DD0-8B39-D413503D7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FCA0D6B-4B8F-4B4C-B566-7337FD3027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4403" y="1113698"/>
            <a:ext cx="8229600" cy="2345264"/>
          </a:xfrm>
        </p:spPr>
        <p:txBody>
          <a:bodyPr>
            <a:normAutofit/>
          </a:bodyPr>
          <a:lstStyle/>
          <a:p>
            <a:r>
              <a:rPr lang="bg-BG" sz="7200">
                <a:solidFill>
                  <a:schemeClr val="bg1"/>
                </a:solidFill>
              </a:rPr>
              <a:t>„Майце си“ – Христо Ботев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17D2D31A-C7B6-4CCB-9663-48B1D05B5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3003" y="3729894"/>
            <a:ext cx="7772400" cy="1320802"/>
          </a:xfrm>
        </p:spPr>
        <p:txBody>
          <a:bodyPr>
            <a:normAutofit/>
          </a:bodyPr>
          <a:lstStyle/>
          <a:p>
            <a:r>
              <a:rPr lang="bg-BG">
                <a:solidFill>
                  <a:schemeClr val="bg1"/>
                </a:solidFill>
              </a:rPr>
              <a:t>Анализ на творбата</a:t>
            </a:r>
          </a:p>
        </p:txBody>
      </p:sp>
    </p:spTree>
    <p:extLst>
      <p:ext uri="{BB962C8B-B14F-4D97-AF65-F5344CB8AC3E}">
        <p14:creationId xmlns:p14="http://schemas.microsoft.com/office/powerpoint/2010/main" val="3741734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31F1A38-6437-4B75-9532-3B174319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bg-BG">
                <a:solidFill>
                  <a:srgbClr val="FFFFFF"/>
                </a:solidFill>
              </a:rPr>
              <a:t>Доминиращи чувства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3087E880-31E4-47CE-9C67-D821255A1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48" y="2612256"/>
            <a:ext cx="11915552" cy="397993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1800" dirty="0"/>
              <a:t>Разочарование, духовна </a:t>
            </a:r>
            <a:r>
              <a:rPr lang="ru-RU" sz="1800" dirty="0" err="1"/>
              <a:t>неудовлетвореност</a:t>
            </a:r>
            <a:r>
              <a:rPr lang="ru-RU" sz="1800" dirty="0"/>
              <a:t> („</a:t>
            </a:r>
            <a:r>
              <a:rPr lang="ru-RU" sz="1800" dirty="0" err="1"/>
              <a:t>срещам</a:t>
            </a:r>
            <a:r>
              <a:rPr lang="ru-RU" sz="1800" dirty="0"/>
              <a:t> </a:t>
            </a:r>
            <a:r>
              <a:rPr lang="ru-RU" sz="1800" dirty="0" err="1"/>
              <a:t>това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душа мрази“) страдание („скитник ходя </a:t>
            </a:r>
            <a:r>
              <a:rPr lang="ru-RU" sz="1800" dirty="0" err="1"/>
              <a:t>злочестен</a:t>
            </a:r>
            <a:r>
              <a:rPr lang="ru-RU" sz="1800" dirty="0"/>
              <a:t> </a:t>
            </a:r>
            <a:r>
              <a:rPr lang="ru-RU" sz="1800" dirty="0" err="1"/>
              <a:t>ази</a:t>
            </a:r>
            <a:r>
              <a:rPr lang="ru-RU" sz="1800" dirty="0"/>
              <a:t>“,„душа </a:t>
            </a:r>
            <a:r>
              <a:rPr lang="ru-RU" sz="1800" dirty="0" err="1"/>
              <a:t>страдна</a:t>
            </a:r>
            <a:r>
              <a:rPr lang="ru-RU" sz="1800" dirty="0"/>
              <a:t>“)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800" dirty="0" err="1"/>
              <a:t>Породени</a:t>
            </a:r>
            <a:r>
              <a:rPr lang="ru-RU" sz="1800" dirty="0"/>
              <a:t> от:</a:t>
            </a:r>
          </a:p>
          <a:p>
            <a:pPr>
              <a:lnSpc>
                <a:spcPct val="90000"/>
              </a:lnSpc>
            </a:pPr>
            <a:r>
              <a:rPr lang="ru-RU" sz="1800" dirty="0" err="1"/>
              <a:t>безцелно</a:t>
            </a:r>
            <a:r>
              <a:rPr lang="ru-RU" sz="1800" dirty="0"/>
              <a:t> </a:t>
            </a:r>
            <a:r>
              <a:rPr lang="ru-RU" sz="1800" dirty="0" err="1"/>
              <a:t>преминаващата</a:t>
            </a:r>
            <a:r>
              <a:rPr lang="ru-RU" sz="1800" dirty="0"/>
              <a:t> </a:t>
            </a:r>
            <a:r>
              <a:rPr lang="ru-RU" sz="1800" dirty="0" err="1"/>
              <a:t>му</a:t>
            </a:r>
            <a:r>
              <a:rPr lang="ru-RU" sz="1800" dirty="0"/>
              <a:t> </a:t>
            </a:r>
            <a:r>
              <a:rPr lang="ru-RU" sz="1800" dirty="0" err="1"/>
              <a:t>младост</a:t>
            </a:r>
            <a:r>
              <a:rPr lang="ru-RU" sz="1800" dirty="0"/>
              <a:t> („</a:t>
            </a:r>
            <a:r>
              <a:rPr lang="ru-RU" sz="1800" dirty="0" err="1"/>
              <a:t>мойта</a:t>
            </a:r>
            <a:r>
              <a:rPr lang="ru-RU" sz="1800" dirty="0"/>
              <a:t> </a:t>
            </a:r>
            <a:r>
              <a:rPr lang="ru-RU" sz="1800" dirty="0" err="1"/>
              <a:t>младост</a:t>
            </a:r>
            <a:r>
              <a:rPr lang="ru-RU" sz="1800" dirty="0"/>
              <a:t> (…) </a:t>
            </a:r>
            <a:r>
              <a:rPr lang="ru-RU" sz="1800" dirty="0" err="1"/>
              <a:t>съхне</a:t>
            </a:r>
            <a:r>
              <a:rPr lang="ru-RU" sz="1800" dirty="0"/>
              <a:t> и </a:t>
            </a:r>
            <a:r>
              <a:rPr lang="ru-RU" sz="1800" dirty="0" err="1"/>
              <a:t>вехне</a:t>
            </a:r>
            <a:r>
              <a:rPr lang="ru-RU" sz="1800" dirty="0"/>
              <a:t> люто   </a:t>
            </a:r>
            <a:r>
              <a:rPr lang="ru-RU" sz="1800" dirty="0" err="1"/>
              <a:t>язвена</a:t>
            </a:r>
            <a:r>
              <a:rPr lang="ru-RU" sz="1800" dirty="0"/>
              <a:t>“, „</a:t>
            </a:r>
            <a:r>
              <a:rPr lang="ru-RU" sz="1800" dirty="0" err="1"/>
              <a:t>мойта</a:t>
            </a:r>
            <a:r>
              <a:rPr lang="ru-RU" sz="1800" dirty="0"/>
              <a:t> </a:t>
            </a:r>
            <a:r>
              <a:rPr lang="ru-RU" sz="1800" dirty="0" err="1"/>
              <a:t>младост</a:t>
            </a:r>
            <a:r>
              <a:rPr lang="ru-RU" sz="1800" dirty="0"/>
              <a:t> слана попари“);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1800" dirty="0" err="1"/>
              <a:t>несбъдналите</a:t>
            </a:r>
            <a:r>
              <a:rPr lang="ru-RU" sz="1800" dirty="0"/>
              <a:t> се </a:t>
            </a:r>
            <a:r>
              <a:rPr lang="ru-RU" sz="1800" dirty="0" err="1"/>
              <a:t>мечти</a:t>
            </a:r>
            <a:r>
              <a:rPr lang="ru-RU" sz="1800" dirty="0"/>
              <a:t> („за </a:t>
            </a:r>
            <a:r>
              <a:rPr lang="ru-RU" sz="1800" dirty="0" err="1"/>
              <a:t>вси</a:t>
            </a:r>
            <a:r>
              <a:rPr lang="ru-RU" sz="1800" dirty="0"/>
              <a:t> </a:t>
            </a:r>
            <a:r>
              <a:rPr lang="ru-RU" sz="1800" dirty="0" err="1"/>
              <a:t>желби</a:t>
            </a:r>
            <a:r>
              <a:rPr lang="ru-RU" sz="1800" dirty="0"/>
              <a:t> </a:t>
            </a:r>
            <a:r>
              <a:rPr lang="ru-RU" sz="1800" dirty="0" err="1"/>
              <a:t>приготви</a:t>
            </a:r>
            <a:r>
              <a:rPr lang="ru-RU" sz="1800" dirty="0"/>
              <a:t> яма“);</a:t>
            </a:r>
          </a:p>
          <a:p>
            <a:pPr>
              <a:lnSpc>
                <a:spcPct val="90000"/>
              </a:lnSpc>
            </a:pPr>
            <a:r>
              <a:rPr lang="ru-RU" sz="1800" dirty="0" err="1"/>
              <a:t>безперспективността</a:t>
            </a:r>
            <a:r>
              <a:rPr lang="ru-RU" sz="1800" dirty="0"/>
              <a:t> и </a:t>
            </a:r>
            <a:r>
              <a:rPr lang="ru-RU" sz="1800" dirty="0" err="1"/>
              <a:t>трагичната</a:t>
            </a:r>
            <a:r>
              <a:rPr lang="ru-RU" sz="1800" dirty="0"/>
              <a:t> </a:t>
            </a:r>
            <a:r>
              <a:rPr lang="ru-RU" sz="1800" dirty="0" err="1"/>
              <a:t>предопределеност</a:t>
            </a:r>
            <a:r>
              <a:rPr lang="ru-RU" sz="1800" dirty="0"/>
              <a:t> на </a:t>
            </a:r>
            <a:r>
              <a:rPr lang="ru-RU" sz="1800" dirty="0" err="1"/>
              <a:t>бъдещето</a:t>
            </a:r>
            <a:r>
              <a:rPr lang="ru-RU" sz="1800" dirty="0"/>
              <a:t> </a:t>
            </a:r>
            <a:r>
              <a:rPr lang="ru-RU" sz="1800" dirty="0" err="1"/>
              <a:t>му</a:t>
            </a:r>
            <a:r>
              <a:rPr lang="ru-RU" sz="1800" dirty="0"/>
              <a:t> („аз </a:t>
            </a:r>
            <a:r>
              <a:rPr lang="ru-RU" sz="1800" dirty="0" err="1"/>
              <a:t>веч</a:t>
            </a:r>
            <a:r>
              <a:rPr lang="ru-RU" sz="1800" dirty="0"/>
              <a:t> тлея“, „</a:t>
            </a:r>
            <a:r>
              <a:rPr lang="ru-RU" sz="1800" dirty="0" err="1"/>
              <a:t>сърце</a:t>
            </a:r>
            <a:r>
              <a:rPr lang="ru-RU" sz="1800" dirty="0"/>
              <a:t> </a:t>
            </a:r>
            <a:r>
              <a:rPr lang="ru-RU" sz="1800" dirty="0" err="1"/>
              <a:t>догаря</a:t>
            </a:r>
            <a:r>
              <a:rPr lang="ru-RU" sz="1800" dirty="0"/>
              <a:t>“);</a:t>
            </a:r>
          </a:p>
          <a:p>
            <a:pPr>
              <a:lnSpc>
                <a:spcPct val="90000"/>
              </a:lnSpc>
            </a:pPr>
            <a:r>
              <a:rPr lang="ru-RU" sz="1800" dirty="0" err="1"/>
              <a:t>сблъсъка</a:t>
            </a:r>
            <a:r>
              <a:rPr lang="ru-RU" sz="1800" dirty="0"/>
              <a:t> между </a:t>
            </a:r>
            <a:r>
              <a:rPr lang="ru-RU" sz="1800" dirty="0" err="1"/>
              <a:t>духовните</a:t>
            </a:r>
            <a:r>
              <a:rPr lang="ru-RU" sz="1800" dirty="0"/>
              <a:t> </a:t>
            </a:r>
            <a:r>
              <a:rPr lang="ru-RU" sz="1800" dirty="0" err="1"/>
              <a:t>стремежи</a:t>
            </a:r>
            <a:r>
              <a:rPr lang="ru-RU" sz="1800" dirty="0"/>
              <a:t> на </a:t>
            </a:r>
            <a:r>
              <a:rPr lang="ru-RU" sz="1800" dirty="0" err="1"/>
              <a:t>лирическия</a:t>
            </a:r>
            <a:r>
              <a:rPr lang="ru-RU" sz="1800" dirty="0"/>
              <a:t> герой за </a:t>
            </a:r>
            <a:r>
              <a:rPr lang="ru-RU" sz="1800" dirty="0" err="1"/>
              <a:t>посвещаване</a:t>
            </a:r>
            <a:r>
              <a:rPr lang="ru-RU" sz="1800" dirty="0"/>
              <a:t> на благородна </a:t>
            </a:r>
            <a:r>
              <a:rPr lang="ru-RU" sz="1800" dirty="0" err="1"/>
              <a:t>кауза</a:t>
            </a:r>
            <a:r>
              <a:rPr lang="ru-RU" sz="1800" dirty="0"/>
              <a:t> и </a:t>
            </a:r>
            <a:r>
              <a:rPr lang="ru-RU" sz="1800" dirty="0" err="1"/>
              <a:t>патриархалното</a:t>
            </a:r>
            <a:r>
              <a:rPr lang="ru-RU" sz="1800" dirty="0"/>
              <a:t> </a:t>
            </a:r>
            <a:r>
              <a:rPr lang="ru-RU" sz="1800" dirty="0" err="1"/>
              <a:t>светоусещане</a:t>
            </a:r>
            <a:r>
              <a:rPr lang="ru-RU" sz="1800" dirty="0"/>
              <a:t>, </a:t>
            </a:r>
            <a:r>
              <a:rPr lang="ru-RU" sz="1800" dirty="0" err="1"/>
              <a:t>свързано</a:t>
            </a:r>
            <a:r>
              <a:rPr lang="ru-RU" sz="1800" dirty="0"/>
              <a:t> с </a:t>
            </a:r>
            <a:r>
              <a:rPr lang="ru-RU" sz="1800" dirty="0" err="1"/>
              <a:t>ограниченията</a:t>
            </a:r>
            <a:r>
              <a:rPr lang="ru-RU" sz="1800" dirty="0"/>
              <a:t> на бита.</a:t>
            </a:r>
          </a:p>
          <a:p>
            <a:pPr>
              <a:lnSpc>
                <a:spcPct val="90000"/>
              </a:lnSpc>
            </a:pPr>
            <a:r>
              <a:rPr lang="ru-RU" sz="1800" dirty="0" err="1"/>
              <a:t>Напуснал</a:t>
            </a:r>
            <a:r>
              <a:rPr lang="ru-RU" sz="1800" dirty="0"/>
              <a:t> дома си, за да </a:t>
            </a:r>
            <a:r>
              <a:rPr lang="ru-RU" sz="1800" dirty="0" err="1"/>
              <a:t>реализира</a:t>
            </a:r>
            <a:r>
              <a:rPr lang="ru-RU" sz="1800" dirty="0"/>
              <a:t> </a:t>
            </a:r>
            <a:r>
              <a:rPr lang="ru-RU" sz="1800" dirty="0" err="1"/>
              <a:t>мечтите</a:t>
            </a:r>
            <a:r>
              <a:rPr lang="ru-RU" sz="1800" dirty="0"/>
              <a:t> си за „</a:t>
            </a:r>
            <a:r>
              <a:rPr lang="ru-RU" sz="1800" dirty="0" err="1"/>
              <a:t>щастие</a:t>
            </a:r>
            <a:r>
              <a:rPr lang="ru-RU" sz="1800" dirty="0"/>
              <a:t>, слава“, </a:t>
            </a:r>
            <a:r>
              <a:rPr lang="ru-RU" sz="1800" dirty="0" err="1"/>
              <a:t>лирическият</a:t>
            </a:r>
            <a:r>
              <a:rPr lang="ru-RU" sz="1800" dirty="0"/>
              <a:t> герой се </a:t>
            </a:r>
            <a:r>
              <a:rPr lang="ru-RU" sz="1800" dirty="0" err="1"/>
              <a:t>прощава</a:t>
            </a:r>
            <a:r>
              <a:rPr lang="ru-RU" sz="1800" dirty="0"/>
              <a:t> с майка си и </a:t>
            </a:r>
            <a:r>
              <a:rPr lang="ru-RU" sz="1800" dirty="0" err="1"/>
              <a:t>споделя</a:t>
            </a:r>
            <a:r>
              <a:rPr lang="ru-RU" sz="1800" dirty="0"/>
              <a:t> (</a:t>
            </a:r>
            <a:r>
              <a:rPr lang="ru-RU" sz="1800" dirty="0" err="1"/>
              <a:t>изповядва</a:t>
            </a:r>
            <a:r>
              <a:rPr lang="ru-RU" sz="1800" dirty="0"/>
              <a:t>) </a:t>
            </a:r>
            <a:r>
              <a:rPr lang="ru-RU" sz="1800" dirty="0" err="1"/>
              <a:t>своите</a:t>
            </a:r>
            <a:r>
              <a:rPr lang="ru-RU" sz="1800" dirty="0"/>
              <a:t> </a:t>
            </a:r>
            <a:r>
              <a:rPr lang="ru-RU" sz="1800" dirty="0" err="1"/>
              <a:t>мъчителни</a:t>
            </a:r>
            <a:r>
              <a:rPr lang="ru-RU" sz="1800" dirty="0"/>
              <a:t> </a:t>
            </a:r>
            <a:r>
              <a:rPr lang="ru-RU" sz="1800" dirty="0" err="1"/>
              <a:t>изживявания</a:t>
            </a:r>
            <a:r>
              <a:rPr lang="ru-RU" sz="1800" dirty="0"/>
              <a:t> за </a:t>
            </a:r>
            <a:r>
              <a:rPr lang="ru-RU" sz="1800" dirty="0" err="1"/>
              <a:t>опропастената</a:t>
            </a:r>
            <a:r>
              <a:rPr lang="ru-RU" sz="1800" dirty="0"/>
              <a:t> си (</a:t>
            </a:r>
            <a:r>
              <a:rPr lang="ru-RU" sz="1800" dirty="0" err="1"/>
              <a:t>безцелно</a:t>
            </a:r>
            <a:r>
              <a:rPr lang="ru-RU" sz="1800" dirty="0"/>
              <a:t> </a:t>
            </a:r>
            <a:r>
              <a:rPr lang="ru-RU" sz="1800" dirty="0" err="1"/>
              <a:t>преминаваща</a:t>
            </a:r>
            <a:r>
              <a:rPr lang="ru-RU" sz="1800" dirty="0"/>
              <a:t>) </a:t>
            </a:r>
            <a:r>
              <a:rPr lang="ru-RU" sz="1800" dirty="0" err="1"/>
              <a:t>младост</a:t>
            </a:r>
            <a:r>
              <a:rPr lang="ru-RU" sz="1800" dirty="0"/>
              <a:t>, за </a:t>
            </a:r>
            <a:r>
              <a:rPr lang="ru-RU" sz="1800" dirty="0" err="1"/>
              <a:t>несбъдналите</a:t>
            </a:r>
            <a:r>
              <a:rPr lang="ru-RU" sz="1800" dirty="0"/>
              <a:t> се желания, за </a:t>
            </a:r>
            <a:r>
              <a:rPr lang="ru-RU" sz="1800" dirty="0" err="1"/>
              <a:t>безперспективността</a:t>
            </a:r>
            <a:r>
              <a:rPr lang="ru-RU" sz="1800" dirty="0"/>
              <a:t> и </a:t>
            </a:r>
            <a:r>
              <a:rPr lang="ru-RU" sz="1800" dirty="0" err="1"/>
              <a:t>трагичната</a:t>
            </a:r>
            <a:r>
              <a:rPr lang="ru-RU" sz="1800" dirty="0"/>
              <a:t> </a:t>
            </a:r>
            <a:r>
              <a:rPr lang="ru-RU" sz="1800" dirty="0" err="1"/>
              <a:t>предопределеност</a:t>
            </a:r>
            <a:r>
              <a:rPr lang="ru-RU" sz="1800" dirty="0"/>
              <a:t> на </a:t>
            </a:r>
            <a:r>
              <a:rPr lang="ru-RU" sz="1800" dirty="0" err="1"/>
              <a:t>бъдещето</a:t>
            </a:r>
            <a:r>
              <a:rPr lang="ru-RU" sz="1800" dirty="0"/>
              <a:t> </a:t>
            </a:r>
            <a:r>
              <a:rPr lang="ru-RU" sz="1800" dirty="0" err="1"/>
              <a:t>му</a:t>
            </a:r>
            <a:r>
              <a:rPr lang="ru-RU" sz="1800" dirty="0"/>
              <a:t>.</a:t>
            </a:r>
            <a:endParaRPr lang="bg-BG" sz="1800" dirty="0"/>
          </a:p>
        </p:txBody>
      </p:sp>
    </p:spTree>
    <p:extLst>
      <p:ext uri="{BB962C8B-B14F-4D97-AF65-F5344CB8AC3E}">
        <p14:creationId xmlns:p14="http://schemas.microsoft.com/office/powerpoint/2010/main" val="667401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03EC074-8CA2-4396-8C9F-B129B4A63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bg-BG">
                <a:solidFill>
                  <a:srgbClr val="262626"/>
                </a:solidFill>
              </a:rPr>
              <a:t>Образът на смъртта</a:t>
            </a:r>
          </a:p>
        </p:txBody>
      </p:sp>
      <p:graphicFrame>
        <p:nvGraphicFramePr>
          <p:cNvPr id="5" name="Контейнер за съдържание 2">
            <a:extLst>
              <a:ext uri="{FF2B5EF4-FFF2-40B4-BE49-F238E27FC236}">
                <a16:creationId xmlns:a16="http://schemas.microsoft.com/office/drawing/2014/main" id="{32F031A8-FEBB-4298-B70D-857F657D23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974834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0765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851F04A-B575-4801-8166-EB423E671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Тропи и фигури и ролята им в текста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AE99C1-7F44-423F-A08C-90A52AF23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900" dirty="0" err="1"/>
              <a:t>Риторични</a:t>
            </a:r>
            <a:r>
              <a:rPr lang="ru-RU" sz="1900" dirty="0"/>
              <a:t> </a:t>
            </a:r>
            <a:r>
              <a:rPr lang="ru-RU" sz="1900" dirty="0" err="1"/>
              <a:t>въпроси</a:t>
            </a:r>
            <a:r>
              <a:rPr lang="ru-RU" sz="1900" dirty="0"/>
              <a:t>–  в </a:t>
            </a:r>
            <a:r>
              <a:rPr lang="ru-RU" sz="1900" dirty="0" err="1"/>
              <a:t>първа</a:t>
            </a:r>
            <a:r>
              <a:rPr lang="ru-RU" sz="1900" dirty="0"/>
              <a:t> и втора строфа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900" dirty="0"/>
              <a:t>Чрез </a:t>
            </a:r>
            <a:r>
              <a:rPr lang="ru-RU" sz="1900" dirty="0" err="1"/>
              <a:t>тях</a:t>
            </a:r>
            <a:r>
              <a:rPr lang="ru-RU" sz="1900" dirty="0"/>
              <a:t> </a:t>
            </a:r>
            <a:r>
              <a:rPr lang="ru-RU" sz="1900" dirty="0" err="1"/>
              <a:t>лирическият</a:t>
            </a:r>
            <a:r>
              <a:rPr lang="ru-RU" sz="1900" dirty="0"/>
              <a:t> герой </a:t>
            </a:r>
            <a:r>
              <a:rPr lang="ru-RU" sz="1900" dirty="0" err="1"/>
              <a:t>търси</a:t>
            </a:r>
            <a:r>
              <a:rPr lang="ru-RU" sz="1900" dirty="0"/>
              <a:t> причините за </a:t>
            </a:r>
            <a:r>
              <a:rPr lang="ru-RU" sz="1900" dirty="0" err="1"/>
              <a:t>злочестието</a:t>
            </a:r>
            <a:r>
              <a:rPr lang="ru-RU" sz="1900" dirty="0"/>
              <a:t> (</a:t>
            </a:r>
            <a:r>
              <a:rPr lang="ru-RU" sz="1900" dirty="0" err="1"/>
              <a:t>нещастието</a:t>
            </a:r>
            <a:r>
              <a:rPr lang="ru-RU" sz="1900" dirty="0"/>
              <a:t>) си. </a:t>
            </a:r>
            <a:r>
              <a:rPr lang="ru-RU" sz="1900" dirty="0" err="1"/>
              <a:t>Подразбиращият</a:t>
            </a:r>
            <a:r>
              <a:rPr lang="ru-RU" sz="1900" dirty="0"/>
              <a:t> се отрицателен отговор </a:t>
            </a:r>
            <a:r>
              <a:rPr lang="ru-RU" sz="1900" dirty="0" err="1"/>
              <a:t>подчертава</a:t>
            </a:r>
            <a:r>
              <a:rPr lang="ru-RU" sz="1900" dirty="0"/>
              <a:t> </a:t>
            </a:r>
            <a:r>
              <a:rPr lang="ru-RU" sz="1900" dirty="0" err="1"/>
              <a:t>мъчителното</a:t>
            </a:r>
            <a:r>
              <a:rPr lang="ru-RU" sz="1900" dirty="0"/>
              <a:t> душевно </a:t>
            </a:r>
            <a:r>
              <a:rPr lang="ru-RU" sz="1900" dirty="0" err="1"/>
              <a:t>състояние</a:t>
            </a:r>
            <a:r>
              <a:rPr lang="ru-RU" sz="1900" dirty="0"/>
              <a:t> на </a:t>
            </a:r>
            <a:r>
              <a:rPr lang="ru-RU" sz="1900" dirty="0" err="1"/>
              <a:t>сина</a:t>
            </a:r>
            <a:r>
              <a:rPr lang="ru-RU" sz="1900" dirty="0"/>
              <a:t>, </a:t>
            </a:r>
            <a:r>
              <a:rPr lang="ru-RU" sz="1900" dirty="0" err="1"/>
              <a:t>който</a:t>
            </a:r>
            <a:r>
              <a:rPr lang="ru-RU" sz="1900" dirty="0"/>
              <a:t> страда </a:t>
            </a:r>
            <a:r>
              <a:rPr lang="ru-RU" sz="1900" dirty="0" err="1"/>
              <a:t>заради</a:t>
            </a:r>
            <a:r>
              <a:rPr lang="ru-RU" sz="1900" dirty="0"/>
              <a:t> </a:t>
            </a:r>
            <a:r>
              <a:rPr lang="ru-RU" sz="1900" dirty="0" err="1"/>
              <a:t>неизвършени</a:t>
            </a:r>
            <a:r>
              <a:rPr lang="ru-RU" sz="1900" dirty="0"/>
              <a:t> прегрешения </a:t>
            </a:r>
            <a:r>
              <a:rPr lang="ru-RU" sz="1900" dirty="0" err="1"/>
              <a:t>към</a:t>
            </a:r>
            <a:r>
              <a:rPr lang="ru-RU" sz="1900" dirty="0"/>
              <a:t> най-</a:t>
            </a:r>
            <a:r>
              <a:rPr lang="ru-RU" sz="1900" dirty="0" err="1"/>
              <a:t>близките</a:t>
            </a:r>
            <a:r>
              <a:rPr lang="ru-RU" sz="1900" dirty="0"/>
              <a:t> си. </a:t>
            </a:r>
            <a:r>
              <a:rPr lang="ru-RU" sz="1900" dirty="0" err="1"/>
              <a:t>Младостта</a:t>
            </a:r>
            <a:r>
              <a:rPr lang="ru-RU" sz="1900" dirty="0"/>
              <a:t> </a:t>
            </a:r>
            <a:r>
              <a:rPr lang="ru-RU" sz="1900" dirty="0" err="1"/>
              <a:t>му</a:t>
            </a:r>
            <a:r>
              <a:rPr lang="ru-RU" sz="1900" dirty="0"/>
              <a:t> е </a:t>
            </a:r>
            <a:r>
              <a:rPr lang="ru-RU" sz="1900" dirty="0" err="1"/>
              <a:t>опропастена</a:t>
            </a:r>
            <a:r>
              <a:rPr lang="ru-RU" sz="1900" dirty="0"/>
              <a:t>, </a:t>
            </a:r>
            <a:r>
              <a:rPr lang="ru-RU" sz="1900" dirty="0" err="1"/>
              <a:t>сякаш</a:t>
            </a:r>
            <a:r>
              <a:rPr lang="ru-RU" sz="1900" dirty="0"/>
              <a:t> </a:t>
            </a:r>
            <a:r>
              <a:rPr lang="ru-RU" sz="1900" dirty="0" err="1"/>
              <a:t>го</a:t>
            </a:r>
            <a:r>
              <a:rPr lang="ru-RU" sz="1900" dirty="0"/>
              <a:t> е </a:t>
            </a:r>
            <a:r>
              <a:rPr lang="ru-RU" sz="1900" dirty="0" err="1"/>
              <a:t>застигнала</a:t>
            </a:r>
            <a:r>
              <a:rPr lang="ru-RU" sz="1900" dirty="0"/>
              <a:t> </a:t>
            </a:r>
            <a:r>
              <a:rPr lang="ru-RU" sz="1900" dirty="0" err="1"/>
              <a:t>майчина</a:t>
            </a:r>
            <a:r>
              <a:rPr lang="ru-RU" sz="1900" dirty="0"/>
              <a:t> </a:t>
            </a:r>
            <a:r>
              <a:rPr lang="ru-RU" sz="1900" dirty="0" err="1"/>
              <a:t>клетва</a:t>
            </a:r>
            <a:r>
              <a:rPr lang="ru-RU" sz="1900" dirty="0"/>
              <a:t> или </a:t>
            </a:r>
            <a:r>
              <a:rPr lang="ru-RU" sz="1900" dirty="0" err="1"/>
              <a:t>пък</a:t>
            </a:r>
            <a:r>
              <a:rPr lang="ru-RU" sz="1900" dirty="0"/>
              <a:t> </a:t>
            </a:r>
            <a:r>
              <a:rPr lang="ru-RU" sz="1900" dirty="0" err="1"/>
              <a:t>изтърпява</a:t>
            </a:r>
            <a:r>
              <a:rPr lang="ru-RU" sz="1900" dirty="0"/>
              <a:t> наказание </a:t>
            </a:r>
            <a:r>
              <a:rPr lang="ru-RU" sz="1900" dirty="0" err="1"/>
              <a:t>заради</a:t>
            </a:r>
            <a:r>
              <a:rPr lang="ru-RU" sz="1900" dirty="0"/>
              <a:t> пропито </a:t>
            </a:r>
            <a:r>
              <a:rPr lang="ru-RU" sz="1900" dirty="0" err="1"/>
              <a:t>бащино</a:t>
            </a:r>
            <a:r>
              <a:rPr lang="ru-RU" sz="1900" dirty="0"/>
              <a:t> </a:t>
            </a:r>
            <a:r>
              <a:rPr lang="ru-RU" sz="1900" dirty="0" err="1"/>
              <a:t>имане</a:t>
            </a:r>
            <a:r>
              <a:rPr lang="ru-RU" sz="1900" dirty="0"/>
              <a:t>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900" dirty="0" err="1"/>
              <a:t>Пунктуацията</a:t>
            </a:r>
            <a:r>
              <a:rPr lang="ru-RU" sz="1900" dirty="0"/>
              <a:t> на </a:t>
            </a:r>
            <a:r>
              <a:rPr lang="ru-RU" sz="1900" dirty="0" err="1"/>
              <a:t>втората</a:t>
            </a:r>
            <a:r>
              <a:rPr lang="ru-RU" sz="1900" dirty="0"/>
              <a:t> строфа– ?! (</a:t>
            </a:r>
            <a:r>
              <a:rPr lang="ru-RU" sz="1900" dirty="0" err="1"/>
              <a:t>т.нар</a:t>
            </a:r>
            <a:r>
              <a:rPr lang="ru-RU" sz="1900" dirty="0"/>
              <a:t>. </a:t>
            </a:r>
            <a:r>
              <a:rPr lang="ru-RU" sz="1900" dirty="0" err="1"/>
              <a:t>въпрос</a:t>
            </a:r>
            <a:r>
              <a:rPr lang="ru-RU" sz="1900" dirty="0"/>
              <a:t> с </a:t>
            </a:r>
            <a:r>
              <a:rPr lang="ru-RU" sz="1900" dirty="0" err="1"/>
              <a:t>учудване</a:t>
            </a:r>
            <a:r>
              <a:rPr lang="ru-RU" sz="1900" dirty="0"/>
              <a:t>), </a:t>
            </a:r>
            <a:r>
              <a:rPr lang="ru-RU" sz="1900" dirty="0" err="1"/>
              <a:t>свидетелства</a:t>
            </a:r>
            <a:r>
              <a:rPr lang="ru-RU" sz="1900" dirty="0"/>
              <a:t> за категорично </a:t>
            </a:r>
            <a:r>
              <a:rPr lang="ru-RU" sz="1900" dirty="0" err="1"/>
              <a:t>отхвърляне</a:t>
            </a:r>
            <a:r>
              <a:rPr lang="ru-RU" sz="1900" dirty="0"/>
              <a:t> на </a:t>
            </a:r>
            <a:r>
              <a:rPr lang="ru-RU" sz="1900" dirty="0" err="1"/>
              <a:t>чувството</a:t>
            </a:r>
            <a:r>
              <a:rPr lang="ru-RU" sz="1900" dirty="0"/>
              <a:t> за вина по отношение на </a:t>
            </a:r>
            <a:r>
              <a:rPr lang="ru-RU" sz="1900" dirty="0" err="1"/>
              <a:t>родителите</a:t>
            </a:r>
            <a:r>
              <a:rPr lang="ru-RU" sz="1900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900" dirty="0"/>
              <a:t>– „</a:t>
            </a:r>
            <a:r>
              <a:rPr lang="ru-RU" sz="1900" dirty="0" err="1"/>
              <a:t>Отде</a:t>
            </a:r>
            <a:r>
              <a:rPr lang="ru-RU" sz="1900" dirty="0"/>
              <a:t> да </a:t>
            </a:r>
            <a:r>
              <a:rPr lang="ru-RU" sz="1900" dirty="0" err="1"/>
              <a:t>знаят</a:t>
            </a:r>
            <a:r>
              <a:rPr lang="ru-RU" sz="1900" dirty="0"/>
              <a:t>?“, т.е. </a:t>
            </a:r>
            <a:r>
              <a:rPr lang="ru-RU" sz="1900" dirty="0" err="1"/>
              <a:t>няма</a:t>
            </a:r>
            <a:r>
              <a:rPr lang="ru-RU" sz="1900" dirty="0"/>
              <a:t> </a:t>
            </a:r>
            <a:r>
              <a:rPr lang="ru-RU" sz="1900" dirty="0" err="1"/>
              <a:t>откъде</a:t>
            </a:r>
            <a:r>
              <a:rPr lang="ru-RU" sz="1900" dirty="0"/>
              <a:t> да </a:t>
            </a:r>
            <a:r>
              <a:rPr lang="ru-RU" sz="1900" dirty="0" err="1"/>
              <a:t>знаят</a:t>
            </a:r>
            <a:r>
              <a:rPr lang="ru-RU" sz="1900" dirty="0"/>
              <a:t>, не </a:t>
            </a:r>
            <a:r>
              <a:rPr lang="ru-RU" sz="1900" dirty="0" err="1"/>
              <a:t>знаят</a:t>
            </a:r>
            <a:r>
              <a:rPr lang="ru-RU" sz="1900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900" dirty="0"/>
              <a:t>–  „…</a:t>
            </a:r>
            <a:r>
              <a:rPr lang="ru-RU" sz="1900" dirty="0" err="1"/>
              <a:t>що</a:t>
            </a:r>
            <a:r>
              <a:rPr lang="ru-RU" sz="1900" dirty="0"/>
              <a:t> не </a:t>
            </a:r>
            <a:r>
              <a:rPr lang="ru-RU" sz="1900" dirty="0" err="1"/>
              <a:t>желаях</a:t>
            </a:r>
            <a:r>
              <a:rPr lang="ru-RU" sz="1900" dirty="0"/>
              <a:t>?“, т.е. </a:t>
            </a:r>
            <a:r>
              <a:rPr lang="ru-RU" sz="1900" dirty="0" err="1"/>
              <a:t>желаех</a:t>
            </a:r>
            <a:r>
              <a:rPr lang="ru-RU" sz="1900" dirty="0"/>
              <a:t> </a:t>
            </a:r>
            <a:r>
              <a:rPr lang="ru-RU" sz="1900" dirty="0" err="1"/>
              <a:t>щастие</a:t>
            </a:r>
            <a:r>
              <a:rPr lang="ru-RU" sz="1900" dirty="0"/>
              <a:t> и слава.</a:t>
            </a:r>
          </a:p>
          <a:p>
            <a:pPr marL="0" indent="0">
              <a:lnSpc>
                <a:spcPct val="90000"/>
              </a:lnSpc>
              <a:buNone/>
            </a:pPr>
            <a:endParaRPr lang="ru-RU" sz="1900" dirty="0"/>
          </a:p>
          <a:p>
            <a:pPr marL="0" indent="0">
              <a:lnSpc>
                <a:spcPct val="90000"/>
              </a:lnSpc>
              <a:buNone/>
            </a:pPr>
            <a:endParaRPr lang="ru-RU" sz="1900" dirty="0"/>
          </a:p>
          <a:p>
            <a:pPr>
              <a:lnSpc>
                <a:spcPct val="90000"/>
              </a:lnSpc>
            </a:pPr>
            <a:endParaRPr lang="ru-RU" sz="1900" dirty="0"/>
          </a:p>
          <a:p>
            <a:pPr marL="0" indent="0">
              <a:lnSpc>
                <a:spcPct val="90000"/>
              </a:lnSpc>
              <a:buNone/>
            </a:pPr>
            <a:endParaRPr lang="ru-RU" sz="1900" dirty="0"/>
          </a:p>
          <a:p>
            <a:pPr>
              <a:lnSpc>
                <a:spcPct val="90000"/>
              </a:lnSpc>
            </a:pPr>
            <a:endParaRPr lang="ru-RU" sz="1900" dirty="0"/>
          </a:p>
          <a:p>
            <a:pPr marL="0" indent="0">
              <a:lnSpc>
                <a:spcPct val="90000"/>
              </a:lnSpc>
              <a:buNone/>
            </a:pP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970323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AD57AFC-46C3-4CC8-939F-5638CFAAC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Тропи и </a:t>
            </a:r>
            <a:r>
              <a:rPr lang="ru-RU" dirty="0" err="1"/>
              <a:t>фигури</a:t>
            </a:r>
            <a:r>
              <a:rPr lang="ru-RU" dirty="0"/>
              <a:t> и </a:t>
            </a:r>
            <a:r>
              <a:rPr lang="ru-RU" dirty="0" err="1"/>
              <a:t>ролята</a:t>
            </a:r>
            <a:r>
              <a:rPr lang="ru-RU" dirty="0"/>
              <a:t> им в текста</a:t>
            </a:r>
            <a:endParaRPr lang="bg-BG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4D8C8981-F9D2-41F2-BD31-54A26DB71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Анафора (</a:t>
            </a:r>
            <a:r>
              <a:rPr lang="ru-RU" dirty="0" err="1"/>
              <a:t>начално</a:t>
            </a:r>
            <a:r>
              <a:rPr lang="ru-RU" dirty="0"/>
              <a:t> повторение на дума или </a:t>
            </a:r>
            <a:r>
              <a:rPr lang="ru-RU" dirty="0" err="1"/>
              <a:t>израз</a:t>
            </a:r>
            <a:r>
              <a:rPr lang="ru-RU" dirty="0"/>
              <a:t>)</a:t>
            </a:r>
          </a:p>
          <a:p>
            <a:pPr marL="0" indent="0">
              <a:buNone/>
            </a:pPr>
            <a:r>
              <a:rPr lang="ru-RU" dirty="0"/>
              <a:t>     – „</a:t>
            </a:r>
            <a:r>
              <a:rPr lang="ru-RU" dirty="0" err="1"/>
              <a:t>ти</a:t>
            </a:r>
            <a:r>
              <a:rPr lang="ru-RU" dirty="0"/>
              <a:t> ли си“ – </a:t>
            </a:r>
            <a:r>
              <a:rPr lang="ru-RU" dirty="0" err="1"/>
              <a:t>израз</a:t>
            </a:r>
            <a:r>
              <a:rPr lang="ru-RU" dirty="0"/>
              <a:t> на </a:t>
            </a:r>
            <a:r>
              <a:rPr lang="ru-RU" dirty="0" err="1"/>
              <a:t>болезненото</a:t>
            </a:r>
            <a:r>
              <a:rPr lang="ru-RU" dirty="0"/>
              <a:t> чувство, </a:t>
            </a:r>
            <a:r>
              <a:rPr lang="ru-RU" dirty="0" err="1"/>
              <a:t>което</a:t>
            </a:r>
            <a:r>
              <a:rPr lang="ru-RU" dirty="0"/>
              <a:t> </a:t>
            </a:r>
            <a:r>
              <a:rPr lang="ru-RU" dirty="0" err="1"/>
              <a:t>лирическият</a:t>
            </a:r>
            <a:r>
              <a:rPr lang="ru-RU" dirty="0"/>
              <a:t> Аз </a:t>
            </a:r>
            <a:r>
              <a:rPr lang="ru-RU" dirty="0" err="1"/>
              <a:t>изпитва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майка си </a:t>
            </a:r>
            <a:r>
              <a:rPr lang="ru-RU" dirty="0" err="1"/>
              <a:t>заради</a:t>
            </a:r>
            <a:r>
              <a:rPr lang="ru-RU" dirty="0"/>
              <a:t> </a:t>
            </a:r>
            <a:r>
              <a:rPr lang="ru-RU" dirty="0" err="1"/>
              <a:t>причиненото</a:t>
            </a:r>
            <a:r>
              <a:rPr lang="ru-RU" dirty="0"/>
              <a:t> ѝ страдание;</a:t>
            </a:r>
          </a:p>
          <a:p>
            <a:endParaRPr lang="ru-RU" dirty="0"/>
          </a:p>
          <a:p>
            <a:r>
              <a:rPr lang="ru-RU" dirty="0"/>
              <a:t>– „</a:t>
            </a:r>
            <a:r>
              <a:rPr lang="ru-RU" dirty="0" err="1"/>
              <a:t>пък</a:t>
            </a:r>
            <a:r>
              <a:rPr lang="ru-RU" dirty="0"/>
              <a:t> </a:t>
            </a:r>
            <a:r>
              <a:rPr lang="ru-RU" dirty="0" err="1"/>
              <a:t>тогаз</a:t>
            </a:r>
            <a:r>
              <a:rPr lang="ru-RU" dirty="0"/>
              <a:t> </a:t>
            </a:r>
            <a:r>
              <a:rPr lang="ru-RU" dirty="0" err="1"/>
              <a:t>нека</a:t>
            </a:r>
            <a:r>
              <a:rPr lang="ru-RU" dirty="0"/>
              <a:t>“– звучи </a:t>
            </a:r>
            <a:r>
              <a:rPr lang="ru-RU" dirty="0" err="1"/>
              <a:t>като</a:t>
            </a:r>
            <a:r>
              <a:rPr lang="ru-RU" dirty="0"/>
              <a:t> заклинание,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прокоба</a:t>
            </a:r>
            <a:r>
              <a:rPr lang="ru-RU" dirty="0"/>
              <a:t>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28164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5AFA466-7C09-4942-A716-27838774A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Тропи и </a:t>
            </a:r>
            <a:r>
              <a:rPr lang="ru-RU" dirty="0" err="1"/>
              <a:t>фигури</a:t>
            </a:r>
            <a:r>
              <a:rPr lang="ru-RU" dirty="0"/>
              <a:t> и </a:t>
            </a:r>
            <a:r>
              <a:rPr lang="ru-RU" dirty="0" err="1"/>
              <a:t>ролята</a:t>
            </a:r>
            <a:r>
              <a:rPr lang="ru-RU" dirty="0"/>
              <a:t> им в текста</a:t>
            </a:r>
            <a:endParaRPr lang="bg-BG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39052761-620B-42F3-871C-9FFD78069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Синекдоха (троп, при </a:t>
            </a:r>
            <a:r>
              <a:rPr lang="ru-RU" dirty="0" err="1"/>
              <a:t>който</a:t>
            </a:r>
            <a:r>
              <a:rPr lang="ru-RU" dirty="0"/>
              <a:t> </a:t>
            </a:r>
            <a:r>
              <a:rPr lang="ru-RU" dirty="0" err="1"/>
              <a:t>названието</a:t>
            </a:r>
            <a:r>
              <a:rPr lang="ru-RU" dirty="0"/>
              <a:t> на един предмет или явление се </a:t>
            </a:r>
            <a:r>
              <a:rPr lang="ru-RU" dirty="0" err="1"/>
              <a:t>замества</a:t>
            </a:r>
            <a:r>
              <a:rPr lang="ru-RU" dirty="0"/>
              <a:t> с </a:t>
            </a:r>
            <a:r>
              <a:rPr lang="ru-RU" dirty="0" err="1"/>
              <a:t>наименованието</a:t>
            </a:r>
            <a:r>
              <a:rPr lang="ru-RU" dirty="0"/>
              <a:t> на </a:t>
            </a:r>
            <a:r>
              <a:rPr lang="ru-RU" dirty="0" err="1"/>
              <a:t>съществена</a:t>
            </a:r>
            <a:r>
              <a:rPr lang="ru-RU" dirty="0"/>
              <a:t> част от него):</a:t>
            </a:r>
          </a:p>
          <a:p>
            <a:pPr marL="0" indent="0">
              <a:buNone/>
            </a:pPr>
            <a:r>
              <a:rPr lang="ru-RU" dirty="0"/>
              <a:t>– „</a:t>
            </a:r>
            <a:r>
              <a:rPr lang="ru-RU" dirty="0" err="1"/>
              <a:t>сърце</a:t>
            </a:r>
            <a:r>
              <a:rPr lang="ru-RU" dirty="0"/>
              <a:t> </a:t>
            </a:r>
            <a:r>
              <a:rPr lang="ru-RU" dirty="0" err="1"/>
              <a:t>догаря</a:t>
            </a:r>
            <a:r>
              <a:rPr lang="ru-RU" dirty="0"/>
              <a:t>“ (т.е. </a:t>
            </a:r>
            <a:r>
              <a:rPr lang="ru-RU" dirty="0" err="1"/>
              <a:t>умирам</a:t>
            </a:r>
            <a:r>
              <a:rPr lang="ru-RU" dirty="0"/>
              <a:t>);</a:t>
            </a:r>
          </a:p>
          <a:p>
            <a:pPr marL="0" indent="0">
              <a:buNone/>
            </a:pPr>
            <a:r>
              <a:rPr lang="ru-RU" dirty="0"/>
              <a:t>– „туй </a:t>
            </a:r>
            <a:r>
              <a:rPr lang="ru-RU" dirty="0" err="1"/>
              <a:t>сърце</a:t>
            </a:r>
            <a:r>
              <a:rPr lang="ru-RU" dirty="0"/>
              <a:t> младо, таз душа </a:t>
            </a:r>
            <a:r>
              <a:rPr lang="ru-RU" dirty="0" err="1"/>
              <a:t>страдна</a:t>
            </a:r>
            <a:r>
              <a:rPr lang="ru-RU" dirty="0"/>
              <a:t> / да се </a:t>
            </a:r>
            <a:r>
              <a:rPr lang="ru-RU" dirty="0" err="1"/>
              <a:t>оплачат</a:t>
            </a:r>
            <a:r>
              <a:rPr lang="ru-RU" dirty="0"/>
              <a:t> тебе </a:t>
            </a:r>
            <a:r>
              <a:rPr lang="ru-RU" dirty="0" err="1"/>
              <a:t>горкана</a:t>
            </a:r>
            <a:r>
              <a:rPr lang="ru-RU" dirty="0"/>
              <a:t>…“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19994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AE84CB6-1E2B-4497-A62A-A770A5EE2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Тропи и </a:t>
            </a:r>
            <a:r>
              <a:rPr lang="ru-RU" dirty="0" err="1"/>
              <a:t>фигури</a:t>
            </a:r>
            <a:r>
              <a:rPr lang="ru-RU" dirty="0"/>
              <a:t> и </a:t>
            </a:r>
            <a:r>
              <a:rPr lang="ru-RU" dirty="0" err="1"/>
              <a:t>ролята</a:t>
            </a:r>
            <a:r>
              <a:rPr lang="ru-RU" dirty="0"/>
              <a:t> им в текста</a:t>
            </a:r>
            <a:endParaRPr lang="bg-BG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2A9DA449-D074-4C1C-9E5F-82844DB09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Инверсия (</a:t>
            </a:r>
            <a:r>
              <a:rPr lang="ru-RU" dirty="0" err="1"/>
              <a:t>промяна</a:t>
            </a:r>
            <a:r>
              <a:rPr lang="ru-RU" dirty="0"/>
              <a:t> на </a:t>
            </a:r>
            <a:r>
              <a:rPr lang="ru-RU" dirty="0" err="1"/>
              <a:t>обичайния</a:t>
            </a:r>
            <a:r>
              <a:rPr lang="ru-RU" dirty="0"/>
              <a:t> </a:t>
            </a:r>
            <a:r>
              <a:rPr lang="ru-RU" dirty="0" err="1"/>
              <a:t>словоред</a:t>
            </a:r>
            <a:r>
              <a:rPr lang="ru-RU" dirty="0"/>
              <a:t>):</a:t>
            </a:r>
          </a:p>
          <a:p>
            <a:pPr marL="0" indent="0">
              <a:buNone/>
            </a:pPr>
            <a:r>
              <a:rPr lang="ru-RU" dirty="0"/>
              <a:t>– „скитник (…) </a:t>
            </a:r>
            <a:r>
              <a:rPr lang="ru-RU" dirty="0" err="1"/>
              <a:t>злочестен</a:t>
            </a:r>
            <a:r>
              <a:rPr lang="ru-RU" dirty="0"/>
              <a:t>“;</a:t>
            </a:r>
          </a:p>
          <a:p>
            <a:pPr marL="0" indent="0">
              <a:buNone/>
            </a:pPr>
            <a:r>
              <a:rPr lang="ru-RU" dirty="0"/>
              <a:t>– „</a:t>
            </a:r>
            <a:r>
              <a:rPr lang="ru-RU" dirty="0" err="1"/>
              <a:t>младост</a:t>
            </a:r>
            <a:r>
              <a:rPr lang="ru-RU" dirty="0"/>
              <a:t> (…) зелена“;</a:t>
            </a:r>
          </a:p>
          <a:p>
            <a:pPr marL="0" indent="0">
              <a:buNone/>
            </a:pPr>
            <a:r>
              <a:rPr lang="ru-RU" dirty="0"/>
              <a:t>– „душа </a:t>
            </a:r>
            <a:r>
              <a:rPr lang="ru-RU" dirty="0" err="1"/>
              <a:t>страдна</a:t>
            </a:r>
            <a:r>
              <a:rPr lang="ru-RU" dirty="0"/>
              <a:t>“;</a:t>
            </a:r>
          </a:p>
          <a:p>
            <a:pPr marL="0" indent="0">
              <a:buNone/>
            </a:pPr>
            <a:r>
              <a:rPr lang="ru-RU" dirty="0"/>
              <a:t>– „</a:t>
            </a:r>
            <a:r>
              <a:rPr lang="ru-RU" dirty="0" err="1"/>
              <a:t>прегръдки</a:t>
            </a:r>
            <a:r>
              <a:rPr lang="ru-RU" dirty="0"/>
              <a:t> твои мили“.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15007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FD1DF7C-39DC-4BD1-81C8-21283ABC5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Тропи и </a:t>
            </a:r>
            <a:r>
              <a:rPr lang="ru-RU" dirty="0" err="1"/>
              <a:t>фигури</a:t>
            </a:r>
            <a:r>
              <a:rPr lang="ru-RU" dirty="0"/>
              <a:t> и </a:t>
            </a:r>
            <a:r>
              <a:rPr lang="ru-RU" dirty="0" err="1"/>
              <a:t>ролята</a:t>
            </a:r>
            <a:r>
              <a:rPr lang="ru-RU" dirty="0"/>
              <a:t> им в текста</a:t>
            </a:r>
            <a:endParaRPr lang="bg-BG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E7FBCD1D-7FE5-4A5B-A275-9D7F1B7DC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endParaRPr lang="bg-BG" dirty="0"/>
          </a:p>
        </p:txBody>
      </p:sp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id="{11F2B59A-7EBA-4189-A4D0-EA4FAC72927E}"/>
              </a:ext>
            </a:extLst>
          </p:cNvPr>
          <p:cNvSpPr/>
          <p:nvPr/>
        </p:nvSpPr>
        <p:spPr>
          <a:xfrm>
            <a:off x="956930" y="2717799"/>
            <a:ext cx="103986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Метафорите</a:t>
            </a:r>
            <a:r>
              <a:rPr lang="ru-RU" sz="2000" dirty="0"/>
              <a:t> </a:t>
            </a:r>
            <a:r>
              <a:rPr lang="ru-RU" sz="2000" dirty="0" err="1"/>
              <a:t>внушават</a:t>
            </a:r>
            <a:r>
              <a:rPr lang="ru-RU" sz="2000" dirty="0"/>
              <a:t> </a:t>
            </a:r>
            <a:r>
              <a:rPr lang="ru-RU" sz="2000" dirty="0" err="1"/>
              <a:t>усещане</a:t>
            </a:r>
            <a:r>
              <a:rPr lang="ru-RU" sz="2000" dirty="0"/>
              <a:t> за </a:t>
            </a:r>
            <a:r>
              <a:rPr lang="ru-RU" sz="2000" dirty="0" err="1"/>
              <a:t>обреченост</a:t>
            </a:r>
            <a:r>
              <a:rPr lang="ru-RU" sz="2000" dirty="0"/>
              <a:t>, за </a:t>
            </a:r>
            <a:r>
              <a:rPr lang="ru-RU" sz="2000" dirty="0" err="1"/>
              <a:t>пропилян</a:t>
            </a:r>
            <a:r>
              <a:rPr lang="ru-RU" sz="2000" dirty="0"/>
              <a:t> живот, за </a:t>
            </a:r>
            <a:r>
              <a:rPr lang="ru-RU" sz="2000" dirty="0" err="1"/>
              <a:t>бавно</a:t>
            </a:r>
            <a:r>
              <a:rPr lang="ru-RU" sz="2000" dirty="0"/>
              <a:t> </a:t>
            </a:r>
            <a:r>
              <a:rPr lang="ru-RU" sz="2000" dirty="0" err="1"/>
              <a:t>мъчително</a:t>
            </a:r>
            <a:r>
              <a:rPr lang="ru-RU" sz="2000" dirty="0"/>
              <a:t> </a:t>
            </a:r>
            <a:r>
              <a:rPr lang="ru-RU" sz="2000" dirty="0" err="1"/>
              <a:t>умиране</a:t>
            </a:r>
            <a:r>
              <a:rPr lang="ru-RU" sz="2000" dirty="0"/>
              <a:t> </a:t>
            </a:r>
            <a:r>
              <a:rPr lang="ru-RU" sz="2000" dirty="0" err="1"/>
              <a:t>поради</a:t>
            </a:r>
            <a:r>
              <a:rPr lang="ru-RU" sz="2000" dirty="0"/>
              <a:t> </a:t>
            </a:r>
            <a:r>
              <a:rPr lang="ru-RU" sz="2000" dirty="0" err="1"/>
              <a:t>ненамерен</a:t>
            </a:r>
            <a:r>
              <a:rPr lang="ru-RU" sz="2000" dirty="0"/>
              <a:t> </a:t>
            </a:r>
            <a:r>
              <a:rPr lang="ru-RU" sz="2000" dirty="0" err="1"/>
              <a:t>смисъл</a:t>
            </a:r>
            <a:r>
              <a:rPr lang="ru-RU" sz="2000" dirty="0"/>
              <a:t>. </a:t>
            </a:r>
            <a:r>
              <a:rPr lang="ru-RU" sz="2000" dirty="0" err="1"/>
              <a:t>Лирическият</a:t>
            </a:r>
            <a:r>
              <a:rPr lang="ru-RU" sz="2000" dirty="0"/>
              <a:t> Аз </a:t>
            </a:r>
            <a:r>
              <a:rPr lang="ru-RU" sz="2000" dirty="0" err="1"/>
              <a:t>загива</a:t>
            </a:r>
            <a:r>
              <a:rPr lang="ru-RU" sz="2000" dirty="0"/>
              <a:t> </a:t>
            </a:r>
            <a:r>
              <a:rPr lang="ru-RU" sz="2000" dirty="0" err="1"/>
              <a:t>като</a:t>
            </a:r>
            <a:r>
              <a:rPr lang="ru-RU" sz="2000" dirty="0"/>
              <a:t> растение, </a:t>
            </a:r>
            <a:r>
              <a:rPr lang="ru-RU" sz="2000" dirty="0" err="1"/>
              <a:t>изтръгнато</a:t>
            </a:r>
            <a:r>
              <a:rPr lang="ru-RU" sz="2000" dirty="0"/>
              <a:t> от </a:t>
            </a:r>
            <a:r>
              <a:rPr lang="ru-RU" sz="2000" dirty="0" err="1"/>
              <a:t>корена</a:t>
            </a:r>
            <a:r>
              <a:rPr lang="ru-RU" sz="2000" dirty="0"/>
              <a:t> си.</a:t>
            </a:r>
          </a:p>
          <a:p>
            <a:endParaRPr lang="ru-RU" sz="2000" dirty="0"/>
          </a:p>
          <a:p>
            <a:r>
              <a:rPr lang="ru-RU" sz="2000" dirty="0"/>
              <a:t>– „</a:t>
            </a:r>
            <a:r>
              <a:rPr lang="ru-RU" sz="2000" dirty="0" err="1"/>
              <a:t>мойта</a:t>
            </a:r>
            <a:r>
              <a:rPr lang="ru-RU" sz="2000" dirty="0"/>
              <a:t> </a:t>
            </a:r>
            <a:r>
              <a:rPr lang="ru-RU" sz="2000" dirty="0" err="1"/>
              <a:t>младост</a:t>
            </a:r>
            <a:r>
              <a:rPr lang="ru-RU" sz="2000" dirty="0"/>
              <a:t> (…) зелена/ </a:t>
            </a:r>
            <a:r>
              <a:rPr lang="ru-RU" sz="2000" dirty="0" err="1"/>
              <a:t>съхне</a:t>
            </a:r>
            <a:r>
              <a:rPr lang="ru-RU" sz="2000" dirty="0"/>
              <a:t> и </a:t>
            </a:r>
            <a:r>
              <a:rPr lang="ru-RU" sz="2000" dirty="0" err="1"/>
              <a:t>вехне</a:t>
            </a:r>
            <a:r>
              <a:rPr lang="ru-RU" sz="2000" dirty="0"/>
              <a:t> люто </a:t>
            </a:r>
            <a:r>
              <a:rPr lang="ru-RU" sz="2000" dirty="0" err="1"/>
              <a:t>язвена</a:t>
            </a:r>
            <a:r>
              <a:rPr lang="ru-RU" sz="2000" dirty="0"/>
              <a:t>“,</a:t>
            </a:r>
          </a:p>
          <a:p>
            <a:endParaRPr lang="ru-RU" sz="2000" dirty="0"/>
          </a:p>
          <a:p>
            <a:r>
              <a:rPr lang="ru-RU" sz="2000" dirty="0"/>
              <a:t>– „</a:t>
            </a:r>
            <a:r>
              <a:rPr lang="ru-RU" sz="2000" dirty="0" err="1"/>
              <a:t>мойта</a:t>
            </a:r>
            <a:r>
              <a:rPr lang="ru-RU" sz="2000" dirty="0"/>
              <a:t> </a:t>
            </a:r>
            <a:r>
              <a:rPr lang="ru-RU" sz="2000" dirty="0" err="1"/>
              <a:t>младост</a:t>
            </a:r>
            <a:r>
              <a:rPr lang="ru-RU" sz="2000" dirty="0"/>
              <a:t> слана попари“.</a:t>
            </a:r>
          </a:p>
        </p:txBody>
      </p:sp>
    </p:spTree>
    <p:extLst>
      <p:ext uri="{BB962C8B-B14F-4D97-AF65-F5344CB8AC3E}">
        <p14:creationId xmlns:p14="http://schemas.microsoft.com/office/powerpoint/2010/main" val="1699955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9E864E1-551F-4DCE-8EF0-2699E89E4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bg-BG" sz="4100"/>
              <a:t>Особености на стихосложението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03E2CB1-F440-4BC5-9B24-C410B972F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r>
              <a:rPr lang="bg-BG" dirty="0"/>
              <a:t>Силабическо стихосложение, повлияно от народните песни;</a:t>
            </a:r>
          </a:p>
          <a:p>
            <a:r>
              <a:rPr lang="bg-BG" dirty="0" err="1"/>
              <a:t>Силаба</a:t>
            </a:r>
            <a:r>
              <a:rPr lang="bg-BG" dirty="0"/>
              <a:t> – от гр. </a:t>
            </a:r>
            <a:r>
              <a:rPr lang="bg-BG" dirty="0" err="1"/>
              <a:t>озн</a:t>
            </a:r>
            <a:r>
              <a:rPr lang="bg-BG" dirty="0"/>
              <a:t>. сричка;</a:t>
            </a:r>
          </a:p>
          <a:p>
            <a:r>
              <a:rPr lang="bg-BG" dirty="0"/>
              <a:t>Всеки стих има по 10 срички – вътрешен ритъм;</a:t>
            </a:r>
            <a:endParaRPr lang="en-US" dirty="0"/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id="{E1A91BF9-3A2E-41E1-B98C-036E738FCA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41" r="13911" b="-3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77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99F32B5-4632-4F8E-B267-BB5E420B0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1" y="635001"/>
            <a:ext cx="10617198" cy="812800"/>
          </a:xfrm>
        </p:spPr>
        <p:txBody>
          <a:bodyPr>
            <a:noAutofit/>
          </a:bodyPr>
          <a:lstStyle/>
          <a:p>
            <a:pPr algn="just"/>
            <a:r>
              <a:rPr lang="bg-BG" sz="2800" dirty="0"/>
              <a:t>Междутекстови връзки – „Майце си“ и „До моето първо либе“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C5D4CE7F-8234-43FC-8AEB-A82F2EF5EC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637553"/>
              </p:ext>
            </p:extLst>
          </p:nvPr>
        </p:nvGraphicFramePr>
        <p:xfrm>
          <a:off x="774701" y="1248229"/>
          <a:ext cx="10617198" cy="4944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4090">
                  <a:extLst>
                    <a:ext uri="{9D8B030D-6E8A-4147-A177-3AD203B41FA5}">
                      <a16:colId xmlns:a16="http://schemas.microsoft.com/office/drawing/2014/main" val="3472250080"/>
                    </a:ext>
                  </a:extLst>
                </a:gridCol>
                <a:gridCol w="3136554">
                  <a:extLst>
                    <a:ext uri="{9D8B030D-6E8A-4147-A177-3AD203B41FA5}">
                      <a16:colId xmlns:a16="http://schemas.microsoft.com/office/drawing/2014/main" val="389846483"/>
                    </a:ext>
                  </a:extLst>
                </a:gridCol>
                <a:gridCol w="3136554">
                  <a:extLst>
                    <a:ext uri="{9D8B030D-6E8A-4147-A177-3AD203B41FA5}">
                      <a16:colId xmlns:a16="http://schemas.microsoft.com/office/drawing/2014/main" val="2662783149"/>
                    </a:ext>
                  </a:extLst>
                </a:gridCol>
              </a:tblGrid>
              <a:tr h="376109">
                <a:tc>
                  <a:txBody>
                    <a:bodyPr/>
                    <a:lstStyle/>
                    <a:p>
                      <a:r>
                        <a:rPr lang="bg-BG" dirty="0"/>
                        <a:t>Въпроси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„Майце си“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Из „До моето първо либе“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128751"/>
                  </a:ext>
                </a:extLst>
              </a:tr>
              <a:tr h="795880">
                <a:tc>
                  <a:txBody>
                    <a:bodyPr/>
                    <a:lstStyle/>
                    <a:p>
                      <a:r>
                        <a:rPr lang="bg-BG" sz="1600" dirty="0"/>
                        <a:t>Към кого е отправено посланието и какво очаква лирическият Аз от адресата?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/>
                        <a:t>Към майката, очаква прошка и разбиране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/>
                        <a:t>До либето, очаква да го последва в борбата, да стане негов съмишленик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840057"/>
                  </a:ext>
                </a:extLst>
              </a:tr>
              <a:tr h="595506">
                <a:tc>
                  <a:txBody>
                    <a:bodyPr/>
                    <a:lstStyle/>
                    <a:p>
                      <a:r>
                        <a:rPr lang="bg-BG" sz="1600" dirty="0"/>
                        <a:t>Какъв е изборът на </a:t>
                      </a:r>
                      <a:r>
                        <a:rPr lang="bg-BG" sz="1600" dirty="0" err="1"/>
                        <a:t>лир</a:t>
                      </a:r>
                      <a:r>
                        <a:rPr lang="bg-BG" sz="1600" dirty="0"/>
                        <a:t>. Аз и от какво е продиктуван?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/>
                        <a:t>Избира гроба и смъртта, защото не е разбран от никого, не намира смисъл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/>
                        <a:t>Избира пътя на борбата и героичната смърт в името на свободата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244381"/>
                  </a:ext>
                </a:extLst>
              </a:tr>
              <a:tr h="595506">
                <a:tc>
                  <a:txBody>
                    <a:bodyPr/>
                    <a:lstStyle/>
                    <a:p>
                      <a:r>
                        <a:rPr lang="bg-BG" sz="1600" dirty="0"/>
                        <a:t>Кой е основният конфликт?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err="1"/>
                        <a:t>Азът</a:t>
                      </a:r>
                      <a:r>
                        <a:rPr lang="bg-BG" sz="1600" dirty="0"/>
                        <a:t> и другите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err="1"/>
                        <a:t>Азът</a:t>
                      </a:r>
                      <a:r>
                        <a:rPr lang="bg-BG" sz="1600" dirty="0"/>
                        <a:t> между интимния и обществения свят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143700"/>
                  </a:ext>
                </a:extLst>
              </a:tr>
              <a:tr h="595506">
                <a:tc>
                  <a:txBody>
                    <a:bodyPr/>
                    <a:lstStyle/>
                    <a:p>
                      <a:r>
                        <a:rPr lang="bg-BG" sz="1600" dirty="0"/>
                        <a:t>За какво себеосъществяване копнее героят?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/>
                        <a:t>Да намери покой от терзанията си, на „вси </a:t>
                      </a:r>
                      <a:r>
                        <a:rPr lang="bg-BG" sz="1600" dirty="0" err="1"/>
                        <a:t>желби</a:t>
                      </a:r>
                      <a:r>
                        <a:rPr lang="bg-BG" sz="1600" dirty="0"/>
                        <a:t> приготви яма“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/>
                        <a:t>Да стане бунтовник и защитник на сиромасите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24244"/>
                  </a:ext>
                </a:extLst>
              </a:tr>
              <a:tr h="557116">
                <a:tc>
                  <a:txBody>
                    <a:bodyPr/>
                    <a:lstStyle/>
                    <a:p>
                      <a:r>
                        <a:rPr lang="bg-BG" sz="1600" dirty="0"/>
                        <a:t>Какви лирически пространства са изобразени в текста?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/>
                        <a:t>Дом, гроб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/>
                        <a:t>Там – </a:t>
                      </a:r>
                      <a:r>
                        <a:rPr lang="bg-BG" sz="1600" dirty="0" err="1"/>
                        <a:t>топосът</a:t>
                      </a:r>
                      <a:r>
                        <a:rPr lang="bg-BG" sz="1600" dirty="0"/>
                        <a:t> на борбата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781184"/>
                  </a:ext>
                </a:extLst>
              </a:tr>
              <a:tr h="595506">
                <a:tc>
                  <a:txBody>
                    <a:bodyPr/>
                    <a:lstStyle/>
                    <a:p>
                      <a:r>
                        <a:rPr lang="bg-BG" sz="1600" dirty="0"/>
                        <a:t>Кои са чувствата и от какво са породени?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/>
                        <a:t>Скръб, жалост, тъга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/>
                        <a:t>Непокорство, ентусиазъм, нетърпение…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98012"/>
                  </a:ext>
                </a:extLst>
              </a:tr>
              <a:tr h="557116">
                <a:tc>
                  <a:txBody>
                    <a:bodyPr/>
                    <a:lstStyle/>
                    <a:p>
                      <a:r>
                        <a:rPr lang="bg-BG" sz="1600" dirty="0"/>
                        <a:t>Какъв образ на смъртта е изграден?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/>
                        <a:t>Безсмислена, грозна смърт.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/>
                        <a:t>Героична, славна смърт.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082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201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CCD258D-AEB4-4E8C-8E0C-C09C32762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/>
              <a:t>История на творбата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CCB913F-073F-4B34-B968-BAFEE8D3A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bg-BG" sz="2000" dirty="0"/>
              <a:t>„Майце си“ е първото стихотворение на Ботев, създадено по време на престоя му в Одеса. Публикувано е в трети брой на Славейковия вестник „Гайда“ през 1867г., а през 1875г. Ботев го отпечатва и в единствената си стихосбирка „Песни и стихотворения от </a:t>
            </a:r>
            <a:r>
              <a:rPr lang="bg-BG" sz="2000" dirty="0" err="1"/>
              <a:t>Ботйова</a:t>
            </a:r>
            <a:r>
              <a:rPr lang="bg-BG" sz="2000" dirty="0"/>
              <a:t> и Стамболова“.</a:t>
            </a:r>
          </a:p>
          <a:p>
            <a:pPr>
              <a:lnSpc>
                <a:spcPct val="90000"/>
              </a:lnSpc>
            </a:pPr>
            <a:r>
              <a:rPr lang="ru-RU" sz="2000" dirty="0"/>
              <a:t>В него е заложена </a:t>
            </a:r>
            <a:r>
              <a:rPr lang="ru-RU" sz="2000" dirty="0" err="1"/>
              <a:t>основната</a:t>
            </a:r>
            <a:r>
              <a:rPr lang="ru-RU" sz="2000" dirty="0"/>
              <a:t> тенденция, </a:t>
            </a:r>
            <a:r>
              <a:rPr lang="ru-RU" sz="2000" dirty="0" err="1"/>
              <a:t>присъща</a:t>
            </a:r>
            <a:r>
              <a:rPr lang="ru-RU" sz="2000" dirty="0"/>
              <a:t> за </a:t>
            </a:r>
            <a:r>
              <a:rPr lang="ru-RU" sz="2000" dirty="0" err="1"/>
              <a:t>цялото</a:t>
            </a:r>
            <a:r>
              <a:rPr lang="ru-RU" sz="2000" dirty="0"/>
              <a:t> </a:t>
            </a:r>
            <a:r>
              <a:rPr lang="ru-RU" sz="2000" dirty="0" err="1"/>
              <a:t>Ботево</a:t>
            </a:r>
            <a:r>
              <a:rPr lang="ru-RU" sz="2000" dirty="0"/>
              <a:t> творчество –</a:t>
            </a:r>
            <a:r>
              <a:rPr lang="ru-RU" sz="2000" dirty="0" err="1"/>
              <a:t>автобиографизмът</a:t>
            </a:r>
            <a:r>
              <a:rPr lang="ru-RU" sz="2000" dirty="0"/>
              <a:t>, </a:t>
            </a:r>
            <a:r>
              <a:rPr lang="ru-RU" sz="2000" dirty="0" err="1"/>
              <a:t>произтичащ</a:t>
            </a:r>
            <a:r>
              <a:rPr lang="ru-RU" sz="2000" dirty="0"/>
              <a:t> от </a:t>
            </a:r>
            <a:r>
              <a:rPr lang="ru-RU" sz="2000" dirty="0" err="1"/>
              <a:t>болезненото</a:t>
            </a:r>
            <a:r>
              <a:rPr lang="ru-RU" sz="2000" dirty="0"/>
              <a:t> </a:t>
            </a:r>
            <a:r>
              <a:rPr lang="ru-RU" sz="2000" dirty="0" err="1"/>
              <a:t>изживяване</a:t>
            </a:r>
            <a:r>
              <a:rPr lang="ru-RU" sz="2000" dirty="0"/>
              <a:t> на </a:t>
            </a:r>
            <a:r>
              <a:rPr lang="ru-RU" sz="2000" dirty="0" err="1"/>
              <a:t>действителността</a:t>
            </a:r>
            <a:r>
              <a:rPr lang="ru-RU" sz="2000" dirty="0"/>
              <a:t>.</a:t>
            </a:r>
            <a:endParaRPr lang="en-US" sz="2000" dirty="0"/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id="{21BDF727-980F-4F2E-B5B5-0F27D89B5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23" r="15589" b="4"/>
          <a:stretch/>
        </p:blipFill>
        <p:spPr>
          <a:xfrm>
            <a:off x="8085026" y="27011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834331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EF5B25B-64BE-48EB-97D3-864802B8D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bg-BG" sz="4100"/>
              <a:t>Жанрът на творбата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7FC4825-5D22-43E8-9FA2-19845DA83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bg-BG" sz="1900" dirty="0"/>
              <a:t>Творбата носи белезите на </a:t>
            </a:r>
            <a:r>
              <a:rPr lang="bg-BG" sz="1900" b="1" dirty="0"/>
              <a:t>елегия</a:t>
            </a:r>
            <a:r>
              <a:rPr lang="bg-BG" sz="1900" dirty="0"/>
              <a:t>. Водещ е мотивът за страданието на лирическия Аз, което е породено от раздялата с родния дом и от чувството за вина заради пренебрегнатите родови ценности. Лирическият Аз е самотен скитник, </a:t>
            </a:r>
            <a:r>
              <a:rPr lang="bg-BG" sz="1900" dirty="0" err="1"/>
              <a:t>неоткрил</a:t>
            </a:r>
            <a:r>
              <a:rPr lang="bg-BG" sz="1900" dirty="0"/>
              <a:t> истинския смисъл на съществуването си.</a:t>
            </a:r>
            <a:endParaRPr lang="en-US" sz="1900" dirty="0"/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id="{FF5E0251-4D19-465A-A264-FE4326F3C3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83" r="28095" b="-1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74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2CD5A77-D4C7-489C-B0A5-A44FDF4CA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r>
              <a:rPr lang="bg-BG"/>
              <a:t>Заглавието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C29F73-2E2E-46E8-97AA-774F1BF71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482" y="2556932"/>
            <a:ext cx="6260114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bg-BG" sz="1700"/>
              <a:t>Заглавието съдържа стара падежна форма и означава „на майка си/ ми“. Така още в заглавието се посочва адресатът  на лирическото послание, ясно се долавя диалогичният характер на текста. Той звучи като интимна изповед – обръщение към майката, която е най-здравата духовна опора на човека.</a:t>
            </a:r>
            <a:r>
              <a:rPr lang="ru-RU" sz="1700"/>
              <a:t> </a:t>
            </a:r>
          </a:p>
          <a:p>
            <a:pPr>
              <a:lnSpc>
                <a:spcPct val="90000"/>
              </a:lnSpc>
            </a:pPr>
            <a:r>
              <a:rPr lang="ru-RU" sz="1700"/>
              <a:t>Ярко изразената връзка син–майка отвежда към традиционния патриархален модел, който навлиза в Ботевите стихове по линия на фолклора, но най-вече чрез отзвука на собствената семейна среда – болестта и смъртта на бащата, многото деца с единствена опора майката, прикования с години на легло брат.</a:t>
            </a:r>
            <a:endParaRPr lang="bg-BG" sz="1700"/>
          </a:p>
          <a:p>
            <a:pPr>
              <a:lnSpc>
                <a:spcPct val="90000"/>
              </a:lnSpc>
            </a:pPr>
            <a:endParaRPr lang="en-US" sz="1700"/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id="{606D9225-E1C1-40E1-A1E8-72B982CF63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85" r="3537" b="1"/>
          <a:stretch/>
        </p:blipFill>
        <p:spPr>
          <a:xfrm>
            <a:off x="1412683" y="1410208"/>
            <a:ext cx="2433793" cy="385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69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0A7FCA0-E4EF-4983-B967-828F24492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/>
              <a:t>Композиция</a:t>
            </a:r>
            <a:endParaRPr lang="bg-BG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E9061D4C-9A50-4601-B8FB-BE3854E09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866122"/>
            <a:ext cx="9601196" cy="400974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bg-BG" sz="1900" dirty="0"/>
              <a:t>Елегията „Майце си“ е изградена от осем четиристишни строфи (класически). Началото и финалът рамкират художествения текст чрез образа на дома, а в централната му част са интерпретирани мотивите за самотата и страданието на лирическия Аз на „пътя“.</a:t>
            </a:r>
          </a:p>
          <a:p>
            <a:pPr>
              <a:lnSpc>
                <a:spcPct val="90000"/>
              </a:lnSpc>
            </a:pPr>
            <a:r>
              <a:rPr lang="ru-RU" sz="1900" dirty="0" err="1"/>
              <a:t>Симетрична</a:t>
            </a:r>
            <a:r>
              <a:rPr lang="ru-RU" sz="1900" dirty="0"/>
              <a:t> композиция – </a:t>
            </a:r>
            <a:r>
              <a:rPr lang="ru-RU" sz="1900" dirty="0" err="1"/>
              <a:t>първото</a:t>
            </a:r>
            <a:r>
              <a:rPr lang="ru-RU" sz="1900" dirty="0"/>
              <a:t> и </a:t>
            </a:r>
            <a:r>
              <a:rPr lang="ru-RU" sz="1900" dirty="0" err="1"/>
              <a:t>последното</a:t>
            </a:r>
            <a:r>
              <a:rPr lang="ru-RU" sz="1900" dirty="0"/>
              <a:t> двустишие чрез </a:t>
            </a:r>
            <a:r>
              <a:rPr lang="ru-RU" sz="1900" dirty="0" err="1"/>
              <a:t>анафорите</a:t>
            </a:r>
            <a:r>
              <a:rPr lang="ru-RU" sz="1900" dirty="0"/>
              <a:t> и </a:t>
            </a:r>
            <a:r>
              <a:rPr lang="ru-RU" sz="1900" dirty="0" err="1"/>
              <a:t>синтактичния</a:t>
            </a:r>
            <a:r>
              <a:rPr lang="ru-RU" sz="1900" dirty="0"/>
              <a:t> </a:t>
            </a:r>
            <a:r>
              <a:rPr lang="ru-RU" sz="1900" dirty="0" err="1"/>
              <a:t>паралелизъм</a:t>
            </a:r>
            <a:r>
              <a:rPr lang="ru-RU" sz="1900" dirty="0"/>
              <a:t> (</a:t>
            </a:r>
            <a:r>
              <a:rPr lang="ru-RU" sz="1900" dirty="0" err="1"/>
              <a:t>еднакво</a:t>
            </a:r>
            <a:r>
              <a:rPr lang="ru-RU" sz="1900" dirty="0"/>
              <a:t> </a:t>
            </a:r>
            <a:r>
              <a:rPr lang="ru-RU" sz="1900" dirty="0" err="1"/>
              <a:t>построени</a:t>
            </a:r>
            <a:r>
              <a:rPr lang="ru-RU" sz="1900" dirty="0"/>
              <a:t> изречения) </a:t>
            </a:r>
            <a:r>
              <a:rPr lang="ru-RU" sz="1900" dirty="0" err="1"/>
              <a:t>очертават</a:t>
            </a:r>
            <a:r>
              <a:rPr lang="ru-RU" sz="1900" dirty="0"/>
              <a:t> </a:t>
            </a:r>
            <a:r>
              <a:rPr lang="ru-RU" sz="1900" dirty="0" err="1"/>
              <a:t>рамката</a:t>
            </a:r>
            <a:r>
              <a:rPr lang="ru-RU" sz="1900" dirty="0"/>
              <a:t> на  </a:t>
            </a:r>
            <a:r>
              <a:rPr lang="ru-RU" sz="1900" dirty="0" err="1"/>
              <a:t>елегията</a:t>
            </a:r>
            <a:r>
              <a:rPr lang="ru-RU" sz="1900" dirty="0"/>
              <a:t>:</a:t>
            </a:r>
          </a:p>
          <a:p>
            <a:pPr>
              <a:lnSpc>
                <a:spcPct val="90000"/>
              </a:lnSpc>
            </a:pPr>
            <a:endParaRPr lang="ru-RU" sz="19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900" i="1" dirty="0"/>
              <a:t>    </a:t>
            </a:r>
            <a:r>
              <a:rPr lang="ru-RU" sz="1900" i="1" dirty="0" err="1"/>
              <a:t>Ти</a:t>
            </a:r>
            <a:r>
              <a:rPr lang="ru-RU" sz="1900" i="1" dirty="0"/>
              <a:t> ли си, </a:t>
            </a:r>
            <a:r>
              <a:rPr lang="ru-RU" sz="1900" i="1" dirty="0" err="1"/>
              <a:t>мале</a:t>
            </a:r>
            <a:r>
              <a:rPr lang="ru-RU" sz="1900" i="1" dirty="0"/>
              <a:t>, </a:t>
            </a:r>
            <a:r>
              <a:rPr lang="ru-RU" sz="1900" i="1" dirty="0" err="1"/>
              <a:t>тъй</a:t>
            </a:r>
            <a:r>
              <a:rPr lang="ru-RU" sz="1900" i="1" dirty="0"/>
              <a:t> </a:t>
            </a:r>
            <a:r>
              <a:rPr lang="ru-RU" sz="1900" i="1" dirty="0" err="1"/>
              <a:t>жално</a:t>
            </a:r>
            <a:r>
              <a:rPr lang="ru-RU" sz="1900" i="1" dirty="0"/>
              <a:t> пела,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900" i="1" dirty="0"/>
              <a:t>                                                                    </a:t>
            </a:r>
            <a:r>
              <a:rPr lang="ru-RU" sz="1900" i="1" dirty="0" err="1"/>
              <a:t>ти</a:t>
            </a:r>
            <a:r>
              <a:rPr lang="ru-RU" sz="1900" i="1" dirty="0"/>
              <a:t> ли си мене три годин </a:t>
            </a:r>
            <a:r>
              <a:rPr lang="ru-RU" sz="1900" i="1" dirty="0" err="1"/>
              <a:t>клела</a:t>
            </a:r>
            <a:r>
              <a:rPr lang="ru-RU" sz="1900" i="1" dirty="0"/>
              <a:t>, …                  </a:t>
            </a:r>
            <a:r>
              <a:rPr lang="ru-RU" sz="1900" i="1" dirty="0" err="1"/>
              <a:t>мотивът</a:t>
            </a:r>
            <a:r>
              <a:rPr lang="ru-RU" sz="1900" i="1" dirty="0"/>
              <a:t> за </a:t>
            </a:r>
            <a:r>
              <a:rPr lang="ru-RU" sz="1900" i="1" dirty="0" err="1"/>
              <a:t>майчината</a:t>
            </a:r>
            <a:r>
              <a:rPr lang="ru-RU" sz="1900" i="1" dirty="0"/>
              <a:t> </a:t>
            </a:r>
            <a:r>
              <a:rPr lang="ru-RU" sz="1900" i="1" dirty="0" err="1"/>
              <a:t>клетва</a:t>
            </a:r>
            <a:endParaRPr lang="ru-RU" sz="1900" i="1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900" i="1" dirty="0"/>
              <a:t>   … </a:t>
            </a:r>
            <a:r>
              <a:rPr lang="ru-RU" sz="1900" i="1" dirty="0" err="1"/>
              <a:t>пък</a:t>
            </a:r>
            <a:r>
              <a:rPr lang="ru-RU" sz="1900" i="1" dirty="0"/>
              <a:t> </a:t>
            </a:r>
            <a:r>
              <a:rPr lang="ru-RU" sz="1900" i="1" dirty="0" err="1"/>
              <a:t>тогаз</a:t>
            </a:r>
            <a:r>
              <a:rPr lang="ru-RU" sz="1900" i="1" dirty="0"/>
              <a:t> </a:t>
            </a:r>
            <a:r>
              <a:rPr lang="ru-RU" sz="1900" i="1" dirty="0" err="1"/>
              <a:t>нека</a:t>
            </a:r>
            <a:r>
              <a:rPr lang="ru-RU" sz="1900" i="1" dirty="0"/>
              <a:t> </a:t>
            </a:r>
            <a:r>
              <a:rPr lang="ru-RU" sz="1900" i="1" dirty="0" err="1"/>
              <a:t>измръзнат</a:t>
            </a:r>
            <a:r>
              <a:rPr lang="ru-RU" sz="1900" i="1" dirty="0"/>
              <a:t> жили,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900" i="1" dirty="0"/>
              <a:t>                                                                   </a:t>
            </a:r>
            <a:r>
              <a:rPr lang="ru-RU" sz="1900" i="1" dirty="0" err="1"/>
              <a:t>пък</a:t>
            </a:r>
            <a:r>
              <a:rPr lang="ru-RU" sz="1900" i="1" dirty="0"/>
              <a:t> </a:t>
            </a:r>
            <a:r>
              <a:rPr lang="ru-RU" sz="1900" i="1" dirty="0" err="1"/>
              <a:t>тогаз</a:t>
            </a:r>
            <a:r>
              <a:rPr lang="ru-RU" sz="1900" i="1" dirty="0"/>
              <a:t> </a:t>
            </a:r>
            <a:r>
              <a:rPr lang="ru-RU" sz="1900" i="1" dirty="0" err="1"/>
              <a:t>нека</a:t>
            </a:r>
            <a:r>
              <a:rPr lang="ru-RU" sz="1900" i="1" dirty="0"/>
              <a:t> </a:t>
            </a:r>
            <a:r>
              <a:rPr lang="ru-RU" sz="1900" i="1" dirty="0" err="1"/>
              <a:t>изгния</a:t>
            </a:r>
            <a:r>
              <a:rPr lang="ru-RU" sz="1900" i="1" dirty="0"/>
              <a:t> в гроба!                   </a:t>
            </a:r>
            <a:r>
              <a:rPr lang="ru-RU" sz="1900" i="1" dirty="0" err="1"/>
              <a:t>мотивът</a:t>
            </a:r>
            <a:r>
              <a:rPr lang="ru-RU" sz="1900" i="1" dirty="0"/>
              <a:t> за </a:t>
            </a:r>
            <a:r>
              <a:rPr lang="ru-RU" sz="1900" i="1" dirty="0" err="1"/>
              <a:t>самопроклятието</a:t>
            </a:r>
            <a:endParaRPr lang="bg-BG" sz="1900" i="1" dirty="0"/>
          </a:p>
          <a:p>
            <a:pPr>
              <a:lnSpc>
                <a:spcPct val="90000"/>
              </a:lnSpc>
            </a:pPr>
            <a:r>
              <a:rPr lang="bg-BG" sz="1900" dirty="0"/>
              <a:t>Първата и втората строфа са разгърнати реторични въпроси, чрез които </a:t>
            </a:r>
            <a:r>
              <a:rPr lang="bg-BG" sz="1900" dirty="0" err="1"/>
              <a:t>Азът</a:t>
            </a:r>
            <a:r>
              <a:rPr lang="bg-BG" sz="1900" dirty="0"/>
              <a:t> се опитва да намери отговори на въпроса си – защо не е щастлив, коя е причината за неудовлетвореността му.</a:t>
            </a:r>
          </a:p>
          <a:p>
            <a:pPr>
              <a:lnSpc>
                <a:spcPct val="90000"/>
              </a:lnSpc>
            </a:pPr>
            <a:r>
              <a:rPr lang="bg-BG" sz="1900" dirty="0"/>
              <a:t>Следващите строфи разкриват истината за тежкото настояще на героя и за неосъществените му мечти.</a:t>
            </a:r>
          </a:p>
          <a:p>
            <a:pPr>
              <a:lnSpc>
                <a:spcPct val="90000"/>
              </a:lnSpc>
            </a:pPr>
            <a:r>
              <a:rPr lang="bg-BG" sz="1900" dirty="0"/>
              <a:t>Седма и осма строфа разкриват резигнацията на </a:t>
            </a:r>
            <a:r>
              <a:rPr lang="bg-BG" sz="1900" dirty="0" err="1"/>
              <a:t>лир</a:t>
            </a:r>
            <a:r>
              <a:rPr lang="bg-BG" sz="1900" dirty="0"/>
              <a:t>. Аз и желанието му да намери покой в гроба.</a:t>
            </a:r>
          </a:p>
          <a:p>
            <a:pPr>
              <a:lnSpc>
                <a:spcPct val="90000"/>
              </a:lnSpc>
            </a:pPr>
            <a:endParaRPr lang="bg-BG" sz="1900" dirty="0"/>
          </a:p>
        </p:txBody>
      </p:sp>
    </p:spTree>
    <p:extLst>
      <p:ext uri="{BB962C8B-B14F-4D97-AF65-F5344CB8AC3E}">
        <p14:creationId xmlns:p14="http://schemas.microsoft.com/office/powerpoint/2010/main" val="1956406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4455FC8-2B39-42B6-8EE6-DA68542AA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/>
              <a:t>Модел на лирически изказ, героите</a:t>
            </a:r>
            <a:endParaRPr lang="bg-BG" dirty="0"/>
          </a:p>
        </p:txBody>
      </p:sp>
      <p:graphicFrame>
        <p:nvGraphicFramePr>
          <p:cNvPr id="24" name="Контейнер за съдържание 2">
            <a:extLst>
              <a:ext uri="{FF2B5EF4-FFF2-40B4-BE49-F238E27FC236}">
                <a16:creationId xmlns:a16="http://schemas.microsoft.com/office/drawing/2014/main" id="{0F013B47-2F8A-4A68-A4B8-9D5089B48B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101204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9526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A75DC6B-AD63-400D-A793-75162A1C4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r>
              <a:rPr lang="bg-BG">
                <a:solidFill>
                  <a:srgbClr val="262626"/>
                </a:solidFill>
              </a:rPr>
              <a:t>Мотиви</a:t>
            </a:r>
          </a:p>
        </p:txBody>
      </p:sp>
      <p:graphicFrame>
        <p:nvGraphicFramePr>
          <p:cNvPr id="21" name="Контейнер за съдържание 2">
            <a:extLst>
              <a:ext uri="{FF2B5EF4-FFF2-40B4-BE49-F238E27FC236}">
                <a16:creationId xmlns:a16="http://schemas.microsoft.com/office/drawing/2014/main" id="{6F528046-D5AE-4E8A-B471-2E2F6EE498C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36482" y="2556932"/>
          <a:ext cx="6260114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1ED591EE-AA44-48B6-8EDB-D31F888C26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3423" y="1410208"/>
            <a:ext cx="2432312" cy="385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69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3F6B121-BB0E-4E5B-8D38-E0943A938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bg-BG" sz="4100">
                <a:solidFill>
                  <a:srgbClr val="262626"/>
                </a:solidFill>
              </a:rPr>
              <a:t>Проблеми и конфликти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43BE89-7BE9-4D59-8880-C043CA705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bg-BG" sz="1900">
                <a:solidFill>
                  <a:srgbClr val="262626"/>
                </a:solidFill>
              </a:rPr>
              <a:t>За избора на „пътя“;</a:t>
            </a:r>
          </a:p>
          <a:p>
            <a:pPr>
              <a:lnSpc>
                <a:spcPct val="90000"/>
              </a:lnSpc>
            </a:pPr>
            <a:r>
              <a:rPr lang="bg-BG" sz="1900">
                <a:solidFill>
                  <a:srgbClr val="262626"/>
                </a:solidFill>
              </a:rPr>
              <a:t>Търсенето на смисъла на съществуването;</a:t>
            </a:r>
          </a:p>
          <a:p>
            <a:pPr>
              <a:lnSpc>
                <a:spcPct val="90000"/>
              </a:lnSpc>
            </a:pPr>
            <a:r>
              <a:rPr lang="bg-BG" sz="1900">
                <a:solidFill>
                  <a:srgbClr val="262626"/>
                </a:solidFill>
              </a:rPr>
              <a:t>Самотата и неразбраността на модерната личност;</a:t>
            </a:r>
          </a:p>
          <a:p>
            <a:pPr>
              <a:lnSpc>
                <a:spcPct val="90000"/>
              </a:lnSpc>
            </a:pPr>
            <a:r>
              <a:rPr lang="bg-BG" sz="1900">
                <a:solidFill>
                  <a:srgbClr val="262626"/>
                </a:solidFill>
              </a:rPr>
              <a:t>Основен конфликт – между човека и света, между идеала и действителността, между външното (обективното) и вътрешното (субективното);</a:t>
            </a:r>
          </a:p>
          <a:p>
            <a:pPr>
              <a:lnSpc>
                <a:spcPct val="90000"/>
              </a:lnSpc>
            </a:pPr>
            <a:r>
              <a:rPr lang="bg-BG" sz="1900">
                <a:solidFill>
                  <a:srgbClr val="262626"/>
                </a:solidFill>
              </a:rPr>
              <a:t>Проблемът за вината и прошката.</a:t>
            </a:r>
            <a:endParaRPr lang="en-US" sz="1900">
              <a:solidFill>
                <a:srgbClr val="262626"/>
              </a:solidFill>
            </a:endParaRPr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id="{29D7304D-6421-44D0-B94D-3ED16E695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687" y="1410208"/>
            <a:ext cx="2710792" cy="385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0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24C92D7-6BE8-4564-8AE0-ECDF62F57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/>
              <a:t>Ценности, идеи и послания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400251-5D62-4A7E-AB1D-52A35D789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1800" dirty="0" err="1"/>
              <a:t>Ботевият</a:t>
            </a:r>
            <a:r>
              <a:rPr lang="ru-RU" sz="1800" dirty="0"/>
              <a:t> лирически герой се </a:t>
            </a:r>
            <a:r>
              <a:rPr lang="ru-RU" sz="1800" dirty="0" err="1"/>
              <a:t>обръща</a:t>
            </a:r>
            <a:r>
              <a:rPr lang="ru-RU" sz="1800" dirty="0"/>
              <a:t> </a:t>
            </a:r>
            <a:r>
              <a:rPr lang="ru-RU" sz="1800" dirty="0" err="1"/>
              <a:t>към</a:t>
            </a:r>
            <a:r>
              <a:rPr lang="ru-RU" sz="1800" dirty="0"/>
              <a:t> майка си </a:t>
            </a:r>
            <a:r>
              <a:rPr lang="ru-RU" sz="1800" dirty="0" err="1"/>
              <a:t>винаги</a:t>
            </a:r>
            <a:r>
              <a:rPr lang="ru-RU" sz="1800" dirty="0"/>
              <a:t> в </a:t>
            </a:r>
            <a:r>
              <a:rPr lang="ru-RU" sz="1800" dirty="0" err="1"/>
              <a:t>минути</a:t>
            </a:r>
            <a:r>
              <a:rPr lang="ru-RU" sz="1800" dirty="0"/>
              <a:t> на раздвоение и душевна тревога, </a:t>
            </a:r>
            <a:r>
              <a:rPr lang="ru-RU" sz="1800" dirty="0" err="1"/>
              <a:t>търсейки</a:t>
            </a:r>
            <a:r>
              <a:rPr lang="ru-RU" sz="1800" dirty="0"/>
              <a:t> в </a:t>
            </a:r>
            <a:r>
              <a:rPr lang="ru-RU" sz="1800" dirty="0" err="1"/>
              <a:t>нейно</a:t>
            </a:r>
            <a:r>
              <a:rPr lang="ru-RU" sz="1800" dirty="0"/>
              <a:t> лице </a:t>
            </a:r>
            <a:r>
              <a:rPr lang="ru-RU" sz="1800" dirty="0" err="1"/>
              <a:t>утешител</a:t>
            </a:r>
            <a:r>
              <a:rPr lang="ru-RU" sz="1800" dirty="0"/>
              <a:t>, </a:t>
            </a:r>
            <a:r>
              <a:rPr lang="ru-RU" sz="1800" dirty="0" err="1"/>
              <a:t>съветник</a:t>
            </a:r>
            <a:r>
              <a:rPr lang="ru-RU" sz="1800" dirty="0"/>
              <a:t> и интимен </a:t>
            </a:r>
            <a:r>
              <a:rPr lang="ru-RU" sz="1800" dirty="0" err="1"/>
              <a:t>довереник</a:t>
            </a:r>
            <a:r>
              <a:rPr lang="ru-RU" sz="1800" dirty="0"/>
              <a:t>. В </a:t>
            </a:r>
            <a:r>
              <a:rPr lang="ru-RU" sz="1800" dirty="0" err="1"/>
              <a:t>нея</a:t>
            </a:r>
            <a:r>
              <a:rPr lang="ru-RU" sz="1800" dirty="0"/>
              <a:t> той </a:t>
            </a:r>
            <a:r>
              <a:rPr lang="ru-RU" sz="1800" dirty="0" err="1"/>
              <a:t>открива</a:t>
            </a:r>
            <a:r>
              <a:rPr lang="ru-RU" sz="1800" dirty="0"/>
              <a:t> най-</a:t>
            </a:r>
            <a:r>
              <a:rPr lang="ru-RU" sz="1800" dirty="0" err="1"/>
              <a:t>заветното</a:t>
            </a:r>
            <a:r>
              <a:rPr lang="ru-RU" sz="1800" dirty="0"/>
              <a:t> и </a:t>
            </a:r>
            <a:r>
              <a:rPr lang="ru-RU" sz="1800" dirty="0" err="1"/>
              <a:t>съкровеното</a:t>
            </a:r>
            <a:r>
              <a:rPr lang="ru-RU" sz="1800" dirty="0"/>
              <a:t>, </a:t>
            </a:r>
            <a:r>
              <a:rPr lang="ru-RU" sz="1800" dirty="0" err="1"/>
              <a:t>топлината</a:t>
            </a:r>
            <a:r>
              <a:rPr lang="ru-RU" sz="1800" dirty="0"/>
              <a:t> на </a:t>
            </a:r>
            <a:r>
              <a:rPr lang="ru-RU" sz="1800" dirty="0" err="1"/>
              <a:t>изгубената</a:t>
            </a:r>
            <a:r>
              <a:rPr lang="ru-RU" sz="1800" dirty="0"/>
              <a:t> </a:t>
            </a:r>
            <a:r>
              <a:rPr lang="ru-RU" sz="1800" dirty="0" err="1"/>
              <a:t>домашна</a:t>
            </a:r>
            <a:r>
              <a:rPr lang="ru-RU" sz="1800" dirty="0"/>
              <a:t> </a:t>
            </a:r>
            <a:r>
              <a:rPr lang="ru-RU" sz="1800" dirty="0" err="1"/>
              <a:t>интимност</a:t>
            </a:r>
            <a:r>
              <a:rPr lang="ru-RU" sz="1800" dirty="0"/>
              <a:t>, </a:t>
            </a:r>
            <a:r>
              <a:rPr lang="ru-RU" sz="1800" dirty="0" err="1"/>
              <a:t>вътрешната</a:t>
            </a:r>
            <a:r>
              <a:rPr lang="ru-RU" sz="1800" dirty="0"/>
              <a:t> </a:t>
            </a:r>
            <a:r>
              <a:rPr lang="ru-RU" sz="1800" dirty="0" err="1"/>
              <a:t>дълбочина</a:t>
            </a:r>
            <a:r>
              <a:rPr lang="ru-RU" sz="1800" dirty="0"/>
              <a:t> и </a:t>
            </a:r>
            <a:r>
              <a:rPr lang="ru-RU" sz="1800" dirty="0" err="1"/>
              <a:t>болка</a:t>
            </a:r>
            <a:r>
              <a:rPr lang="ru-RU" sz="1800" dirty="0"/>
              <a:t> на </a:t>
            </a:r>
            <a:r>
              <a:rPr lang="ru-RU" sz="1800" dirty="0" err="1"/>
              <a:t>себепознанието</a:t>
            </a:r>
            <a:r>
              <a:rPr lang="ru-RU" sz="1800" dirty="0"/>
              <a:t>. </a:t>
            </a:r>
            <a:r>
              <a:rPr lang="ru-RU" sz="1800" dirty="0" err="1"/>
              <a:t>Водещо</a:t>
            </a:r>
            <a:r>
              <a:rPr lang="ru-RU" sz="1800" dirty="0"/>
              <a:t> в </a:t>
            </a:r>
            <a:r>
              <a:rPr lang="ru-RU" sz="1800" dirty="0" err="1"/>
              <a:t>отношението</a:t>
            </a:r>
            <a:r>
              <a:rPr lang="ru-RU" sz="1800" dirty="0"/>
              <a:t> </a:t>
            </a:r>
            <a:r>
              <a:rPr lang="ru-RU" sz="1800" dirty="0" err="1"/>
              <a:t>му</a:t>
            </a:r>
            <a:r>
              <a:rPr lang="ru-RU" sz="1800" dirty="0"/>
              <a:t> </a:t>
            </a:r>
            <a:r>
              <a:rPr lang="ru-RU" sz="1800" dirty="0" err="1"/>
              <a:t>към</a:t>
            </a:r>
            <a:r>
              <a:rPr lang="ru-RU" sz="1800" dirty="0"/>
              <a:t> </a:t>
            </a:r>
            <a:r>
              <a:rPr lang="ru-RU" sz="1800" dirty="0" err="1"/>
              <a:t>майката</a:t>
            </a:r>
            <a:r>
              <a:rPr lang="ru-RU" sz="1800" dirty="0"/>
              <a:t> е </a:t>
            </a:r>
            <a:r>
              <a:rPr lang="ru-RU" sz="1800" dirty="0" err="1"/>
              <a:t>усещането</a:t>
            </a:r>
            <a:r>
              <a:rPr lang="ru-RU" sz="1800" dirty="0"/>
              <a:t> за </a:t>
            </a:r>
            <a:r>
              <a:rPr lang="ru-RU" sz="1800" dirty="0" err="1"/>
              <a:t>съдбовна</a:t>
            </a:r>
            <a:r>
              <a:rPr lang="ru-RU" sz="1800" dirty="0"/>
              <a:t>, непреодолима </a:t>
            </a:r>
            <a:r>
              <a:rPr lang="ru-RU" sz="1800" dirty="0" err="1"/>
              <a:t>обвързаност</a:t>
            </a:r>
            <a:r>
              <a:rPr lang="ru-RU" sz="1800" dirty="0"/>
              <a:t> с </a:t>
            </a:r>
            <a:r>
              <a:rPr lang="ru-RU" sz="1800" dirty="0" err="1"/>
              <a:t>нея</a:t>
            </a:r>
            <a:r>
              <a:rPr lang="ru-RU" sz="1800" dirty="0"/>
              <a:t>, </a:t>
            </a:r>
            <a:r>
              <a:rPr lang="ru-RU" sz="1800" dirty="0" err="1"/>
              <a:t>което</a:t>
            </a:r>
            <a:r>
              <a:rPr lang="ru-RU" sz="1800" dirty="0"/>
              <a:t> </a:t>
            </a:r>
            <a:r>
              <a:rPr lang="ru-RU" sz="1800" dirty="0" err="1"/>
              <a:t>го</a:t>
            </a:r>
            <a:r>
              <a:rPr lang="ru-RU" sz="1800" dirty="0"/>
              <a:t> </a:t>
            </a:r>
            <a:r>
              <a:rPr lang="ru-RU" sz="1800" dirty="0" err="1"/>
              <a:t>заставя</a:t>
            </a:r>
            <a:r>
              <a:rPr lang="ru-RU" sz="1800" dirty="0"/>
              <a:t> </a:t>
            </a:r>
            <a:r>
              <a:rPr lang="ru-RU" sz="1800" dirty="0" err="1"/>
              <a:t>интензивно</a:t>
            </a:r>
            <a:r>
              <a:rPr lang="ru-RU" sz="1800" dirty="0"/>
              <a:t> да </a:t>
            </a:r>
            <a:r>
              <a:rPr lang="ru-RU" sz="1800" dirty="0" err="1"/>
              <a:t>изживява</a:t>
            </a:r>
            <a:r>
              <a:rPr lang="ru-RU" sz="1800" dirty="0"/>
              <a:t> </a:t>
            </a:r>
            <a:r>
              <a:rPr lang="ru-RU" sz="1800" dirty="0" err="1"/>
              <a:t>тяхната</a:t>
            </a:r>
            <a:r>
              <a:rPr lang="ru-RU" sz="1800" dirty="0"/>
              <a:t> случила се или </a:t>
            </a:r>
            <a:r>
              <a:rPr lang="ru-RU" sz="1800" dirty="0" err="1"/>
              <a:t>предстояща</a:t>
            </a:r>
            <a:r>
              <a:rPr lang="ru-RU" sz="1800" dirty="0"/>
              <a:t> </a:t>
            </a:r>
            <a:r>
              <a:rPr lang="ru-RU" sz="1800" dirty="0" err="1"/>
              <a:t>раздяла</a:t>
            </a:r>
            <a:r>
              <a:rPr lang="ru-RU" sz="1800" dirty="0"/>
              <a:t>, най-</a:t>
            </a:r>
            <a:r>
              <a:rPr lang="ru-RU" sz="1800" dirty="0" err="1"/>
              <a:t>често</a:t>
            </a:r>
            <a:r>
              <a:rPr lang="ru-RU" sz="1800" dirty="0"/>
              <a:t> </a:t>
            </a:r>
            <a:r>
              <a:rPr lang="ru-RU" sz="1800" dirty="0" err="1"/>
              <a:t>мотивирана</a:t>
            </a:r>
            <a:r>
              <a:rPr lang="ru-RU" sz="1800" dirty="0"/>
              <a:t> от </a:t>
            </a:r>
            <a:r>
              <a:rPr lang="ru-RU" sz="1800" dirty="0" err="1"/>
              <a:t>моралната</a:t>
            </a:r>
            <a:r>
              <a:rPr lang="ru-RU" sz="1800" dirty="0"/>
              <a:t> </a:t>
            </a:r>
            <a:r>
              <a:rPr lang="ru-RU" sz="1800" dirty="0" err="1"/>
              <a:t>непоносимост</a:t>
            </a:r>
            <a:r>
              <a:rPr lang="ru-RU" sz="1800" dirty="0"/>
              <a:t> на </a:t>
            </a:r>
            <a:r>
              <a:rPr lang="ru-RU" sz="1800" dirty="0" err="1"/>
              <a:t>робството</a:t>
            </a:r>
            <a:r>
              <a:rPr lang="ru-RU" sz="1800" dirty="0"/>
              <a:t>. </a:t>
            </a:r>
            <a:r>
              <a:rPr lang="ru-RU" sz="1800" dirty="0" err="1"/>
              <a:t>Тя</a:t>
            </a:r>
            <a:r>
              <a:rPr lang="ru-RU" sz="1800" dirty="0"/>
              <a:t> се </a:t>
            </a:r>
            <a:r>
              <a:rPr lang="ru-RU" sz="1800" dirty="0" err="1"/>
              <a:t>осмисля</a:t>
            </a:r>
            <a:r>
              <a:rPr lang="ru-RU" sz="1800" dirty="0"/>
              <a:t> </a:t>
            </a:r>
            <a:r>
              <a:rPr lang="ru-RU" sz="1800" dirty="0" err="1"/>
              <a:t>като</a:t>
            </a:r>
            <a:r>
              <a:rPr lang="ru-RU" sz="1800" dirty="0"/>
              <a:t> причина за </a:t>
            </a:r>
            <a:r>
              <a:rPr lang="ru-RU" sz="1800" dirty="0" err="1"/>
              <a:t>страданията</a:t>
            </a:r>
            <a:r>
              <a:rPr lang="ru-RU" sz="1800" dirty="0"/>
              <a:t> на </a:t>
            </a:r>
            <a:r>
              <a:rPr lang="ru-RU" sz="1800" dirty="0" err="1"/>
              <a:t>майката</a:t>
            </a:r>
            <a:r>
              <a:rPr lang="ru-RU" sz="1800" dirty="0"/>
              <a:t>  и </a:t>
            </a:r>
            <a:r>
              <a:rPr lang="ru-RU" sz="1800" dirty="0" err="1"/>
              <a:t>това</a:t>
            </a:r>
            <a:r>
              <a:rPr lang="ru-RU" sz="1800" dirty="0"/>
              <a:t> </a:t>
            </a:r>
            <a:r>
              <a:rPr lang="ru-RU" sz="1800" dirty="0" err="1"/>
              <a:t>усилва</a:t>
            </a:r>
            <a:r>
              <a:rPr lang="ru-RU" sz="1800" dirty="0"/>
              <a:t> в </a:t>
            </a:r>
            <a:r>
              <a:rPr lang="ru-RU" sz="1800" dirty="0" err="1"/>
              <a:t>сина</a:t>
            </a:r>
            <a:r>
              <a:rPr lang="ru-RU" sz="1800" dirty="0"/>
              <a:t> </a:t>
            </a:r>
            <a:r>
              <a:rPr lang="ru-RU" sz="1800" dirty="0" err="1"/>
              <a:t>чувството</a:t>
            </a:r>
            <a:r>
              <a:rPr lang="ru-RU" sz="1800" dirty="0"/>
              <a:t> </a:t>
            </a:r>
            <a:r>
              <a:rPr lang="ru-RU" sz="1800" dirty="0" err="1"/>
              <a:t>му</a:t>
            </a:r>
            <a:r>
              <a:rPr lang="ru-RU" sz="1800" dirty="0"/>
              <a:t> за вина </a:t>
            </a:r>
            <a:r>
              <a:rPr lang="ru-RU" sz="1800" dirty="0" err="1"/>
              <a:t>спрямо</a:t>
            </a:r>
            <a:r>
              <a:rPr lang="ru-RU" sz="1800" dirty="0"/>
              <a:t> </a:t>
            </a:r>
            <a:r>
              <a:rPr lang="ru-RU" sz="1800" dirty="0" err="1"/>
              <a:t>нея</a:t>
            </a:r>
            <a:r>
              <a:rPr lang="ru-RU" sz="1800" dirty="0"/>
              <a:t>. В ,,</a:t>
            </a:r>
            <a:r>
              <a:rPr lang="ru-RU" sz="1800" dirty="0" err="1"/>
              <a:t>Майце</a:t>
            </a:r>
            <a:r>
              <a:rPr lang="ru-RU" sz="1800" dirty="0"/>
              <a:t> си“ </a:t>
            </a:r>
            <a:r>
              <a:rPr lang="ru-RU" sz="1800" dirty="0" err="1"/>
              <a:t>синът</a:t>
            </a:r>
            <a:r>
              <a:rPr lang="ru-RU" sz="1800" dirty="0"/>
              <a:t> </a:t>
            </a:r>
            <a:r>
              <a:rPr lang="ru-RU" sz="1800" dirty="0" err="1"/>
              <a:t>убеждава</a:t>
            </a:r>
            <a:r>
              <a:rPr lang="ru-RU" sz="1800" dirty="0"/>
              <a:t> майка си в </a:t>
            </a:r>
            <a:r>
              <a:rPr lang="ru-RU" sz="1800" dirty="0" err="1"/>
              <a:t>своята</a:t>
            </a:r>
            <a:r>
              <a:rPr lang="ru-RU" sz="1800" dirty="0"/>
              <a:t> </a:t>
            </a:r>
            <a:r>
              <a:rPr lang="ru-RU" sz="1800" dirty="0" err="1"/>
              <a:t>искрена</a:t>
            </a:r>
            <a:r>
              <a:rPr lang="ru-RU" sz="1800" dirty="0"/>
              <a:t> и неуязвима </a:t>
            </a:r>
            <a:r>
              <a:rPr lang="ru-RU" sz="1800" dirty="0" err="1"/>
              <a:t>любов</a:t>
            </a:r>
            <a:r>
              <a:rPr lang="ru-RU" sz="1800" dirty="0"/>
              <a:t>: ,,</a:t>
            </a:r>
            <a:r>
              <a:rPr lang="ru-RU" sz="1800" dirty="0" err="1"/>
              <a:t>Освен</a:t>
            </a:r>
            <a:r>
              <a:rPr lang="ru-RU" sz="1800" dirty="0"/>
              <a:t> </a:t>
            </a:r>
            <a:r>
              <a:rPr lang="ru-RU" sz="1800" dirty="0" err="1"/>
              <a:t>теб</a:t>
            </a:r>
            <a:r>
              <a:rPr lang="ru-RU" sz="1800" dirty="0"/>
              <a:t>, </a:t>
            </a:r>
            <a:r>
              <a:rPr lang="ru-RU" sz="1800" dirty="0" err="1"/>
              <a:t>мале</a:t>
            </a:r>
            <a:r>
              <a:rPr lang="ru-RU" sz="1800" dirty="0"/>
              <a:t>, никого </a:t>
            </a:r>
            <a:r>
              <a:rPr lang="ru-RU" sz="1800" dirty="0" err="1"/>
              <a:t>нямам</a:t>
            </a:r>
            <a:r>
              <a:rPr lang="ru-RU" sz="1800" dirty="0"/>
              <a:t> …“.</a:t>
            </a:r>
            <a:endParaRPr lang="en-US" sz="1800" dirty="0"/>
          </a:p>
        </p:txBody>
      </p:sp>
      <p:pic>
        <p:nvPicPr>
          <p:cNvPr id="4" name="Контейнер за съдържание 3" descr="Картина, която съдържа текст, стара, бял, позиращ&#10;&#10;Описанието е генерирано автоматично">
            <a:extLst>
              <a:ext uri="{FF2B5EF4-FFF2-40B4-BE49-F238E27FC236}">
                <a16:creationId xmlns:a16="http://schemas.microsoft.com/office/drawing/2014/main" id="{A2AA39E1-7856-45F4-BE46-69E7CC4B81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19" r="20250" b="-2"/>
          <a:stretch/>
        </p:blipFill>
        <p:spPr>
          <a:xfrm>
            <a:off x="8085026" y="27011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675937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рганични">
  <a:themeElements>
    <a:clrScheme name="Органични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Органични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рганични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1573</Words>
  <Application>Microsoft Office PowerPoint</Application>
  <PresentationFormat>Widescreen</PresentationFormat>
  <Paragraphs>112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Garamond</vt:lpstr>
      <vt:lpstr>Wingdings</vt:lpstr>
      <vt:lpstr>Органични</vt:lpstr>
      <vt:lpstr>„Майце си“ – Христо Ботев</vt:lpstr>
      <vt:lpstr>История на творбата</vt:lpstr>
      <vt:lpstr>Жанрът на творбата</vt:lpstr>
      <vt:lpstr>Заглавието</vt:lpstr>
      <vt:lpstr>Композиция</vt:lpstr>
      <vt:lpstr>Модел на лирически изказ, героите</vt:lpstr>
      <vt:lpstr>Мотиви</vt:lpstr>
      <vt:lpstr>Проблеми и конфликти</vt:lpstr>
      <vt:lpstr>Ценности, идеи и послания</vt:lpstr>
      <vt:lpstr>Доминиращи чувства</vt:lpstr>
      <vt:lpstr>Образът на смъртта</vt:lpstr>
      <vt:lpstr>Тропи и фигури и ролята им в текста</vt:lpstr>
      <vt:lpstr>Тропи и фигури и ролята им в текста</vt:lpstr>
      <vt:lpstr>Тропи и фигури и ролята им в текста</vt:lpstr>
      <vt:lpstr>Тропи и фигури и ролята им в текста</vt:lpstr>
      <vt:lpstr>Тропи и фигури и ролята им в текста</vt:lpstr>
      <vt:lpstr>Особености на стихосложението</vt:lpstr>
      <vt:lpstr>Междутекстови връзки – „Майце си“ и „До моето първо либе“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„Майце си“ – Христо Ботев</dc:title>
  <dc:creator>Лиляна Джолева</dc:creator>
  <cp:lastModifiedBy>Заприна Г. Глушкова</cp:lastModifiedBy>
  <cp:revision>1</cp:revision>
  <dcterms:created xsi:type="dcterms:W3CDTF">2021-05-16T15:59:38Z</dcterms:created>
  <dcterms:modified xsi:type="dcterms:W3CDTF">2021-10-27T18:45:22Z</dcterms:modified>
</cp:coreProperties>
</file>