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B4415D-A938-4865-BC48-A487EB9F0E21}" v="8" dt="2021-03-22T18:38:14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Лиляна Джолева" userId="S::lilyana.dzholeva@edu.mon.bg::345298d1-1a9f-4bcf-a8b1-d0248be93077" providerId="AD" clId="Web-{1FB4415D-A938-4865-BC48-A487EB9F0E21}"/>
    <pc:docChg chg="modSld">
      <pc:chgData name="Лиляна Джолева" userId="S::lilyana.dzholeva@edu.mon.bg::345298d1-1a9f-4bcf-a8b1-d0248be93077" providerId="AD" clId="Web-{1FB4415D-A938-4865-BC48-A487EB9F0E21}" dt="2021-03-22T18:38:14.275" v="3" actId="20577"/>
      <pc:docMkLst>
        <pc:docMk/>
      </pc:docMkLst>
      <pc:sldChg chg="modSp">
        <pc:chgData name="Лиляна Джолева" userId="S::lilyana.dzholeva@edu.mon.bg::345298d1-1a9f-4bcf-a8b1-d0248be93077" providerId="AD" clId="Web-{1FB4415D-A938-4865-BC48-A487EB9F0E21}" dt="2021-03-22T18:37:20.789" v="2" actId="20577"/>
        <pc:sldMkLst>
          <pc:docMk/>
          <pc:sldMk cId="2353319320" sldId="260"/>
        </pc:sldMkLst>
        <pc:spChg chg="mod">
          <ac:chgData name="Лиляна Джолева" userId="S::lilyana.dzholeva@edu.mon.bg::345298d1-1a9f-4bcf-a8b1-d0248be93077" providerId="AD" clId="Web-{1FB4415D-A938-4865-BC48-A487EB9F0E21}" dt="2021-03-22T18:37:20.789" v="2" actId="20577"/>
          <ac:spMkLst>
            <pc:docMk/>
            <pc:sldMk cId="2353319320" sldId="260"/>
            <ac:spMk id="3" creationId="{2AA32F3E-A8F7-4D00-B115-09411F4F61CB}"/>
          </ac:spMkLst>
        </pc:spChg>
      </pc:sldChg>
      <pc:sldChg chg="modSp">
        <pc:chgData name="Лиляна Джолева" userId="S::lilyana.dzholeva@edu.mon.bg::345298d1-1a9f-4bcf-a8b1-d0248be93077" providerId="AD" clId="Web-{1FB4415D-A938-4865-BC48-A487EB9F0E21}" dt="2021-03-22T18:38:14.275" v="3" actId="20577"/>
        <pc:sldMkLst>
          <pc:docMk/>
          <pc:sldMk cId="1631432104" sldId="262"/>
        </pc:sldMkLst>
        <pc:spChg chg="mod">
          <ac:chgData name="Лиляна Джолева" userId="S::lilyana.dzholeva@edu.mon.bg::345298d1-1a9f-4bcf-a8b1-d0248be93077" providerId="AD" clId="Web-{1FB4415D-A938-4865-BC48-A487EB9F0E21}" dt="2021-03-22T18:38:14.275" v="3" actId="20577"/>
          <ac:spMkLst>
            <pc:docMk/>
            <pc:sldMk cId="1631432104" sldId="262"/>
            <ac:spMk id="31" creationId="{EF35FC29-F4E0-4016-8CA5-F0CE3C163DC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F0FCDC-7BF8-4C15-B0DF-39495ABCC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40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3D09F1-D65C-4360-A042-A28A88B8D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56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innerShdw blurRad="88900" dist="254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DD2D20B-7125-4564-A4DE-B3918A103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8776" y="938687"/>
            <a:ext cx="7534656" cy="4009233"/>
          </a:xfrm>
        </p:spPr>
        <p:txBody>
          <a:bodyPr anchor="ctr">
            <a:noAutofit/>
          </a:bodyPr>
          <a:lstStyle/>
          <a:p>
            <a:r>
              <a:rPr lang="bg-BG" sz="6600" i="1" dirty="0">
                <a:solidFill>
                  <a:srgbClr val="010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МОТИВЪТ ЗА ОТРОВАТА В РОМАНА „ТЮТЮН“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E3C79B-5339-404D-AD57-DEFDC8C11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9264" y="938687"/>
            <a:ext cx="587959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646B48-D72A-4B29-9974-5196657AF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9264" y="4960395"/>
            <a:ext cx="587959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B367BFD4-26BE-40D1-A2F4-4BAEC5C15B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40" r="11554"/>
          <a:stretch/>
        </p:blipFill>
        <p:spPr>
          <a:xfrm>
            <a:off x="7534656" y="15417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8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F4602F8C-E1EC-4202-83F7-93670CAFA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4E31948-EA92-4179-8BB5-5451F6E3D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Картина 5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7CBDD5F3-3B22-4509-9D54-49B32DB4F5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867" b="33156"/>
          <a:stretch/>
        </p:blipFill>
        <p:spPr>
          <a:xfrm>
            <a:off x="1295404" y="1250697"/>
            <a:ext cx="5533816" cy="4196132"/>
          </a:xfrm>
          <a:prstGeom prst="rect">
            <a:avLst/>
          </a:prstGeom>
        </p:spPr>
      </p:pic>
      <p:cxnSp>
        <p:nvCxnSpPr>
          <p:cNvPr id="48" name="Straight Connector 43">
            <a:extLst>
              <a:ext uri="{FF2B5EF4-FFF2-40B4-BE49-F238E27FC236}">
                <a16:creationId xmlns:a16="http://schemas.microsoft.com/office/drawing/2014/main" id="{C483CC4B-D7FE-41C7-8BDC-1FF487C9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328F90D-9328-4CE4-8512-633BC0322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424" y="621437"/>
            <a:ext cx="4252404" cy="5690586"/>
          </a:xfrm>
        </p:spPr>
        <p:txBody>
          <a:bodyPr>
            <a:normAutofit fontScale="925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Този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мотив 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заявен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още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паратекстово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равнище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чрез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заглавието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провокира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противоречиви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асоциации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ценната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промишлена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суровина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възможен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източник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богатство, 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тежкия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труд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хората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отглеждащи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тютюна, 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удоволствието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пушенето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за заблудите от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опиянението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Тоест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още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заглавието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насочва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към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съдбата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героите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техният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житейски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път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бъде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подчинен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отрова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затова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приключи с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гибел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510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451D95-F442-41F5-B7F3-ADFF8BF52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93F3B5-23C9-4DE1-BF93-BBDEE1770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FF5CF2D-4D9D-4C4B-8F6B-F62EC9B62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03" y="807868"/>
            <a:ext cx="5397623" cy="506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Мотивът за отровата присъства и в името на фабриката – „</a:t>
            </a:r>
            <a:r>
              <a:rPr lang="bg-BG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Никотиана</a:t>
            </a:r>
            <a:r>
              <a:rPr lang="bg-BG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“. В една от визиите на Ирина фабриката се появява като допотопно чудовище, което е еднакво опасно както за своите жертви – работниците, така и за своите господари.</a:t>
            </a:r>
          </a:p>
          <a:p>
            <a:pPr marL="0" indent="0" algn="ctr">
              <a:buNone/>
            </a:pPr>
            <a:endParaRPr lang="bg-BG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‘’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Залата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беше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изпълнена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както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обикновено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жълтеникав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тютюнев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прах,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който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висеше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работниците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като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вълна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отровен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газ.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Имаше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нещо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отвратително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жестоко в тоя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дразнещ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лютив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ситен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като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мъгла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прах,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който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проникваше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веднага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очите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носа,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устата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гърлото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белите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дробове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косата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във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всички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гънки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дрехите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така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дори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когато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човек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излезеше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склада, пак не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можеше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 се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отърве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него.’’</a:t>
            </a:r>
            <a:endParaRPr lang="bg-BG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E4F6286A-D61E-46FD-BA93-27A03DAA6C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25" r="6949" b="-3"/>
          <a:stretch/>
        </p:blipFill>
        <p:spPr>
          <a:xfrm>
            <a:off x="6094412" y="776221"/>
            <a:ext cx="5486664" cy="5298989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21652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Картина 3" descr="Картина, която съдържа открито, растение, листо, заобиколен&#10;&#10;Описанието е генерирано автоматично">
            <a:extLst>
              <a:ext uri="{FF2B5EF4-FFF2-40B4-BE49-F238E27FC236}">
                <a16:creationId xmlns:a16="http://schemas.microsoft.com/office/drawing/2014/main" id="{B4094A8F-04E3-421F-9781-816C76EA2C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8977" b="60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86B53E7-240D-4502-9052-FD9BE1786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>
                <a:solidFill>
                  <a:srgbClr val="FFFFFF"/>
                </a:solidFill>
              </a:rPr>
              <a:t>“</a:t>
            </a:r>
            <a:r>
              <a:rPr lang="ru-RU" sz="4100">
                <a:solidFill>
                  <a:srgbClr val="FFFFFF"/>
                </a:solidFill>
              </a:rPr>
              <a:t>Житните поля сториха място на тютюневи ниви с ярка отровна зеленина.’’</a:t>
            </a:r>
            <a:endParaRPr lang="bg-BG" sz="4100">
              <a:solidFill>
                <a:srgbClr val="FFFFFF"/>
              </a:solidFill>
            </a:endParaRPr>
          </a:p>
        </p:txBody>
      </p:sp>
      <p:cxnSp>
        <p:nvCxnSpPr>
          <p:cNvPr id="21" name="Straight Connector 10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1F3B75E-1254-4245-AAAB-B54B24AE7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Дълбоката безнравственост, с която като със смъртоносна отрова „Никотиана“ поразява всички, които попаднат  в нейния обсег, се проявява още при обстоятелствата, при които татко Пиер я създава. Дори нивите с тютюн са изобразени в текста със своя „отровно зелен цвят“ и така се внушава, че отровата на разложението живее не само в туберкулозните цехове на „Никотиана“, но и в простора на небето.</a:t>
            </a:r>
            <a:endParaRPr lang="bg-B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15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6AAE938-42B7-4BDF-B598-4CBB78AB1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800"/>
              <a:t>‘’Тук </a:t>
            </a:r>
            <a:r>
              <a:rPr lang="ru-RU" sz="1800" err="1"/>
              <a:t>работеха</a:t>
            </a:r>
            <a:r>
              <a:rPr lang="ru-RU" sz="1800"/>
              <a:t> </a:t>
            </a:r>
            <a:r>
              <a:rPr lang="ru-RU" sz="1800" err="1"/>
              <a:t>бременни</a:t>
            </a:r>
            <a:r>
              <a:rPr lang="ru-RU" sz="1800"/>
              <a:t> жени, </a:t>
            </a:r>
            <a:r>
              <a:rPr lang="ru-RU" sz="1800" err="1"/>
              <a:t>които</a:t>
            </a:r>
            <a:r>
              <a:rPr lang="ru-RU" sz="1800"/>
              <a:t> </a:t>
            </a:r>
            <a:r>
              <a:rPr lang="ru-RU" sz="1800" err="1"/>
              <a:t>осъждаха</a:t>
            </a:r>
            <a:r>
              <a:rPr lang="ru-RU" sz="1800"/>
              <a:t> плода си на </a:t>
            </a:r>
            <a:r>
              <a:rPr lang="ru-RU" sz="1800" err="1"/>
              <a:t>хилав</a:t>
            </a:r>
            <a:r>
              <a:rPr lang="ru-RU" sz="1800"/>
              <a:t> живот </a:t>
            </a:r>
            <a:r>
              <a:rPr lang="ru-RU" sz="1800" err="1"/>
              <a:t>още</a:t>
            </a:r>
            <a:r>
              <a:rPr lang="ru-RU" sz="1800"/>
              <a:t> в </a:t>
            </a:r>
            <a:r>
              <a:rPr lang="ru-RU" sz="1800" err="1"/>
              <a:t>утробата</a:t>
            </a:r>
            <a:r>
              <a:rPr lang="ru-RU" sz="1800"/>
              <a:t>, </a:t>
            </a:r>
            <a:r>
              <a:rPr lang="ru-RU" sz="1800" err="1"/>
              <a:t>навъсени</a:t>
            </a:r>
            <a:r>
              <a:rPr lang="ru-RU" sz="1800"/>
              <a:t> </a:t>
            </a:r>
            <a:r>
              <a:rPr lang="ru-RU" sz="1800" err="1"/>
              <a:t>мъже</a:t>
            </a:r>
            <a:r>
              <a:rPr lang="ru-RU" sz="1800"/>
              <a:t>, </a:t>
            </a:r>
            <a:r>
              <a:rPr lang="ru-RU" sz="1800" err="1"/>
              <a:t>които</a:t>
            </a:r>
            <a:r>
              <a:rPr lang="ru-RU" sz="1800"/>
              <a:t> </a:t>
            </a:r>
            <a:r>
              <a:rPr lang="ru-RU" sz="1800" err="1"/>
              <a:t>мислеха</a:t>
            </a:r>
            <a:r>
              <a:rPr lang="ru-RU" sz="1800"/>
              <a:t> за </a:t>
            </a:r>
            <a:r>
              <a:rPr lang="ru-RU" sz="1800" err="1"/>
              <a:t>безработицата</a:t>
            </a:r>
            <a:r>
              <a:rPr lang="ru-RU" sz="1800"/>
              <a:t> </a:t>
            </a:r>
            <a:r>
              <a:rPr lang="ru-RU" sz="1800" err="1"/>
              <a:t>през</a:t>
            </a:r>
            <a:r>
              <a:rPr lang="ru-RU" sz="1800"/>
              <a:t> </a:t>
            </a:r>
            <a:r>
              <a:rPr lang="ru-RU" sz="1800" err="1"/>
              <a:t>зимата</a:t>
            </a:r>
            <a:r>
              <a:rPr lang="ru-RU" sz="1800"/>
              <a:t>, </a:t>
            </a:r>
            <a:r>
              <a:rPr lang="ru-RU" sz="1800" err="1"/>
              <a:t>меланхолични</a:t>
            </a:r>
            <a:r>
              <a:rPr lang="ru-RU" sz="1800"/>
              <a:t> </a:t>
            </a:r>
            <a:r>
              <a:rPr lang="ru-RU" sz="1800" err="1"/>
              <a:t>девойки</a:t>
            </a:r>
            <a:r>
              <a:rPr lang="ru-RU" sz="1800"/>
              <a:t> с </a:t>
            </a:r>
            <a:r>
              <a:rPr lang="ru-RU" sz="1800" err="1"/>
              <a:t>изпита</a:t>
            </a:r>
            <a:r>
              <a:rPr lang="ru-RU" sz="1800"/>
              <a:t> </a:t>
            </a:r>
            <a:r>
              <a:rPr lang="ru-RU" sz="1800" err="1"/>
              <a:t>жизненост</a:t>
            </a:r>
            <a:r>
              <a:rPr lang="ru-RU" sz="1800"/>
              <a:t>, </a:t>
            </a:r>
            <a:r>
              <a:rPr lang="ru-RU" sz="1800" err="1"/>
              <a:t>момчета</a:t>
            </a:r>
            <a:r>
              <a:rPr lang="ru-RU" sz="1800"/>
              <a:t> без </a:t>
            </a:r>
            <a:r>
              <a:rPr lang="ru-RU" sz="1800" err="1"/>
              <a:t>бъдеще</a:t>
            </a:r>
            <a:r>
              <a:rPr lang="ru-RU" sz="1800"/>
              <a:t>, </a:t>
            </a:r>
            <a:r>
              <a:rPr lang="ru-RU" sz="1800" err="1"/>
              <a:t>загрижени</a:t>
            </a:r>
            <a:r>
              <a:rPr lang="ru-RU" sz="1800"/>
              <a:t> и </a:t>
            </a:r>
            <a:r>
              <a:rPr lang="ru-RU" sz="1800" err="1"/>
              <a:t>нерадостни</a:t>
            </a:r>
            <a:r>
              <a:rPr lang="ru-RU" sz="1800"/>
              <a:t> хора от </a:t>
            </a:r>
            <a:r>
              <a:rPr lang="ru-RU" sz="1800" err="1"/>
              <a:t>всякаква</a:t>
            </a:r>
            <a:r>
              <a:rPr lang="ru-RU" sz="1800"/>
              <a:t> </a:t>
            </a:r>
            <a:r>
              <a:rPr lang="ru-RU" sz="1800" err="1"/>
              <a:t>възраст</a:t>
            </a:r>
            <a:r>
              <a:rPr lang="ru-RU" sz="1800"/>
              <a:t>, </a:t>
            </a:r>
            <a:r>
              <a:rPr lang="ru-RU" sz="1800" err="1"/>
              <a:t>които</a:t>
            </a:r>
            <a:r>
              <a:rPr lang="ru-RU" sz="1800"/>
              <a:t> </a:t>
            </a:r>
            <a:r>
              <a:rPr lang="ru-RU" sz="1800" err="1"/>
              <a:t>бяха</a:t>
            </a:r>
            <a:r>
              <a:rPr lang="ru-RU" sz="1800"/>
              <a:t> намерили </a:t>
            </a:r>
            <a:r>
              <a:rPr lang="ru-RU" sz="1800" err="1"/>
              <a:t>изход</a:t>
            </a:r>
            <a:r>
              <a:rPr lang="ru-RU" sz="1800"/>
              <a:t> от </a:t>
            </a:r>
            <a:r>
              <a:rPr lang="ru-RU" sz="1800" err="1"/>
              <a:t>нищетата</a:t>
            </a:r>
            <a:r>
              <a:rPr lang="ru-RU" sz="1800"/>
              <a:t> </a:t>
            </a:r>
            <a:r>
              <a:rPr lang="ru-RU" sz="1800" err="1"/>
              <a:t>срещу</a:t>
            </a:r>
            <a:r>
              <a:rPr lang="ru-RU" sz="1800"/>
              <a:t> </a:t>
            </a:r>
            <a:r>
              <a:rPr lang="ru-RU" sz="1800" err="1"/>
              <a:t>продажба</a:t>
            </a:r>
            <a:r>
              <a:rPr lang="ru-RU" sz="1800"/>
              <a:t> на </a:t>
            </a:r>
            <a:r>
              <a:rPr lang="ru-RU" sz="1800" err="1"/>
              <a:t>здравето</a:t>
            </a:r>
            <a:r>
              <a:rPr lang="ru-RU" sz="1800"/>
              <a:t> си в склада на „</a:t>
            </a:r>
            <a:r>
              <a:rPr lang="ru-RU" sz="1800" err="1"/>
              <a:t>Никотиана</a:t>
            </a:r>
            <a:r>
              <a:rPr lang="ru-RU" sz="1800"/>
              <a:t>“. ‘’</a:t>
            </a:r>
            <a:endParaRPr lang="bg-BG" sz="1800"/>
          </a:p>
        </p:txBody>
      </p:sp>
      <p:pic>
        <p:nvPicPr>
          <p:cNvPr id="4" name="Картина 3" descr="Картина, която съдържа текст, стара, група&#10;&#10;Описанието е генерирано автоматично">
            <a:extLst>
              <a:ext uri="{FF2B5EF4-FFF2-40B4-BE49-F238E27FC236}">
                <a16:creationId xmlns:a16="http://schemas.microsoft.com/office/drawing/2014/main" id="{E3A936F7-0F41-40DD-8003-CDE7B924DE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59" r="14768" b="-1"/>
          <a:stretch/>
        </p:blipFill>
        <p:spPr>
          <a:xfrm>
            <a:off x="861134" y="2663301"/>
            <a:ext cx="3657600" cy="3212567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AA32F3E-A8F7-4D00-B115-09411F4F6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2" y="2556932"/>
            <a:ext cx="6256863" cy="3318936"/>
          </a:xfrm>
        </p:spPr>
        <p:txBody>
          <a:bodyPr>
            <a:normAutofit/>
          </a:bodyPr>
          <a:lstStyle/>
          <a:p>
            <a:r>
              <a:rPr lang="ru-RU" dirty="0" err="1"/>
              <a:t>Мотивът</a:t>
            </a:r>
            <a:r>
              <a:rPr lang="ru-RU" dirty="0"/>
              <a:t> за </a:t>
            </a:r>
            <a:r>
              <a:rPr lang="ru-RU" dirty="0" err="1"/>
              <a:t>отровата</a:t>
            </a:r>
            <a:r>
              <a:rPr lang="ru-RU" dirty="0"/>
              <a:t> (</a:t>
            </a:r>
            <a:r>
              <a:rPr lang="ru-RU" dirty="0" err="1"/>
              <a:t>обвързан</a:t>
            </a:r>
            <a:r>
              <a:rPr lang="ru-RU" dirty="0"/>
              <a:t> с мотива за </a:t>
            </a:r>
            <a:r>
              <a:rPr lang="ru-RU" dirty="0" err="1"/>
              <a:t>болестта</a:t>
            </a:r>
            <a:r>
              <a:rPr lang="ru-RU" dirty="0"/>
              <a:t>) чрез "</a:t>
            </a:r>
            <a:r>
              <a:rPr lang="ru-RU" dirty="0" err="1"/>
              <a:t>Никотиана</a:t>
            </a:r>
            <a:r>
              <a:rPr lang="ru-RU" dirty="0"/>
              <a:t>" </a:t>
            </a:r>
            <a:r>
              <a:rPr lang="ru-RU" dirty="0" err="1"/>
              <a:t>въвежда</a:t>
            </a:r>
            <a:r>
              <a:rPr lang="ru-RU" dirty="0"/>
              <a:t> не само </a:t>
            </a:r>
            <a:r>
              <a:rPr lang="ru-RU" dirty="0" err="1"/>
              <a:t>темата</a:t>
            </a:r>
            <a:r>
              <a:rPr lang="ru-RU" dirty="0"/>
              <a:t> за </a:t>
            </a:r>
            <a:r>
              <a:rPr lang="ru-RU" dirty="0" err="1"/>
              <a:t>погубващата</a:t>
            </a:r>
            <a:r>
              <a:rPr lang="ru-RU" dirty="0"/>
              <a:t> </a:t>
            </a:r>
            <a:r>
              <a:rPr lang="ru-RU" dirty="0" err="1"/>
              <a:t>власт</a:t>
            </a:r>
            <a:r>
              <a:rPr lang="ru-RU" dirty="0"/>
              <a:t> на парите, но е и опит за внушение </a:t>
            </a:r>
            <a:r>
              <a:rPr lang="ru-RU" dirty="0" err="1"/>
              <a:t>относно</a:t>
            </a:r>
            <a:r>
              <a:rPr lang="ru-RU" dirty="0"/>
              <a:t> неизбежно </a:t>
            </a:r>
            <a:r>
              <a:rPr lang="ru-RU" dirty="0" err="1"/>
              <a:t>детерминираната</a:t>
            </a:r>
            <a:r>
              <a:rPr lang="ru-RU" dirty="0"/>
              <a:t> </a:t>
            </a:r>
            <a:r>
              <a:rPr lang="ru-RU" dirty="0" err="1"/>
              <a:t>гибел</a:t>
            </a:r>
            <a:r>
              <a:rPr lang="ru-RU" dirty="0"/>
              <a:t> на </a:t>
            </a:r>
            <a:r>
              <a:rPr lang="ru-RU" dirty="0" err="1"/>
              <a:t>този</a:t>
            </a:r>
            <a:r>
              <a:rPr lang="ru-RU" dirty="0"/>
              <a:t> свят. </a:t>
            </a:r>
            <a:r>
              <a:rPr lang="ru-RU" dirty="0" err="1"/>
              <a:t>Отровата</a:t>
            </a:r>
            <a:r>
              <a:rPr lang="ru-RU" dirty="0"/>
              <a:t> на "</a:t>
            </a:r>
            <a:r>
              <a:rPr lang="ru-RU" dirty="0" err="1"/>
              <a:t>Никотиана</a:t>
            </a:r>
            <a:r>
              <a:rPr lang="ru-RU" dirty="0"/>
              <a:t>" </a:t>
            </a:r>
            <a:r>
              <a:rPr lang="ru-RU" dirty="0" err="1"/>
              <a:t>фатално</a:t>
            </a:r>
            <a:r>
              <a:rPr lang="ru-RU" dirty="0"/>
              <a:t> </a:t>
            </a:r>
            <a:r>
              <a:rPr lang="ru-RU" dirty="0" err="1"/>
              <a:t>засяга</a:t>
            </a:r>
            <a:r>
              <a:rPr lang="ru-RU" dirty="0"/>
              <a:t> </a:t>
            </a:r>
            <a:r>
              <a:rPr lang="ru-RU" dirty="0" err="1"/>
              <a:t>всекиго</a:t>
            </a:r>
            <a:r>
              <a:rPr lang="ru-RU" dirty="0"/>
              <a:t>, </a:t>
            </a:r>
            <a:r>
              <a:rPr lang="ru-RU" dirty="0" err="1"/>
              <a:t>попаднал</a:t>
            </a:r>
            <a:r>
              <a:rPr lang="ru-RU" dirty="0"/>
              <a:t> в </a:t>
            </a:r>
            <a:r>
              <a:rPr lang="ru-RU" dirty="0" err="1"/>
              <a:t>нейните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53319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CD2860E-0FC7-4712-8780-EBC3BB9B2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53B73F-3789-45BA-81CD-3EFA7AC39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4EA4D5F-CB25-4D32-8F8B-91B4AA0C5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r>
              <a:rPr lang="bg-BG" sz="4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Отровата на Борис и Ирина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3DBC5E-E984-4F21-8861-4F0200900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D2797DE-BBC3-4288-843A-E5FE57D6C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5" y="2716566"/>
            <a:ext cx="7137647" cy="3159301"/>
          </a:xfrm>
        </p:spPr>
        <p:txBody>
          <a:bodyPr>
            <a:normAutofit fontScale="62500" lnSpcReduction="20000"/>
          </a:bodyPr>
          <a:lstStyle/>
          <a:p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тогава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почувствува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че </a:t>
            </a:r>
            <a:r>
              <a:rPr lang="ru-RU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светът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„</a:t>
            </a:r>
            <a:r>
              <a:rPr lang="ru-RU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Никотиана“бе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вкарал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душата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някаква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отрова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че от </a:t>
            </a:r>
            <a:r>
              <a:rPr lang="ru-RU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тази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отрова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 бе </a:t>
            </a:r>
            <a:r>
              <a:rPr lang="ru-RU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превърнала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омаломощено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слабо </a:t>
            </a:r>
            <a:r>
              <a:rPr lang="ru-RU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същество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bg-BG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„Тютюнът бе отровил еднакво и двамата“</a:t>
            </a:r>
          </a:p>
          <a:p>
            <a:r>
              <a:rPr lang="bg-BG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„Отровата на „</a:t>
            </a:r>
            <a:r>
              <a:rPr lang="bg-BG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Никотиана</a:t>
            </a:r>
            <a:r>
              <a:rPr lang="bg-BG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беше наслоила през тия дванадесет години в душата й егоизъм на светска жена, студената и бездетна съпруга и презрението на сития към досадната чувствителност на милосърдния.“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двамата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волеви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хора,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устремени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към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целите си, но 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жертви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своите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страсти. Пожелал да се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измъкне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капана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буквалната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мизерия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тютюневия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свят, Борис Морев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попада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нравствената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мизерия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все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същия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тютюнев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свят.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едното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място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разрушават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телата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другото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място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продават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душите. </a:t>
            </a:r>
          </a:p>
        </p:txBody>
      </p:sp>
      <p:pic>
        <p:nvPicPr>
          <p:cNvPr id="5" name="Картина 4" descr="Картина, която съдържа текст, лице, мъж, позиращ&#10;&#10;Описанието е генерирано автоматично">
            <a:extLst>
              <a:ext uri="{FF2B5EF4-FFF2-40B4-BE49-F238E27FC236}">
                <a16:creationId xmlns:a16="http://schemas.microsoft.com/office/drawing/2014/main" id="{4386325B-9F1B-4F22-9A4F-3B13075038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46" r="3115" b="1"/>
          <a:stretch/>
        </p:blipFill>
        <p:spPr>
          <a:xfrm>
            <a:off x="8153235" y="812736"/>
            <a:ext cx="3120131" cy="2270961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4" name="Картина 3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EB40614D-60D2-454B-B6A1-C84512ECDE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920" b="-4"/>
          <a:stretch/>
        </p:blipFill>
        <p:spPr>
          <a:xfrm>
            <a:off x="8153234" y="3551311"/>
            <a:ext cx="3120132" cy="2493953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657602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8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Картина 3" descr="Картина, която съдържа текст, лице&#10;&#10;Описанието е генерирано автоматично">
            <a:extLst>
              <a:ext uri="{FF2B5EF4-FFF2-40B4-BE49-F238E27FC236}">
                <a16:creationId xmlns:a16="http://schemas.microsoft.com/office/drawing/2014/main" id="{283BC578-0CE6-456D-8800-666BA1BF7A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75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30" name="Straight Connector 10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Контейнер за съдържание 2">
            <a:extLst>
              <a:ext uri="{FF2B5EF4-FFF2-40B4-BE49-F238E27FC236}">
                <a16:creationId xmlns:a16="http://schemas.microsoft.com/office/drawing/2014/main" id="{EF35FC29-F4E0-4016-8CA5-F0CE3C163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260628"/>
            <a:ext cx="9601196" cy="4989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Мотивът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отровата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обвързан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мотива за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болестта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чрез "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Никотиана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въвежда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само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темата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погубващата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парите, но е и опит за внушение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относно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неизбежно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детерминираната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гибел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този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свят.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Отровата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"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Никотиана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фатално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засяга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всекиго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попаднал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нейните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сфери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А Борис Морев е </a:t>
            </a:r>
            <a:r>
              <a:rPr lang="ru-RU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дори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наркотично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увлечен от </a:t>
            </a:r>
            <a:r>
              <a:rPr lang="ru-RU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нея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в образа и  </a:t>
            </a:r>
            <a:r>
              <a:rPr lang="ru-RU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поведението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засилени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сомнамбулните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характеристики - </a:t>
            </a:r>
            <a:r>
              <a:rPr lang="ru-RU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така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 </a:t>
            </a:r>
            <a:r>
              <a:rPr lang="ru-RU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представя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концептът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гибелно-съдбоносното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значение на капитала за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човека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Борис става "най-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демоничен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тютюневия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свят" и "се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превръща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служител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жрец на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чудовищното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божество "Никотиана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31432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рганични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141</TotalTime>
  <Words>657</Words>
  <Application>Microsoft Office PowerPoint</Application>
  <PresentationFormat>Широк екран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8" baseType="lpstr">
      <vt:lpstr>Органични</vt:lpstr>
      <vt:lpstr>МОТИВЪТ ЗА ОТРОВАТА В РОМАНА „ТЮТЮН“</vt:lpstr>
      <vt:lpstr>Презентация на PowerPoint</vt:lpstr>
      <vt:lpstr>Презентация на PowerPoint</vt:lpstr>
      <vt:lpstr>“Житните поля сториха място на тютюневи ниви с ярка отровна зеленина.’’</vt:lpstr>
      <vt:lpstr>‘’Тук работеха бременни жени, които осъждаха плода си на хилав живот още в утробата, навъсени мъже, които мислеха за безработицата през зимата, меланхолични девойки с изпита жизненост, момчета без бъдеще, загрижени и нерадостни хора от всякаква възраст, които бяха намерили изход от нищетата срещу продажба на здравето си в склада на „Никотиана“. ‘’</vt:lpstr>
      <vt:lpstr>Отровата на Борис и Ирина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МОТИВЪТ ЗА ОТРОВАТА В РОМАНА „ТЮТЮН“</dc:title>
  <dc:creator>Радка Пукнева</dc:creator>
  <cp:lastModifiedBy>Радка Пукнева</cp:lastModifiedBy>
  <cp:revision>43</cp:revision>
  <dcterms:created xsi:type="dcterms:W3CDTF">2021-03-18T13:39:14Z</dcterms:created>
  <dcterms:modified xsi:type="dcterms:W3CDTF">2021-03-22T18:38:14Z</dcterms:modified>
</cp:coreProperties>
</file>