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8" r:id="rId12"/>
    <p:sldId id="271" r:id="rId13"/>
    <p:sldId id="265" r:id="rId14"/>
    <p:sldId id="266" r:id="rId15"/>
    <p:sldId id="267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14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3F73A-4C73-49A0-85FA-CF30BC7CADC6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525A087-68AA-4610-B598-FA12713E40F8}">
      <dgm:prSet/>
      <dgm:spPr/>
      <dgm:t>
        <a:bodyPr/>
        <a:lstStyle/>
        <a:p>
          <a:r>
            <a:rPr lang="bg-BG" dirty="0"/>
            <a:t>В цялостната композиция на </a:t>
          </a:r>
          <a:r>
            <a:rPr lang="bg-BG" dirty="0" err="1"/>
            <a:t>Учително</a:t>
          </a:r>
          <a:r>
            <a:rPr lang="bg-BG" dirty="0"/>
            <a:t> евангелие поетическият предговор осъществява прехода и връзката между съдържанието на първия, прозаическия предговор, и съдържанието на самите беседи.</a:t>
          </a:r>
          <a:endParaRPr lang="en-US" dirty="0"/>
        </a:p>
      </dgm:t>
    </dgm:pt>
    <dgm:pt modelId="{8C3276CC-62B9-404D-BBC1-8016CD73CCC7}" type="parTrans" cxnId="{44A80A06-EE92-455D-86D5-25855D46F350}">
      <dgm:prSet/>
      <dgm:spPr/>
      <dgm:t>
        <a:bodyPr/>
        <a:lstStyle/>
        <a:p>
          <a:endParaRPr lang="en-US"/>
        </a:p>
      </dgm:t>
    </dgm:pt>
    <dgm:pt modelId="{2AD833F2-DF58-42E7-BA3C-1B0BEDF9BB52}" type="sibTrans" cxnId="{44A80A06-EE92-455D-86D5-25855D46F350}">
      <dgm:prSet/>
      <dgm:spPr/>
      <dgm:t>
        <a:bodyPr/>
        <a:lstStyle/>
        <a:p>
          <a:endParaRPr lang="en-US"/>
        </a:p>
      </dgm:t>
    </dgm:pt>
    <dgm:pt modelId="{879103F9-E1CF-4C8D-8C43-A78CD157B5C0}">
      <dgm:prSet/>
      <dgm:spPr/>
      <dgm:t>
        <a:bodyPr/>
        <a:lstStyle/>
        <a:p>
          <a:r>
            <a:rPr lang="bg-BG" dirty="0"/>
            <a:t>„Азбучна молитва“ е написана в акростих – скрит текст, изграден от началните букви на определени компоненти. В случая това са буквите от глаголицата – това се свързва със защитата на светостта на старобългарската азбука и книжнина.</a:t>
          </a:r>
          <a:endParaRPr lang="en-US" dirty="0"/>
        </a:p>
      </dgm:t>
    </dgm:pt>
    <dgm:pt modelId="{86B7AF61-5675-46C5-9DAD-4C9BF260576B}" type="parTrans" cxnId="{FC453B5D-0175-4327-BF43-74314AE896E1}">
      <dgm:prSet/>
      <dgm:spPr/>
      <dgm:t>
        <a:bodyPr/>
        <a:lstStyle/>
        <a:p>
          <a:endParaRPr lang="en-US"/>
        </a:p>
      </dgm:t>
    </dgm:pt>
    <dgm:pt modelId="{880E5514-86F8-487E-866D-DC894C3DD14C}" type="sibTrans" cxnId="{FC453B5D-0175-4327-BF43-74314AE896E1}">
      <dgm:prSet/>
      <dgm:spPr/>
      <dgm:t>
        <a:bodyPr/>
        <a:lstStyle/>
        <a:p>
          <a:endParaRPr lang="en-US"/>
        </a:p>
      </dgm:t>
    </dgm:pt>
    <dgm:pt modelId="{5F965194-57FC-49F2-B9EA-1B139995A888}">
      <dgm:prSet/>
      <dgm:spPr/>
      <dgm:t>
        <a:bodyPr/>
        <a:lstStyle/>
        <a:p>
          <a:r>
            <a:rPr lang="bg-BG"/>
            <a:t>Определението „молитва“ се свързва с идеята за необходимото смирение в човешката душа, за да се осъществи духовната връзка между Бога и човека.</a:t>
          </a:r>
          <a:endParaRPr lang="en-US"/>
        </a:p>
      </dgm:t>
    </dgm:pt>
    <dgm:pt modelId="{D7572BDE-840A-48F1-89FC-3F37242A598B}" type="parTrans" cxnId="{48D974E1-DBBD-45FD-B4FA-A93D072EC159}">
      <dgm:prSet/>
      <dgm:spPr/>
      <dgm:t>
        <a:bodyPr/>
        <a:lstStyle/>
        <a:p>
          <a:endParaRPr lang="en-US"/>
        </a:p>
      </dgm:t>
    </dgm:pt>
    <dgm:pt modelId="{164372F8-C3E2-4BE6-99D3-6D1E8C2DC109}" type="sibTrans" cxnId="{48D974E1-DBBD-45FD-B4FA-A93D072EC159}">
      <dgm:prSet/>
      <dgm:spPr/>
      <dgm:t>
        <a:bodyPr/>
        <a:lstStyle/>
        <a:p>
          <a:endParaRPr lang="en-US"/>
        </a:p>
      </dgm:t>
    </dgm:pt>
    <dgm:pt modelId="{47A87BF4-5C83-4FF7-8E48-C45D3254E4AB}" type="pres">
      <dgm:prSet presAssocID="{9D03F73A-4C73-49A0-85FA-CF30BC7CADC6}" presName="linear" presStyleCnt="0">
        <dgm:presLayoutVars>
          <dgm:animLvl val="lvl"/>
          <dgm:resizeHandles val="exact"/>
        </dgm:presLayoutVars>
      </dgm:prSet>
      <dgm:spPr/>
    </dgm:pt>
    <dgm:pt modelId="{75122AED-1088-4779-BF52-8726124EF8C3}" type="pres">
      <dgm:prSet presAssocID="{1525A087-68AA-4610-B598-FA12713E40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F150144-B3A9-4439-8635-B76B7C3B0E8F}" type="pres">
      <dgm:prSet presAssocID="{2AD833F2-DF58-42E7-BA3C-1B0BEDF9BB52}" presName="spacer" presStyleCnt="0"/>
      <dgm:spPr/>
    </dgm:pt>
    <dgm:pt modelId="{AE2E0379-56DF-4B28-A67C-D18F31B498C5}" type="pres">
      <dgm:prSet presAssocID="{879103F9-E1CF-4C8D-8C43-A78CD157B5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3E30EE-8D9A-413F-8086-C6BA437F7445}" type="pres">
      <dgm:prSet presAssocID="{880E5514-86F8-487E-866D-DC894C3DD14C}" presName="spacer" presStyleCnt="0"/>
      <dgm:spPr/>
    </dgm:pt>
    <dgm:pt modelId="{6C2AE06E-10BE-4B83-A2FB-4904EFB7498D}" type="pres">
      <dgm:prSet presAssocID="{5F965194-57FC-49F2-B9EA-1B139995A8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182D502-DB57-4421-8399-F06882C521C3}" type="presOf" srcId="{9D03F73A-4C73-49A0-85FA-CF30BC7CADC6}" destId="{47A87BF4-5C83-4FF7-8E48-C45D3254E4AB}" srcOrd="0" destOrd="0" presId="urn:microsoft.com/office/officeart/2005/8/layout/vList2"/>
    <dgm:cxn modelId="{44A80A06-EE92-455D-86D5-25855D46F350}" srcId="{9D03F73A-4C73-49A0-85FA-CF30BC7CADC6}" destId="{1525A087-68AA-4610-B598-FA12713E40F8}" srcOrd="0" destOrd="0" parTransId="{8C3276CC-62B9-404D-BBC1-8016CD73CCC7}" sibTransId="{2AD833F2-DF58-42E7-BA3C-1B0BEDF9BB52}"/>
    <dgm:cxn modelId="{FC453B5D-0175-4327-BF43-74314AE896E1}" srcId="{9D03F73A-4C73-49A0-85FA-CF30BC7CADC6}" destId="{879103F9-E1CF-4C8D-8C43-A78CD157B5C0}" srcOrd="1" destOrd="0" parTransId="{86B7AF61-5675-46C5-9DAD-4C9BF260576B}" sibTransId="{880E5514-86F8-487E-866D-DC894C3DD14C}"/>
    <dgm:cxn modelId="{5857F343-E37F-4AAA-9F0E-A8EFAFD07021}" type="presOf" srcId="{1525A087-68AA-4610-B598-FA12713E40F8}" destId="{75122AED-1088-4779-BF52-8726124EF8C3}" srcOrd="0" destOrd="0" presId="urn:microsoft.com/office/officeart/2005/8/layout/vList2"/>
    <dgm:cxn modelId="{8844E99F-EAE5-4CD4-B6F7-AE0578C72116}" type="presOf" srcId="{5F965194-57FC-49F2-B9EA-1B139995A888}" destId="{6C2AE06E-10BE-4B83-A2FB-4904EFB7498D}" srcOrd="0" destOrd="0" presId="urn:microsoft.com/office/officeart/2005/8/layout/vList2"/>
    <dgm:cxn modelId="{F5BF22C6-5E32-41B2-A970-595EB12582C6}" type="presOf" srcId="{879103F9-E1CF-4C8D-8C43-A78CD157B5C0}" destId="{AE2E0379-56DF-4B28-A67C-D18F31B498C5}" srcOrd="0" destOrd="0" presId="urn:microsoft.com/office/officeart/2005/8/layout/vList2"/>
    <dgm:cxn modelId="{48D974E1-DBBD-45FD-B4FA-A93D072EC159}" srcId="{9D03F73A-4C73-49A0-85FA-CF30BC7CADC6}" destId="{5F965194-57FC-49F2-B9EA-1B139995A888}" srcOrd="2" destOrd="0" parTransId="{D7572BDE-840A-48F1-89FC-3F37242A598B}" sibTransId="{164372F8-C3E2-4BE6-99D3-6D1E8C2DC109}"/>
    <dgm:cxn modelId="{5E84CDC4-5164-41D2-90DB-433B80A0882D}" type="presParOf" srcId="{47A87BF4-5C83-4FF7-8E48-C45D3254E4AB}" destId="{75122AED-1088-4779-BF52-8726124EF8C3}" srcOrd="0" destOrd="0" presId="urn:microsoft.com/office/officeart/2005/8/layout/vList2"/>
    <dgm:cxn modelId="{D38171C2-EA76-4069-A254-90D2BDF925EA}" type="presParOf" srcId="{47A87BF4-5C83-4FF7-8E48-C45D3254E4AB}" destId="{4F150144-B3A9-4439-8635-B76B7C3B0E8F}" srcOrd="1" destOrd="0" presId="urn:microsoft.com/office/officeart/2005/8/layout/vList2"/>
    <dgm:cxn modelId="{D2FAB564-26AF-4EEA-AD3B-23451F6BE438}" type="presParOf" srcId="{47A87BF4-5C83-4FF7-8E48-C45D3254E4AB}" destId="{AE2E0379-56DF-4B28-A67C-D18F31B498C5}" srcOrd="2" destOrd="0" presId="urn:microsoft.com/office/officeart/2005/8/layout/vList2"/>
    <dgm:cxn modelId="{CAACF892-F2E2-4CA2-8AD3-AC58A5B72A34}" type="presParOf" srcId="{47A87BF4-5C83-4FF7-8E48-C45D3254E4AB}" destId="{703E30EE-8D9A-413F-8086-C6BA437F7445}" srcOrd="3" destOrd="0" presId="urn:microsoft.com/office/officeart/2005/8/layout/vList2"/>
    <dgm:cxn modelId="{89DE25C0-17C8-4454-92E2-E1F61277CD1B}" type="presParOf" srcId="{47A87BF4-5C83-4FF7-8E48-C45D3254E4AB}" destId="{6C2AE06E-10BE-4B83-A2FB-4904EFB749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C342A-593E-4327-8140-E9BEA62B975A}" type="doc">
      <dgm:prSet loTypeId="urn:microsoft.com/office/officeart/2005/8/layout/process4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5B00830-E387-41D0-9A31-FBD0631BA6DA}">
      <dgm:prSet/>
      <dgm:spPr/>
      <dgm:t>
        <a:bodyPr/>
        <a:lstStyle/>
        <a:p>
          <a:r>
            <a:rPr lang="bg-BG"/>
            <a:t>Свързва се с идеята за благословеното слово, което може да поведе народа по духовния път на спасението. Посланието приобщава творбата към извънкултовата официална литература и определя творбата като оригинално произведение.</a:t>
          </a:r>
          <a:endParaRPr lang="en-US"/>
        </a:p>
      </dgm:t>
    </dgm:pt>
    <dgm:pt modelId="{D3829B73-14BF-4E25-B64A-1B1CD9176CA2}" type="parTrans" cxnId="{A1CCE4F2-381E-4D00-800D-32C5BADB5BC2}">
      <dgm:prSet/>
      <dgm:spPr/>
      <dgm:t>
        <a:bodyPr/>
        <a:lstStyle/>
        <a:p>
          <a:endParaRPr lang="en-US"/>
        </a:p>
      </dgm:t>
    </dgm:pt>
    <dgm:pt modelId="{0E603693-E0FB-4A6A-95CA-973BCA6BF0EE}" type="sibTrans" cxnId="{A1CCE4F2-381E-4D00-800D-32C5BADB5BC2}">
      <dgm:prSet/>
      <dgm:spPr/>
      <dgm:t>
        <a:bodyPr/>
        <a:lstStyle/>
        <a:p>
          <a:endParaRPr lang="en-US"/>
        </a:p>
      </dgm:t>
    </dgm:pt>
    <dgm:pt modelId="{AEB13BA6-6ED2-4D3E-AD0C-61E7393F7F3A}">
      <dgm:prSet/>
      <dgm:spPr/>
      <dgm:t>
        <a:bodyPr/>
        <a:lstStyle/>
        <a:p>
          <a:r>
            <a:rPr lang="bg-BG"/>
            <a:t>Внушава идеята за свещеността на глаголицата, тъй като Константин Философ вплита християнски символи в глаголическите букви – кръст, кръг, триъгълник.</a:t>
          </a:r>
          <a:endParaRPr lang="en-US"/>
        </a:p>
      </dgm:t>
    </dgm:pt>
    <dgm:pt modelId="{970B6E99-0443-4320-9EF7-14A1AA4A8C00}" type="parTrans" cxnId="{B2F1F18E-F553-40A8-A369-F203198D4193}">
      <dgm:prSet/>
      <dgm:spPr/>
      <dgm:t>
        <a:bodyPr/>
        <a:lstStyle/>
        <a:p>
          <a:endParaRPr lang="en-US"/>
        </a:p>
      </dgm:t>
    </dgm:pt>
    <dgm:pt modelId="{60409951-117F-48E4-A878-B43333C764BB}" type="sibTrans" cxnId="{B2F1F18E-F553-40A8-A369-F203198D4193}">
      <dgm:prSet/>
      <dgm:spPr/>
      <dgm:t>
        <a:bodyPr/>
        <a:lstStyle/>
        <a:p>
          <a:endParaRPr lang="en-US"/>
        </a:p>
      </dgm:t>
    </dgm:pt>
    <dgm:pt modelId="{A5561724-1684-4D01-BD81-40BDCCBF1BC7}">
      <dgm:prSet/>
      <dgm:spPr/>
      <dgm:t>
        <a:bodyPr/>
        <a:lstStyle/>
        <a:p>
          <a:r>
            <a:rPr lang="bg-BG"/>
            <a:t>Молитва за Словото</a:t>
          </a:r>
          <a:endParaRPr lang="en-US"/>
        </a:p>
      </dgm:t>
    </dgm:pt>
    <dgm:pt modelId="{D53A98E1-C45C-4891-89BF-0847653BF0E8}" type="parTrans" cxnId="{8B497D52-96B5-4AAA-AD88-6248BC83E442}">
      <dgm:prSet/>
      <dgm:spPr/>
      <dgm:t>
        <a:bodyPr/>
        <a:lstStyle/>
        <a:p>
          <a:endParaRPr lang="en-US"/>
        </a:p>
      </dgm:t>
    </dgm:pt>
    <dgm:pt modelId="{57280881-EE5C-48C6-9102-128E91A893D8}" type="sibTrans" cxnId="{8B497D52-96B5-4AAA-AD88-6248BC83E442}">
      <dgm:prSet/>
      <dgm:spPr/>
      <dgm:t>
        <a:bodyPr/>
        <a:lstStyle/>
        <a:p>
          <a:endParaRPr lang="en-US"/>
        </a:p>
      </dgm:t>
    </dgm:pt>
    <dgm:pt modelId="{75802332-5C77-46F9-B4A1-C5621356DE13}" type="pres">
      <dgm:prSet presAssocID="{A85C342A-593E-4327-8140-E9BEA62B975A}" presName="Name0" presStyleCnt="0">
        <dgm:presLayoutVars>
          <dgm:dir/>
          <dgm:animLvl val="lvl"/>
          <dgm:resizeHandles val="exact"/>
        </dgm:presLayoutVars>
      </dgm:prSet>
      <dgm:spPr/>
    </dgm:pt>
    <dgm:pt modelId="{2375BA03-1D6D-4FD1-8720-4C6DB6584486}" type="pres">
      <dgm:prSet presAssocID="{A5561724-1684-4D01-BD81-40BDCCBF1BC7}" presName="boxAndChildren" presStyleCnt="0"/>
      <dgm:spPr/>
    </dgm:pt>
    <dgm:pt modelId="{72915881-3545-4ECB-9E21-7C96B43F9F16}" type="pres">
      <dgm:prSet presAssocID="{A5561724-1684-4D01-BD81-40BDCCBF1BC7}" presName="parentTextBox" presStyleLbl="node1" presStyleIdx="0" presStyleCnt="3"/>
      <dgm:spPr/>
    </dgm:pt>
    <dgm:pt modelId="{6129F7ED-6EF8-42B0-8649-1B714F244237}" type="pres">
      <dgm:prSet presAssocID="{60409951-117F-48E4-A878-B43333C764BB}" presName="sp" presStyleCnt="0"/>
      <dgm:spPr/>
    </dgm:pt>
    <dgm:pt modelId="{363BCB07-412C-4637-AAC8-E0561A1AB4FF}" type="pres">
      <dgm:prSet presAssocID="{AEB13BA6-6ED2-4D3E-AD0C-61E7393F7F3A}" presName="arrowAndChildren" presStyleCnt="0"/>
      <dgm:spPr/>
    </dgm:pt>
    <dgm:pt modelId="{97AA8FE1-BD69-41F4-9EEF-774F7FA63CBF}" type="pres">
      <dgm:prSet presAssocID="{AEB13BA6-6ED2-4D3E-AD0C-61E7393F7F3A}" presName="parentTextArrow" presStyleLbl="node1" presStyleIdx="1" presStyleCnt="3"/>
      <dgm:spPr/>
    </dgm:pt>
    <dgm:pt modelId="{8933B8E0-4234-4F01-89D1-F27827D16DE3}" type="pres">
      <dgm:prSet presAssocID="{0E603693-E0FB-4A6A-95CA-973BCA6BF0EE}" presName="sp" presStyleCnt="0"/>
      <dgm:spPr/>
    </dgm:pt>
    <dgm:pt modelId="{C0618E90-698F-4F6A-B5F5-09E07DDA5090}" type="pres">
      <dgm:prSet presAssocID="{E5B00830-E387-41D0-9A31-FBD0631BA6DA}" presName="arrowAndChildren" presStyleCnt="0"/>
      <dgm:spPr/>
    </dgm:pt>
    <dgm:pt modelId="{E80BF494-7D9E-4353-A196-E90E873ADED0}" type="pres">
      <dgm:prSet presAssocID="{E5B00830-E387-41D0-9A31-FBD0631BA6DA}" presName="parentTextArrow" presStyleLbl="node1" presStyleIdx="2" presStyleCnt="3"/>
      <dgm:spPr/>
    </dgm:pt>
  </dgm:ptLst>
  <dgm:cxnLst>
    <dgm:cxn modelId="{8B497D52-96B5-4AAA-AD88-6248BC83E442}" srcId="{A85C342A-593E-4327-8140-E9BEA62B975A}" destId="{A5561724-1684-4D01-BD81-40BDCCBF1BC7}" srcOrd="2" destOrd="0" parTransId="{D53A98E1-C45C-4891-89BF-0847653BF0E8}" sibTransId="{57280881-EE5C-48C6-9102-128E91A893D8}"/>
    <dgm:cxn modelId="{5A47D559-3633-4AFC-BFFB-13D04F216D50}" type="presOf" srcId="{AEB13BA6-6ED2-4D3E-AD0C-61E7393F7F3A}" destId="{97AA8FE1-BD69-41F4-9EEF-774F7FA63CBF}" srcOrd="0" destOrd="0" presId="urn:microsoft.com/office/officeart/2005/8/layout/process4"/>
    <dgm:cxn modelId="{B2F1F18E-F553-40A8-A369-F203198D4193}" srcId="{A85C342A-593E-4327-8140-E9BEA62B975A}" destId="{AEB13BA6-6ED2-4D3E-AD0C-61E7393F7F3A}" srcOrd="1" destOrd="0" parTransId="{970B6E99-0443-4320-9EF7-14A1AA4A8C00}" sibTransId="{60409951-117F-48E4-A878-B43333C764BB}"/>
    <dgm:cxn modelId="{9FB59098-0F40-432B-9474-CEC5116E3EBD}" type="presOf" srcId="{A5561724-1684-4D01-BD81-40BDCCBF1BC7}" destId="{72915881-3545-4ECB-9E21-7C96B43F9F16}" srcOrd="0" destOrd="0" presId="urn:microsoft.com/office/officeart/2005/8/layout/process4"/>
    <dgm:cxn modelId="{880BA3B8-E5D2-4218-8A19-118E7E8B8CD5}" type="presOf" srcId="{A85C342A-593E-4327-8140-E9BEA62B975A}" destId="{75802332-5C77-46F9-B4A1-C5621356DE13}" srcOrd="0" destOrd="0" presId="urn:microsoft.com/office/officeart/2005/8/layout/process4"/>
    <dgm:cxn modelId="{CBFA03C0-9627-4D10-A21F-26402005716B}" type="presOf" srcId="{E5B00830-E387-41D0-9A31-FBD0631BA6DA}" destId="{E80BF494-7D9E-4353-A196-E90E873ADED0}" srcOrd="0" destOrd="0" presId="urn:microsoft.com/office/officeart/2005/8/layout/process4"/>
    <dgm:cxn modelId="{A1CCE4F2-381E-4D00-800D-32C5BADB5BC2}" srcId="{A85C342A-593E-4327-8140-E9BEA62B975A}" destId="{E5B00830-E387-41D0-9A31-FBD0631BA6DA}" srcOrd="0" destOrd="0" parTransId="{D3829B73-14BF-4E25-B64A-1B1CD9176CA2}" sibTransId="{0E603693-E0FB-4A6A-95CA-973BCA6BF0EE}"/>
    <dgm:cxn modelId="{FF8C7A60-8060-4C0A-AAB6-F975B2DC132C}" type="presParOf" srcId="{75802332-5C77-46F9-B4A1-C5621356DE13}" destId="{2375BA03-1D6D-4FD1-8720-4C6DB6584486}" srcOrd="0" destOrd="0" presId="urn:microsoft.com/office/officeart/2005/8/layout/process4"/>
    <dgm:cxn modelId="{B597039D-FB57-4590-9327-F907DA000700}" type="presParOf" srcId="{2375BA03-1D6D-4FD1-8720-4C6DB6584486}" destId="{72915881-3545-4ECB-9E21-7C96B43F9F16}" srcOrd="0" destOrd="0" presId="urn:microsoft.com/office/officeart/2005/8/layout/process4"/>
    <dgm:cxn modelId="{CDC2A5AD-0D57-4896-A615-EA0D8072EDF6}" type="presParOf" srcId="{75802332-5C77-46F9-B4A1-C5621356DE13}" destId="{6129F7ED-6EF8-42B0-8649-1B714F244237}" srcOrd="1" destOrd="0" presId="urn:microsoft.com/office/officeart/2005/8/layout/process4"/>
    <dgm:cxn modelId="{11C3C0F7-DE81-4677-BFD9-03989DBCB761}" type="presParOf" srcId="{75802332-5C77-46F9-B4A1-C5621356DE13}" destId="{363BCB07-412C-4637-AAC8-E0561A1AB4FF}" srcOrd="2" destOrd="0" presId="urn:microsoft.com/office/officeart/2005/8/layout/process4"/>
    <dgm:cxn modelId="{A7BF3D70-AF80-4F90-A1ED-0ACFB501DC86}" type="presParOf" srcId="{363BCB07-412C-4637-AAC8-E0561A1AB4FF}" destId="{97AA8FE1-BD69-41F4-9EEF-774F7FA63CBF}" srcOrd="0" destOrd="0" presId="urn:microsoft.com/office/officeart/2005/8/layout/process4"/>
    <dgm:cxn modelId="{B1B297CD-F9D4-43FA-B131-F65730CD7A12}" type="presParOf" srcId="{75802332-5C77-46F9-B4A1-C5621356DE13}" destId="{8933B8E0-4234-4F01-89D1-F27827D16DE3}" srcOrd="3" destOrd="0" presId="urn:microsoft.com/office/officeart/2005/8/layout/process4"/>
    <dgm:cxn modelId="{8081EFDF-6DD5-4618-95DC-B41ACDFE79CD}" type="presParOf" srcId="{75802332-5C77-46F9-B4A1-C5621356DE13}" destId="{C0618E90-698F-4F6A-B5F5-09E07DDA5090}" srcOrd="4" destOrd="0" presId="urn:microsoft.com/office/officeart/2005/8/layout/process4"/>
    <dgm:cxn modelId="{347E4F58-86D0-4E1F-9507-CAB9CFB46F57}" type="presParOf" srcId="{C0618E90-698F-4F6A-B5F5-09E07DDA5090}" destId="{E80BF494-7D9E-4353-A196-E90E873ADED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AA525-B3E0-466E-96AB-FC5DBC51281B}" type="doc">
      <dgm:prSet loTypeId="urn:microsoft.com/office/officeart/2005/8/layout/process4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AFC0EFE-BFCF-45FB-AFFB-9B583B4E3842}">
      <dgm:prSet/>
      <dgm:spPr/>
      <dgm:t>
        <a:bodyPr/>
        <a:lstStyle/>
        <a:p>
          <a:r>
            <a:rPr lang="ru-RU"/>
            <a:t>Тя се състои от четири части. </a:t>
          </a:r>
          <a:endParaRPr lang="en-US"/>
        </a:p>
      </dgm:t>
    </dgm:pt>
    <dgm:pt modelId="{455BDC89-22B8-413A-8D8D-7AEEBDB5ABC9}" type="parTrans" cxnId="{AFA9DB86-0982-4CEA-B661-7D7AE0D011E7}">
      <dgm:prSet/>
      <dgm:spPr/>
      <dgm:t>
        <a:bodyPr/>
        <a:lstStyle/>
        <a:p>
          <a:endParaRPr lang="en-US"/>
        </a:p>
      </dgm:t>
    </dgm:pt>
    <dgm:pt modelId="{8F2ACD77-B364-44F2-96F3-D20EFD960C47}" type="sibTrans" cxnId="{AFA9DB86-0982-4CEA-B661-7D7AE0D011E7}">
      <dgm:prSet/>
      <dgm:spPr/>
      <dgm:t>
        <a:bodyPr/>
        <a:lstStyle/>
        <a:p>
          <a:endParaRPr lang="en-US"/>
        </a:p>
      </dgm:t>
    </dgm:pt>
    <dgm:pt modelId="{AFDC1334-F41E-472B-A3CE-FA3510EFEAE1}">
      <dgm:prSet/>
      <dgm:spPr/>
      <dgm:t>
        <a:bodyPr/>
        <a:lstStyle/>
        <a:p>
          <a:r>
            <a:rPr lang="ru-RU"/>
            <a:t>Първата част (от 1 до 11 стих) представлява молитвено обръщение към Бога, за да се осъществи непосредственото общуване с него.</a:t>
          </a:r>
          <a:endParaRPr lang="en-US"/>
        </a:p>
      </dgm:t>
    </dgm:pt>
    <dgm:pt modelId="{F6955F83-F27C-47FD-8C38-3F46C30C0EC1}" type="parTrans" cxnId="{B02123C5-2E78-4D06-9477-8F856A8CA28E}">
      <dgm:prSet/>
      <dgm:spPr/>
      <dgm:t>
        <a:bodyPr/>
        <a:lstStyle/>
        <a:p>
          <a:endParaRPr lang="en-US"/>
        </a:p>
      </dgm:t>
    </dgm:pt>
    <dgm:pt modelId="{3A1A3CEB-2A74-4560-AED7-68C6AECCC578}" type="sibTrans" cxnId="{B02123C5-2E78-4D06-9477-8F856A8CA28E}">
      <dgm:prSet/>
      <dgm:spPr/>
      <dgm:t>
        <a:bodyPr/>
        <a:lstStyle/>
        <a:p>
          <a:endParaRPr lang="en-US"/>
        </a:p>
      </dgm:t>
    </dgm:pt>
    <dgm:pt modelId="{3D6F15E4-42C9-4183-8419-15B8B0EE4CEF}">
      <dgm:prSet/>
      <dgm:spPr/>
      <dgm:t>
        <a:bodyPr/>
        <a:lstStyle/>
        <a:p>
          <a:r>
            <a:rPr lang="ru-RU"/>
            <a:t>Във втора част (от 12 до 22 стих) се говори за жаждата на новопокръстените да станат истински християни и така да познаят истината.</a:t>
          </a:r>
          <a:endParaRPr lang="en-US"/>
        </a:p>
      </dgm:t>
    </dgm:pt>
    <dgm:pt modelId="{43BFC4C0-9272-4783-BCFF-7000F526469D}" type="parTrans" cxnId="{46EFA89A-D0FA-4AC3-908A-DD1A100B97A9}">
      <dgm:prSet/>
      <dgm:spPr/>
      <dgm:t>
        <a:bodyPr/>
        <a:lstStyle/>
        <a:p>
          <a:endParaRPr lang="en-US"/>
        </a:p>
      </dgm:t>
    </dgm:pt>
    <dgm:pt modelId="{F3AA7D7D-CE77-40B2-A07B-9C8EE77915CD}" type="sibTrans" cxnId="{46EFA89A-D0FA-4AC3-908A-DD1A100B97A9}">
      <dgm:prSet/>
      <dgm:spPr/>
      <dgm:t>
        <a:bodyPr/>
        <a:lstStyle/>
        <a:p>
          <a:endParaRPr lang="en-US"/>
        </a:p>
      </dgm:t>
    </dgm:pt>
    <dgm:pt modelId="{AABBE2A6-78B8-47FC-9DEC-279EF341EB87}">
      <dgm:prSet/>
      <dgm:spPr/>
      <dgm:t>
        <a:bodyPr/>
        <a:lstStyle/>
        <a:p>
          <a:r>
            <a:rPr lang="ru-RU"/>
            <a:t>В третата част (от 23 до 32 стих) авторът отново се обръща към Бога, за да измоли защита от злото, лъжата и слепотата, както и сила, за да продължи по пътя на истината.</a:t>
          </a:r>
          <a:endParaRPr lang="en-US"/>
        </a:p>
      </dgm:t>
    </dgm:pt>
    <dgm:pt modelId="{5DB3ECCB-FBE8-4008-82E3-9FAA2A4AFE8F}" type="parTrans" cxnId="{90E179E6-4835-45AF-9C52-8687300290DA}">
      <dgm:prSet/>
      <dgm:spPr/>
      <dgm:t>
        <a:bodyPr/>
        <a:lstStyle/>
        <a:p>
          <a:endParaRPr lang="en-US"/>
        </a:p>
      </dgm:t>
    </dgm:pt>
    <dgm:pt modelId="{BB9A14AB-A400-470A-8C52-8D04F607E9BE}" type="sibTrans" cxnId="{90E179E6-4835-45AF-9C52-8687300290DA}">
      <dgm:prSet/>
      <dgm:spPr/>
      <dgm:t>
        <a:bodyPr/>
        <a:lstStyle/>
        <a:p>
          <a:endParaRPr lang="en-US"/>
        </a:p>
      </dgm:t>
    </dgm:pt>
    <dgm:pt modelId="{D6E6D24B-8D63-4FED-BDE8-52EC78F6F5D0}">
      <dgm:prSet/>
      <dgm:spPr/>
      <dgm:t>
        <a:bodyPr/>
        <a:lstStyle/>
        <a:p>
          <a:r>
            <a:rPr lang="ru-RU"/>
            <a:t>И накрая - четвъртата част (от 33 до 36 стих) - представлява възхвала на светата Троица. Числото 4 също е магическо за християните. То е споменато още в книгата Битие при описанието на райската градина, през която текат четири реки, символизиращи четирите посоки на света. По-късно числото 4 се свързва с четирите евангелия и с четирите страни на кръста.</a:t>
          </a:r>
          <a:endParaRPr lang="en-US"/>
        </a:p>
      </dgm:t>
    </dgm:pt>
    <dgm:pt modelId="{430C31F6-DFBE-41CC-A318-740ECAADDDC9}" type="parTrans" cxnId="{5DC7B69A-87E3-410F-9E37-D6B8A5ACBB40}">
      <dgm:prSet/>
      <dgm:spPr/>
      <dgm:t>
        <a:bodyPr/>
        <a:lstStyle/>
        <a:p>
          <a:endParaRPr lang="en-US"/>
        </a:p>
      </dgm:t>
    </dgm:pt>
    <dgm:pt modelId="{B995F10D-78F9-4DC4-ACA3-58938F283442}" type="sibTrans" cxnId="{5DC7B69A-87E3-410F-9E37-D6B8A5ACBB40}">
      <dgm:prSet/>
      <dgm:spPr/>
      <dgm:t>
        <a:bodyPr/>
        <a:lstStyle/>
        <a:p>
          <a:endParaRPr lang="en-US"/>
        </a:p>
      </dgm:t>
    </dgm:pt>
    <dgm:pt modelId="{6BDA84BE-0D6B-436D-B07A-014E44FD6AB3}" type="pres">
      <dgm:prSet presAssocID="{E38AA525-B3E0-466E-96AB-FC5DBC51281B}" presName="Name0" presStyleCnt="0">
        <dgm:presLayoutVars>
          <dgm:dir/>
          <dgm:animLvl val="lvl"/>
          <dgm:resizeHandles val="exact"/>
        </dgm:presLayoutVars>
      </dgm:prSet>
      <dgm:spPr/>
    </dgm:pt>
    <dgm:pt modelId="{937FA9C7-DF3D-4FE2-AD7E-B97B2CA849ED}" type="pres">
      <dgm:prSet presAssocID="{D6E6D24B-8D63-4FED-BDE8-52EC78F6F5D0}" presName="boxAndChildren" presStyleCnt="0"/>
      <dgm:spPr/>
    </dgm:pt>
    <dgm:pt modelId="{C17722D2-EBFF-47AB-8B32-BCCA42DD43FF}" type="pres">
      <dgm:prSet presAssocID="{D6E6D24B-8D63-4FED-BDE8-52EC78F6F5D0}" presName="parentTextBox" presStyleLbl="node1" presStyleIdx="0" presStyleCnt="5"/>
      <dgm:spPr/>
    </dgm:pt>
    <dgm:pt modelId="{71D1FF04-F04B-4F7A-A40B-9FCD39660C3A}" type="pres">
      <dgm:prSet presAssocID="{BB9A14AB-A400-470A-8C52-8D04F607E9BE}" presName="sp" presStyleCnt="0"/>
      <dgm:spPr/>
    </dgm:pt>
    <dgm:pt modelId="{864635D2-8780-443F-881A-A19FEC4103D2}" type="pres">
      <dgm:prSet presAssocID="{AABBE2A6-78B8-47FC-9DEC-279EF341EB87}" presName="arrowAndChildren" presStyleCnt="0"/>
      <dgm:spPr/>
    </dgm:pt>
    <dgm:pt modelId="{CC1A4894-DA4F-4111-985C-9674D7FCEFE3}" type="pres">
      <dgm:prSet presAssocID="{AABBE2A6-78B8-47FC-9DEC-279EF341EB87}" presName="parentTextArrow" presStyleLbl="node1" presStyleIdx="1" presStyleCnt="5"/>
      <dgm:spPr/>
    </dgm:pt>
    <dgm:pt modelId="{98FB9F1B-8B8A-4467-9F04-3CC77DB51B38}" type="pres">
      <dgm:prSet presAssocID="{F3AA7D7D-CE77-40B2-A07B-9C8EE77915CD}" presName="sp" presStyleCnt="0"/>
      <dgm:spPr/>
    </dgm:pt>
    <dgm:pt modelId="{B9F1D992-A522-487E-94C3-7A004667F31D}" type="pres">
      <dgm:prSet presAssocID="{3D6F15E4-42C9-4183-8419-15B8B0EE4CEF}" presName="arrowAndChildren" presStyleCnt="0"/>
      <dgm:spPr/>
    </dgm:pt>
    <dgm:pt modelId="{F7B7303F-3AD3-4CD8-B659-71683BDA2039}" type="pres">
      <dgm:prSet presAssocID="{3D6F15E4-42C9-4183-8419-15B8B0EE4CEF}" presName="parentTextArrow" presStyleLbl="node1" presStyleIdx="2" presStyleCnt="5"/>
      <dgm:spPr/>
    </dgm:pt>
    <dgm:pt modelId="{A3CFAC00-20B3-4D13-8896-8F745B2BBCF7}" type="pres">
      <dgm:prSet presAssocID="{3A1A3CEB-2A74-4560-AED7-68C6AECCC578}" presName="sp" presStyleCnt="0"/>
      <dgm:spPr/>
    </dgm:pt>
    <dgm:pt modelId="{0CCF64F4-ECAD-45C6-A44F-EFF63969C57B}" type="pres">
      <dgm:prSet presAssocID="{AFDC1334-F41E-472B-A3CE-FA3510EFEAE1}" presName="arrowAndChildren" presStyleCnt="0"/>
      <dgm:spPr/>
    </dgm:pt>
    <dgm:pt modelId="{2E0397A5-E945-41A0-886B-EAC919743BE1}" type="pres">
      <dgm:prSet presAssocID="{AFDC1334-F41E-472B-A3CE-FA3510EFEAE1}" presName="parentTextArrow" presStyleLbl="node1" presStyleIdx="3" presStyleCnt="5"/>
      <dgm:spPr/>
    </dgm:pt>
    <dgm:pt modelId="{DE3DE002-D92B-4B6C-BFE4-575A206E1781}" type="pres">
      <dgm:prSet presAssocID="{8F2ACD77-B364-44F2-96F3-D20EFD960C47}" presName="sp" presStyleCnt="0"/>
      <dgm:spPr/>
    </dgm:pt>
    <dgm:pt modelId="{BA9B4230-4E11-4D6A-90DD-E4ED1B08DA0C}" type="pres">
      <dgm:prSet presAssocID="{BAFC0EFE-BFCF-45FB-AFFB-9B583B4E3842}" presName="arrowAndChildren" presStyleCnt="0"/>
      <dgm:spPr/>
    </dgm:pt>
    <dgm:pt modelId="{CFE51462-9185-4121-8E24-0CD65D0B1184}" type="pres">
      <dgm:prSet presAssocID="{BAFC0EFE-BFCF-45FB-AFFB-9B583B4E3842}" presName="parentTextArrow" presStyleLbl="node1" presStyleIdx="4" presStyleCnt="5"/>
      <dgm:spPr/>
    </dgm:pt>
  </dgm:ptLst>
  <dgm:cxnLst>
    <dgm:cxn modelId="{5BB4C40B-78A8-463C-BCD4-27369705C6E6}" type="presOf" srcId="{AFDC1334-F41E-472B-A3CE-FA3510EFEAE1}" destId="{2E0397A5-E945-41A0-886B-EAC919743BE1}" srcOrd="0" destOrd="0" presId="urn:microsoft.com/office/officeart/2005/8/layout/process4"/>
    <dgm:cxn modelId="{44286520-9641-4C0B-9AEF-A46D2F16A7BF}" type="presOf" srcId="{D6E6D24B-8D63-4FED-BDE8-52EC78F6F5D0}" destId="{C17722D2-EBFF-47AB-8B32-BCCA42DD43FF}" srcOrd="0" destOrd="0" presId="urn:microsoft.com/office/officeart/2005/8/layout/process4"/>
    <dgm:cxn modelId="{4613F045-E64D-4477-8F1E-3D886514417B}" type="presOf" srcId="{3D6F15E4-42C9-4183-8419-15B8B0EE4CEF}" destId="{F7B7303F-3AD3-4CD8-B659-71683BDA2039}" srcOrd="0" destOrd="0" presId="urn:microsoft.com/office/officeart/2005/8/layout/process4"/>
    <dgm:cxn modelId="{F67C8647-79BD-4110-B8F1-0AC0CFC6CCAF}" type="presOf" srcId="{AABBE2A6-78B8-47FC-9DEC-279EF341EB87}" destId="{CC1A4894-DA4F-4111-985C-9674D7FCEFE3}" srcOrd="0" destOrd="0" presId="urn:microsoft.com/office/officeart/2005/8/layout/process4"/>
    <dgm:cxn modelId="{AFA9DB86-0982-4CEA-B661-7D7AE0D011E7}" srcId="{E38AA525-B3E0-466E-96AB-FC5DBC51281B}" destId="{BAFC0EFE-BFCF-45FB-AFFB-9B583B4E3842}" srcOrd="0" destOrd="0" parTransId="{455BDC89-22B8-413A-8D8D-7AEEBDB5ABC9}" sibTransId="{8F2ACD77-B364-44F2-96F3-D20EFD960C47}"/>
    <dgm:cxn modelId="{6FBDCB8E-59E0-410F-B52E-B1748B9160D7}" type="presOf" srcId="{E38AA525-B3E0-466E-96AB-FC5DBC51281B}" destId="{6BDA84BE-0D6B-436D-B07A-014E44FD6AB3}" srcOrd="0" destOrd="0" presId="urn:microsoft.com/office/officeart/2005/8/layout/process4"/>
    <dgm:cxn modelId="{46EFA89A-D0FA-4AC3-908A-DD1A100B97A9}" srcId="{E38AA525-B3E0-466E-96AB-FC5DBC51281B}" destId="{3D6F15E4-42C9-4183-8419-15B8B0EE4CEF}" srcOrd="2" destOrd="0" parTransId="{43BFC4C0-9272-4783-BCFF-7000F526469D}" sibTransId="{F3AA7D7D-CE77-40B2-A07B-9C8EE77915CD}"/>
    <dgm:cxn modelId="{5DC7B69A-87E3-410F-9E37-D6B8A5ACBB40}" srcId="{E38AA525-B3E0-466E-96AB-FC5DBC51281B}" destId="{D6E6D24B-8D63-4FED-BDE8-52EC78F6F5D0}" srcOrd="4" destOrd="0" parTransId="{430C31F6-DFBE-41CC-A318-740ECAADDDC9}" sibTransId="{B995F10D-78F9-4DC4-ACA3-58938F283442}"/>
    <dgm:cxn modelId="{B02123C5-2E78-4D06-9477-8F856A8CA28E}" srcId="{E38AA525-B3E0-466E-96AB-FC5DBC51281B}" destId="{AFDC1334-F41E-472B-A3CE-FA3510EFEAE1}" srcOrd="1" destOrd="0" parTransId="{F6955F83-F27C-47FD-8C38-3F46C30C0EC1}" sibTransId="{3A1A3CEB-2A74-4560-AED7-68C6AECCC578}"/>
    <dgm:cxn modelId="{94A9C7D6-28EF-422B-A461-AC540F1FDCCB}" type="presOf" srcId="{BAFC0EFE-BFCF-45FB-AFFB-9B583B4E3842}" destId="{CFE51462-9185-4121-8E24-0CD65D0B1184}" srcOrd="0" destOrd="0" presId="urn:microsoft.com/office/officeart/2005/8/layout/process4"/>
    <dgm:cxn modelId="{90E179E6-4835-45AF-9C52-8687300290DA}" srcId="{E38AA525-B3E0-466E-96AB-FC5DBC51281B}" destId="{AABBE2A6-78B8-47FC-9DEC-279EF341EB87}" srcOrd="3" destOrd="0" parTransId="{5DB3ECCB-FBE8-4008-82E3-9FAA2A4AFE8F}" sibTransId="{BB9A14AB-A400-470A-8C52-8D04F607E9BE}"/>
    <dgm:cxn modelId="{0E68B425-3C6C-451B-99EE-383BC3DEC39F}" type="presParOf" srcId="{6BDA84BE-0D6B-436D-B07A-014E44FD6AB3}" destId="{937FA9C7-DF3D-4FE2-AD7E-B97B2CA849ED}" srcOrd="0" destOrd="0" presId="urn:microsoft.com/office/officeart/2005/8/layout/process4"/>
    <dgm:cxn modelId="{7C810CAD-ECB1-48FE-9C30-CCD737B27D30}" type="presParOf" srcId="{937FA9C7-DF3D-4FE2-AD7E-B97B2CA849ED}" destId="{C17722D2-EBFF-47AB-8B32-BCCA42DD43FF}" srcOrd="0" destOrd="0" presId="urn:microsoft.com/office/officeart/2005/8/layout/process4"/>
    <dgm:cxn modelId="{E069D3DE-91A6-488B-B06B-40813E962056}" type="presParOf" srcId="{6BDA84BE-0D6B-436D-B07A-014E44FD6AB3}" destId="{71D1FF04-F04B-4F7A-A40B-9FCD39660C3A}" srcOrd="1" destOrd="0" presId="urn:microsoft.com/office/officeart/2005/8/layout/process4"/>
    <dgm:cxn modelId="{94703129-6A8D-4746-890B-B7E8182C914B}" type="presParOf" srcId="{6BDA84BE-0D6B-436D-B07A-014E44FD6AB3}" destId="{864635D2-8780-443F-881A-A19FEC4103D2}" srcOrd="2" destOrd="0" presId="urn:microsoft.com/office/officeart/2005/8/layout/process4"/>
    <dgm:cxn modelId="{700364CC-D013-47A3-949A-FC20555ECEEF}" type="presParOf" srcId="{864635D2-8780-443F-881A-A19FEC4103D2}" destId="{CC1A4894-DA4F-4111-985C-9674D7FCEFE3}" srcOrd="0" destOrd="0" presId="urn:microsoft.com/office/officeart/2005/8/layout/process4"/>
    <dgm:cxn modelId="{10454459-2DB4-4ABD-99CB-51128EFBFCC9}" type="presParOf" srcId="{6BDA84BE-0D6B-436D-B07A-014E44FD6AB3}" destId="{98FB9F1B-8B8A-4467-9F04-3CC77DB51B38}" srcOrd="3" destOrd="0" presId="urn:microsoft.com/office/officeart/2005/8/layout/process4"/>
    <dgm:cxn modelId="{6745C2EA-36A6-4ADF-B73E-DD45821F1355}" type="presParOf" srcId="{6BDA84BE-0D6B-436D-B07A-014E44FD6AB3}" destId="{B9F1D992-A522-487E-94C3-7A004667F31D}" srcOrd="4" destOrd="0" presId="urn:microsoft.com/office/officeart/2005/8/layout/process4"/>
    <dgm:cxn modelId="{0EA8A7B4-EF38-45DE-8D6B-E2639E3A3A59}" type="presParOf" srcId="{B9F1D992-A522-487E-94C3-7A004667F31D}" destId="{F7B7303F-3AD3-4CD8-B659-71683BDA2039}" srcOrd="0" destOrd="0" presId="urn:microsoft.com/office/officeart/2005/8/layout/process4"/>
    <dgm:cxn modelId="{C1493E52-509B-466E-895A-18ED6C81EE22}" type="presParOf" srcId="{6BDA84BE-0D6B-436D-B07A-014E44FD6AB3}" destId="{A3CFAC00-20B3-4D13-8896-8F745B2BBCF7}" srcOrd="5" destOrd="0" presId="urn:microsoft.com/office/officeart/2005/8/layout/process4"/>
    <dgm:cxn modelId="{7A33CAA7-D1E6-46B1-97CE-9F08E8F546FC}" type="presParOf" srcId="{6BDA84BE-0D6B-436D-B07A-014E44FD6AB3}" destId="{0CCF64F4-ECAD-45C6-A44F-EFF63969C57B}" srcOrd="6" destOrd="0" presId="urn:microsoft.com/office/officeart/2005/8/layout/process4"/>
    <dgm:cxn modelId="{3A837D07-8DAD-47B1-94B8-887EAEFEB866}" type="presParOf" srcId="{0CCF64F4-ECAD-45C6-A44F-EFF63969C57B}" destId="{2E0397A5-E945-41A0-886B-EAC919743BE1}" srcOrd="0" destOrd="0" presId="urn:microsoft.com/office/officeart/2005/8/layout/process4"/>
    <dgm:cxn modelId="{8F373F5C-AB56-412C-A859-F44124D0505B}" type="presParOf" srcId="{6BDA84BE-0D6B-436D-B07A-014E44FD6AB3}" destId="{DE3DE002-D92B-4B6C-BFE4-575A206E1781}" srcOrd="7" destOrd="0" presId="urn:microsoft.com/office/officeart/2005/8/layout/process4"/>
    <dgm:cxn modelId="{ECD7B547-D05E-4AF2-90E9-793B5636D3D8}" type="presParOf" srcId="{6BDA84BE-0D6B-436D-B07A-014E44FD6AB3}" destId="{BA9B4230-4E11-4D6A-90DD-E4ED1B08DA0C}" srcOrd="8" destOrd="0" presId="urn:microsoft.com/office/officeart/2005/8/layout/process4"/>
    <dgm:cxn modelId="{4CD07E58-1D5D-4399-9A82-721B9F929620}" type="presParOf" srcId="{BA9B4230-4E11-4D6A-90DD-E4ED1B08DA0C}" destId="{CFE51462-9185-4121-8E24-0CD65D0B118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DCB122-71E6-49E8-9B02-B2CE8D4CAAE5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A9EB5C-5672-4EC1-8AE7-F105BB549646}">
      <dgm:prSet/>
      <dgm:spPr/>
      <dgm:t>
        <a:bodyPr/>
        <a:lstStyle/>
        <a:p>
          <a:r>
            <a:rPr lang="bg-BG"/>
            <a:t>Авторът измолва от Бога творческо вдъхновение – „да ме лъхне с пламенното слово“;</a:t>
          </a:r>
          <a:endParaRPr lang="en-US"/>
        </a:p>
      </dgm:t>
    </dgm:pt>
    <dgm:pt modelId="{7F54E9AB-2C7C-4E64-B562-AF2E8592DCB8}" type="parTrans" cxnId="{02E090DE-F278-4D25-98AD-C718303CE86D}">
      <dgm:prSet/>
      <dgm:spPr/>
      <dgm:t>
        <a:bodyPr/>
        <a:lstStyle/>
        <a:p>
          <a:endParaRPr lang="en-US"/>
        </a:p>
      </dgm:t>
    </dgm:pt>
    <dgm:pt modelId="{B8964629-A693-42E3-86A6-DA40A16992FA}" type="sibTrans" cxnId="{02E090DE-F278-4D25-98AD-C718303CE86D}">
      <dgm:prSet/>
      <dgm:spPr/>
      <dgm:t>
        <a:bodyPr/>
        <a:lstStyle/>
        <a:p>
          <a:endParaRPr lang="en-US"/>
        </a:p>
      </dgm:t>
    </dgm:pt>
    <dgm:pt modelId="{BAF7031C-2476-4D26-BF38-862AF8B8673A}">
      <dgm:prSet/>
      <dgm:spPr/>
      <dgm:t>
        <a:bodyPr/>
        <a:lstStyle/>
        <a:p>
          <a:r>
            <a:rPr lang="bg-BG"/>
            <a:t>Разкрива радостта си от приобщаването на българския народ към духовното просветление на християнството – „законът твой е жив светилник“;</a:t>
          </a:r>
          <a:endParaRPr lang="en-US"/>
        </a:p>
      </dgm:t>
    </dgm:pt>
    <dgm:pt modelId="{CC7E4E6D-1E12-4B39-A9CD-926260A7FEE5}" type="parTrans" cxnId="{D25C63F6-977C-4C4A-A7AB-A5B57264FE1F}">
      <dgm:prSet/>
      <dgm:spPr/>
      <dgm:t>
        <a:bodyPr/>
        <a:lstStyle/>
        <a:p>
          <a:endParaRPr lang="en-US"/>
        </a:p>
      </dgm:t>
    </dgm:pt>
    <dgm:pt modelId="{166844EB-84B7-45E2-B086-084F9A688393}" type="sibTrans" cxnId="{D25C63F6-977C-4C4A-A7AB-A5B57264FE1F}">
      <dgm:prSet/>
      <dgm:spPr/>
      <dgm:t>
        <a:bodyPr/>
        <a:lstStyle/>
        <a:p>
          <a:endParaRPr lang="en-US"/>
        </a:p>
      </dgm:t>
    </dgm:pt>
    <dgm:pt modelId="{332439AC-335D-447A-A7B6-4DF8FB1F9554}">
      <dgm:prSet/>
      <dgm:spPr/>
      <dgm:t>
        <a:bodyPr/>
        <a:lstStyle/>
        <a:p>
          <a:r>
            <a:rPr lang="bg-BG"/>
            <a:t>Утвърждава вярата си в духовното израстване и сплотяването на народа чрез християнските ценности – „литна днес и славянското племе“;</a:t>
          </a:r>
          <a:endParaRPr lang="en-US"/>
        </a:p>
      </dgm:t>
    </dgm:pt>
    <dgm:pt modelId="{E228526D-09A1-4B54-B553-DBC67B64893D}" type="parTrans" cxnId="{A5E00806-329A-442F-AB54-FDDC1D53850F}">
      <dgm:prSet/>
      <dgm:spPr/>
      <dgm:t>
        <a:bodyPr/>
        <a:lstStyle/>
        <a:p>
          <a:endParaRPr lang="en-US"/>
        </a:p>
      </dgm:t>
    </dgm:pt>
    <dgm:pt modelId="{8D43CA04-FD5F-4DD7-B313-B39EE378BA83}" type="sibTrans" cxnId="{A5E00806-329A-442F-AB54-FDDC1D53850F}">
      <dgm:prSet/>
      <dgm:spPr/>
      <dgm:t>
        <a:bodyPr/>
        <a:lstStyle/>
        <a:p>
          <a:endParaRPr lang="en-US"/>
        </a:p>
      </dgm:t>
    </dgm:pt>
    <dgm:pt modelId="{0496490B-C373-4A79-BD37-5B687DD074BB}">
      <dgm:prSet/>
      <dgm:spPr/>
      <dgm:t>
        <a:bodyPr/>
        <a:lstStyle/>
        <a:p>
          <a:r>
            <a:rPr lang="bg-BG"/>
            <a:t>Отправя молитва – „ръце вдигам да получа мъдрост“ – за духовна сила и просветление;</a:t>
          </a:r>
          <a:endParaRPr lang="en-US"/>
        </a:p>
      </dgm:t>
    </dgm:pt>
    <dgm:pt modelId="{8221F3C0-0515-4807-A794-F9D9DA54125F}" type="parTrans" cxnId="{7A25E777-CFCC-4CDA-8CD6-CC5B85B6D7CD}">
      <dgm:prSet/>
      <dgm:spPr/>
      <dgm:t>
        <a:bodyPr/>
        <a:lstStyle/>
        <a:p>
          <a:endParaRPr lang="en-US"/>
        </a:p>
      </dgm:t>
    </dgm:pt>
    <dgm:pt modelId="{146EAC06-2E58-4BA2-828D-B02202EC462A}" type="sibTrans" cxnId="{7A25E777-CFCC-4CDA-8CD6-CC5B85B6D7CD}">
      <dgm:prSet/>
      <dgm:spPr/>
      <dgm:t>
        <a:bodyPr/>
        <a:lstStyle/>
        <a:p>
          <a:endParaRPr lang="en-US"/>
        </a:p>
      </dgm:t>
    </dgm:pt>
    <dgm:pt modelId="{536E04BF-7557-4EF9-9DD0-8CE8D97FB98C}" type="pres">
      <dgm:prSet presAssocID="{4ADCB122-71E6-49E8-9B02-B2CE8D4CAAE5}" presName="linear" presStyleCnt="0">
        <dgm:presLayoutVars>
          <dgm:animLvl val="lvl"/>
          <dgm:resizeHandles val="exact"/>
        </dgm:presLayoutVars>
      </dgm:prSet>
      <dgm:spPr/>
    </dgm:pt>
    <dgm:pt modelId="{0D23155A-04CA-4A4D-854D-D6743FBA4D2D}" type="pres">
      <dgm:prSet presAssocID="{45A9EB5C-5672-4EC1-8AE7-F105BB5496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B55761-90D5-42D6-8B21-AC63989DD3F2}" type="pres">
      <dgm:prSet presAssocID="{B8964629-A693-42E3-86A6-DA40A16992FA}" presName="spacer" presStyleCnt="0"/>
      <dgm:spPr/>
    </dgm:pt>
    <dgm:pt modelId="{D4B179B0-76B0-4A41-9A30-286F39708488}" type="pres">
      <dgm:prSet presAssocID="{BAF7031C-2476-4D26-BF38-862AF8B867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322E0C-6587-4ACD-BEE8-63FBC0A93E73}" type="pres">
      <dgm:prSet presAssocID="{166844EB-84B7-45E2-B086-084F9A688393}" presName="spacer" presStyleCnt="0"/>
      <dgm:spPr/>
    </dgm:pt>
    <dgm:pt modelId="{1866D04F-A331-4F9A-917A-0A17140551D1}" type="pres">
      <dgm:prSet presAssocID="{332439AC-335D-447A-A7B6-4DF8FB1F955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5E1290E-24B6-4FF9-8FF9-3E259804DC84}" type="pres">
      <dgm:prSet presAssocID="{8D43CA04-FD5F-4DD7-B313-B39EE378BA83}" presName="spacer" presStyleCnt="0"/>
      <dgm:spPr/>
    </dgm:pt>
    <dgm:pt modelId="{6DD52C90-D24D-4078-AD4E-93B9C8A6DF88}" type="pres">
      <dgm:prSet presAssocID="{0496490B-C373-4A79-BD37-5B687DD074B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5E00806-329A-442F-AB54-FDDC1D53850F}" srcId="{4ADCB122-71E6-49E8-9B02-B2CE8D4CAAE5}" destId="{332439AC-335D-447A-A7B6-4DF8FB1F9554}" srcOrd="2" destOrd="0" parTransId="{E228526D-09A1-4B54-B553-DBC67B64893D}" sibTransId="{8D43CA04-FD5F-4DD7-B313-B39EE378BA83}"/>
    <dgm:cxn modelId="{8703634E-88A9-459B-8811-383FD06A762B}" type="presOf" srcId="{45A9EB5C-5672-4EC1-8AE7-F105BB549646}" destId="{0D23155A-04CA-4A4D-854D-D6743FBA4D2D}" srcOrd="0" destOrd="0" presId="urn:microsoft.com/office/officeart/2005/8/layout/vList2"/>
    <dgm:cxn modelId="{7A25E777-CFCC-4CDA-8CD6-CC5B85B6D7CD}" srcId="{4ADCB122-71E6-49E8-9B02-B2CE8D4CAAE5}" destId="{0496490B-C373-4A79-BD37-5B687DD074BB}" srcOrd="3" destOrd="0" parTransId="{8221F3C0-0515-4807-A794-F9D9DA54125F}" sibTransId="{146EAC06-2E58-4BA2-828D-B02202EC462A}"/>
    <dgm:cxn modelId="{FA675FB9-BB16-47BC-8C82-F95403F6D007}" type="presOf" srcId="{0496490B-C373-4A79-BD37-5B687DD074BB}" destId="{6DD52C90-D24D-4078-AD4E-93B9C8A6DF88}" srcOrd="0" destOrd="0" presId="urn:microsoft.com/office/officeart/2005/8/layout/vList2"/>
    <dgm:cxn modelId="{A4E4F1BA-1011-4B3F-8F12-C5EC961C02E5}" type="presOf" srcId="{BAF7031C-2476-4D26-BF38-862AF8B8673A}" destId="{D4B179B0-76B0-4A41-9A30-286F39708488}" srcOrd="0" destOrd="0" presId="urn:microsoft.com/office/officeart/2005/8/layout/vList2"/>
    <dgm:cxn modelId="{F8CAF4D9-07DC-43FC-9BB5-0236AD1D5E46}" type="presOf" srcId="{4ADCB122-71E6-49E8-9B02-B2CE8D4CAAE5}" destId="{536E04BF-7557-4EF9-9DD0-8CE8D97FB98C}" srcOrd="0" destOrd="0" presId="urn:microsoft.com/office/officeart/2005/8/layout/vList2"/>
    <dgm:cxn modelId="{02E090DE-F278-4D25-98AD-C718303CE86D}" srcId="{4ADCB122-71E6-49E8-9B02-B2CE8D4CAAE5}" destId="{45A9EB5C-5672-4EC1-8AE7-F105BB549646}" srcOrd="0" destOrd="0" parTransId="{7F54E9AB-2C7C-4E64-B562-AF2E8592DCB8}" sibTransId="{B8964629-A693-42E3-86A6-DA40A16992FA}"/>
    <dgm:cxn modelId="{D25C63F6-977C-4C4A-A7AB-A5B57264FE1F}" srcId="{4ADCB122-71E6-49E8-9B02-B2CE8D4CAAE5}" destId="{BAF7031C-2476-4D26-BF38-862AF8B8673A}" srcOrd="1" destOrd="0" parTransId="{CC7E4E6D-1E12-4B39-A9CD-926260A7FEE5}" sibTransId="{166844EB-84B7-45E2-B086-084F9A688393}"/>
    <dgm:cxn modelId="{AB5B4AF6-0903-49B8-A1ED-266C4AE95229}" type="presOf" srcId="{332439AC-335D-447A-A7B6-4DF8FB1F9554}" destId="{1866D04F-A331-4F9A-917A-0A17140551D1}" srcOrd="0" destOrd="0" presId="urn:microsoft.com/office/officeart/2005/8/layout/vList2"/>
    <dgm:cxn modelId="{CD005F76-283D-4294-8C6D-6D30FBCB211F}" type="presParOf" srcId="{536E04BF-7557-4EF9-9DD0-8CE8D97FB98C}" destId="{0D23155A-04CA-4A4D-854D-D6743FBA4D2D}" srcOrd="0" destOrd="0" presId="urn:microsoft.com/office/officeart/2005/8/layout/vList2"/>
    <dgm:cxn modelId="{73537485-3C71-4FE5-88BA-CBA4D2FD3D2F}" type="presParOf" srcId="{536E04BF-7557-4EF9-9DD0-8CE8D97FB98C}" destId="{B6B55761-90D5-42D6-8B21-AC63989DD3F2}" srcOrd="1" destOrd="0" presId="urn:microsoft.com/office/officeart/2005/8/layout/vList2"/>
    <dgm:cxn modelId="{3DE55713-9E21-47E7-824B-3631BAD1CED5}" type="presParOf" srcId="{536E04BF-7557-4EF9-9DD0-8CE8D97FB98C}" destId="{D4B179B0-76B0-4A41-9A30-286F39708488}" srcOrd="2" destOrd="0" presId="urn:microsoft.com/office/officeart/2005/8/layout/vList2"/>
    <dgm:cxn modelId="{67DF31BD-3DDA-4688-BF78-6B4576323B87}" type="presParOf" srcId="{536E04BF-7557-4EF9-9DD0-8CE8D97FB98C}" destId="{F2322E0C-6587-4ACD-BEE8-63FBC0A93E73}" srcOrd="3" destOrd="0" presId="urn:microsoft.com/office/officeart/2005/8/layout/vList2"/>
    <dgm:cxn modelId="{CE9AA727-2696-4D5F-A7E5-7655DE7C3342}" type="presParOf" srcId="{536E04BF-7557-4EF9-9DD0-8CE8D97FB98C}" destId="{1866D04F-A331-4F9A-917A-0A17140551D1}" srcOrd="4" destOrd="0" presId="urn:microsoft.com/office/officeart/2005/8/layout/vList2"/>
    <dgm:cxn modelId="{8C3C5ABA-320A-42F6-B74F-24334F33610B}" type="presParOf" srcId="{536E04BF-7557-4EF9-9DD0-8CE8D97FB98C}" destId="{45E1290E-24B6-4FF9-8FF9-3E259804DC84}" srcOrd="5" destOrd="0" presId="urn:microsoft.com/office/officeart/2005/8/layout/vList2"/>
    <dgm:cxn modelId="{64AE2A54-983E-4B2C-AEF3-44431718D403}" type="presParOf" srcId="{536E04BF-7557-4EF9-9DD0-8CE8D97FB98C}" destId="{6DD52C90-D24D-4078-AD4E-93B9C8A6DF8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951E27-9A02-47B4-9270-57AAEABFA136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B1EF0F-145E-4EFA-99B7-53ACFB088B3C}">
      <dgm:prSet/>
      <dgm:spPr/>
      <dgm:t>
        <a:bodyPr/>
        <a:lstStyle/>
        <a:p>
          <a:r>
            <a:rPr lang="bg-BG"/>
            <a:t>Подчертава значението на делото чрез контраста между библейските образи „злоба фараонска“ – „херувимска сила шестокрила“;</a:t>
          </a:r>
          <a:endParaRPr lang="en-US"/>
        </a:p>
      </dgm:t>
    </dgm:pt>
    <dgm:pt modelId="{F90DAFEA-1835-474D-B73D-8CD3DDE92810}" type="parTrans" cxnId="{72B30334-AE77-4686-B5A8-BA76486E06B6}">
      <dgm:prSet/>
      <dgm:spPr/>
      <dgm:t>
        <a:bodyPr/>
        <a:lstStyle/>
        <a:p>
          <a:endParaRPr lang="en-US"/>
        </a:p>
      </dgm:t>
    </dgm:pt>
    <dgm:pt modelId="{8B1F932D-C0F8-4121-82CC-61C0D170D077}" type="sibTrans" cxnId="{72B30334-AE77-4686-B5A8-BA76486E06B6}">
      <dgm:prSet/>
      <dgm:spPr/>
      <dgm:t>
        <a:bodyPr/>
        <a:lstStyle/>
        <a:p>
          <a:endParaRPr lang="en-US"/>
        </a:p>
      </dgm:t>
    </dgm:pt>
    <dgm:pt modelId="{654B6C5A-6CBE-47B8-BAC6-AB44FEF09A14}">
      <dgm:prSet/>
      <dgm:spPr/>
      <dgm:t>
        <a:bodyPr/>
        <a:lstStyle/>
        <a:p>
          <a:r>
            <a:rPr lang="bg-BG"/>
            <a:t>Изразява идеята за приемствеността – „що учителите двама начертаха“, която се свързва с идеята за преклонението пред идеала;</a:t>
          </a:r>
          <a:endParaRPr lang="en-US"/>
        </a:p>
      </dgm:t>
    </dgm:pt>
    <dgm:pt modelId="{0093D6A1-445C-4061-A705-3B40C3314CF9}" type="parTrans" cxnId="{66A268DA-4FB9-40D8-91CD-74DF83A55B86}">
      <dgm:prSet/>
      <dgm:spPr/>
      <dgm:t>
        <a:bodyPr/>
        <a:lstStyle/>
        <a:p>
          <a:endParaRPr lang="en-US"/>
        </a:p>
      </dgm:t>
    </dgm:pt>
    <dgm:pt modelId="{3BEAC9D5-44ED-457B-89EB-CEEB85C8CD23}" type="sibTrans" cxnId="{66A268DA-4FB9-40D8-91CD-74DF83A55B86}">
      <dgm:prSet/>
      <dgm:spPr/>
      <dgm:t>
        <a:bodyPr/>
        <a:lstStyle/>
        <a:p>
          <a:endParaRPr lang="en-US"/>
        </a:p>
      </dgm:t>
    </dgm:pt>
    <dgm:pt modelId="{51722F19-D7AE-433F-9F6E-635122FEFCEF}">
      <dgm:prSet/>
      <dgm:spPr/>
      <dgm:t>
        <a:bodyPr/>
        <a:lstStyle/>
        <a:p>
          <a:r>
            <a:rPr lang="bg-BG"/>
            <a:t>Изповядва надеждата си да бъде проповедник на божествените истини, като ги „преведе“ на разбираем за своя новопокръстен народ език – „Да направя явно твоето слово за народа“;</a:t>
          </a:r>
          <a:endParaRPr lang="en-US"/>
        </a:p>
      </dgm:t>
    </dgm:pt>
    <dgm:pt modelId="{2CCA32B1-635C-4889-8755-81721AB14D24}" type="parTrans" cxnId="{5FA3A6E9-B49C-4762-A3F6-98263F53BEE4}">
      <dgm:prSet/>
      <dgm:spPr/>
      <dgm:t>
        <a:bodyPr/>
        <a:lstStyle/>
        <a:p>
          <a:endParaRPr lang="en-US"/>
        </a:p>
      </dgm:t>
    </dgm:pt>
    <dgm:pt modelId="{A51563D4-B7E1-471E-BC77-88F8B39CFF11}" type="sibTrans" cxnId="{5FA3A6E9-B49C-4762-A3F6-98263F53BEE4}">
      <dgm:prSet/>
      <dgm:spPr/>
      <dgm:t>
        <a:bodyPr/>
        <a:lstStyle/>
        <a:p>
          <a:endParaRPr lang="en-US"/>
        </a:p>
      </dgm:t>
    </dgm:pt>
    <dgm:pt modelId="{ACF8BD9A-169C-47D5-91B6-DBED6CB2DBA0}">
      <dgm:prSet/>
      <dgm:spPr/>
      <dgm:t>
        <a:bodyPr/>
        <a:lstStyle/>
        <a:p>
          <a:r>
            <a:rPr lang="bg-BG"/>
            <a:t>Прославя Светата троица във финалните стихове на творбата.</a:t>
          </a:r>
          <a:endParaRPr lang="en-US"/>
        </a:p>
      </dgm:t>
    </dgm:pt>
    <dgm:pt modelId="{43EFFE37-64E0-4EA7-9C0A-FF9A848FB32E}" type="parTrans" cxnId="{BC2D2E31-F68C-4AF8-8198-EA70E40A96EC}">
      <dgm:prSet/>
      <dgm:spPr/>
      <dgm:t>
        <a:bodyPr/>
        <a:lstStyle/>
        <a:p>
          <a:endParaRPr lang="en-US"/>
        </a:p>
      </dgm:t>
    </dgm:pt>
    <dgm:pt modelId="{2DBA7E9F-5213-4EA2-BF6A-E41BE6941EA5}" type="sibTrans" cxnId="{BC2D2E31-F68C-4AF8-8198-EA70E40A96EC}">
      <dgm:prSet/>
      <dgm:spPr/>
      <dgm:t>
        <a:bodyPr/>
        <a:lstStyle/>
        <a:p>
          <a:endParaRPr lang="en-US"/>
        </a:p>
      </dgm:t>
    </dgm:pt>
    <dgm:pt modelId="{0D8DD7DA-AC5A-428E-BDCB-5719C8B381A4}" type="pres">
      <dgm:prSet presAssocID="{96951E27-9A02-47B4-9270-57AAEABFA136}" presName="linear" presStyleCnt="0">
        <dgm:presLayoutVars>
          <dgm:animLvl val="lvl"/>
          <dgm:resizeHandles val="exact"/>
        </dgm:presLayoutVars>
      </dgm:prSet>
      <dgm:spPr/>
    </dgm:pt>
    <dgm:pt modelId="{3464D2EF-7FFE-47FD-927C-F62456EE5E28}" type="pres">
      <dgm:prSet presAssocID="{A7B1EF0F-145E-4EFA-99B7-53ACFB088B3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CC84381-BC32-40B1-85BD-72968D2127C4}" type="pres">
      <dgm:prSet presAssocID="{8B1F932D-C0F8-4121-82CC-61C0D170D077}" presName="spacer" presStyleCnt="0"/>
      <dgm:spPr/>
    </dgm:pt>
    <dgm:pt modelId="{44C2B54D-739F-47D4-A35D-08C65A36B9B4}" type="pres">
      <dgm:prSet presAssocID="{654B6C5A-6CBE-47B8-BAC6-AB44FEF09A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DD61465-3312-4EF0-8CE2-6019A0F2BDC4}" type="pres">
      <dgm:prSet presAssocID="{3BEAC9D5-44ED-457B-89EB-CEEB85C8CD23}" presName="spacer" presStyleCnt="0"/>
      <dgm:spPr/>
    </dgm:pt>
    <dgm:pt modelId="{92F7073E-E7D7-4FAA-B48E-ED32AFC022B1}" type="pres">
      <dgm:prSet presAssocID="{51722F19-D7AE-433F-9F6E-635122FEFC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E5B3B5F-CDFD-4256-8B24-3704D647E001}" type="pres">
      <dgm:prSet presAssocID="{A51563D4-B7E1-471E-BC77-88F8B39CFF11}" presName="spacer" presStyleCnt="0"/>
      <dgm:spPr/>
    </dgm:pt>
    <dgm:pt modelId="{F9E90B3F-9F08-4AF0-85D2-E0810846FCB8}" type="pres">
      <dgm:prSet presAssocID="{ACF8BD9A-169C-47D5-91B6-DBED6CB2DBA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0CF7501-62EE-46E3-9560-D37B0A942F8E}" type="presOf" srcId="{A7B1EF0F-145E-4EFA-99B7-53ACFB088B3C}" destId="{3464D2EF-7FFE-47FD-927C-F62456EE5E28}" srcOrd="0" destOrd="0" presId="urn:microsoft.com/office/officeart/2005/8/layout/vList2"/>
    <dgm:cxn modelId="{BC2D2E31-F68C-4AF8-8198-EA70E40A96EC}" srcId="{96951E27-9A02-47B4-9270-57AAEABFA136}" destId="{ACF8BD9A-169C-47D5-91B6-DBED6CB2DBA0}" srcOrd="3" destOrd="0" parTransId="{43EFFE37-64E0-4EA7-9C0A-FF9A848FB32E}" sibTransId="{2DBA7E9F-5213-4EA2-BF6A-E41BE6941EA5}"/>
    <dgm:cxn modelId="{72B30334-AE77-4686-B5A8-BA76486E06B6}" srcId="{96951E27-9A02-47B4-9270-57AAEABFA136}" destId="{A7B1EF0F-145E-4EFA-99B7-53ACFB088B3C}" srcOrd="0" destOrd="0" parTransId="{F90DAFEA-1835-474D-B73D-8CD3DDE92810}" sibTransId="{8B1F932D-C0F8-4121-82CC-61C0D170D077}"/>
    <dgm:cxn modelId="{1BD9D465-2F90-46EC-97DC-877101CD3760}" type="presOf" srcId="{ACF8BD9A-169C-47D5-91B6-DBED6CB2DBA0}" destId="{F9E90B3F-9F08-4AF0-85D2-E0810846FCB8}" srcOrd="0" destOrd="0" presId="urn:microsoft.com/office/officeart/2005/8/layout/vList2"/>
    <dgm:cxn modelId="{4C9D32D3-BFD3-48B9-9046-E260FD1C98CE}" type="presOf" srcId="{654B6C5A-6CBE-47B8-BAC6-AB44FEF09A14}" destId="{44C2B54D-739F-47D4-A35D-08C65A36B9B4}" srcOrd="0" destOrd="0" presId="urn:microsoft.com/office/officeart/2005/8/layout/vList2"/>
    <dgm:cxn modelId="{66A268DA-4FB9-40D8-91CD-74DF83A55B86}" srcId="{96951E27-9A02-47B4-9270-57AAEABFA136}" destId="{654B6C5A-6CBE-47B8-BAC6-AB44FEF09A14}" srcOrd="1" destOrd="0" parTransId="{0093D6A1-445C-4061-A705-3B40C3314CF9}" sibTransId="{3BEAC9D5-44ED-457B-89EB-CEEB85C8CD23}"/>
    <dgm:cxn modelId="{0594E1DD-891B-47E0-8A43-6F2BE9227AE8}" type="presOf" srcId="{96951E27-9A02-47B4-9270-57AAEABFA136}" destId="{0D8DD7DA-AC5A-428E-BDCB-5719C8B381A4}" srcOrd="0" destOrd="0" presId="urn:microsoft.com/office/officeart/2005/8/layout/vList2"/>
    <dgm:cxn modelId="{5FA3A6E9-B49C-4762-A3F6-98263F53BEE4}" srcId="{96951E27-9A02-47B4-9270-57AAEABFA136}" destId="{51722F19-D7AE-433F-9F6E-635122FEFCEF}" srcOrd="2" destOrd="0" parTransId="{2CCA32B1-635C-4889-8755-81721AB14D24}" sibTransId="{A51563D4-B7E1-471E-BC77-88F8B39CFF11}"/>
    <dgm:cxn modelId="{A38487FB-E8D0-4EA0-8FA0-E7C1DFC40315}" type="presOf" srcId="{51722F19-D7AE-433F-9F6E-635122FEFCEF}" destId="{92F7073E-E7D7-4FAA-B48E-ED32AFC022B1}" srcOrd="0" destOrd="0" presId="urn:microsoft.com/office/officeart/2005/8/layout/vList2"/>
    <dgm:cxn modelId="{D2172935-6D24-435F-8D80-804301A01934}" type="presParOf" srcId="{0D8DD7DA-AC5A-428E-BDCB-5719C8B381A4}" destId="{3464D2EF-7FFE-47FD-927C-F62456EE5E28}" srcOrd="0" destOrd="0" presId="urn:microsoft.com/office/officeart/2005/8/layout/vList2"/>
    <dgm:cxn modelId="{B20794DB-F02C-4698-82A7-AD13C808B542}" type="presParOf" srcId="{0D8DD7DA-AC5A-428E-BDCB-5719C8B381A4}" destId="{DCC84381-BC32-40B1-85BD-72968D2127C4}" srcOrd="1" destOrd="0" presId="urn:microsoft.com/office/officeart/2005/8/layout/vList2"/>
    <dgm:cxn modelId="{47CCEB8A-32C4-4A0E-B096-C667E57B0494}" type="presParOf" srcId="{0D8DD7DA-AC5A-428E-BDCB-5719C8B381A4}" destId="{44C2B54D-739F-47D4-A35D-08C65A36B9B4}" srcOrd="2" destOrd="0" presId="urn:microsoft.com/office/officeart/2005/8/layout/vList2"/>
    <dgm:cxn modelId="{E7DC5EDE-BE8A-4043-A060-B7CBE80ED700}" type="presParOf" srcId="{0D8DD7DA-AC5A-428E-BDCB-5719C8B381A4}" destId="{FDD61465-3312-4EF0-8CE2-6019A0F2BDC4}" srcOrd="3" destOrd="0" presId="urn:microsoft.com/office/officeart/2005/8/layout/vList2"/>
    <dgm:cxn modelId="{395CD0A3-1C1C-4752-8D67-DAB8E60285AB}" type="presParOf" srcId="{0D8DD7DA-AC5A-428E-BDCB-5719C8B381A4}" destId="{92F7073E-E7D7-4FAA-B48E-ED32AFC022B1}" srcOrd="4" destOrd="0" presId="urn:microsoft.com/office/officeart/2005/8/layout/vList2"/>
    <dgm:cxn modelId="{3748944E-C2F7-414B-981F-5DF0ECB4667D}" type="presParOf" srcId="{0D8DD7DA-AC5A-428E-BDCB-5719C8B381A4}" destId="{6E5B3B5F-CDFD-4256-8B24-3704D647E001}" srcOrd="5" destOrd="0" presId="urn:microsoft.com/office/officeart/2005/8/layout/vList2"/>
    <dgm:cxn modelId="{10A2EE64-2558-4AE3-B455-C3375C0F401F}" type="presParOf" srcId="{0D8DD7DA-AC5A-428E-BDCB-5719C8B381A4}" destId="{F9E90B3F-9F08-4AF0-85D2-E0810846FC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22AED-1088-4779-BF52-8726124EF8C3}">
      <dsp:nvSpPr>
        <dsp:cNvPr id="0" name=""/>
        <dsp:cNvSpPr/>
      </dsp:nvSpPr>
      <dsp:spPr>
        <a:xfrm>
          <a:off x="0" y="40456"/>
          <a:ext cx="6451109" cy="1731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В цялостната композиция на </a:t>
          </a:r>
          <a:r>
            <a:rPr lang="bg-BG" sz="2000" kern="1200" dirty="0" err="1"/>
            <a:t>Учително</a:t>
          </a:r>
          <a:r>
            <a:rPr lang="bg-BG" sz="2000" kern="1200" dirty="0"/>
            <a:t> евангелие поетическият предговор осъществява прехода и връзката между съдържанието на първия, прозаическия предговор, и съдържанието на самите беседи.</a:t>
          </a:r>
          <a:endParaRPr lang="en-US" sz="2000" kern="1200" dirty="0"/>
        </a:p>
      </dsp:txBody>
      <dsp:txXfrm>
        <a:off x="84530" y="124986"/>
        <a:ext cx="6282049" cy="1562540"/>
      </dsp:txXfrm>
    </dsp:sp>
    <dsp:sp modelId="{AE2E0379-56DF-4B28-A67C-D18F31B498C5}">
      <dsp:nvSpPr>
        <dsp:cNvPr id="0" name=""/>
        <dsp:cNvSpPr/>
      </dsp:nvSpPr>
      <dsp:spPr>
        <a:xfrm>
          <a:off x="0" y="1829657"/>
          <a:ext cx="6451109" cy="1731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„Азбучна молитва“ е написана в акростих – скрит текст, изграден от началните букви на определени компоненти. В случая това са буквите от глаголицата – това се свързва със защитата на светостта на старобългарската азбука и книжнина.</a:t>
          </a:r>
          <a:endParaRPr lang="en-US" sz="2000" kern="1200" dirty="0"/>
        </a:p>
      </dsp:txBody>
      <dsp:txXfrm>
        <a:off x="84530" y="1914187"/>
        <a:ext cx="6282049" cy="1562540"/>
      </dsp:txXfrm>
    </dsp:sp>
    <dsp:sp modelId="{6C2AE06E-10BE-4B83-A2FB-4904EFB7498D}">
      <dsp:nvSpPr>
        <dsp:cNvPr id="0" name=""/>
        <dsp:cNvSpPr/>
      </dsp:nvSpPr>
      <dsp:spPr>
        <a:xfrm>
          <a:off x="0" y="3618857"/>
          <a:ext cx="6451109" cy="1731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/>
            <a:t>Определението „молитва“ се свързва с идеята за необходимото смирение в човешката душа, за да се осъществи духовната връзка между Бога и човека.</a:t>
          </a:r>
          <a:endParaRPr lang="en-US" sz="2000" kern="1200"/>
        </a:p>
      </dsp:txBody>
      <dsp:txXfrm>
        <a:off x="84530" y="3703387"/>
        <a:ext cx="6282049" cy="1562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15881-3545-4ECB-9E21-7C96B43F9F16}">
      <dsp:nvSpPr>
        <dsp:cNvPr id="0" name=""/>
        <dsp:cNvSpPr/>
      </dsp:nvSpPr>
      <dsp:spPr>
        <a:xfrm>
          <a:off x="0" y="4012889"/>
          <a:ext cx="7104549" cy="13171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Молитва за Словото</a:t>
          </a:r>
          <a:endParaRPr lang="en-US" sz="1800" kern="1200"/>
        </a:p>
      </dsp:txBody>
      <dsp:txXfrm>
        <a:off x="0" y="4012889"/>
        <a:ext cx="7104549" cy="1317119"/>
      </dsp:txXfrm>
    </dsp:sp>
    <dsp:sp modelId="{97AA8FE1-BD69-41F4-9EEF-774F7FA63CBF}">
      <dsp:nvSpPr>
        <dsp:cNvPr id="0" name=""/>
        <dsp:cNvSpPr/>
      </dsp:nvSpPr>
      <dsp:spPr>
        <a:xfrm rot="10800000">
          <a:off x="0" y="2006916"/>
          <a:ext cx="7104549" cy="202573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Внушава идеята за свещеността на глаголицата, тъй като Константин Философ вплита християнски символи в глаголическите букви – кръст, кръг, триъгълник.</a:t>
          </a:r>
          <a:endParaRPr lang="en-US" sz="1800" kern="1200"/>
        </a:p>
      </dsp:txBody>
      <dsp:txXfrm rot="10800000">
        <a:off x="0" y="2006916"/>
        <a:ext cx="7104549" cy="1316259"/>
      </dsp:txXfrm>
    </dsp:sp>
    <dsp:sp modelId="{E80BF494-7D9E-4353-A196-E90E873ADED0}">
      <dsp:nvSpPr>
        <dsp:cNvPr id="0" name=""/>
        <dsp:cNvSpPr/>
      </dsp:nvSpPr>
      <dsp:spPr>
        <a:xfrm rot="10800000">
          <a:off x="0" y="942"/>
          <a:ext cx="7104549" cy="202573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/>
            <a:t>Свързва се с идеята за благословеното слово, което може да поведе народа по духовния път на спасението. Посланието приобщава творбата към извънкултовата официална литература и определя творбата като оригинално произведение.</a:t>
          </a:r>
          <a:endParaRPr lang="en-US" sz="1800" kern="1200"/>
        </a:p>
      </dsp:txBody>
      <dsp:txXfrm rot="10800000">
        <a:off x="0" y="942"/>
        <a:ext cx="7104549" cy="1316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722D2-EBFF-47AB-8B32-BCCA42DD43FF}">
      <dsp:nvSpPr>
        <dsp:cNvPr id="0" name=""/>
        <dsp:cNvSpPr/>
      </dsp:nvSpPr>
      <dsp:spPr>
        <a:xfrm>
          <a:off x="0" y="5351852"/>
          <a:ext cx="8005665" cy="8780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И накрая - четвъртата част (от 33 до 36 стих) - представлява възхвала на светата Троица. Числото 4 също е магическо за християните. То е споменато още в книгата Битие при описанието на райската градина, през която текат четири реки, символизиращи четирите посоки на света. По-късно числото 4 се свързва с четирите евангелия и с четирите страни на кръста.</a:t>
          </a:r>
          <a:endParaRPr lang="en-US" sz="1200" kern="1200"/>
        </a:p>
      </dsp:txBody>
      <dsp:txXfrm>
        <a:off x="0" y="5351852"/>
        <a:ext cx="8005665" cy="878015"/>
      </dsp:txXfrm>
    </dsp:sp>
    <dsp:sp modelId="{CC1A4894-DA4F-4111-985C-9674D7FCEFE3}">
      <dsp:nvSpPr>
        <dsp:cNvPr id="0" name=""/>
        <dsp:cNvSpPr/>
      </dsp:nvSpPr>
      <dsp:spPr>
        <a:xfrm rot="10800000">
          <a:off x="0" y="4014634"/>
          <a:ext cx="8005665" cy="135038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В третата част (от 23 до 32 стих) авторът отново се обръща към Бога, за да измоли защита от злото, лъжата и слепотата, както и сила, за да продължи по пътя на истината.</a:t>
          </a:r>
          <a:endParaRPr lang="en-US" sz="1200" kern="1200"/>
        </a:p>
      </dsp:txBody>
      <dsp:txXfrm rot="10800000">
        <a:off x="0" y="4014634"/>
        <a:ext cx="8005665" cy="877442"/>
      </dsp:txXfrm>
    </dsp:sp>
    <dsp:sp modelId="{F7B7303F-3AD3-4CD8-B659-71683BDA2039}">
      <dsp:nvSpPr>
        <dsp:cNvPr id="0" name=""/>
        <dsp:cNvSpPr/>
      </dsp:nvSpPr>
      <dsp:spPr>
        <a:xfrm rot="10800000">
          <a:off x="0" y="2677416"/>
          <a:ext cx="8005665" cy="135038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Във втора част (от 12 до 22 стих) се говори за жаждата на новопокръстените да станат истински християни и така да познаят истината.</a:t>
          </a:r>
          <a:endParaRPr lang="en-US" sz="1200" kern="1200"/>
        </a:p>
      </dsp:txBody>
      <dsp:txXfrm rot="10800000">
        <a:off x="0" y="2677416"/>
        <a:ext cx="8005665" cy="877442"/>
      </dsp:txXfrm>
    </dsp:sp>
    <dsp:sp modelId="{2E0397A5-E945-41A0-886B-EAC919743BE1}">
      <dsp:nvSpPr>
        <dsp:cNvPr id="0" name=""/>
        <dsp:cNvSpPr/>
      </dsp:nvSpPr>
      <dsp:spPr>
        <a:xfrm rot="10800000">
          <a:off x="0" y="1340197"/>
          <a:ext cx="8005665" cy="135038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Първата част (от 1 до 11 стих) представлява молитвено обръщение към Бога, за да се осъществи непосредственото общуване с него.</a:t>
          </a:r>
          <a:endParaRPr lang="en-US" sz="1200" kern="1200"/>
        </a:p>
      </dsp:txBody>
      <dsp:txXfrm rot="10800000">
        <a:off x="0" y="1340197"/>
        <a:ext cx="8005665" cy="877442"/>
      </dsp:txXfrm>
    </dsp:sp>
    <dsp:sp modelId="{CFE51462-9185-4121-8E24-0CD65D0B1184}">
      <dsp:nvSpPr>
        <dsp:cNvPr id="0" name=""/>
        <dsp:cNvSpPr/>
      </dsp:nvSpPr>
      <dsp:spPr>
        <a:xfrm rot="10800000">
          <a:off x="0" y="2979"/>
          <a:ext cx="8005665" cy="1350388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Тя се състои от четири части. </a:t>
          </a:r>
          <a:endParaRPr lang="en-US" sz="1200" kern="1200"/>
        </a:p>
      </dsp:txBody>
      <dsp:txXfrm rot="10800000">
        <a:off x="0" y="2979"/>
        <a:ext cx="8005665" cy="877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3155A-04CA-4A4D-854D-D6743FBA4D2D}">
      <dsp:nvSpPr>
        <dsp:cNvPr id="0" name=""/>
        <dsp:cNvSpPr/>
      </dsp:nvSpPr>
      <dsp:spPr>
        <a:xfrm>
          <a:off x="0" y="103435"/>
          <a:ext cx="7728267" cy="11747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Авторът измолва от Бога творческо вдъхновение – „да ме лъхне с пламенното слово“;</a:t>
          </a:r>
          <a:endParaRPr lang="en-US" sz="2100" kern="1200"/>
        </a:p>
      </dsp:txBody>
      <dsp:txXfrm>
        <a:off x="57347" y="160782"/>
        <a:ext cx="7613573" cy="1060059"/>
      </dsp:txXfrm>
    </dsp:sp>
    <dsp:sp modelId="{D4B179B0-76B0-4A41-9A30-286F39708488}">
      <dsp:nvSpPr>
        <dsp:cNvPr id="0" name=""/>
        <dsp:cNvSpPr/>
      </dsp:nvSpPr>
      <dsp:spPr>
        <a:xfrm>
          <a:off x="0" y="1338668"/>
          <a:ext cx="7728267" cy="1174753"/>
        </a:xfrm>
        <a:prstGeom prst="roundRect">
          <a:avLst/>
        </a:prstGeom>
        <a:solidFill>
          <a:schemeClr val="accent2">
            <a:hueOff val="542858"/>
            <a:satOff val="-16260"/>
            <a:lumOff val="352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Разкрива радостта си от приобщаването на българския народ към духовното просветление на християнството – „законът твой е жив светилник“;</a:t>
          </a:r>
          <a:endParaRPr lang="en-US" sz="2100" kern="1200"/>
        </a:p>
      </dsp:txBody>
      <dsp:txXfrm>
        <a:off x="57347" y="1396015"/>
        <a:ext cx="7613573" cy="1060059"/>
      </dsp:txXfrm>
    </dsp:sp>
    <dsp:sp modelId="{1866D04F-A331-4F9A-917A-0A17140551D1}">
      <dsp:nvSpPr>
        <dsp:cNvPr id="0" name=""/>
        <dsp:cNvSpPr/>
      </dsp:nvSpPr>
      <dsp:spPr>
        <a:xfrm>
          <a:off x="0" y="2573901"/>
          <a:ext cx="7728267" cy="1174753"/>
        </a:xfrm>
        <a:prstGeom prst="roundRect">
          <a:avLst/>
        </a:prstGeom>
        <a:solidFill>
          <a:schemeClr val="accent2">
            <a:hueOff val="1085715"/>
            <a:satOff val="-32521"/>
            <a:lumOff val="705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Утвърждава вярата си в духовното израстване и сплотяването на народа чрез християнските ценности – „литна днес и славянското племе“;</a:t>
          </a:r>
          <a:endParaRPr lang="en-US" sz="2100" kern="1200"/>
        </a:p>
      </dsp:txBody>
      <dsp:txXfrm>
        <a:off x="57347" y="2631248"/>
        <a:ext cx="7613573" cy="1060059"/>
      </dsp:txXfrm>
    </dsp:sp>
    <dsp:sp modelId="{6DD52C90-D24D-4078-AD4E-93B9C8A6DF88}">
      <dsp:nvSpPr>
        <dsp:cNvPr id="0" name=""/>
        <dsp:cNvSpPr/>
      </dsp:nvSpPr>
      <dsp:spPr>
        <a:xfrm>
          <a:off x="0" y="3809135"/>
          <a:ext cx="7728267" cy="1174753"/>
        </a:xfrm>
        <a:prstGeom prst="roundRect">
          <a:avLst/>
        </a:prstGeom>
        <a:solidFill>
          <a:schemeClr val="accent2">
            <a:hueOff val="1628573"/>
            <a:satOff val="-48781"/>
            <a:lumOff val="1058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Отправя молитва – „ръце вдигам да получа мъдрост“ – за духовна сила и просветление;</a:t>
          </a:r>
          <a:endParaRPr lang="en-US" sz="2100" kern="1200"/>
        </a:p>
      </dsp:txBody>
      <dsp:txXfrm>
        <a:off x="57347" y="3866482"/>
        <a:ext cx="7613573" cy="1060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4D2EF-7FFE-47FD-927C-F62456EE5E28}">
      <dsp:nvSpPr>
        <dsp:cNvPr id="0" name=""/>
        <dsp:cNvSpPr/>
      </dsp:nvSpPr>
      <dsp:spPr>
        <a:xfrm>
          <a:off x="0" y="143362"/>
          <a:ext cx="7728267" cy="11547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Подчертава значението на делото чрез контраста между библейските образи „злоба фараонска“ – „херувимска сила шестокрила“;</a:t>
          </a:r>
          <a:endParaRPr lang="en-US" sz="2100" kern="1200"/>
        </a:p>
      </dsp:txBody>
      <dsp:txXfrm>
        <a:off x="56372" y="199734"/>
        <a:ext cx="7615523" cy="1042045"/>
      </dsp:txXfrm>
    </dsp:sp>
    <dsp:sp modelId="{44C2B54D-739F-47D4-A35D-08C65A36B9B4}">
      <dsp:nvSpPr>
        <dsp:cNvPr id="0" name=""/>
        <dsp:cNvSpPr/>
      </dsp:nvSpPr>
      <dsp:spPr>
        <a:xfrm>
          <a:off x="0" y="1358632"/>
          <a:ext cx="7728267" cy="1154789"/>
        </a:xfrm>
        <a:prstGeom prst="roundRect">
          <a:avLst/>
        </a:prstGeom>
        <a:solidFill>
          <a:schemeClr val="accent2">
            <a:hueOff val="542858"/>
            <a:satOff val="-16260"/>
            <a:lumOff val="352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Изразява идеята за приемствеността – „що учителите двама начертаха“, която се свързва с идеята за преклонението пред идеала;</a:t>
          </a:r>
          <a:endParaRPr lang="en-US" sz="2100" kern="1200"/>
        </a:p>
      </dsp:txBody>
      <dsp:txXfrm>
        <a:off x="56372" y="1415004"/>
        <a:ext cx="7615523" cy="1042045"/>
      </dsp:txXfrm>
    </dsp:sp>
    <dsp:sp modelId="{92F7073E-E7D7-4FAA-B48E-ED32AFC022B1}">
      <dsp:nvSpPr>
        <dsp:cNvPr id="0" name=""/>
        <dsp:cNvSpPr/>
      </dsp:nvSpPr>
      <dsp:spPr>
        <a:xfrm>
          <a:off x="0" y="2573902"/>
          <a:ext cx="7728267" cy="1154789"/>
        </a:xfrm>
        <a:prstGeom prst="roundRect">
          <a:avLst/>
        </a:prstGeom>
        <a:solidFill>
          <a:schemeClr val="accent2">
            <a:hueOff val="1085715"/>
            <a:satOff val="-32521"/>
            <a:lumOff val="7059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Изповядва надеждата си да бъде проповедник на божествените истини, като ги „преведе“ на разбираем за своя новопокръстен народ език – „Да направя явно твоето слово за народа“;</a:t>
          </a:r>
          <a:endParaRPr lang="en-US" sz="2100" kern="1200"/>
        </a:p>
      </dsp:txBody>
      <dsp:txXfrm>
        <a:off x="56372" y="2630274"/>
        <a:ext cx="7615523" cy="1042045"/>
      </dsp:txXfrm>
    </dsp:sp>
    <dsp:sp modelId="{F9E90B3F-9F08-4AF0-85D2-E0810846FCB8}">
      <dsp:nvSpPr>
        <dsp:cNvPr id="0" name=""/>
        <dsp:cNvSpPr/>
      </dsp:nvSpPr>
      <dsp:spPr>
        <a:xfrm>
          <a:off x="0" y="3789172"/>
          <a:ext cx="7728267" cy="1154789"/>
        </a:xfrm>
        <a:prstGeom prst="roundRect">
          <a:avLst/>
        </a:prstGeom>
        <a:solidFill>
          <a:schemeClr val="accent2">
            <a:hueOff val="1628573"/>
            <a:satOff val="-48781"/>
            <a:lumOff val="10588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100" kern="1200"/>
            <a:t>Прославя Светата троица във финалните стихове на творбата.</a:t>
          </a:r>
          <a:endParaRPr lang="en-US" sz="2100" kern="1200"/>
        </a:p>
      </dsp:txBody>
      <dsp:txXfrm>
        <a:off x="56372" y="3845544"/>
        <a:ext cx="7615523" cy="1042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83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1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1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8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1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8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1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9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47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3E6FA01-940D-47DA-8BEB-C25F03876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Константин Преславски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03434C30-7334-4407-AB07-06AA02116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„Азбучна молитва“</a:t>
            </a:r>
          </a:p>
        </p:txBody>
      </p:sp>
    </p:spTree>
    <p:extLst>
      <p:ext uri="{BB962C8B-B14F-4D97-AF65-F5344CB8AC3E}">
        <p14:creationId xmlns:p14="http://schemas.microsoft.com/office/powerpoint/2010/main" val="349190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51DEF35-36E5-4A27-A7F2-9B7BC145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758952"/>
            <a:ext cx="2947482" cy="2670048"/>
          </a:xfrm>
        </p:spPr>
        <p:txBody>
          <a:bodyPr>
            <a:normAutofit/>
          </a:bodyPr>
          <a:lstStyle/>
          <a:p>
            <a:r>
              <a:rPr lang="bg-BG" dirty="0"/>
              <a:t>Смислова функция на акростиха в „Азбучна молитва“</a:t>
            </a:r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3B0D919E-D564-4EBF-A66E-3B781D346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499692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F242E40-88C8-4049-8BCE-7A805988D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76260"/>
            <a:ext cx="3461018" cy="241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8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6EA076F-C654-4767-BE60-460929FE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Композиция и символика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25502B4-889E-478B-9498-3812DF2AF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Стихотворението</a:t>
            </a:r>
            <a:r>
              <a:rPr lang="ru-RU" dirty="0"/>
              <a:t> се </a:t>
            </a:r>
            <a:r>
              <a:rPr lang="ru-RU" dirty="0" err="1"/>
              <a:t>състои</a:t>
            </a:r>
            <a:r>
              <a:rPr lang="ru-RU" dirty="0"/>
              <a:t> от 40 стиха, число, </a:t>
            </a:r>
            <a:r>
              <a:rPr lang="ru-RU" dirty="0" err="1"/>
              <a:t>което</a:t>
            </a:r>
            <a:r>
              <a:rPr lang="ru-RU" dirty="0"/>
              <a:t> </a:t>
            </a:r>
            <a:r>
              <a:rPr lang="ru-RU" dirty="0" err="1"/>
              <a:t>също</a:t>
            </a:r>
            <a:r>
              <a:rPr lang="ru-RU" dirty="0"/>
              <a:t> е символично, </a:t>
            </a:r>
            <a:r>
              <a:rPr lang="ru-RU" dirty="0" err="1"/>
              <a:t>защото</a:t>
            </a:r>
            <a:r>
              <a:rPr lang="ru-RU" dirty="0"/>
              <a:t> на </a:t>
            </a:r>
            <a:r>
              <a:rPr lang="ru-RU" dirty="0" err="1"/>
              <a:t>четиридесетия</a:t>
            </a:r>
            <a:r>
              <a:rPr lang="ru-RU" dirty="0"/>
              <a:t> </a:t>
            </a:r>
            <a:r>
              <a:rPr lang="ru-RU" dirty="0" err="1"/>
              <a:t>ден</a:t>
            </a:r>
            <a:r>
              <a:rPr lang="ru-RU" dirty="0"/>
              <a:t> след </a:t>
            </a:r>
            <a:r>
              <a:rPr lang="ru-RU" dirty="0" err="1"/>
              <a:t>своето</a:t>
            </a:r>
            <a:r>
              <a:rPr lang="ru-RU" dirty="0"/>
              <a:t> </a:t>
            </a:r>
            <a:r>
              <a:rPr lang="ru-RU" dirty="0" err="1"/>
              <a:t>възкресение</a:t>
            </a:r>
            <a:r>
              <a:rPr lang="ru-RU" dirty="0"/>
              <a:t> Христос се </a:t>
            </a:r>
            <a:r>
              <a:rPr lang="ru-RU" dirty="0" err="1"/>
              <a:t>възнася</a:t>
            </a:r>
            <a:r>
              <a:rPr lang="ru-RU" dirty="0"/>
              <a:t> на </a:t>
            </a:r>
            <a:r>
              <a:rPr lang="ru-RU" dirty="0" err="1"/>
              <a:t>небето</a:t>
            </a:r>
            <a:r>
              <a:rPr lang="ru-RU" dirty="0"/>
              <a:t>, за да се </a:t>
            </a:r>
            <a:r>
              <a:rPr lang="ru-RU" dirty="0" err="1"/>
              <a:t>превърне</a:t>
            </a:r>
            <a:r>
              <a:rPr lang="ru-RU" dirty="0"/>
              <a:t> в Бог Син. </a:t>
            </a:r>
            <a:r>
              <a:rPr lang="ru-RU" dirty="0" err="1"/>
              <a:t>Първите</a:t>
            </a:r>
            <a:r>
              <a:rPr lang="ru-RU" dirty="0"/>
              <a:t> 36 стиха </a:t>
            </a:r>
            <a:r>
              <a:rPr lang="ru-RU" dirty="0" err="1"/>
              <a:t>следват</a:t>
            </a:r>
            <a:r>
              <a:rPr lang="ru-RU" dirty="0"/>
              <a:t> </a:t>
            </a:r>
            <a:r>
              <a:rPr lang="ru-RU" dirty="0" err="1"/>
              <a:t>реда</a:t>
            </a:r>
            <a:r>
              <a:rPr lang="ru-RU" dirty="0"/>
              <a:t> на </a:t>
            </a:r>
            <a:r>
              <a:rPr lang="ru-RU" dirty="0" err="1"/>
              <a:t>буквите</a:t>
            </a:r>
            <a:r>
              <a:rPr lang="ru-RU" dirty="0"/>
              <a:t> в </a:t>
            </a:r>
            <a:r>
              <a:rPr lang="ru-RU" dirty="0" err="1"/>
              <a:t>глаголическата</a:t>
            </a:r>
            <a:r>
              <a:rPr lang="ru-RU" dirty="0"/>
              <a:t> азбука, </a:t>
            </a:r>
            <a:r>
              <a:rPr lang="ru-RU" dirty="0" err="1"/>
              <a:t>която</a:t>
            </a:r>
            <a:r>
              <a:rPr lang="ru-RU" dirty="0"/>
              <a:t> се </a:t>
            </a:r>
            <a:r>
              <a:rPr lang="ru-RU" dirty="0" err="1"/>
              <a:t>състои</a:t>
            </a:r>
            <a:r>
              <a:rPr lang="ru-RU" dirty="0"/>
              <a:t> от 38 </a:t>
            </a:r>
            <a:r>
              <a:rPr lang="ru-RU" dirty="0" err="1"/>
              <a:t>букви</a:t>
            </a:r>
            <a:r>
              <a:rPr lang="ru-RU" dirty="0"/>
              <a:t>, но с </a:t>
            </a:r>
            <a:r>
              <a:rPr lang="ru-RU" dirty="0" err="1"/>
              <a:t>буквите</a:t>
            </a:r>
            <a:r>
              <a:rPr lang="ru-RU" dirty="0"/>
              <a:t> ь и ъ не </a:t>
            </a:r>
            <a:r>
              <a:rPr lang="ru-RU" dirty="0" err="1"/>
              <a:t>започва</a:t>
            </a:r>
            <a:r>
              <a:rPr lang="ru-RU" dirty="0"/>
              <a:t> </a:t>
            </a:r>
            <a:r>
              <a:rPr lang="ru-RU" dirty="0" err="1"/>
              <a:t>нито</a:t>
            </a:r>
            <a:r>
              <a:rPr lang="ru-RU" dirty="0"/>
              <a:t> </a:t>
            </a:r>
            <a:r>
              <a:rPr lang="ru-RU" dirty="0" err="1"/>
              <a:t>една</a:t>
            </a:r>
            <a:r>
              <a:rPr lang="ru-RU" dirty="0"/>
              <a:t> дума. </a:t>
            </a:r>
            <a:r>
              <a:rPr lang="ru-RU" dirty="0" err="1"/>
              <a:t>Последните</a:t>
            </a:r>
            <a:r>
              <a:rPr lang="ru-RU" dirty="0"/>
              <a:t> </a:t>
            </a:r>
            <a:r>
              <a:rPr lang="ru-RU" dirty="0" err="1"/>
              <a:t>четири</a:t>
            </a:r>
            <a:r>
              <a:rPr lang="ru-RU" dirty="0"/>
              <a:t> стиха </a:t>
            </a:r>
            <a:r>
              <a:rPr lang="ru-RU" dirty="0" err="1"/>
              <a:t>представляват</a:t>
            </a:r>
            <a:r>
              <a:rPr lang="ru-RU" dirty="0"/>
              <a:t> </a:t>
            </a:r>
            <a:r>
              <a:rPr lang="ru-RU" dirty="0" err="1"/>
              <a:t>ритуална</a:t>
            </a:r>
            <a:r>
              <a:rPr lang="ru-RU" dirty="0"/>
              <a:t> формула, </a:t>
            </a:r>
            <a:r>
              <a:rPr lang="ru-RU" dirty="0" err="1"/>
              <a:t>възхваляваща</a:t>
            </a:r>
            <a:r>
              <a:rPr lang="ru-RU" dirty="0"/>
              <a:t> Бога и </a:t>
            </a:r>
            <a:r>
              <a:rPr lang="ru-RU" dirty="0" err="1"/>
              <a:t>изразяваща</a:t>
            </a:r>
            <a:r>
              <a:rPr lang="ru-RU" dirty="0"/>
              <a:t> надежда за </a:t>
            </a:r>
            <a:r>
              <a:rPr lang="ru-RU" dirty="0" err="1"/>
              <a:t>безсмъртие</a:t>
            </a:r>
            <a:r>
              <a:rPr lang="ru-RU" dirty="0"/>
              <a:t> на </a:t>
            </a:r>
            <a:r>
              <a:rPr lang="ru-RU" dirty="0" err="1"/>
              <a:t>вярата</a:t>
            </a:r>
            <a:r>
              <a:rPr lang="ru-RU" dirty="0"/>
              <a:t>.</a:t>
            </a:r>
          </a:p>
          <a:p>
            <a:r>
              <a:rPr lang="ru-RU" dirty="0"/>
              <a:t>След </a:t>
            </a:r>
            <a:r>
              <a:rPr lang="ru-RU" dirty="0" err="1"/>
              <a:t>като</a:t>
            </a:r>
            <a:r>
              <a:rPr lang="ru-RU" dirty="0"/>
              <a:t> за удобство </a:t>
            </a:r>
            <a:r>
              <a:rPr lang="ru-RU" dirty="0" err="1"/>
              <a:t>глаголицата</a:t>
            </a:r>
            <a:r>
              <a:rPr lang="ru-RU" dirty="0"/>
              <a:t> е била заменена от </a:t>
            </a:r>
            <a:r>
              <a:rPr lang="ru-RU" dirty="0" err="1"/>
              <a:t>кирилицата</a:t>
            </a:r>
            <a:r>
              <a:rPr lang="ru-RU" dirty="0"/>
              <a:t>, </a:t>
            </a:r>
            <a:r>
              <a:rPr lang="ru-RU" dirty="0" err="1"/>
              <a:t>стихотворението</a:t>
            </a:r>
            <a:r>
              <a:rPr lang="ru-RU" dirty="0"/>
              <a:t> е било </a:t>
            </a:r>
            <a:r>
              <a:rPr lang="ru-RU" dirty="0" err="1"/>
              <a:t>преработено</a:t>
            </a:r>
            <a:r>
              <a:rPr lang="ru-RU" dirty="0"/>
              <a:t>, за да се </a:t>
            </a:r>
            <a:r>
              <a:rPr lang="ru-RU" dirty="0" err="1"/>
              <a:t>запази</a:t>
            </a:r>
            <a:r>
              <a:rPr lang="ru-RU" dirty="0"/>
              <a:t> </a:t>
            </a:r>
            <a:r>
              <a:rPr lang="ru-RU" dirty="0" err="1"/>
              <a:t>акростихът</a:t>
            </a:r>
            <a:r>
              <a:rPr lang="ru-RU" dirty="0"/>
              <a:t>. </a:t>
            </a:r>
            <a:r>
              <a:rPr lang="ru-RU" dirty="0" err="1"/>
              <a:t>Всъщност</a:t>
            </a:r>
            <a:r>
              <a:rPr lang="ru-RU" dirty="0"/>
              <a:t> </a:t>
            </a:r>
            <a:r>
              <a:rPr lang="ru-RU" dirty="0" err="1"/>
              <a:t>ние</a:t>
            </a:r>
            <a:r>
              <a:rPr lang="ru-RU" dirty="0"/>
              <a:t>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познаваме</a:t>
            </a:r>
            <a:r>
              <a:rPr lang="ru-RU" dirty="0"/>
              <a:t> от </a:t>
            </a:r>
            <a:r>
              <a:rPr lang="ru-RU" dirty="0" err="1"/>
              <a:t>различни</a:t>
            </a:r>
            <a:r>
              <a:rPr lang="ru-RU" dirty="0"/>
              <a:t> </a:t>
            </a:r>
            <a:r>
              <a:rPr lang="ru-RU" dirty="0" err="1"/>
              <a:t>кирилски</a:t>
            </a:r>
            <a:r>
              <a:rPr lang="ru-RU" dirty="0"/>
              <a:t> </a:t>
            </a:r>
            <a:r>
              <a:rPr lang="ru-RU" dirty="0" err="1"/>
              <a:t>преписи</a:t>
            </a:r>
            <a:r>
              <a:rPr lang="ru-RU" dirty="0"/>
              <a:t>, най-</a:t>
            </a:r>
            <a:r>
              <a:rPr lang="ru-RU" dirty="0" err="1"/>
              <a:t>ранният</a:t>
            </a:r>
            <a:r>
              <a:rPr lang="ru-RU" dirty="0"/>
              <a:t> от </a:t>
            </a:r>
            <a:r>
              <a:rPr lang="ru-RU" dirty="0" err="1"/>
              <a:t>които</a:t>
            </a:r>
            <a:r>
              <a:rPr lang="ru-RU" dirty="0"/>
              <a:t> е от края на XII в.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0137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E3D811F-11F6-4820-913A-B76FB1C2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bg-BG" dirty="0"/>
              <a:t>Композиция и символика</a:t>
            </a:r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E4E5EA26-4DBE-4771-A7EA-653FC1D6A8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920485"/>
              </p:ext>
            </p:extLst>
          </p:nvPr>
        </p:nvGraphicFramePr>
        <p:xfrm>
          <a:off x="3582955" y="298581"/>
          <a:ext cx="8005665" cy="623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26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278E2BD-1E6B-4B44-93A3-DECB5926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„Азбучна молитва“ – светогледни идеи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341E4BF-9C31-4671-B029-3532BB849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 Евангелието на св. Ап. Йоан Богослов с думата „Логос“ се означава Синът Божи – Исус Христос, Просветител и Учител на хората, защото просветлява душата им за божествените истини.</a:t>
            </a:r>
          </a:p>
          <a:p>
            <a:r>
              <a:rPr lang="bg-BG" dirty="0"/>
              <a:t>Темата за словото е основна в старобългарската литература. То е „дар от Бога“, чрез който всеки може да се избави от невежеството и греха. Словото е връзка между човека и Бога, духовен път за спасение.</a:t>
            </a:r>
          </a:p>
          <a:p>
            <a:r>
              <a:rPr lang="bg-BG" dirty="0"/>
              <a:t>В творбата молитвата за Словото е химн на писмеността. В нейното съдържание се открояват следните идеи:</a:t>
            </a:r>
          </a:p>
        </p:txBody>
      </p:sp>
    </p:spTree>
    <p:extLst>
      <p:ext uri="{BB962C8B-B14F-4D97-AF65-F5344CB8AC3E}">
        <p14:creationId xmlns:p14="http://schemas.microsoft.com/office/powerpoint/2010/main" val="388230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9C74B99-6258-45FA-BE1F-235EDF7E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bg-BG" dirty="0"/>
              <a:t>Светогледни идеи</a:t>
            </a:r>
          </a:p>
        </p:txBody>
      </p:sp>
      <p:graphicFrame>
        <p:nvGraphicFramePr>
          <p:cNvPr id="7" name="Контейнер за съдържание 2">
            <a:extLst>
              <a:ext uri="{FF2B5EF4-FFF2-40B4-BE49-F238E27FC236}">
                <a16:creationId xmlns:a16="http://schemas.microsoft.com/office/drawing/2014/main" id="{205BB293-E131-4277-8CC0-A869C6EE79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08595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51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BF0165F-4586-4115-84A0-A2BC15E4B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bg-BG" dirty="0"/>
              <a:t>Светогледни идеи</a:t>
            </a:r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0A15B57D-66CA-4FF0-B608-59F7BFE08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51965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12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CD57ED7-3FBF-4387-8322-1F0F2B97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123837"/>
            <a:ext cx="3545632" cy="4601183"/>
          </a:xfrm>
        </p:spPr>
        <p:txBody>
          <a:bodyPr/>
          <a:lstStyle/>
          <a:p>
            <a:r>
              <a:rPr lang="ru-RU" dirty="0" err="1"/>
              <a:t>Какъв</a:t>
            </a:r>
            <a:r>
              <a:rPr lang="ru-RU" dirty="0"/>
              <a:t> е </a:t>
            </a:r>
            <a:r>
              <a:rPr lang="ru-RU" dirty="0" err="1"/>
              <a:t>образът</a:t>
            </a:r>
            <a:r>
              <a:rPr lang="ru-RU" dirty="0"/>
              <a:t> на света, </a:t>
            </a:r>
            <a:r>
              <a:rPr lang="ru-RU" dirty="0" err="1"/>
              <a:t>създаден</a:t>
            </a:r>
            <a:r>
              <a:rPr lang="ru-RU" dirty="0"/>
              <a:t> от </a:t>
            </a:r>
            <a:r>
              <a:rPr lang="ru-RU" dirty="0" err="1"/>
              <a:t>стихотворението</a:t>
            </a:r>
            <a:r>
              <a:rPr lang="ru-RU" dirty="0"/>
              <a:t> „</a:t>
            </a:r>
            <a:r>
              <a:rPr lang="ru-RU" dirty="0" err="1"/>
              <a:t>Азбучна</a:t>
            </a:r>
            <a:r>
              <a:rPr lang="ru-RU" dirty="0"/>
              <a:t> молитва“?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EC3D747-FCEC-4CAD-8236-BD92EEAC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Както</a:t>
            </a:r>
            <a:r>
              <a:rPr lang="ru-RU" dirty="0"/>
              <a:t> всяка </a:t>
            </a:r>
            <a:r>
              <a:rPr lang="ru-RU" dirty="0" err="1"/>
              <a:t>средновековна</a:t>
            </a:r>
            <a:r>
              <a:rPr lang="ru-RU" dirty="0"/>
              <a:t> </a:t>
            </a:r>
            <a:r>
              <a:rPr lang="ru-RU" dirty="0" err="1"/>
              <a:t>творба</a:t>
            </a:r>
            <a:r>
              <a:rPr lang="ru-RU" dirty="0"/>
              <a:t> и „</a:t>
            </a:r>
            <a:r>
              <a:rPr lang="ru-RU" dirty="0" err="1"/>
              <a:t>Азбучната</a:t>
            </a:r>
            <a:r>
              <a:rPr lang="ru-RU" dirty="0"/>
              <a:t> молитва“ </a:t>
            </a:r>
            <a:r>
              <a:rPr lang="ru-RU" dirty="0" err="1"/>
              <a:t>създава</a:t>
            </a:r>
            <a:r>
              <a:rPr lang="ru-RU" dirty="0"/>
              <a:t> един символичен свят. </a:t>
            </a:r>
            <a:r>
              <a:rPr lang="ru-RU" dirty="0" err="1"/>
              <a:t>Символиката</a:t>
            </a:r>
            <a:r>
              <a:rPr lang="ru-RU" dirty="0"/>
              <a:t> се </a:t>
            </a:r>
            <a:r>
              <a:rPr lang="ru-RU" dirty="0" err="1"/>
              <a:t>съдържа</a:t>
            </a:r>
            <a:r>
              <a:rPr lang="ru-RU" dirty="0"/>
              <a:t> </a:t>
            </a:r>
            <a:r>
              <a:rPr lang="ru-RU" dirty="0" err="1"/>
              <a:t>както</a:t>
            </a:r>
            <a:r>
              <a:rPr lang="ru-RU" dirty="0"/>
              <a:t> в </a:t>
            </a:r>
            <a:r>
              <a:rPr lang="ru-RU" dirty="0" err="1"/>
              <a:t>неговото</a:t>
            </a:r>
            <a:r>
              <a:rPr lang="ru-RU" dirty="0"/>
              <a:t> </a:t>
            </a:r>
            <a:r>
              <a:rPr lang="ru-RU" dirty="0" err="1"/>
              <a:t>съдържание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и в </a:t>
            </a:r>
            <a:r>
              <a:rPr lang="ru-RU" dirty="0" err="1"/>
              <a:t>постройката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– </a:t>
            </a:r>
            <a:r>
              <a:rPr lang="ru-RU" dirty="0" err="1"/>
              <a:t>внимателно</a:t>
            </a:r>
            <a:r>
              <a:rPr lang="ru-RU" dirty="0"/>
              <a:t> </a:t>
            </a:r>
            <a:r>
              <a:rPr lang="ru-RU" dirty="0" err="1"/>
              <a:t>премислена</a:t>
            </a:r>
            <a:r>
              <a:rPr lang="ru-RU" dirty="0"/>
              <a:t> и </a:t>
            </a:r>
            <a:r>
              <a:rPr lang="ru-RU" dirty="0" err="1"/>
              <a:t>майсторски</a:t>
            </a:r>
            <a:r>
              <a:rPr lang="ru-RU" dirty="0"/>
              <a:t> </a:t>
            </a:r>
            <a:r>
              <a:rPr lang="ru-RU" dirty="0" err="1"/>
              <a:t>изпълнена</a:t>
            </a:r>
            <a:r>
              <a:rPr lang="ru-RU" dirty="0"/>
              <a:t>.</a:t>
            </a:r>
          </a:p>
          <a:p>
            <a:r>
              <a:rPr lang="ru-RU" dirty="0"/>
              <a:t>По отношение на </a:t>
            </a:r>
            <a:r>
              <a:rPr lang="ru-RU" dirty="0" err="1"/>
              <a:t>съдържанието</a:t>
            </a:r>
            <a:r>
              <a:rPr lang="ru-RU" dirty="0"/>
              <a:t> </a:t>
            </a:r>
            <a:r>
              <a:rPr lang="ru-RU" dirty="0" err="1"/>
              <a:t>стихотворението</a:t>
            </a:r>
            <a:r>
              <a:rPr lang="ru-RU" dirty="0"/>
              <a:t> ни </a:t>
            </a:r>
            <a:r>
              <a:rPr lang="ru-RU" dirty="0" err="1"/>
              <a:t>разкрива</a:t>
            </a:r>
            <a:r>
              <a:rPr lang="ru-RU" dirty="0"/>
              <a:t> един свят, </a:t>
            </a:r>
            <a:r>
              <a:rPr lang="ru-RU" dirty="0" err="1"/>
              <a:t>който</a:t>
            </a:r>
            <a:r>
              <a:rPr lang="ru-RU" dirty="0"/>
              <a:t> </a:t>
            </a:r>
            <a:r>
              <a:rPr lang="ru-RU" dirty="0" err="1"/>
              <a:t>преминава</a:t>
            </a:r>
            <a:r>
              <a:rPr lang="ru-RU" dirty="0"/>
              <a:t> от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състояние</a:t>
            </a:r>
            <a:r>
              <a:rPr lang="ru-RU" dirty="0"/>
              <a:t> в </a:t>
            </a:r>
            <a:r>
              <a:rPr lang="ru-RU" dirty="0" err="1"/>
              <a:t>друго</a:t>
            </a:r>
            <a:r>
              <a:rPr lang="ru-RU" dirty="0"/>
              <a:t>. Все </a:t>
            </a:r>
            <a:r>
              <a:rPr lang="ru-RU" dirty="0" err="1"/>
              <a:t>още</a:t>
            </a:r>
            <a:r>
              <a:rPr lang="ru-RU" dirty="0"/>
              <a:t> не е много далече </a:t>
            </a:r>
            <a:r>
              <a:rPr lang="ru-RU" dirty="0" err="1"/>
              <a:t>времето</a:t>
            </a:r>
            <a:r>
              <a:rPr lang="ru-RU" dirty="0"/>
              <a:t>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славянското</a:t>
            </a:r>
            <a:r>
              <a:rPr lang="ru-RU" dirty="0"/>
              <a:t> </a:t>
            </a:r>
            <a:r>
              <a:rPr lang="ru-RU" dirty="0" err="1"/>
              <a:t>племе</a:t>
            </a:r>
            <a:r>
              <a:rPr lang="ru-RU" dirty="0"/>
              <a:t>,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което</a:t>
            </a:r>
            <a:r>
              <a:rPr lang="ru-RU" dirty="0"/>
              <a:t> принадлежи и </a:t>
            </a:r>
            <a:r>
              <a:rPr lang="ru-RU" dirty="0" err="1"/>
              <a:t>молещият</a:t>
            </a:r>
            <a:r>
              <a:rPr lang="ru-RU" dirty="0"/>
              <a:t> се, е било в плен на </a:t>
            </a:r>
            <a:r>
              <a:rPr lang="ru-RU" dirty="0" err="1"/>
              <a:t>тъмнината</a:t>
            </a:r>
            <a:r>
              <a:rPr lang="ru-RU" dirty="0"/>
              <a:t> и </a:t>
            </a:r>
            <a:r>
              <a:rPr lang="ru-RU" dirty="0" err="1"/>
              <a:t>заблудата</a:t>
            </a:r>
            <a:r>
              <a:rPr lang="ru-RU" dirty="0"/>
              <a:t>. </a:t>
            </a:r>
            <a:r>
              <a:rPr lang="ru-RU" dirty="0" err="1"/>
              <a:t>Познавайки</a:t>
            </a:r>
            <a:r>
              <a:rPr lang="ru-RU" dirty="0"/>
              <a:t> </a:t>
            </a:r>
            <a:r>
              <a:rPr lang="ru-RU" dirty="0" err="1"/>
              <a:t>истината</a:t>
            </a:r>
            <a:r>
              <a:rPr lang="ru-RU" dirty="0"/>
              <a:t> обаче, то се е </a:t>
            </a:r>
            <a:r>
              <a:rPr lang="ru-RU" dirty="0" err="1"/>
              <a:t>преродило</a:t>
            </a:r>
            <a:r>
              <a:rPr lang="ru-RU" dirty="0"/>
              <a:t> и се е </a:t>
            </a:r>
            <a:r>
              <a:rPr lang="ru-RU" dirty="0" err="1"/>
              <a:t>превърнало</a:t>
            </a:r>
            <a:r>
              <a:rPr lang="ru-RU" dirty="0"/>
              <a:t> в „нов народ“. </a:t>
            </a:r>
            <a:r>
              <a:rPr lang="ru-RU" dirty="0" err="1"/>
              <a:t>Този</a:t>
            </a:r>
            <a:r>
              <a:rPr lang="ru-RU" dirty="0"/>
              <a:t> нов народ вече е в </a:t>
            </a:r>
            <a:r>
              <a:rPr lang="ru-RU" dirty="0" err="1"/>
              <a:t>състояние</a:t>
            </a:r>
            <a:r>
              <a:rPr lang="ru-RU" dirty="0"/>
              <a:t> да полети и да се </a:t>
            </a:r>
            <a:r>
              <a:rPr lang="ru-RU" dirty="0" err="1"/>
              <a:t>радва</a:t>
            </a:r>
            <a:r>
              <a:rPr lang="ru-RU" dirty="0"/>
              <a:t> на </a:t>
            </a:r>
            <a:r>
              <a:rPr lang="ru-RU" dirty="0" err="1"/>
              <a:t>възможността</a:t>
            </a:r>
            <a:r>
              <a:rPr lang="ru-RU" dirty="0"/>
              <a:t> да </a:t>
            </a:r>
            <a:r>
              <a:rPr lang="ru-RU" dirty="0" err="1"/>
              <a:t>общува</a:t>
            </a:r>
            <a:r>
              <a:rPr lang="ru-RU" dirty="0"/>
              <a:t> с Бога.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7136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9D0C35D-872F-4ADC-9AA3-0AB5261F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ru-RU" sz="2400"/>
              <a:t>Мястото на „Азбучна молитва“ в културната история</a:t>
            </a:r>
            <a:endParaRPr lang="bg-BG" sz="240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4E24E47-FB5B-4840-B7AE-63AF551C5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r>
              <a:rPr lang="ru-RU" sz="1400">
                <a:solidFill>
                  <a:srgbClr val="FFFFFF"/>
                </a:solidFill>
              </a:rPr>
              <a:t>Както всички книжовни паметници от този период, това стихотворение стои в началото на много важни процеси - разкриване същността на християнството, установяване на славянската писменост, развитието на книжовността и литературата. Без тях ние едва ли бихме се съхранили като самоосъзнат и културен народ. Ето защо това стихотворение, както и цялото Учително евангелие, което то предхожда, са се радвали на изключителна почит сред цялото славянство.</a:t>
            </a:r>
            <a:endParaRPr lang="bg-BG" sz="1400">
              <a:solidFill>
                <a:srgbClr val="FFFFFF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9FDEA74-5C49-4469-9224-933D2424A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25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8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658C22-2BBB-4CC7-AC94-BA42B45B4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E714D6-B8AE-4EAF-80CA-1900AE364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5FF4D2-5B53-429B-A7B0-CFB976C41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4534FF-958D-4EE0-BBD1-02B863179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1FF6295-77AF-45F4-82C2-3D7AEB0B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4705801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Личността на Константин Преславски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24088BCB-DBF9-40A6-98C4-F32A19644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28" b="3"/>
          <a:stretch/>
        </p:blipFill>
        <p:spPr>
          <a:xfrm>
            <a:off x="6586977" y="759599"/>
            <a:ext cx="4908848" cy="53306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ED2522-A39E-476E-B64C-958F92D47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629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D7D299-072B-4BF6-A359-0BE180D21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605138-1C68-4F6B-A3AA-5C6598986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586EDDB-898F-41DD-854E-3245E9B1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bg-BG" dirty="0"/>
              <a:t>Личността на автора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FE70BA7-A3CC-4FF5-84FB-A9F5EF3AA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ru-RU" sz="1600" dirty="0">
                <a:solidFill>
                  <a:srgbClr val="FFFFFF"/>
                </a:solidFill>
              </a:rPr>
              <a:t>Константин епископ </a:t>
            </a:r>
            <a:r>
              <a:rPr lang="ru-RU" sz="1600" dirty="0" err="1">
                <a:solidFill>
                  <a:srgbClr val="FFFFFF"/>
                </a:solidFill>
              </a:rPr>
              <a:t>Преславски</a:t>
            </a:r>
            <a:r>
              <a:rPr lang="ru-RU" sz="1600" dirty="0">
                <a:solidFill>
                  <a:srgbClr val="FFFFFF"/>
                </a:solidFill>
              </a:rPr>
              <a:t> (9. век-10. век) е </a:t>
            </a:r>
            <a:r>
              <a:rPr lang="ru-RU" sz="1600" dirty="0" err="1">
                <a:solidFill>
                  <a:srgbClr val="FFFFFF"/>
                </a:solidFill>
              </a:rPr>
              <a:t>старобългарски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писател</a:t>
            </a:r>
            <a:r>
              <a:rPr lang="ru-RU" sz="1600" dirty="0">
                <a:solidFill>
                  <a:srgbClr val="FFFFFF"/>
                </a:solidFill>
              </a:rPr>
              <a:t> и </a:t>
            </a:r>
            <a:r>
              <a:rPr lang="ru-RU" sz="1600" dirty="0" err="1">
                <a:solidFill>
                  <a:srgbClr val="FFFFFF"/>
                </a:solidFill>
              </a:rPr>
              <a:t>църковен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деец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представител</a:t>
            </a:r>
            <a:r>
              <a:rPr lang="ru-RU" sz="1600" dirty="0">
                <a:solidFill>
                  <a:srgbClr val="FFFFFF"/>
                </a:solidFill>
              </a:rPr>
              <a:t> на </a:t>
            </a:r>
            <a:r>
              <a:rPr lang="ru-RU" sz="1600" dirty="0" err="1">
                <a:solidFill>
                  <a:srgbClr val="FFFFFF"/>
                </a:solidFill>
              </a:rPr>
              <a:t>Преславската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книжовна</a:t>
            </a:r>
            <a:r>
              <a:rPr lang="ru-RU" sz="1600" dirty="0">
                <a:solidFill>
                  <a:srgbClr val="FFFFFF"/>
                </a:solidFill>
              </a:rPr>
              <a:t> школа. Той е </a:t>
            </a:r>
            <a:r>
              <a:rPr lang="ru-RU" sz="1600" dirty="0" err="1">
                <a:solidFill>
                  <a:srgbClr val="FFFFFF"/>
                </a:solidFill>
              </a:rPr>
              <a:t>една</a:t>
            </a:r>
            <a:r>
              <a:rPr lang="ru-RU" sz="1600" dirty="0">
                <a:solidFill>
                  <a:srgbClr val="FFFFFF"/>
                </a:solidFill>
              </a:rPr>
              <a:t> от най-</a:t>
            </a:r>
            <a:r>
              <a:rPr lang="ru-RU" sz="1600" dirty="0" err="1">
                <a:solidFill>
                  <a:srgbClr val="FFFFFF"/>
                </a:solidFill>
              </a:rPr>
              <a:t>значителните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фигури</a:t>
            </a:r>
            <a:r>
              <a:rPr lang="ru-RU" sz="1600" dirty="0">
                <a:solidFill>
                  <a:srgbClr val="FFFFFF"/>
                </a:solidFill>
              </a:rPr>
              <a:t> в </a:t>
            </a:r>
            <a:r>
              <a:rPr lang="ru-RU" sz="1600" dirty="0" err="1">
                <a:solidFill>
                  <a:srgbClr val="FFFFFF"/>
                </a:solidFill>
              </a:rPr>
              <a:t>историята</a:t>
            </a:r>
            <a:r>
              <a:rPr lang="ru-RU" sz="1600" dirty="0">
                <a:solidFill>
                  <a:srgbClr val="FFFFFF"/>
                </a:solidFill>
              </a:rPr>
              <a:t> на </a:t>
            </a:r>
            <a:r>
              <a:rPr lang="ru-RU" sz="1600" dirty="0" err="1">
                <a:solidFill>
                  <a:srgbClr val="FFFFFF"/>
                </a:solidFill>
              </a:rPr>
              <a:t>старобългарската</a:t>
            </a:r>
            <a:r>
              <a:rPr lang="ru-RU" sz="1600" dirty="0">
                <a:solidFill>
                  <a:srgbClr val="FFFFFF"/>
                </a:solidFill>
              </a:rPr>
              <a:t> духовна </a:t>
            </a:r>
            <a:r>
              <a:rPr lang="ru-RU" sz="1600" dirty="0" err="1">
                <a:solidFill>
                  <a:srgbClr val="FFFFFF"/>
                </a:solidFill>
              </a:rPr>
              <a:t>култура</a:t>
            </a:r>
            <a:r>
              <a:rPr lang="ru-RU" sz="1600" dirty="0">
                <a:solidFill>
                  <a:srgbClr val="FFFFFF"/>
                </a:solidFill>
              </a:rPr>
              <a:t>.</a:t>
            </a:r>
          </a:p>
          <a:p>
            <a:endParaRPr lang="ru-RU" sz="1600" dirty="0">
              <a:solidFill>
                <a:srgbClr val="FFFFFF"/>
              </a:solidFill>
            </a:endParaRPr>
          </a:p>
          <a:p>
            <a:r>
              <a:rPr lang="ru-RU" sz="1600" dirty="0">
                <a:solidFill>
                  <a:srgbClr val="FFFFFF"/>
                </a:solidFill>
              </a:rPr>
              <a:t>Той е непосредствен ученик на </a:t>
            </a:r>
            <a:r>
              <a:rPr lang="ru-RU" sz="1600" dirty="0" err="1">
                <a:solidFill>
                  <a:srgbClr val="FFFFFF"/>
                </a:solidFill>
              </a:rPr>
              <a:t>славянския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първоучител</a:t>
            </a:r>
            <a:r>
              <a:rPr lang="ru-RU" sz="1600" dirty="0">
                <a:solidFill>
                  <a:srgbClr val="FFFFFF"/>
                </a:solidFill>
              </a:rPr>
              <a:t> св. </a:t>
            </a:r>
            <a:r>
              <a:rPr lang="ru-RU" sz="1600" dirty="0" err="1">
                <a:solidFill>
                  <a:srgbClr val="FFFFFF"/>
                </a:solidFill>
              </a:rPr>
              <a:t>Методий</a:t>
            </a:r>
            <a:r>
              <a:rPr lang="ru-RU" sz="1600" dirty="0">
                <a:solidFill>
                  <a:srgbClr val="FFFFFF"/>
                </a:solidFill>
              </a:rPr>
              <a:t>. </a:t>
            </a:r>
            <a:r>
              <a:rPr lang="ru-RU" sz="1600" dirty="0" err="1">
                <a:solidFill>
                  <a:srgbClr val="FFFFFF"/>
                </a:solidFill>
              </a:rPr>
              <a:t>Биографичните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данни</a:t>
            </a:r>
            <a:r>
              <a:rPr lang="ru-RU" sz="1600" dirty="0">
                <a:solidFill>
                  <a:srgbClr val="FFFFFF"/>
                </a:solidFill>
              </a:rPr>
              <a:t> за него </a:t>
            </a:r>
            <a:r>
              <a:rPr lang="ru-RU" sz="1600" dirty="0" err="1">
                <a:solidFill>
                  <a:srgbClr val="FFFFFF"/>
                </a:solidFill>
              </a:rPr>
              <a:t>са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твърде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оскъдни</a:t>
            </a:r>
            <a:r>
              <a:rPr lang="ru-RU" sz="1600" dirty="0">
                <a:solidFill>
                  <a:srgbClr val="FFFFFF"/>
                </a:solidFill>
              </a:rPr>
              <a:t>. </a:t>
            </a:r>
            <a:r>
              <a:rPr lang="ru-RU" sz="1600" dirty="0" err="1">
                <a:solidFill>
                  <a:srgbClr val="FFFFFF"/>
                </a:solidFill>
              </a:rPr>
              <a:t>Знае</a:t>
            </a:r>
            <a:r>
              <a:rPr lang="ru-RU" sz="1600" dirty="0">
                <a:solidFill>
                  <a:srgbClr val="FFFFFF"/>
                </a:solidFill>
              </a:rPr>
              <a:t> се, че след </a:t>
            </a:r>
            <a:r>
              <a:rPr lang="ru-RU" sz="1600" dirty="0" err="1">
                <a:solidFill>
                  <a:srgbClr val="FFFFFF"/>
                </a:solidFill>
              </a:rPr>
              <a:t>смъртта</a:t>
            </a:r>
            <a:r>
              <a:rPr lang="ru-RU" sz="1600" dirty="0">
                <a:solidFill>
                  <a:srgbClr val="FFFFFF"/>
                </a:solidFill>
              </a:rPr>
              <a:t> на </a:t>
            </a:r>
            <a:r>
              <a:rPr lang="ru-RU" sz="1600" dirty="0" err="1">
                <a:solidFill>
                  <a:srgbClr val="FFFFFF"/>
                </a:solidFill>
              </a:rPr>
              <a:t>Методий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заедно</a:t>
            </a:r>
            <a:r>
              <a:rPr lang="ru-RU" sz="1600" dirty="0">
                <a:solidFill>
                  <a:srgbClr val="FFFFFF"/>
                </a:solidFill>
              </a:rPr>
              <a:t> с </a:t>
            </a:r>
            <a:r>
              <a:rPr lang="ru-RU" sz="1600" dirty="0" err="1">
                <a:solidFill>
                  <a:srgbClr val="FFFFFF"/>
                </a:solidFill>
              </a:rPr>
              <a:t>други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негови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ученици</a:t>
            </a:r>
            <a:r>
              <a:rPr lang="ru-RU" sz="1600" dirty="0">
                <a:solidFill>
                  <a:srgbClr val="FFFFFF"/>
                </a:solidFill>
              </a:rPr>
              <a:t> бил подложен на </a:t>
            </a:r>
            <a:r>
              <a:rPr lang="ru-RU" sz="1600" dirty="0" err="1">
                <a:solidFill>
                  <a:srgbClr val="FFFFFF"/>
                </a:solidFill>
              </a:rPr>
              <a:t>преследване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продаден</a:t>
            </a:r>
            <a:r>
              <a:rPr lang="ru-RU" sz="1600" dirty="0">
                <a:solidFill>
                  <a:srgbClr val="FFFFFF"/>
                </a:solidFill>
              </a:rPr>
              <a:t> от </a:t>
            </a:r>
            <a:r>
              <a:rPr lang="ru-RU" sz="1600" dirty="0" err="1">
                <a:solidFill>
                  <a:srgbClr val="FFFFFF"/>
                </a:solidFill>
              </a:rPr>
              <a:t>немските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духовници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във</a:t>
            </a:r>
            <a:r>
              <a:rPr lang="ru-RU" sz="1600" dirty="0">
                <a:solidFill>
                  <a:srgbClr val="FFFFFF"/>
                </a:solidFill>
              </a:rPr>
              <a:t> Венеция, но </a:t>
            </a:r>
            <a:r>
              <a:rPr lang="ru-RU" sz="1600" dirty="0" err="1">
                <a:solidFill>
                  <a:srgbClr val="FFFFFF"/>
                </a:solidFill>
              </a:rPr>
              <a:t>успял</a:t>
            </a:r>
            <a:r>
              <a:rPr lang="ru-RU" sz="1600" dirty="0">
                <a:solidFill>
                  <a:srgbClr val="FFFFFF"/>
                </a:solidFill>
              </a:rPr>
              <a:t> да се </a:t>
            </a:r>
            <a:r>
              <a:rPr lang="ru-RU" sz="1600" dirty="0" err="1">
                <a:solidFill>
                  <a:srgbClr val="FFFFFF"/>
                </a:solidFill>
              </a:rPr>
              <a:t>прехвърли</a:t>
            </a:r>
            <a:r>
              <a:rPr lang="ru-RU" sz="1600" dirty="0">
                <a:solidFill>
                  <a:srgbClr val="FFFFFF"/>
                </a:solidFill>
              </a:rPr>
              <a:t> в </a:t>
            </a:r>
            <a:r>
              <a:rPr lang="ru-RU" sz="1600" dirty="0" err="1">
                <a:solidFill>
                  <a:srgbClr val="FFFFFF"/>
                </a:solidFill>
              </a:rPr>
              <a:t>Цариград</a:t>
            </a:r>
            <a:r>
              <a:rPr lang="ru-RU" sz="1600" dirty="0">
                <a:solidFill>
                  <a:srgbClr val="FFFFFF"/>
                </a:solidFill>
              </a:rPr>
              <a:t> и </a:t>
            </a:r>
            <a:r>
              <a:rPr lang="ru-RU" sz="1600" dirty="0" err="1">
                <a:solidFill>
                  <a:srgbClr val="FFFFFF"/>
                </a:solidFill>
              </a:rPr>
              <a:t>оттам</a:t>
            </a:r>
            <a:r>
              <a:rPr lang="ru-RU" sz="1600" dirty="0">
                <a:solidFill>
                  <a:srgbClr val="FFFFFF"/>
                </a:solidFill>
              </a:rPr>
              <a:t> да </a:t>
            </a:r>
            <a:r>
              <a:rPr lang="ru-RU" sz="1600" dirty="0" err="1">
                <a:solidFill>
                  <a:srgbClr val="FFFFFF"/>
                </a:solidFill>
              </a:rPr>
              <a:t>дойде</a:t>
            </a:r>
            <a:r>
              <a:rPr lang="ru-RU" sz="1600" dirty="0">
                <a:solidFill>
                  <a:srgbClr val="FFFFFF"/>
                </a:solidFill>
              </a:rPr>
              <a:t> в </a:t>
            </a:r>
            <a:r>
              <a:rPr lang="ru-RU" sz="1600" dirty="0" err="1">
                <a:solidFill>
                  <a:srgbClr val="FFFFFF"/>
                </a:solidFill>
              </a:rPr>
              <a:t>България</a:t>
            </a:r>
            <a:r>
              <a:rPr lang="ru-RU" sz="1600" dirty="0">
                <a:solidFill>
                  <a:srgbClr val="FFFFFF"/>
                </a:solidFill>
              </a:rPr>
              <a:t>. След </a:t>
            </a:r>
            <a:r>
              <a:rPr lang="ru-RU" sz="1600" dirty="0" err="1">
                <a:solidFill>
                  <a:srgbClr val="FFFFFF"/>
                </a:solidFill>
              </a:rPr>
              <a:t>окончателното</a:t>
            </a:r>
            <a:r>
              <a:rPr lang="ru-RU" sz="1600" dirty="0">
                <a:solidFill>
                  <a:srgbClr val="FFFFFF"/>
                </a:solidFill>
              </a:rPr>
              <a:t> </a:t>
            </a:r>
            <a:r>
              <a:rPr lang="ru-RU" sz="1600" dirty="0" err="1">
                <a:solidFill>
                  <a:srgbClr val="FFFFFF"/>
                </a:solidFill>
              </a:rPr>
              <a:t>преместване</a:t>
            </a:r>
            <a:r>
              <a:rPr lang="ru-RU" sz="1600" dirty="0">
                <a:solidFill>
                  <a:srgbClr val="FFFFFF"/>
                </a:solidFill>
              </a:rPr>
              <a:t> на </a:t>
            </a:r>
            <a:r>
              <a:rPr lang="ru-RU" sz="1600" dirty="0" err="1">
                <a:solidFill>
                  <a:srgbClr val="FFFFFF"/>
                </a:solidFill>
              </a:rPr>
              <a:t>архиепископията</a:t>
            </a:r>
            <a:r>
              <a:rPr lang="ru-RU" sz="1600" dirty="0">
                <a:solidFill>
                  <a:srgbClr val="FFFFFF"/>
                </a:solidFill>
              </a:rPr>
              <a:t> от </a:t>
            </a:r>
            <a:r>
              <a:rPr lang="ru-RU" sz="1600" dirty="0" err="1">
                <a:solidFill>
                  <a:srgbClr val="FFFFFF"/>
                </a:solidFill>
              </a:rPr>
              <a:t>Плиска</a:t>
            </a:r>
            <a:r>
              <a:rPr lang="ru-RU" sz="1600" dirty="0">
                <a:solidFill>
                  <a:srgbClr val="FFFFFF"/>
                </a:solidFill>
              </a:rPr>
              <a:t> в </a:t>
            </a:r>
            <a:r>
              <a:rPr lang="ru-RU" sz="1600" dirty="0" err="1">
                <a:solidFill>
                  <a:srgbClr val="FFFFFF"/>
                </a:solidFill>
              </a:rPr>
              <a:t>Преслав</a:t>
            </a:r>
            <a:r>
              <a:rPr lang="ru-RU" sz="1600" dirty="0">
                <a:solidFill>
                  <a:srgbClr val="FFFFFF"/>
                </a:solidFill>
              </a:rPr>
              <a:t>, </a:t>
            </a:r>
            <a:r>
              <a:rPr lang="ru-RU" sz="1600" dirty="0" err="1">
                <a:solidFill>
                  <a:srgbClr val="FFFFFF"/>
                </a:solidFill>
              </a:rPr>
              <a:t>презвитер</a:t>
            </a:r>
            <a:r>
              <a:rPr lang="ru-RU" sz="1600" dirty="0">
                <a:solidFill>
                  <a:srgbClr val="FFFFFF"/>
                </a:solidFill>
              </a:rPr>
              <a:t> Константин е </a:t>
            </a:r>
            <a:r>
              <a:rPr lang="ru-RU" sz="1600" dirty="0" err="1">
                <a:solidFill>
                  <a:srgbClr val="FFFFFF"/>
                </a:solidFill>
              </a:rPr>
              <a:t>поставен</a:t>
            </a:r>
            <a:r>
              <a:rPr lang="ru-RU" sz="1600" dirty="0">
                <a:solidFill>
                  <a:srgbClr val="FFFFFF"/>
                </a:solidFill>
              </a:rPr>
              <a:t> за </a:t>
            </a:r>
            <a:r>
              <a:rPr lang="ru-RU" sz="1600" dirty="0" err="1">
                <a:solidFill>
                  <a:srgbClr val="FFFFFF"/>
                </a:solidFill>
              </a:rPr>
              <a:t>викарен</a:t>
            </a:r>
            <a:r>
              <a:rPr lang="ru-RU" sz="1600" dirty="0">
                <a:solidFill>
                  <a:srgbClr val="FFFFFF"/>
                </a:solidFill>
              </a:rPr>
              <a:t> епископ (помощник на архиепископа). Починал е в </a:t>
            </a:r>
            <a:r>
              <a:rPr lang="ru-RU" sz="1600" dirty="0" err="1">
                <a:solidFill>
                  <a:srgbClr val="FFFFFF"/>
                </a:solidFill>
              </a:rPr>
              <a:t>началото</a:t>
            </a:r>
            <a:r>
              <a:rPr lang="ru-RU" sz="1600" dirty="0">
                <a:solidFill>
                  <a:srgbClr val="FFFFFF"/>
                </a:solidFill>
              </a:rPr>
              <a:t> на X в.</a:t>
            </a:r>
            <a:endParaRPr lang="bg-BG" sz="1600" dirty="0">
              <a:solidFill>
                <a:srgbClr val="FFFFFF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DC7AEED-2D01-45C0-8887-352C8EDF5B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9" b="3"/>
          <a:stretch/>
        </p:blipFill>
        <p:spPr>
          <a:xfrm>
            <a:off x="7552944" y="758965"/>
            <a:ext cx="3778286" cy="533062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6F248D-01B8-4491-9506-88EAB82A7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271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E382A1C-8114-47E3-B968-883D292CD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1123837"/>
            <a:ext cx="3124763" cy="4782441"/>
          </a:xfrm>
        </p:spPr>
        <p:txBody>
          <a:bodyPr anchor="t">
            <a:normAutofit/>
          </a:bodyPr>
          <a:lstStyle/>
          <a:p>
            <a:r>
              <a:rPr lang="bg-BG" sz="1800" dirty="0">
                <a:solidFill>
                  <a:srgbClr val="FFFFFF"/>
                </a:solidFill>
              </a:rPr>
              <a:t>През 40-те години на 19.век учените откриват.</a:t>
            </a:r>
            <a:r>
              <a:rPr lang="bg-BG" sz="1800" i="1" dirty="0">
                <a:solidFill>
                  <a:srgbClr val="FFFFFF"/>
                </a:solidFill>
              </a:rPr>
              <a:t> </a:t>
            </a:r>
            <a:r>
              <a:rPr lang="bg-BG" sz="1800" i="1" dirty="0" err="1">
                <a:solidFill>
                  <a:srgbClr val="FFFFFF"/>
                </a:solidFill>
              </a:rPr>
              <a:t>Учителното</a:t>
            </a:r>
            <a:r>
              <a:rPr lang="bg-BG" sz="1800" i="1" dirty="0">
                <a:solidFill>
                  <a:srgbClr val="FFFFFF"/>
                </a:solidFill>
              </a:rPr>
              <a:t> евангели</a:t>
            </a:r>
            <a:r>
              <a:rPr lang="bg-BG" sz="1800" dirty="0">
                <a:solidFill>
                  <a:srgbClr val="FFFFFF"/>
                </a:solidFill>
              </a:rPr>
              <a:t>е Пълното заглавие на творбата е </a:t>
            </a:r>
            <a:r>
              <a:rPr lang="bg-BG" sz="1800" i="1" dirty="0">
                <a:solidFill>
                  <a:srgbClr val="FFFFFF"/>
                </a:solidFill>
              </a:rPr>
              <a:t>Пролог за Христа, отмерен на тълкуванието на Светото евангелие, написан от Константин.</a:t>
            </a:r>
            <a:r>
              <a:rPr lang="bg-BG" sz="1800" dirty="0">
                <a:solidFill>
                  <a:srgbClr val="FFFFFF"/>
                </a:solidFill>
              </a:rPr>
              <a:t> </a:t>
            </a:r>
          </a:p>
          <a:p>
            <a:r>
              <a:rPr lang="bg-BG" sz="1800" dirty="0">
                <a:solidFill>
                  <a:srgbClr val="FFFFFF"/>
                </a:solidFill>
              </a:rPr>
              <a:t>Той е участник във </a:t>
            </a:r>
            <a:r>
              <a:rPr lang="bg-BG" sz="1800" dirty="0" err="1">
                <a:solidFill>
                  <a:srgbClr val="FFFFFF"/>
                </a:solidFill>
              </a:rPr>
              <a:t>Великоморавската</a:t>
            </a:r>
            <a:r>
              <a:rPr lang="bg-BG" sz="1800" dirty="0">
                <a:solidFill>
                  <a:srgbClr val="FFFFFF"/>
                </a:solidFill>
              </a:rPr>
              <a:t> мисия, основоположник на </a:t>
            </a:r>
            <a:r>
              <a:rPr lang="bg-BG" sz="1800" dirty="0" err="1">
                <a:solidFill>
                  <a:srgbClr val="FFFFFF"/>
                </a:solidFill>
              </a:rPr>
              <a:t>химническата</a:t>
            </a:r>
            <a:r>
              <a:rPr lang="bg-BG" sz="1800" dirty="0">
                <a:solidFill>
                  <a:srgbClr val="FFFFFF"/>
                </a:solidFill>
              </a:rPr>
              <a:t> и </a:t>
            </a:r>
            <a:r>
              <a:rPr lang="bg-BG" sz="1800" dirty="0" err="1">
                <a:solidFill>
                  <a:srgbClr val="FFFFFF"/>
                </a:solidFill>
              </a:rPr>
              <a:t>декламативната</a:t>
            </a:r>
            <a:r>
              <a:rPr lang="bg-BG" sz="1800" dirty="0">
                <a:solidFill>
                  <a:srgbClr val="FFFFFF"/>
                </a:solidFill>
              </a:rPr>
              <a:t> поезия в старобългарската литература.</a:t>
            </a:r>
          </a:p>
          <a:p>
            <a:endParaRPr lang="bg-BG" sz="1500" dirty="0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A47B05D-B600-4AA8-AE8D-F1B1356ED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807817"/>
              </p:ext>
            </p:extLst>
          </p:nvPr>
        </p:nvGraphicFramePr>
        <p:xfrm>
          <a:off x="4292082" y="1123837"/>
          <a:ext cx="7072604" cy="424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302">
                  <a:extLst>
                    <a:ext uri="{9D8B030D-6E8A-4147-A177-3AD203B41FA5}">
                      <a16:colId xmlns:a16="http://schemas.microsoft.com/office/drawing/2014/main" val="1111362749"/>
                    </a:ext>
                  </a:extLst>
                </a:gridCol>
                <a:gridCol w="3536302">
                  <a:extLst>
                    <a:ext uri="{9D8B030D-6E8A-4147-A177-3AD203B41FA5}">
                      <a16:colId xmlns:a16="http://schemas.microsoft.com/office/drawing/2014/main" val="3860326045"/>
                    </a:ext>
                  </a:extLst>
                </a:gridCol>
              </a:tblGrid>
              <a:tr h="2069314">
                <a:tc>
                  <a:txBody>
                    <a:bodyPr/>
                    <a:lstStyle/>
                    <a:p>
                      <a:r>
                        <a:rPr lang="bg-BG" sz="3300" dirty="0" err="1"/>
                        <a:t>Химническа</a:t>
                      </a:r>
                      <a:r>
                        <a:rPr lang="bg-BG" sz="3300" dirty="0"/>
                        <a:t> поезия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bg-BG" sz="3300" dirty="0" err="1"/>
                        <a:t>Декламативна</a:t>
                      </a:r>
                      <a:r>
                        <a:rPr lang="bg-BG" sz="3300" dirty="0"/>
                        <a:t> поезия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815654889"/>
                  </a:ext>
                </a:extLst>
              </a:tr>
              <a:tr h="2069314">
                <a:tc>
                  <a:txBody>
                    <a:bodyPr/>
                    <a:lstStyle/>
                    <a:p>
                      <a:r>
                        <a:rPr lang="bg-BG" sz="3300" dirty="0"/>
                        <a:t>Песенна, култова поезия, използва се в богослужението</a:t>
                      </a:r>
                    </a:p>
                  </a:txBody>
                  <a:tcPr marL="167640" marR="167640" marT="83820" marB="83820"/>
                </a:tc>
                <a:tc>
                  <a:txBody>
                    <a:bodyPr/>
                    <a:lstStyle/>
                    <a:p>
                      <a:r>
                        <a:rPr lang="bg-BG" sz="3300" dirty="0"/>
                        <a:t>Непесенна, извънкултова поезия</a:t>
                      </a:r>
                    </a:p>
                  </a:txBody>
                  <a:tcPr marL="167640" marR="167640" marT="83820" marB="83820"/>
                </a:tc>
                <a:extLst>
                  <a:ext uri="{0D108BD9-81ED-4DB2-BD59-A6C34878D82A}">
                    <a16:rowId xmlns:a16="http://schemas.microsoft.com/office/drawing/2014/main" val="273436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188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5B6140-C717-4849-97CF-DF5F57D55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12541-9ED8-4D5C-91D5-BC28195BC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C10D082-9DE0-40FD-90AE-492FB8E81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1045029"/>
            <a:ext cx="6451109" cy="4739952"/>
          </a:xfrm>
        </p:spPr>
        <p:txBody>
          <a:bodyPr anchor="t">
            <a:normAutofit/>
          </a:bodyPr>
          <a:lstStyle/>
          <a:p>
            <a:r>
              <a:rPr lang="bg-BG" dirty="0">
                <a:solidFill>
                  <a:srgbClr val="FFFFFF"/>
                </a:solidFill>
              </a:rPr>
              <a:t>Творбата се състои от 51 поучителни беседи, които тълкуват и разясняват за християните съдържанието на евангелските текстове. Поучителните беседи са предназначени за четене в църквата в неделните календарни дни през цялата година – от Великден до Цветница. Всяка беседа се състои от встъпление, тълкувание и нравоучително заключение. За създаването на текстовете на </a:t>
            </a:r>
            <a:r>
              <a:rPr lang="bg-BG" dirty="0" err="1">
                <a:solidFill>
                  <a:srgbClr val="FFFFFF"/>
                </a:solidFill>
              </a:rPr>
              <a:t>Учителното</a:t>
            </a:r>
            <a:r>
              <a:rPr lang="bg-BG" dirty="0">
                <a:solidFill>
                  <a:srgbClr val="FFFFFF"/>
                </a:solidFill>
              </a:rPr>
              <a:t> евангелие К. Преславски използва византийски образци. Превежда Йоан Златоуст и Кирил Александрийски и така съставя тълкувателните части на беседите. Самостоятелно написва встъпленията и заключенията към тях. Единствено 42 беседа е цялостен оригинален текст.</a:t>
            </a:r>
          </a:p>
        </p:txBody>
      </p:sp>
      <p:pic>
        <p:nvPicPr>
          <p:cNvPr id="4" name="Картина 3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CABF2007-FF7F-4311-A661-8B702341C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3" r="1" b="40455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48FDCDC-1FA4-49FA-98EE-BC36A11F1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329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092D12-C345-4C42-81BB-EEEAC5ED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2E91F-0583-4184-949B-A90DE2550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4642228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BF51B63-BD0D-41C7-9988-DC3EC2ECB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306286"/>
            <a:ext cx="4016116" cy="4478695"/>
          </a:xfrm>
        </p:spPr>
        <p:txBody>
          <a:bodyPr anchor="t">
            <a:normAutofit/>
          </a:bodyPr>
          <a:lstStyle/>
          <a:p>
            <a:r>
              <a:rPr lang="bg-BG" dirty="0" err="1">
                <a:solidFill>
                  <a:srgbClr val="FFFFFF"/>
                </a:solidFill>
              </a:rPr>
              <a:t>Учителното</a:t>
            </a:r>
            <a:r>
              <a:rPr lang="bg-BG" dirty="0">
                <a:solidFill>
                  <a:srgbClr val="FFFFFF"/>
                </a:solidFill>
              </a:rPr>
              <a:t> евангелие съдържа два предговора, които също са дело на книжовника. Единият е в проза – от него се разбира, че поучителните беседи са написани по поръка на Наум, а вторият предговор е „Азбучна молитва“ – поетическо въведение, в което авторът отправя молитва към Бога за вдъхновение и сила, за да преведе тълкуванието на неделните проповеди.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1BEAC92-7454-467C-B396-72DB4826B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463" y="1171294"/>
            <a:ext cx="6193767" cy="45059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0955CFF-AE70-4EDA-8E89-88F2FC610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587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324DAD-3C03-4590-BDB0-ACCE29E8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D0ABBA-7770-4A8E-A402-3336AD7E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EB67BA4-E581-44D3-8038-0D599D37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48" r="-3" b="34660"/>
          <a:stretch/>
        </p:blipFill>
        <p:spPr>
          <a:xfrm>
            <a:off x="7545032" y="1123837"/>
            <a:ext cx="3778286" cy="502602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ACAFF7-48DF-441D-AF2E-21BC7596E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Контейнер за съдържание 2">
            <a:extLst>
              <a:ext uri="{FF2B5EF4-FFF2-40B4-BE49-F238E27FC236}">
                <a16:creationId xmlns:a16="http://schemas.microsoft.com/office/drawing/2014/main" id="{4A198FD3-C116-4CEB-9C6B-E1203EB48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814483"/>
              </p:ext>
            </p:extLst>
          </p:nvPr>
        </p:nvGraphicFramePr>
        <p:xfrm>
          <a:off x="289248" y="758952"/>
          <a:ext cx="6451109" cy="5390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7756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FB7A9B-784B-420E-958E-CFF26E6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4BA90-E9ED-4A63-A287-BAC727DE2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5608255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62B30D5-FEB4-4794-88EF-1BF36E3D3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758952"/>
            <a:ext cx="4998962" cy="5026029"/>
          </a:xfrm>
        </p:spPr>
        <p:txBody>
          <a:bodyPr anchor="t">
            <a:no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Смята се, че </a:t>
            </a:r>
            <a:r>
              <a:rPr lang="ru-RU" dirty="0" err="1">
                <a:solidFill>
                  <a:srgbClr val="FFFFFF"/>
                </a:solidFill>
              </a:rPr>
              <a:t>стихотворението</a:t>
            </a:r>
            <a:r>
              <a:rPr lang="ru-RU" dirty="0">
                <a:solidFill>
                  <a:srgbClr val="FFFFFF"/>
                </a:solidFill>
              </a:rPr>
              <a:t> е </a:t>
            </a:r>
            <a:r>
              <a:rPr lang="ru-RU" dirty="0" err="1">
                <a:solidFill>
                  <a:srgbClr val="FFFFFF"/>
                </a:solidFill>
              </a:rPr>
              <a:t>създадено</a:t>
            </a:r>
            <a:r>
              <a:rPr lang="ru-RU" dirty="0">
                <a:solidFill>
                  <a:srgbClr val="FFFFFF"/>
                </a:solidFill>
              </a:rPr>
              <a:t> по </a:t>
            </a:r>
            <a:r>
              <a:rPr lang="ru-RU" dirty="0" err="1">
                <a:solidFill>
                  <a:srgbClr val="FFFFFF"/>
                </a:solidFill>
              </a:rPr>
              <a:t>време</a:t>
            </a:r>
            <a:r>
              <a:rPr lang="ru-RU" dirty="0">
                <a:solidFill>
                  <a:srgbClr val="FFFFFF"/>
                </a:solidFill>
              </a:rPr>
              <a:t> на </a:t>
            </a:r>
            <a:r>
              <a:rPr lang="ru-RU" dirty="0" err="1">
                <a:solidFill>
                  <a:srgbClr val="FFFFFF"/>
                </a:solidFill>
              </a:rPr>
              <a:t>управлението</a:t>
            </a:r>
            <a:r>
              <a:rPr lang="ru-RU" dirty="0">
                <a:solidFill>
                  <a:srgbClr val="FFFFFF"/>
                </a:solidFill>
              </a:rPr>
              <a:t> на </a:t>
            </a:r>
            <a:r>
              <a:rPr lang="ru-RU" dirty="0" err="1">
                <a:solidFill>
                  <a:srgbClr val="FFFFFF"/>
                </a:solidFill>
              </a:rPr>
              <a:t>цар</a:t>
            </a:r>
            <a:r>
              <a:rPr lang="ru-RU" dirty="0">
                <a:solidFill>
                  <a:srgbClr val="FFFFFF"/>
                </a:solidFill>
              </a:rPr>
              <a:t> Симеон, известно </a:t>
            </a:r>
            <a:r>
              <a:rPr lang="ru-RU" dirty="0" err="1">
                <a:solidFill>
                  <a:srgbClr val="FFFFFF"/>
                </a:solidFill>
              </a:rPr>
              <a:t>като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Златен</a:t>
            </a:r>
            <a:r>
              <a:rPr lang="ru-RU" dirty="0">
                <a:solidFill>
                  <a:srgbClr val="FFFFFF"/>
                </a:solidFill>
              </a:rPr>
              <a:t> век на </a:t>
            </a:r>
            <a:r>
              <a:rPr lang="ru-RU" dirty="0" err="1">
                <a:solidFill>
                  <a:srgbClr val="FFFFFF"/>
                </a:solidFill>
              </a:rPr>
              <a:t>българската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култура</a:t>
            </a:r>
            <a:r>
              <a:rPr lang="ru-RU" dirty="0">
                <a:solidFill>
                  <a:srgbClr val="FFFFFF"/>
                </a:solidFill>
              </a:rPr>
              <a:t>, в </a:t>
            </a:r>
            <a:r>
              <a:rPr lang="ru-RU" dirty="0" err="1">
                <a:solidFill>
                  <a:srgbClr val="FFFFFF"/>
                </a:solidFill>
              </a:rPr>
              <a:t>силната</a:t>
            </a:r>
            <a:r>
              <a:rPr lang="ru-RU" dirty="0">
                <a:solidFill>
                  <a:srgbClr val="FFFFFF"/>
                </a:solidFill>
              </a:rPr>
              <a:t> за </a:t>
            </a:r>
            <a:r>
              <a:rPr lang="ru-RU" dirty="0" err="1">
                <a:solidFill>
                  <a:srgbClr val="FFFFFF"/>
                </a:solidFill>
              </a:rPr>
              <a:t>времето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Преславска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книжовна</a:t>
            </a:r>
            <a:r>
              <a:rPr lang="ru-RU" dirty="0">
                <a:solidFill>
                  <a:srgbClr val="FFFFFF"/>
                </a:solidFill>
              </a:rPr>
              <a:t> школа. </a:t>
            </a:r>
            <a:r>
              <a:rPr lang="ru-RU" dirty="0" err="1">
                <a:solidFill>
                  <a:srgbClr val="FFFFFF"/>
                </a:solidFill>
              </a:rPr>
              <a:t>Вероятната</a:t>
            </a:r>
            <a:r>
              <a:rPr lang="ru-RU" dirty="0">
                <a:solidFill>
                  <a:srgbClr val="FFFFFF"/>
                </a:solidFill>
              </a:rPr>
              <a:t> датировка е около 893 – 894 г. </a:t>
            </a:r>
            <a:r>
              <a:rPr lang="ru-RU" dirty="0" err="1">
                <a:solidFill>
                  <a:srgbClr val="FFFFFF"/>
                </a:solidFill>
              </a:rPr>
              <a:t>Изказвани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са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различни</a:t>
            </a:r>
            <a:r>
              <a:rPr lang="ru-RU" dirty="0">
                <a:solidFill>
                  <a:srgbClr val="FFFFFF"/>
                </a:solidFill>
              </a:rPr>
              <a:t> предположения за </a:t>
            </a:r>
            <a:r>
              <a:rPr lang="ru-RU" dirty="0" err="1">
                <a:solidFill>
                  <a:srgbClr val="FFFFFF"/>
                </a:solidFill>
              </a:rPr>
              <a:t>авторството</a:t>
            </a:r>
            <a:r>
              <a:rPr lang="ru-RU" dirty="0">
                <a:solidFill>
                  <a:srgbClr val="FFFFFF"/>
                </a:solidFill>
              </a:rPr>
              <a:t> на текста. </a:t>
            </a:r>
            <a:r>
              <a:rPr lang="ru-RU" dirty="0" err="1">
                <a:solidFill>
                  <a:srgbClr val="FFFFFF"/>
                </a:solidFill>
              </a:rPr>
              <a:t>Според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някои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учени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негов</a:t>
            </a:r>
            <a:r>
              <a:rPr lang="ru-RU" dirty="0">
                <a:solidFill>
                  <a:srgbClr val="FFFFFF"/>
                </a:solidFill>
              </a:rPr>
              <a:t> автор е </a:t>
            </a:r>
            <a:r>
              <a:rPr lang="ru-RU" dirty="0" err="1">
                <a:solidFill>
                  <a:srgbClr val="FFFFFF"/>
                </a:solidFill>
              </a:rPr>
              <a:t>самият</a:t>
            </a:r>
            <a:r>
              <a:rPr lang="ru-RU" dirty="0">
                <a:solidFill>
                  <a:srgbClr val="FFFFFF"/>
                </a:solidFill>
              </a:rPr>
              <a:t> Константин-</a:t>
            </a:r>
            <a:r>
              <a:rPr lang="ru-RU" dirty="0" err="1">
                <a:solidFill>
                  <a:srgbClr val="FFFFFF"/>
                </a:solidFill>
              </a:rPr>
              <a:t>Кирил</a:t>
            </a:r>
            <a:r>
              <a:rPr lang="ru-RU" dirty="0">
                <a:solidFill>
                  <a:srgbClr val="FFFFFF"/>
                </a:solidFill>
              </a:rPr>
              <a:t> Философ, </a:t>
            </a:r>
            <a:r>
              <a:rPr lang="ru-RU" dirty="0" err="1">
                <a:solidFill>
                  <a:srgbClr val="FFFFFF"/>
                </a:solidFill>
              </a:rPr>
              <a:t>защото</a:t>
            </a:r>
            <a:r>
              <a:rPr lang="ru-RU" dirty="0">
                <a:solidFill>
                  <a:srgbClr val="FFFFFF"/>
                </a:solidFill>
              </a:rPr>
              <a:t> само на </a:t>
            </a:r>
            <a:r>
              <a:rPr lang="ru-RU" dirty="0" err="1">
                <a:solidFill>
                  <a:srgbClr val="FFFFFF"/>
                </a:solidFill>
              </a:rPr>
              <a:t>неговите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гениални</a:t>
            </a:r>
            <a:r>
              <a:rPr lang="ru-RU" dirty="0">
                <a:solidFill>
                  <a:srgbClr val="FFFFFF"/>
                </a:solidFill>
              </a:rPr>
              <a:t> умения </a:t>
            </a:r>
            <a:r>
              <a:rPr lang="ru-RU" dirty="0" err="1">
                <a:solidFill>
                  <a:srgbClr val="FFFFFF"/>
                </a:solidFill>
              </a:rPr>
              <a:t>може</a:t>
            </a:r>
            <a:r>
              <a:rPr lang="ru-RU" dirty="0">
                <a:solidFill>
                  <a:srgbClr val="FFFFFF"/>
                </a:solidFill>
              </a:rPr>
              <a:t> да се </a:t>
            </a:r>
            <a:r>
              <a:rPr lang="ru-RU" dirty="0" err="1">
                <a:solidFill>
                  <a:srgbClr val="FFFFFF"/>
                </a:solidFill>
              </a:rPr>
              <a:t>отдаде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прецизната</a:t>
            </a:r>
            <a:r>
              <a:rPr lang="ru-RU" dirty="0">
                <a:solidFill>
                  <a:srgbClr val="FFFFFF"/>
                </a:solidFill>
              </a:rPr>
              <a:t> символична организация. В </a:t>
            </a:r>
            <a:r>
              <a:rPr lang="ru-RU" dirty="0" err="1">
                <a:solidFill>
                  <a:srgbClr val="FFFFFF"/>
                </a:solidFill>
              </a:rPr>
              <a:t>последно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време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надделява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мнението</a:t>
            </a:r>
            <a:r>
              <a:rPr lang="ru-RU" dirty="0">
                <a:solidFill>
                  <a:srgbClr val="FFFFFF"/>
                </a:solidFill>
              </a:rPr>
              <a:t>, че автор е </a:t>
            </a:r>
            <a:r>
              <a:rPr lang="ru-RU" dirty="0" err="1">
                <a:solidFill>
                  <a:srgbClr val="FFFFFF"/>
                </a:solidFill>
              </a:rPr>
              <a:t>съставителят</a:t>
            </a:r>
            <a:r>
              <a:rPr lang="ru-RU" dirty="0">
                <a:solidFill>
                  <a:srgbClr val="FFFFFF"/>
                </a:solidFill>
              </a:rPr>
              <a:t> на </a:t>
            </a:r>
            <a:r>
              <a:rPr lang="ru-RU" dirty="0" err="1">
                <a:solidFill>
                  <a:srgbClr val="FFFFFF"/>
                </a:solidFill>
              </a:rPr>
              <a:t>Учителното</a:t>
            </a:r>
            <a:r>
              <a:rPr lang="ru-RU" dirty="0">
                <a:solidFill>
                  <a:srgbClr val="FFFFFF"/>
                </a:solidFill>
              </a:rPr>
              <a:t> евангелие Константин </a:t>
            </a:r>
            <a:r>
              <a:rPr lang="ru-RU" dirty="0" err="1">
                <a:solidFill>
                  <a:srgbClr val="FFFFFF"/>
                </a:solidFill>
              </a:rPr>
              <a:t>Преславски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заради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редица</a:t>
            </a:r>
            <a:r>
              <a:rPr lang="ru-RU" dirty="0">
                <a:solidFill>
                  <a:srgbClr val="FFFFFF"/>
                </a:solidFill>
              </a:rPr>
              <a:t> сходства между </a:t>
            </a:r>
            <a:r>
              <a:rPr lang="ru-RU" dirty="0" err="1">
                <a:solidFill>
                  <a:srgbClr val="FFFFFF"/>
                </a:solidFill>
              </a:rPr>
              <a:t>езика</a:t>
            </a:r>
            <a:r>
              <a:rPr lang="ru-RU" dirty="0">
                <a:solidFill>
                  <a:srgbClr val="FFFFFF"/>
                </a:solidFill>
              </a:rPr>
              <a:t> на „</a:t>
            </a:r>
            <a:r>
              <a:rPr lang="ru-RU" dirty="0" err="1">
                <a:solidFill>
                  <a:srgbClr val="FFFFFF"/>
                </a:solidFill>
              </a:rPr>
              <a:t>Азбучна</a:t>
            </a:r>
            <a:r>
              <a:rPr lang="ru-RU" dirty="0">
                <a:solidFill>
                  <a:srgbClr val="FFFFFF"/>
                </a:solidFill>
              </a:rPr>
              <a:t> молитва“ и </a:t>
            </a:r>
            <a:r>
              <a:rPr lang="ru-RU" dirty="0" err="1">
                <a:solidFill>
                  <a:srgbClr val="FFFFFF"/>
                </a:solidFill>
              </a:rPr>
              <a:t>други</a:t>
            </a:r>
            <a:r>
              <a:rPr lang="ru-RU" dirty="0">
                <a:solidFill>
                  <a:srgbClr val="FFFFFF"/>
                </a:solidFill>
              </a:rPr>
              <a:t> произведения на </a:t>
            </a:r>
            <a:r>
              <a:rPr lang="ru-RU" dirty="0" err="1">
                <a:solidFill>
                  <a:srgbClr val="FFFFFF"/>
                </a:solidFill>
              </a:rPr>
              <a:t>книжовника</a:t>
            </a:r>
            <a:r>
              <a:rPr lang="ru-RU" dirty="0">
                <a:solidFill>
                  <a:srgbClr val="FFFFFF"/>
                </a:solidFill>
              </a:rPr>
              <a:t>.</a:t>
            </a:r>
            <a:endParaRPr lang="bg-BG" dirty="0">
              <a:solidFill>
                <a:srgbClr val="FFFFFF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521E9DD-C253-4044-9B39-6B006C171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7" r="17648" b="-2"/>
          <a:stretch/>
        </p:blipFill>
        <p:spPr>
          <a:xfrm>
            <a:off x="5747657" y="759254"/>
            <a:ext cx="5943759" cy="5330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9A0C2DC-52D2-4576-8602-832D9EB45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714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F55E9FF-8773-48D0-92B3-C51F7820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Акростих – тайнопис</a:t>
            </a:r>
            <a:br>
              <a:rPr lang="bg-BG" dirty="0"/>
            </a:br>
            <a:br>
              <a:rPr lang="bg-BG" dirty="0"/>
            </a:br>
            <a:r>
              <a:rPr lang="bg-BG" sz="2200" dirty="0"/>
              <a:t>През Средновековието се разчита като тайно послание. Прочетени вертикално, в първите букви на всеки стих се съдържа глаголическата азбука.</a:t>
            </a:r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1F48ADE2-5A36-435D-BD61-84A4082E4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7863" y="1143000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0622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1423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Corbel</vt:lpstr>
      <vt:lpstr>Wingdings 2</vt:lpstr>
      <vt:lpstr>Рамка</vt:lpstr>
      <vt:lpstr>Константин Преславски</vt:lpstr>
      <vt:lpstr>Личността на Константин Преславски</vt:lpstr>
      <vt:lpstr>Личността на автора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Акростих – тайнопис  През Средновековието се разчита като тайно послание. Прочетени вертикално, в първите букви на всеки стих се съдържа глаголическата азбука.</vt:lpstr>
      <vt:lpstr>Смислова функция на акростиха в „Азбучна молитва“</vt:lpstr>
      <vt:lpstr>Композиция и символика</vt:lpstr>
      <vt:lpstr>Композиция и символика</vt:lpstr>
      <vt:lpstr>„Азбучна молитва“ – светогледни идеи</vt:lpstr>
      <vt:lpstr>Светогледни идеи</vt:lpstr>
      <vt:lpstr>Светогледни идеи</vt:lpstr>
      <vt:lpstr>Какъв е образът на света, създаден от стихотворението „Азбучна молитва“?</vt:lpstr>
      <vt:lpstr>Мястото на „Азбучна молитва“ в културната история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Преславски</dc:title>
  <dc:creator>Лиляна Джолева</dc:creator>
  <cp:lastModifiedBy>Заприна Г. Глушкова</cp:lastModifiedBy>
  <cp:revision>2</cp:revision>
  <dcterms:created xsi:type="dcterms:W3CDTF">2021-03-08T19:02:17Z</dcterms:created>
  <dcterms:modified xsi:type="dcterms:W3CDTF">2021-10-27T17:47:04Z</dcterms:modified>
</cp:coreProperties>
</file>