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73" r:id="rId8"/>
    <p:sldId id="261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87689-D289-4CF7-9A58-600DA8EF81E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3A6AB507-4EF8-4631-95BE-0ACFF5D0023A}">
      <dgm:prSet phldrT="[Текст]"/>
      <dgm:spPr/>
      <dgm:t>
        <a:bodyPr/>
        <a:lstStyle/>
        <a:p>
          <a:endParaRPr lang="bg-BG" dirty="0"/>
        </a:p>
      </dgm:t>
    </dgm:pt>
    <dgm:pt modelId="{68320471-4F6A-46DD-81B6-21EF4469FEE4}" type="parTrans" cxnId="{6AF9FDBF-8390-4A87-B9FA-608A84BA7CCF}">
      <dgm:prSet/>
      <dgm:spPr/>
      <dgm:t>
        <a:bodyPr/>
        <a:lstStyle/>
        <a:p>
          <a:endParaRPr lang="bg-BG"/>
        </a:p>
      </dgm:t>
    </dgm:pt>
    <dgm:pt modelId="{06C1608A-2715-4B94-8573-4F05963C3A09}" type="sibTrans" cxnId="{6AF9FDBF-8390-4A87-B9FA-608A84BA7CCF}">
      <dgm:prSet/>
      <dgm:spPr/>
      <dgm:t>
        <a:bodyPr/>
        <a:lstStyle/>
        <a:p>
          <a:endParaRPr lang="bg-BG"/>
        </a:p>
      </dgm:t>
    </dgm:pt>
    <dgm:pt modelId="{BE7DFB65-5390-47EA-B93B-2FD55321F895}">
      <dgm:prSet phldrT="[Текст]"/>
      <dgm:spPr/>
      <dgm:t>
        <a:bodyPr/>
        <a:lstStyle/>
        <a:p>
          <a:r>
            <a:rPr lang="bg-BG" dirty="0"/>
            <a:t>Предава действията в тяхната едновременност и свързаност</a:t>
          </a:r>
        </a:p>
      </dgm:t>
    </dgm:pt>
    <dgm:pt modelId="{CBEB8E89-4D2F-4BF3-8054-D602F5A10452}" type="parTrans" cxnId="{A7BE0619-0B2F-45E2-874A-7D32CBBCD5A7}">
      <dgm:prSet/>
      <dgm:spPr/>
      <dgm:t>
        <a:bodyPr/>
        <a:lstStyle/>
        <a:p>
          <a:endParaRPr lang="bg-BG"/>
        </a:p>
      </dgm:t>
    </dgm:pt>
    <dgm:pt modelId="{564BA48B-0C0B-48F6-A66C-440622F1A48D}" type="sibTrans" cxnId="{A7BE0619-0B2F-45E2-874A-7D32CBBCD5A7}">
      <dgm:prSet/>
      <dgm:spPr/>
      <dgm:t>
        <a:bodyPr/>
        <a:lstStyle/>
        <a:p>
          <a:endParaRPr lang="bg-BG"/>
        </a:p>
      </dgm:t>
    </dgm:pt>
    <dgm:pt modelId="{6807FBB0-26AC-47CE-82B3-7450EE718C08}">
      <dgm:prSet phldrT="[Текст]" phldr="1"/>
      <dgm:spPr/>
      <dgm:t>
        <a:bodyPr/>
        <a:lstStyle/>
        <a:p>
          <a:endParaRPr lang="bg-BG"/>
        </a:p>
      </dgm:t>
    </dgm:pt>
    <dgm:pt modelId="{F2AB8F80-0A1C-4CBD-8CE4-9CBD2B29EE28}" type="parTrans" cxnId="{0B5648F5-5F43-455F-8530-C9C6D9ACE52B}">
      <dgm:prSet/>
      <dgm:spPr/>
      <dgm:t>
        <a:bodyPr/>
        <a:lstStyle/>
        <a:p>
          <a:endParaRPr lang="bg-BG"/>
        </a:p>
      </dgm:t>
    </dgm:pt>
    <dgm:pt modelId="{5FB098E9-9392-40E8-8DC4-C41FEE22CA7D}" type="sibTrans" cxnId="{0B5648F5-5F43-455F-8530-C9C6D9ACE52B}">
      <dgm:prSet/>
      <dgm:spPr/>
      <dgm:t>
        <a:bodyPr/>
        <a:lstStyle/>
        <a:p>
          <a:endParaRPr lang="bg-BG"/>
        </a:p>
      </dgm:t>
    </dgm:pt>
    <dgm:pt modelId="{CF2A9328-DC58-478F-BBE5-EFCBAF18D678}">
      <dgm:prSet phldrT="[Текст]"/>
      <dgm:spPr/>
      <dgm:t>
        <a:bodyPr/>
        <a:lstStyle/>
        <a:p>
          <a:r>
            <a:rPr lang="bg-BG" dirty="0"/>
            <a:t>Започва самия наратив или от средата, или отстрани; ретроспекция; започва </a:t>
          </a:r>
          <a:r>
            <a:rPr lang="bg-BG" dirty="0" err="1"/>
            <a:t>открая</a:t>
          </a:r>
          <a:r>
            <a:rPr lang="bg-BG" dirty="0"/>
            <a:t> и се връща</a:t>
          </a:r>
        </a:p>
      </dgm:t>
    </dgm:pt>
    <dgm:pt modelId="{41EDD474-BED1-415F-ADE0-D536DBB91344}" type="parTrans" cxnId="{3A69AB01-7B82-4EC5-B671-0E1FBBBA30FE}">
      <dgm:prSet/>
      <dgm:spPr/>
      <dgm:t>
        <a:bodyPr/>
        <a:lstStyle/>
        <a:p>
          <a:endParaRPr lang="bg-BG"/>
        </a:p>
      </dgm:t>
    </dgm:pt>
    <dgm:pt modelId="{D7C67A41-5145-418B-A47B-20F95A851675}" type="sibTrans" cxnId="{3A69AB01-7B82-4EC5-B671-0E1FBBBA30FE}">
      <dgm:prSet/>
      <dgm:spPr/>
      <dgm:t>
        <a:bodyPr/>
        <a:lstStyle/>
        <a:p>
          <a:endParaRPr lang="bg-BG"/>
        </a:p>
      </dgm:t>
    </dgm:pt>
    <dgm:pt modelId="{ECC563B7-D5D6-408A-878B-598F9637668F}">
      <dgm:prSet phldrT="[Текст]" phldr="1"/>
      <dgm:spPr/>
      <dgm:t>
        <a:bodyPr/>
        <a:lstStyle/>
        <a:p>
          <a:endParaRPr lang="bg-BG"/>
        </a:p>
      </dgm:t>
    </dgm:pt>
    <dgm:pt modelId="{B9B0EF8F-FA89-49A9-AB18-0D5D16C6FCE9}" type="parTrans" cxnId="{A35868AA-BEAD-4CC0-819E-3D90F623D816}">
      <dgm:prSet/>
      <dgm:spPr/>
      <dgm:t>
        <a:bodyPr/>
        <a:lstStyle/>
        <a:p>
          <a:endParaRPr lang="bg-BG"/>
        </a:p>
      </dgm:t>
    </dgm:pt>
    <dgm:pt modelId="{9732BBAD-3E07-4551-85B2-998E5C75BEDE}" type="sibTrans" cxnId="{A35868AA-BEAD-4CC0-819E-3D90F623D816}">
      <dgm:prSet/>
      <dgm:spPr/>
      <dgm:t>
        <a:bodyPr/>
        <a:lstStyle/>
        <a:p>
          <a:endParaRPr lang="bg-BG"/>
        </a:p>
      </dgm:t>
    </dgm:pt>
    <dgm:pt modelId="{247B47DF-73B4-429D-AE3A-2C5B11E0B311}">
      <dgm:prSet phldrT="[Текст]"/>
      <dgm:spPr/>
      <dgm:t>
        <a:bodyPr/>
        <a:lstStyle/>
        <a:p>
          <a:r>
            <a:rPr lang="bg-BG" dirty="0"/>
            <a:t>Взима героя в момент, в който нравствения катарзис зрее</a:t>
          </a:r>
        </a:p>
      </dgm:t>
    </dgm:pt>
    <dgm:pt modelId="{BD8D4138-6FE9-4B17-A207-0861AF533684}" type="parTrans" cxnId="{13E86B1D-E10C-4709-BEA9-3580CC5F2CE6}">
      <dgm:prSet/>
      <dgm:spPr/>
      <dgm:t>
        <a:bodyPr/>
        <a:lstStyle/>
        <a:p>
          <a:endParaRPr lang="bg-BG"/>
        </a:p>
      </dgm:t>
    </dgm:pt>
    <dgm:pt modelId="{6DE40333-180B-4279-A317-B0A3FFE83934}" type="sibTrans" cxnId="{13E86B1D-E10C-4709-BEA9-3580CC5F2CE6}">
      <dgm:prSet/>
      <dgm:spPr/>
      <dgm:t>
        <a:bodyPr/>
        <a:lstStyle/>
        <a:p>
          <a:endParaRPr lang="bg-BG"/>
        </a:p>
      </dgm:t>
    </dgm:pt>
    <dgm:pt modelId="{22D7822B-71AE-4942-BB39-2918940FD562}" type="pres">
      <dgm:prSet presAssocID="{94487689-D289-4CF7-9A58-600DA8EF81EB}" presName="Name0" presStyleCnt="0">
        <dgm:presLayoutVars>
          <dgm:chMax/>
          <dgm:chPref/>
          <dgm:dir/>
        </dgm:presLayoutVars>
      </dgm:prSet>
      <dgm:spPr/>
    </dgm:pt>
    <dgm:pt modelId="{D50E317C-1E05-4D9C-9346-F0F8B09AA9E5}" type="pres">
      <dgm:prSet presAssocID="{3A6AB507-4EF8-4631-95BE-0ACFF5D0023A}" presName="parenttextcomposite" presStyleCnt="0"/>
      <dgm:spPr/>
    </dgm:pt>
    <dgm:pt modelId="{51855793-8F88-42FF-A6E5-FBA94F1565C4}" type="pres">
      <dgm:prSet presAssocID="{3A6AB507-4EF8-4631-95BE-0ACFF5D0023A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5355AB39-3AD9-47AC-BBBF-5C56A6AD4740}" type="pres">
      <dgm:prSet presAssocID="{3A6AB507-4EF8-4631-95BE-0ACFF5D0023A}" presName="composite" presStyleCnt="0"/>
      <dgm:spPr/>
    </dgm:pt>
    <dgm:pt modelId="{EB4AD878-1C80-4026-B19A-E242FC7DC57A}" type="pres">
      <dgm:prSet presAssocID="{3A6AB507-4EF8-4631-95BE-0ACFF5D0023A}" presName="chevron1" presStyleLbl="alignNode1" presStyleIdx="0" presStyleCnt="21"/>
      <dgm:spPr/>
    </dgm:pt>
    <dgm:pt modelId="{C17376D1-870F-4E00-9557-5FC5E5FFB537}" type="pres">
      <dgm:prSet presAssocID="{3A6AB507-4EF8-4631-95BE-0ACFF5D0023A}" presName="chevron2" presStyleLbl="alignNode1" presStyleIdx="1" presStyleCnt="21"/>
      <dgm:spPr/>
    </dgm:pt>
    <dgm:pt modelId="{36FFCEAB-9C8C-4130-A347-B061307AA8A1}" type="pres">
      <dgm:prSet presAssocID="{3A6AB507-4EF8-4631-95BE-0ACFF5D0023A}" presName="chevron3" presStyleLbl="alignNode1" presStyleIdx="2" presStyleCnt="21"/>
      <dgm:spPr/>
    </dgm:pt>
    <dgm:pt modelId="{79AE25FC-80B3-4303-8FC1-84182167C9C2}" type="pres">
      <dgm:prSet presAssocID="{3A6AB507-4EF8-4631-95BE-0ACFF5D0023A}" presName="chevron4" presStyleLbl="alignNode1" presStyleIdx="3" presStyleCnt="21"/>
      <dgm:spPr/>
    </dgm:pt>
    <dgm:pt modelId="{D5F69CCC-B7EC-470D-8CAE-70AA5642C15C}" type="pres">
      <dgm:prSet presAssocID="{3A6AB507-4EF8-4631-95BE-0ACFF5D0023A}" presName="chevron5" presStyleLbl="alignNode1" presStyleIdx="4" presStyleCnt="21"/>
      <dgm:spPr/>
    </dgm:pt>
    <dgm:pt modelId="{9A769B54-5EFB-4B07-AB36-46A564067D2F}" type="pres">
      <dgm:prSet presAssocID="{3A6AB507-4EF8-4631-95BE-0ACFF5D0023A}" presName="chevron6" presStyleLbl="alignNode1" presStyleIdx="5" presStyleCnt="21"/>
      <dgm:spPr/>
    </dgm:pt>
    <dgm:pt modelId="{28E8DD22-17AC-4B1E-9F3F-970094C29442}" type="pres">
      <dgm:prSet presAssocID="{3A6AB507-4EF8-4631-95BE-0ACFF5D0023A}" presName="chevron7" presStyleLbl="alignNode1" presStyleIdx="6" presStyleCnt="21"/>
      <dgm:spPr/>
    </dgm:pt>
    <dgm:pt modelId="{2A73C15A-3A0D-4418-828E-D7BDC58935DE}" type="pres">
      <dgm:prSet presAssocID="{3A6AB507-4EF8-4631-95BE-0ACFF5D0023A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32A3C0D7-9347-479A-9A09-491D7D811A71}" type="pres">
      <dgm:prSet presAssocID="{06C1608A-2715-4B94-8573-4F05963C3A09}" presName="sibTrans" presStyleCnt="0"/>
      <dgm:spPr/>
    </dgm:pt>
    <dgm:pt modelId="{8F50F15B-37A1-409F-BC8B-5D5A987E780D}" type="pres">
      <dgm:prSet presAssocID="{6807FBB0-26AC-47CE-82B3-7450EE718C08}" presName="parenttextcomposite" presStyleCnt="0"/>
      <dgm:spPr/>
    </dgm:pt>
    <dgm:pt modelId="{16E8BA20-E3F7-41E2-96DA-BC1D75726FBE}" type="pres">
      <dgm:prSet presAssocID="{6807FBB0-26AC-47CE-82B3-7450EE718C08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1A0B7896-C34B-44B9-8E74-EEDB186B3C1C}" type="pres">
      <dgm:prSet presAssocID="{6807FBB0-26AC-47CE-82B3-7450EE718C08}" presName="composite" presStyleCnt="0"/>
      <dgm:spPr/>
    </dgm:pt>
    <dgm:pt modelId="{3BA87EBF-0176-4C0E-BF27-7626D342677D}" type="pres">
      <dgm:prSet presAssocID="{6807FBB0-26AC-47CE-82B3-7450EE718C08}" presName="chevron1" presStyleLbl="alignNode1" presStyleIdx="7" presStyleCnt="21"/>
      <dgm:spPr/>
    </dgm:pt>
    <dgm:pt modelId="{2FF82800-730E-4126-9EF9-F8F0CF73E67E}" type="pres">
      <dgm:prSet presAssocID="{6807FBB0-26AC-47CE-82B3-7450EE718C08}" presName="chevron2" presStyleLbl="alignNode1" presStyleIdx="8" presStyleCnt="21"/>
      <dgm:spPr/>
    </dgm:pt>
    <dgm:pt modelId="{E44EB231-2387-408F-8238-90BD81D5EDAA}" type="pres">
      <dgm:prSet presAssocID="{6807FBB0-26AC-47CE-82B3-7450EE718C08}" presName="chevron3" presStyleLbl="alignNode1" presStyleIdx="9" presStyleCnt="21"/>
      <dgm:spPr/>
    </dgm:pt>
    <dgm:pt modelId="{CA7E6779-6A51-4215-A44D-3CBA6B7E0D87}" type="pres">
      <dgm:prSet presAssocID="{6807FBB0-26AC-47CE-82B3-7450EE718C08}" presName="chevron4" presStyleLbl="alignNode1" presStyleIdx="10" presStyleCnt="21"/>
      <dgm:spPr/>
    </dgm:pt>
    <dgm:pt modelId="{688F6254-DC3A-4E5F-9D7E-C70374F56197}" type="pres">
      <dgm:prSet presAssocID="{6807FBB0-26AC-47CE-82B3-7450EE718C08}" presName="chevron5" presStyleLbl="alignNode1" presStyleIdx="11" presStyleCnt="21"/>
      <dgm:spPr/>
    </dgm:pt>
    <dgm:pt modelId="{203FAB28-2372-4C78-BDC4-FCA67C768B95}" type="pres">
      <dgm:prSet presAssocID="{6807FBB0-26AC-47CE-82B3-7450EE718C08}" presName="chevron6" presStyleLbl="alignNode1" presStyleIdx="12" presStyleCnt="21"/>
      <dgm:spPr/>
    </dgm:pt>
    <dgm:pt modelId="{2311D21C-0371-46DF-B720-013D37AB8FE2}" type="pres">
      <dgm:prSet presAssocID="{6807FBB0-26AC-47CE-82B3-7450EE718C08}" presName="chevron7" presStyleLbl="alignNode1" presStyleIdx="13" presStyleCnt="21"/>
      <dgm:spPr/>
    </dgm:pt>
    <dgm:pt modelId="{6EE4149C-2780-4688-9189-B2FBD3B3F619}" type="pres">
      <dgm:prSet presAssocID="{6807FBB0-26AC-47CE-82B3-7450EE718C0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95F174FB-93E0-48A2-8DB1-526E6AB245C1}" type="pres">
      <dgm:prSet presAssocID="{5FB098E9-9392-40E8-8DC4-C41FEE22CA7D}" presName="sibTrans" presStyleCnt="0"/>
      <dgm:spPr/>
    </dgm:pt>
    <dgm:pt modelId="{4DF3A775-73CE-47DA-8DF0-C234E6419115}" type="pres">
      <dgm:prSet presAssocID="{ECC563B7-D5D6-408A-878B-598F9637668F}" presName="parenttextcomposite" presStyleCnt="0"/>
      <dgm:spPr/>
    </dgm:pt>
    <dgm:pt modelId="{A2FD96C2-D965-4FA5-A6CA-610056919464}" type="pres">
      <dgm:prSet presAssocID="{ECC563B7-D5D6-408A-878B-598F9637668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6E208EE0-92DA-4038-91BD-DABF9A5EF8AB}" type="pres">
      <dgm:prSet presAssocID="{ECC563B7-D5D6-408A-878B-598F9637668F}" presName="composite" presStyleCnt="0"/>
      <dgm:spPr/>
    </dgm:pt>
    <dgm:pt modelId="{CA8124EB-CB29-4330-97F8-8A646F04643A}" type="pres">
      <dgm:prSet presAssocID="{ECC563B7-D5D6-408A-878B-598F9637668F}" presName="chevron1" presStyleLbl="alignNode1" presStyleIdx="14" presStyleCnt="21"/>
      <dgm:spPr/>
    </dgm:pt>
    <dgm:pt modelId="{1A29A7BA-E7E0-44BF-B279-8E934799CB99}" type="pres">
      <dgm:prSet presAssocID="{ECC563B7-D5D6-408A-878B-598F9637668F}" presName="chevron2" presStyleLbl="alignNode1" presStyleIdx="15" presStyleCnt="21"/>
      <dgm:spPr/>
    </dgm:pt>
    <dgm:pt modelId="{CC193C55-3368-4F6E-8D80-20EE976A021B}" type="pres">
      <dgm:prSet presAssocID="{ECC563B7-D5D6-408A-878B-598F9637668F}" presName="chevron3" presStyleLbl="alignNode1" presStyleIdx="16" presStyleCnt="21"/>
      <dgm:spPr/>
    </dgm:pt>
    <dgm:pt modelId="{4ED6F575-2158-402C-91B8-2DF9D1B1D37B}" type="pres">
      <dgm:prSet presAssocID="{ECC563B7-D5D6-408A-878B-598F9637668F}" presName="chevron4" presStyleLbl="alignNode1" presStyleIdx="17" presStyleCnt="21"/>
      <dgm:spPr/>
    </dgm:pt>
    <dgm:pt modelId="{16C3A19F-5793-4ABD-A020-D67F1F0602F0}" type="pres">
      <dgm:prSet presAssocID="{ECC563B7-D5D6-408A-878B-598F9637668F}" presName="chevron5" presStyleLbl="alignNode1" presStyleIdx="18" presStyleCnt="21"/>
      <dgm:spPr/>
    </dgm:pt>
    <dgm:pt modelId="{D75D6803-FCAF-4796-BE64-93968102FAE9}" type="pres">
      <dgm:prSet presAssocID="{ECC563B7-D5D6-408A-878B-598F9637668F}" presName="chevron6" presStyleLbl="alignNode1" presStyleIdx="19" presStyleCnt="21"/>
      <dgm:spPr/>
    </dgm:pt>
    <dgm:pt modelId="{6EF1DD26-7D6D-496A-AB4A-7B473ED3CD64}" type="pres">
      <dgm:prSet presAssocID="{ECC563B7-D5D6-408A-878B-598F9637668F}" presName="chevron7" presStyleLbl="alignNode1" presStyleIdx="20" presStyleCnt="21"/>
      <dgm:spPr/>
    </dgm:pt>
    <dgm:pt modelId="{1AC03B9F-79E2-470B-9292-CB83376C2EB4}" type="pres">
      <dgm:prSet presAssocID="{ECC563B7-D5D6-408A-878B-598F9637668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EBF01900-8D4A-43FE-8A3A-E29777C47824}" type="presOf" srcId="{94487689-D289-4CF7-9A58-600DA8EF81EB}" destId="{22D7822B-71AE-4942-BB39-2918940FD562}" srcOrd="0" destOrd="0" presId="urn:microsoft.com/office/officeart/2008/layout/VerticalAccentList"/>
    <dgm:cxn modelId="{3A69AB01-7B82-4EC5-B671-0E1FBBBA30FE}" srcId="{6807FBB0-26AC-47CE-82B3-7450EE718C08}" destId="{CF2A9328-DC58-478F-BBE5-EFCBAF18D678}" srcOrd="0" destOrd="0" parTransId="{41EDD474-BED1-415F-ADE0-D536DBB91344}" sibTransId="{D7C67A41-5145-418B-A47B-20F95A851675}"/>
    <dgm:cxn modelId="{A7BE0619-0B2F-45E2-874A-7D32CBBCD5A7}" srcId="{3A6AB507-4EF8-4631-95BE-0ACFF5D0023A}" destId="{BE7DFB65-5390-47EA-B93B-2FD55321F895}" srcOrd="0" destOrd="0" parTransId="{CBEB8E89-4D2F-4BF3-8054-D602F5A10452}" sibTransId="{564BA48B-0C0B-48F6-A66C-440622F1A48D}"/>
    <dgm:cxn modelId="{13E86B1D-E10C-4709-BEA9-3580CC5F2CE6}" srcId="{ECC563B7-D5D6-408A-878B-598F9637668F}" destId="{247B47DF-73B4-429D-AE3A-2C5B11E0B311}" srcOrd="0" destOrd="0" parTransId="{BD8D4138-6FE9-4B17-A207-0861AF533684}" sibTransId="{6DE40333-180B-4279-A317-B0A3FFE83934}"/>
    <dgm:cxn modelId="{3C530345-350A-4337-9029-8B5150C8A046}" type="presOf" srcId="{247B47DF-73B4-429D-AE3A-2C5B11E0B311}" destId="{1AC03B9F-79E2-470B-9292-CB83376C2EB4}" srcOrd="0" destOrd="0" presId="urn:microsoft.com/office/officeart/2008/layout/VerticalAccentList"/>
    <dgm:cxn modelId="{1B77536A-9475-4CE4-BF21-A2CBE874ADE4}" type="presOf" srcId="{3A6AB507-4EF8-4631-95BE-0ACFF5D0023A}" destId="{51855793-8F88-42FF-A6E5-FBA94F1565C4}" srcOrd="0" destOrd="0" presId="urn:microsoft.com/office/officeart/2008/layout/VerticalAccentList"/>
    <dgm:cxn modelId="{5401838B-FF10-436F-9C87-B9AC86D80F20}" type="presOf" srcId="{ECC563B7-D5D6-408A-878B-598F9637668F}" destId="{A2FD96C2-D965-4FA5-A6CA-610056919464}" srcOrd="0" destOrd="0" presId="urn:microsoft.com/office/officeart/2008/layout/VerticalAccentList"/>
    <dgm:cxn modelId="{A35868AA-BEAD-4CC0-819E-3D90F623D816}" srcId="{94487689-D289-4CF7-9A58-600DA8EF81EB}" destId="{ECC563B7-D5D6-408A-878B-598F9637668F}" srcOrd="2" destOrd="0" parTransId="{B9B0EF8F-FA89-49A9-AB18-0D5D16C6FCE9}" sibTransId="{9732BBAD-3E07-4551-85B2-998E5C75BEDE}"/>
    <dgm:cxn modelId="{6AF9FDBF-8390-4A87-B9FA-608A84BA7CCF}" srcId="{94487689-D289-4CF7-9A58-600DA8EF81EB}" destId="{3A6AB507-4EF8-4631-95BE-0ACFF5D0023A}" srcOrd="0" destOrd="0" parTransId="{68320471-4F6A-46DD-81B6-21EF4469FEE4}" sibTransId="{06C1608A-2715-4B94-8573-4F05963C3A09}"/>
    <dgm:cxn modelId="{E87E1DCC-2A0B-45C4-BB86-379FFB048A82}" type="presOf" srcId="{CF2A9328-DC58-478F-BBE5-EFCBAF18D678}" destId="{6EE4149C-2780-4688-9189-B2FBD3B3F619}" srcOrd="0" destOrd="0" presId="urn:microsoft.com/office/officeart/2008/layout/VerticalAccentList"/>
    <dgm:cxn modelId="{28ACBAD6-988A-49C4-9151-23BF3D9AA77F}" type="presOf" srcId="{BE7DFB65-5390-47EA-B93B-2FD55321F895}" destId="{2A73C15A-3A0D-4418-828E-D7BDC58935DE}" srcOrd="0" destOrd="0" presId="urn:microsoft.com/office/officeart/2008/layout/VerticalAccentList"/>
    <dgm:cxn modelId="{0B5648F5-5F43-455F-8530-C9C6D9ACE52B}" srcId="{94487689-D289-4CF7-9A58-600DA8EF81EB}" destId="{6807FBB0-26AC-47CE-82B3-7450EE718C08}" srcOrd="1" destOrd="0" parTransId="{F2AB8F80-0A1C-4CBD-8CE4-9CBD2B29EE28}" sibTransId="{5FB098E9-9392-40E8-8DC4-C41FEE22CA7D}"/>
    <dgm:cxn modelId="{951E83F5-F790-4F68-92C8-F9195229F981}" type="presOf" srcId="{6807FBB0-26AC-47CE-82B3-7450EE718C08}" destId="{16E8BA20-E3F7-41E2-96DA-BC1D75726FBE}" srcOrd="0" destOrd="0" presId="urn:microsoft.com/office/officeart/2008/layout/VerticalAccentList"/>
    <dgm:cxn modelId="{1A26E6B4-58B1-475A-A977-A2ED2108BF86}" type="presParOf" srcId="{22D7822B-71AE-4942-BB39-2918940FD562}" destId="{D50E317C-1E05-4D9C-9346-F0F8B09AA9E5}" srcOrd="0" destOrd="0" presId="urn:microsoft.com/office/officeart/2008/layout/VerticalAccentList"/>
    <dgm:cxn modelId="{98C389F2-F492-47CF-B96E-33F2B4E24998}" type="presParOf" srcId="{D50E317C-1E05-4D9C-9346-F0F8B09AA9E5}" destId="{51855793-8F88-42FF-A6E5-FBA94F1565C4}" srcOrd="0" destOrd="0" presId="urn:microsoft.com/office/officeart/2008/layout/VerticalAccentList"/>
    <dgm:cxn modelId="{3831CC7C-3576-4C73-8278-4008BEAAB558}" type="presParOf" srcId="{22D7822B-71AE-4942-BB39-2918940FD562}" destId="{5355AB39-3AD9-47AC-BBBF-5C56A6AD4740}" srcOrd="1" destOrd="0" presId="urn:microsoft.com/office/officeart/2008/layout/VerticalAccentList"/>
    <dgm:cxn modelId="{1C93534C-A364-4972-9C36-107E923071C3}" type="presParOf" srcId="{5355AB39-3AD9-47AC-BBBF-5C56A6AD4740}" destId="{EB4AD878-1C80-4026-B19A-E242FC7DC57A}" srcOrd="0" destOrd="0" presId="urn:microsoft.com/office/officeart/2008/layout/VerticalAccentList"/>
    <dgm:cxn modelId="{09151286-F4D0-4AC3-A8DD-7A214152F1D3}" type="presParOf" srcId="{5355AB39-3AD9-47AC-BBBF-5C56A6AD4740}" destId="{C17376D1-870F-4E00-9557-5FC5E5FFB537}" srcOrd="1" destOrd="0" presId="urn:microsoft.com/office/officeart/2008/layout/VerticalAccentList"/>
    <dgm:cxn modelId="{3E716AD5-A010-4239-824A-07D3E55E6BC0}" type="presParOf" srcId="{5355AB39-3AD9-47AC-BBBF-5C56A6AD4740}" destId="{36FFCEAB-9C8C-4130-A347-B061307AA8A1}" srcOrd="2" destOrd="0" presId="urn:microsoft.com/office/officeart/2008/layout/VerticalAccentList"/>
    <dgm:cxn modelId="{8F8D42F8-1A16-47CD-B068-965E5FB84FCC}" type="presParOf" srcId="{5355AB39-3AD9-47AC-BBBF-5C56A6AD4740}" destId="{79AE25FC-80B3-4303-8FC1-84182167C9C2}" srcOrd="3" destOrd="0" presId="urn:microsoft.com/office/officeart/2008/layout/VerticalAccentList"/>
    <dgm:cxn modelId="{A6B0C426-B99D-4F61-B713-F0FF7149652D}" type="presParOf" srcId="{5355AB39-3AD9-47AC-BBBF-5C56A6AD4740}" destId="{D5F69CCC-B7EC-470D-8CAE-70AA5642C15C}" srcOrd="4" destOrd="0" presId="urn:microsoft.com/office/officeart/2008/layout/VerticalAccentList"/>
    <dgm:cxn modelId="{D4274299-6B5B-4032-BE29-EE62888DA954}" type="presParOf" srcId="{5355AB39-3AD9-47AC-BBBF-5C56A6AD4740}" destId="{9A769B54-5EFB-4B07-AB36-46A564067D2F}" srcOrd="5" destOrd="0" presId="urn:microsoft.com/office/officeart/2008/layout/VerticalAccentList"/>
    <dgm:cxn modelId="{1207CC85-ECE7-4DAC-9981-6E1332BE1BF1}" type="presParOf" srcId="{5355AB39-3AD9-47AC-BBBF-5C56A6AD4740}" destId="{28E8DD22-17AC-4B1E-9F3F-970094C29442}" srcOrd="6" destOrd="0" presId="urn:microsoft.com/office/officeart/2008/layout/VerticalAccentList"/>
    <dgm:cxn modelId="{5168AE77-6E30-4EC2-A712-6052964B8573}" type="presParOf" srcId="{5355AB39-3AD9-47AC-BBBF-5C56A6AD4740}" destId="{2A73C15A-3A0D-4418-828E-D7BDC58935DE}" srcOrd="7" destOrd="0" presId="urn:microsoft.com/office/officeart/2008/layout/VerticalAccentList"/>
    <dgm:cxn modelId="{00B9812A-EDE2-4E12-ADC4-5929983CC5AD}" type="presParOf" srcId="{22D7822B-71AE-4942-BB39-2918940FD562}" destId="{32A3C0D7-9347-479A-9A09-491D7D811A71}" srcOrd="2" destOrd="0" presId="urn:microsoft.com/office/officeart/2008/layout/VerticalAccentList"/>
    <dgm:cxn modelId="{0EDE1ABA-985E-4CB2-B3E3-3570DC430A50}" type="presParOf" srcId="{22D7822B-71AE-4942-BB39-2918940FD562}" destId="{8F50F15B-37A1-409F-BC8B-5D5A987E780D}" srcOrd="3" destOrd="0" presId="urn:microsoft.com/office/officeart/2008/layout/VerticalAccentList"/>
    <dgm:cxn modelId="{61B271F2-104F-46CC-8832-C25D16945896}" type="presParOf" srcId="{8F50F15B-37A1-409F-BC8B-5D5A987E780D}" destId="{16E8BA20-E3F7-41E2-96DA-BC1D75726FBE}" srcOrd="0" destOrd="0" presId="urn:microsoft.com/office/officeart/2008/layout/VerticalAccentList"/>
    <dgm:cxn modelId="{69909C29-A033-4DA3-A204-7A4191D54548}" type="presParOf" srcId="{22D7822B-71AE-4942-BB39-2918940FD562}" destId="{1A0B7896-C34B-44B9-8E74-EEDB186B3C1C}" srcOrd="4" destOrd="0" presId="urn:microsoft.com/office/officeart/2008/layout/VerticalAccentList"/>
    <dgm:cxn modelId="{9EBBDD10-0324-4925-B15E-272A4C7C6D42}" type="presParOf" srcId="{1A0B7896-C34B-44B9-8E74-EEDB186B3C1C}" destId="{3BA87EBF-0176-4C0E-BF27-7626D342677D}" srcOrd="0" destOrd="0" presId="urn:microsoft.com/office/officeart/2008/layout/VerticalAccentList"/>
    <dgm:cxn modelId="{73BC7B51-5EFB-4FA7-AC56-C13D74081FEF}" type="presParOf" srcId="{1A0B7896-C34B-44B9-8E74-EEDB186B3C1C}" destId="{2FF82800-730E-4126-9EF9-F8F0CF73E67E}" srcOrd="1" destOrd="0" presId="urn:microsoft.com/office/officeart/2008/layout/VerticalAccentList"/>
    <dgm:cxn modelId="{47435199-7414-426B-9BE7-498E95410A83}" type="presParOf" srcId="{1A0B7896-C34B-44B9-8E74-EEDB186B3C1C}" destId="{E44EB231-2387-408F-8238-90BD81D5EDAA}" srcOrd="2" destOrd="0" presId="urn:microsoft.com/office/officeart/2008/layout/VerticalAccentList"/>
    <dgm:cxn modelId="{788CBEC6-EBFF-4642-B354-671AAFD4D360}" type="presParOf" srcId="{1A0B7896-C34B-44B9-8E74-EEDB186B3C1C}" destId="{CA7E6779-6A51-4215-A44D-3CBA6B7E0D87}" srcOrd="3" destOrd="0" presId="urn:microsoft.com/office/officeart/2008/layout/VerticalAccentList"/>
    <dgm:cxn modelId="{6C4EADB0-43E9-4CE0-B65B-4596CA487871}" type="presParOf" srcId="{1A0B7896-C34B-44B9-8E74-EEDB186B3C1C}" destId="{688F6254-DC3A-4E5F-9D7E-C70374F56197}" srcOrd="4" destOrd="0" presId="urn:microsoft.com/office/officeart/2008/layout/VerticalAccentList"/>
    <dgm:cxn modelId="{0126B06B-C881-473B-AB2B-42D552DE14E0}" type="presParOf" srcId="{1A0B7896-C34B-44B9-8E74-EEDB186B3C1C}" destId="{203FAB28-2372-4C78-BDC4-FCA67C768B95}" srcOrd="5" destOrd="0" presId="urn:microsoft.com/office/officeart/2008/layout/VerticalAccentList"/>
    <dgm:cxn modelId="{FC0369F5-C760-4510-8729-7FE2B5B259E5}" type="presParOf" srcId="{1A0B7896-C34B-44B9-8E74-EEDB186B3C1C}" destId="{2311D21C-0371-46DF-B720-013D37AB8FE2}" srcOrd="6" destOrd="0" presId="urn:microsoft.com/office/officeart/2008/layout/VerticalAccentList"/>
    <dgm:cxn modelId="{3D0AB7A8-D937-408E-9FFC-A3D0CD44B6F9}" type="presParOf" srcId="{1A0B7896-C34B-44B9-8E74-EEDB186B3C1C}" destId="{6EE4149C-2780-4688-9189-B2FBD3B3F619}" srcOrd="7" destOrd="0" presId="urn:microsoft.com/office/officeart/2008/layout/VerticalAccentList"/>
    <dgm:cxn modelId="{B986CED3-2397-4931-BC05-7737B5F7D8C7}" type="presParOf" srcId="{22D7822B-71AE-4942-BB39-2918940FD562}" destId="{95F174FB-93E0-48A2-8DB1-526E6AB245C1}" srcOrd="5" destOrd="0" presId="urn:microsoft.com/office/officeart/2008/layout/VerticalAccentList"/>
    <dgm:cxn modelId="{EC4491D3-5118-4A34-80C7-A24F4E0350ED}" type="presParOf" srcId="{22D7822B-71AE-4942-BB39-2918940FD562}" destId="{4DF3A775-73CE-47DA-8DF0-C234E6419115}" srcOrd="6" destOrd="0" presId="urn:microsoft.com/office/officeart/2008/layout/VerticalAccentList"/>
    <dgm:cxn modelId="{0CE531AA-249A-457B-B8F1-EDC5507D5790}" type="presParOf" srcId="{4DF3A775-73CE-47DA-8DF0-C234E6419115}" destId="{A2FD96C2-D965-4FA5-A6CA-610056919464}" srcOrd="0" destOrd="0" presId="urn:microsoft.com/office/officeart/2008/layout/VerticalAccentList"/>
    <dgm:cxn modelId="{044D9FCF-6363-4EC0-AEE7-EA62DF9325E3}" type="presParOf" srcId="{22D7822B-71AE-4942-BB39-2918940FD562}" destId="{6E208EE0-92DA-4038-91BD-DABF9A5EF8AB}" srcOrd="7" destOrd="0" presId="urn:microsoft.com/office/officeart/2008/layout/VerticalAccentList"/>
    <dgm:cxn modelId="{0B369A0D-4795-4EFE-B409-870D1AA4D538}" type="presParOf" srcId="{6E208EE0-92DA-4038-91BD-DABF9A5EF8AB}" destId="{CA8124EB-CB29-4330-97F8-8A646F04643A}" srcOrd="0" destOrd="0" presId="urn:microsoft.com/office/officeart/2008/layout/VerticalAccentList"/>
    <dgm:cxn modelId="{904F020D-0ECE-43D0-839C-911E3EA5E25A}" type="presParOf" srcId="{6E208EE0-92DA-4038-91BD-DABF9A5EF8AB}" destId="{1A29A7BA-E7E0-44BF-B279-8E934799CB99}" srcOrd="1" destOrd="0" presId="urn:microsoft.com/office/officeart/2008/layout/VerticalAccentList"/>
    <dgm:cxn modelId="{DBCF921E-BB19-40FB-A555-C877F01F360A}" type="presParOf" srcId="{6E208EE0-92DA-4038-91BD-DABF9A5EF8AB}" destId="{CC193C55-3368-4F6E-8D80-20EE976A021B}" srcOrd="2" destOrd="0" presId="urn:microsoft.com/office/officeart/2008/layout/VerticalAccentList"/>
    <dgm:cxn modelId="{5EFCEEAB-51A5-40B5-A907-98320679AC49}" type="presParOf" srcId="{6E208EE0-92DA-4038-91BD-DABF9A5EF8AB}" destId="{4ED6F575-2158-402C-91B8-2DF9D1B1D37B}" srcOrd="3" destOrd="0" presId="urn:microsoft.com/office/officeart/2008/layout/VerticalAccentList"/>
    <dgm:cxn modelId="{4801F014-17A0-451F-939B-EB6052C5E79F}" type="presParOf" srcId="{6E208EE0-92DA-4038-91BD-DABF9A5EF8AB}" destId="{16C3A19F-5793-4ABD-A020-D67F1F0602F0}" srcOrd="4" destOrd="0" presId="urn:microsoft.com/office/officeart/2008/layout/VerticalAccentList"/>
    <dgm:cxn modelId="{31746B01-A0E0-4D25-9132-C2193E060DC1}" type="presParOf" srcId="{6E208EE0-92DA-4038-91BD-DABF9A5EF8AB}" destId="{D75D6803-FCAF-4796-BE64-93968102FAE9}" srcOrd="5" destOrd="0" presId="urn:microsoft.com/office/officeart/2008/layout/VerticalAccentList"/>
    <dgm:cxn modelId="{35C871EF-40FB-4C91-B555-69B88F924CB7}" type="presParOf" srcId="{6E208EE0-92DA-4038-91BD-DABF9A5EF8AB}" destId="{6EF1DD26-7D6D-496A-AB4A-7B473ED3CD64}" srcOrd="6" destOrd="0" presId="urn:microsoft.com/office/officeart/2008/layout/VerticalAccentList"/>
    <dgm:cxn modelId="{3EB25513-1141-46BF-A884-71BADAA3A7B0}" type="presParOf" srcId="{6E208EE0-92DA-4038-91BD-DABF9A5EF8AB}" destId="{1AC03B9F-79E2-470B-9292-CB83376C2EB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CC83D-1308-43C3-8621-3416FDB7360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741BEE8-2040-4F56-9B24-5843AF09FC51}">
      <dgm:prSet phldrT="[Текст]"/>
      <dgm:spPr/>
      <dgm:t>
        <a:bodyPr/>
        <a:lstStyle/>
        <a:p>
          <a:r>
            <a:rPr lang="bg-BG" dirty="0" err="1"/>
            <a:t>Циклизира</a:t>
          </a:r>
          <a:r>
            <a:rPr lang="bg-BG" dirty="0"/>
            <a:t> творбите си</a:t>
          </a:r>
        </a:p>
      </dgm:t>
    </dgm:pt>
    <dgm:pt modelId="{0EA4BB85-CE3E-4FDA-B0DC-00F502B1A2BC}" type="parTrans" cxnId="{9465745B-9B06-4C11-A842-5E4E8C990030}">
      <dgm:prSet/>
      <dgm:spPr/>
      <dgm:t>
        <a:bodyPr/>
        <a:lstStyle/>
        <a:p>
          <a:endParaRPr lang="bg-BG"/>
        </a:p>
      </dgm:t>
    </dgm:pt>
    <dgm:pt modelId="{04C87F9C-541E-407B-BC67-188128C5D6D2}" type="sibTrans" cxnId="{9465745B-9B06-4C11-A842-5E4E8C990030}">
      <dgm:prSet/>
      <dgm:spPr/>
      <dgm:t>
        <a:bodyPr/>
        <a:lstStyle/>
        <a:p>
          <a:endParaRPr lang="bg-BG"/>
        </a:p>
      </dgm:t>
    </dgm:pt>
    <dgm:pt modelId="{EB3AF5AE-AF27-41EF-BC2C-21B3D3028AD3}">
      <dgm:prSet phldrT="[Текст]"/>
      <dgm:spPr/>
      <dgm:t>
        <a:bodyPr/>
        <a:lstStyle/>
        <a:p>
          <a:r>
            <a:rPr lang="ru-RU" dirty="0" err="1"/>
            <a:t>Събитието</a:t>
          </a:r>
          <a:r>
            <a:rPr lang="ru-RU" dirty="0"/>
            <a:t> </a:t>
          </a:r>
          <a:r>
            <a:rPr lang="ru-RU" dirty="0" err="1"/>
            <a:t>разкрива</a:t>
          </a:r>
          <a:r>
            <a:rPr lang="ru-RU" dirty="0"/>
            <a:t> героя, най-</a:t>
          </a:r>
          <a:r>
            <a:rPr lang="ru-RU" dirty="0" err="1"/>
            <a:t>често</a:t>
          </a:r>
          <a:r>
            <a:rPr lang="ru-RU" dirty="0"/>
            <a:t> те </a:t>
          </a:r>
          <a:r>
            <a:rPr lang="ru-RU" dirty="0" err="1"/>
            <a:t>търсят</a:t>
          </a:r>
          <a:r>
            <a:rPr lang="ru-RU" dirty="0"/>
            <a:t> себе си</a:t>
          </a:r>
          <a:endParaRPr lang="bg-BG" dirty="0"/>
        </a:p>
      </dgm:t>
    </dgm:pt>
    <dgm:pt modelId="{FC9D8AC8-CBB7-432C-BAD4-8BBBBDD7F453}" type="parTrans" cxnId="{250424D9-87CF-4EFA-ACA8-EFB046B033FC}">
      <dgm:prSet/>
      <dgm:spPr/>
      <dgm:t>
        <a:bodyPr/>
        <a:lstStyle/>
        <a:p>
          <a:endParaRPr lang="bg-BG"/>
        </a:p>
      </dgm:t>
    </dgm:pt>
    <dgm:pt modelId="{48150EBC-5484-41EF-B17E-96405D22D1E4}" type="sibTrans" cxnId="{250424D9-87CF-4EFA-ACA8-EFB046B033FC}">
      <dgm:prSet/>
      <dgm:spPr/>
      <dgm:t>
        <a:bodyPr/>
        <a:lstStyle/>
        <a:p>
          <a:endParaRPr lang="bg-BG"/>
        </a:p>
      </dgm:t>
    </dgm:pt>
    <dgm:pt modelId="{9183D8B2-34CC-4B39-A822-FB673320D02C}">
      <dgm:prSet phldrT="[Текст]" phldr="1"/>
      <dgm:spPr/>
      <dgm:t>
        <a:bodyPr/>
        <a:lstStyle/>
        <a:p>
          <a:endParaRPr lang="bg-BG" dirty="0"/>
        </a:p>
      </dgm:t>
    </dgm:pt>
    <dgm:pt modelId="{0C096B08-3E69-4AEB-A9C6-336B2C8D5F58}" type="parTrans" cxnId="{DBD1571B-8D28-400C-832F-851FC56C7B4E}">
      <dgm:prSet/>
      <dgm:spPr/>
      <dgm:t>
        <a:bodyPr/>
        <a:lstStyle/>
        <a:p>
          <a:endParaRPr lang="bg-BG"/>
        </a:p>
      </dgm:t>
    </dgm:pt>
    <dgm:pt modelId="{90BF7BE3-2712-4176-95A7-3032E75C776D}" type="sibTrans" cxnId="{DBD1571B-8D28-400C-832F-851FC56C7B4E}">
      <dgm:prSet/>
      <dgm:spPr/>
      <dgm:t>
        <a:bodyPr/>
        <a:lstStyle/>
        <a:p>
          <a:endParaRPr lang="bg-BG"/>
        </a:p>
      </dgm:t>
    </dgm:pt>
    <dgm:pt modelId="{558AF057-D58C-40D2-9DEA-1751922CD2D7}">
      <dgm:prSet phldrT="[Текст]"/>
      <dgm:spPr/>
      <dgm:t>
        <a:bodyPr/>
        <a:lstStyle/>
        <a:p>
          <a:r>
            <a:rPr lang="bg-BG" dirty="0"/>
            <a:t>Събитийната кулминация не съвпада с психологическата, 2 кулминационни момента- на случката и на нравствената промяна у героя</a:t>
          </a:r>
        </a:p>
      </dgm:t>
    </dgm:pt>
    <dgm:pt modelId="{7FCF840B-A654-4150-938F-09FE5E837651}" type="parTrans" cxnId="{4C64F7ED-609C-47F4-90F0-79710C090861}">
      <dgm:prSet/>
      <dgm:spPr/>
      <dgm:t>
        <a:bodyPr/>
        <a:lstStyle/>
        <a:p>
          <a:endParaRPr lang="bg-BG"/>
        </a:p>
      </dgm:t>
    </dgm:pt>
    <dgm:pt modelId="{AD8236A3-1BBA-4A4E-AA83-FF3D442A4438}" type="sibTrans" cxnId="{4C64F7ED-609C-47F4-90F0-79710C090861}">
      <dgm:prSet/>
      <dgm:spPr/>
      <dgm:t>
        <a:bodyPr/>
        <a:lstStyle/>
        <a:p>
          <a:endParaRPr lang="bg-BG"/>
        </a:p>
      </dgm:t>
    </dgm:pt>
    <dgm:pt modelId="{9A281089-9116-444F-A7C8-03FC312DF45F}">
      <dgm:prSet phldrT="[Текст]" phldr="1"/>
      <dgm:spPr/>
      <dgm:t>
        <a:bodyPr/>
        <a:lstStyle/>
        <a:p>
          <a:endParaRPr lang="bg-BG" dirty="0"/>
        </a:p>
      </dgm:t>
    </dgm:pt>
    <dgm:pt modelId="{86F674B4-2DEC-4067-BA1A-EAD04A1DA5E4}" type="parTrans" cxnId="{E23637C9-C49D-4F76-80D2-C4A51E9F8273}">
      <dgm:prSet/>
      <dgm:spPr/>
      <dgm:t>
        <a:bodyPr/>
        <a:lstStyle/>
        <a:p>
          <a:endParaRPr lang="bg-BG"/>
        </a:p>
      </dgm:t>
    </dgm:pt>
    <dgm:pt modelId="{01546854-E5BD-49F4-851B-5DAEBB241582}" type="sibTrans" cxnId="{E23637C9-C49D-4F76-80D2-C4A51E9F8273}">
      <dgm:prSet/>
      <dgm:spPr/>
      <dgm:t>
        <a:bodyPr/>
        <a:lstStyle/>
        <a:p>
          <a:endParaRPr lang="bg-BG"/>
        </a:p>
      </dgm:t>
    </dgm:pt>
    <dgm:pt modelId="{1795D577-BC08-428C-8080-962C97A61A2B}">
      <dgm:prSet phldrT="[Текст]"/>
      <dgm:spPr/>
      <dgm:t>
        <a:bodyPr/>
        <a:lstStyle/>
        <a:p>
          <a:r>
            <a:rPr lang="bg-BG" dirty="0"/>
            <a:t>Използва фолклорни и митологични мотиви</a:t>
          </a:r>
        </a:p>
      </dgm:t>
    </dgm:pt>
    <dgm:pt modelId="{5B803588-C1ED-43C0-A77D-8554282B48CF}" type="parTrans" cxnId="{A43DF86A-3C97-49A5-A8BF-57E69DDFB28C}">
      <dgm:prSet/>
      <dgm:spPr/>
      <dgm:t>
        <a:bodyPr/>
        <a:lstStyle/>
        <a:p>
          <a:endParaRPr lang="bg-BG"/>
        </a:p>
      </dgm:t>
    </dgm:pt>
    <dgm:pt modelId="{BEF6348F-EE03-44B8-A1DC-D128EFB2E177}" type="sibTrans" cxnId="{A43DF86A-3C97-49A5-A8BF-57E69DDFB28C}">
      <dgm:prSet/>
      <dgm:spPr/>
      <dgm:t>
        <a:bodyPr/>
        <a:lstStyle/>
        <a:p>
          <a:endParaRPr lang="bg-BG"/>
        </a:p>
      </dgm:t>
    </dgm:pt>
    <dgm:pt modelId="{9A21B125-5773-404B-A915-B0340CCEE279}">
      <dgm:prSet/>
      <dgm:spPr/>
      <dgm:t>
        <a:bodyPr/>
        <a:lstStyle/>
        <a:p>
          <a:endParaRPr lang="bg-BG" dirty="0"/>
        </a:p>
      </dgm:t>
    </dgm:pt>
    <dgm:pt modelId="{9E1F9DE5-9192-4C37-AB96-9843B7F6E40B}" type="parTrans" cxnId="{7A6E0237-EE19-4423-9AD7-467CE69348B3}">
      <dgm:prSet/>
      <dgm:spPr/>
      <dgm:t>
        <a:bodyPr/>
        <a:lstStyle/>
        <a:p>
          <a:endParaRPr lang="bg-BG"/>
        </a:p>
      </dgm:t>
    </dgm:pt>
    <dgm:pt modelId="{5AEC47BF-82EA-402E-99A1-0FAB909F31F4}" type="sibTrans" cxnId="{7A6E0237-EE19-4423-9AD7-467CE69348B3}">
      <dgm:prSet/>
      <dgm:spPr/>
      <dgm:t>
        <a:bodyPr/>
        <a:lstStyle/>
        <a:p>
          <a:endParaRPr lang="bg-BG"/>
        </a:p>
      </dgm:t>
    </dgm:pt>
    <dgm:pt modelId="{498161CF-C71D-4534-9448-2B533C194190}" type="pres">
      <dgm:prSet presAssocID="{546CC83D-1308-43C3-8621-3416FDB73605}" presName="Name0" presStyleCnt="0">
        <dgm:presLayoutVars>
          <dgm:chMax/>
          <dgm:chPref/>
          <dgm:dir/>
        </dgm:presLayoutVars>
      </dgm:prSet>
      <dgm:spPr/>
    </dgm:pt>
    <dgm:pt modelId="{F21B1D9D-1CAC-4DAA-9EB9-142C9A2567CE}" type="pres">
      <dgm:prSet presAssocID="{C741BEE8-2040-4F56-9B24-5843AF09FC51}" presName="parenttextcomposite" presStyleCnt="0"/>
      <dgm:spPr/>
    </dgm:pt>
    <dgm:pt modelId="{059F0EBB-608C-433E-8B72-E4544F16998F}" type="pres">
      <dgm:prSet presAssocID="{C741BEE8-2040-4F56-9B24-5843AF09FC5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99A7FC8C-1456-49A3-99C3-2DF4F765DA12}" type="pres">
      <dgm:prSet presAssocID="{C741BEE8-2040-4F56-9B24-5843AF09FC51}" presName="composite" presStyleCnt="0"/>
      <dgm:spPr/>
    </dgm:pt>
    <dgm:pt modelId="{C1A27099-76F8-410B-8100-2521EF319909}" type="pres">
      <dgm:prSet presAssocID="{C741BEE8-2040-4F56-9B24-5843AF09FC51}" presName="chevron1" presStyleLbl="alignNode1" presStyleIdx="0" presStyleCnt="21"/>
      <dgm:spPr/>
    </dgm:pt>
    <dgm:pt modelId="{A4469FBE-8A25-4E32-B0AA-AFE0196DAC96}" type="pres">
      <dgm:prSet presAssocID="{C741BEE8-2040-4F56-9B24-5843AF09FC51}" presName="chevron2" presStyleLbl="alignNode1" presStyleIdx="1" presStyleCnt="21"/>
      <dgm:spPr/>
    </dgm:pt>
    <dgm:pt modelId="{904FF766-796C-4F0A-817B-F81D5A01A081}" type="pres">
      <dgm:prSet presAssocID="{C741BEE8-2040-4F56-9B24-5843AF09FC51}" presName="chevron3" presStyleLbl="alignNode1" presStyleIdx="2" presStyleCnt="21"/>
      <dgm:spPr/>
    </dgm:pt>
    <dgm:pt modelId="{8DD09C76-4743-4B62-AF68-3E012C067AB1}" type="pres">
      <dgm:prSet presAssocID="{C741BEE8-2040-4F56-9B24-5843AF09FC51}" presName="chevron4" presStyleLbl="alignNode1" presStyleIdx="3" presStyleCnt="21"/>
      <dgm:spPr/>
    </dgm:pt>
    <dgm:pt modelId="{CEDEEA12-18E7-4058-823C-20FA225E14E3}" type="pres">
      <dgm:prSet presAssocID="{C741BEE8-2040-4F56-9B24-5843AF09FC51}" presName="chevron5" presStyleLbl="alignNode1" presStyleIdx="4" presStyleCnt="21"/>
      <dgm:spPr/>
    </dgm:pt>
    <dgm:pt modelId="{89B06FE2-26E3-431E-81AE-1924E4B5965F}" type="pres">
      <dgm:prSet presAssocID="{C741BEE8-2040-4F56-9B24-5843AF09FC51}" presName="chevron6" presStyleLbl="alignNode1" presStyleIdx="5" presStyleCnt="21"/>
      <dgm:spPr/>
    </dgm:pt>
    <dgm:pt modelId="{A94019AD-59F9-4B36-B241-2A891D1DE573}" type="pres">
      <dgm:prSet presAssocID="{C741BEE8-2040-4F56-9B24-5843AF09FC51}" presName="chevron7" presStyleLbl="alignNode1" presStyleIdx="6" presStyleCnt="21"/>
      <dgm:spPr/>
    </dgm:pt>
    <dgm:pt modelId="{D4BCC141-A50E-492F-8245-17D8F428053F}" type="pres">
      <dgm:prSet presAssocID="{C741BEE8-2040-4F56-9B24-5843AF09FC5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8AB1FB12-5E27-4A0D-A30A-B2AA952935CB}" type="pres">
      <dgm:prSet presAssocID="{04C87F9C-541E-407B-BC67-188128C5D6D2}" presName="sibTrans" presStyleCnt="0"/>
      <dgm:spPr/>
    </dgm:pt>
    <dgm:pt modelId="{978979B2-FFD6-4890-AC54-079562F55087}" type="pres">
      <dgm:prSet presAssocID="{9183D8B2-34CC-4B39-A822-FB673320D02C}" presName="parenttextcomposite" presStyleCnt="0"/>
      <dgm:spPr/>
    </dgm:pt>
    <dgm:pt modelId="{CD00FABF-ABD1-48DC-8277-F7857EB71B58}" type="pres">
      <dgm:prSet presAssocID="{9183D8B2-34CC-4B39-A822-FB673320D02C}" presName="parenttext" presStyleLbl="revTx" presStyleIdx="1" presStyleCnt="3" custFlipVert="1" custScaleY="9778">
        <dgm:presLayoutVars>
          <dgm:chMax/>
          <dgm:chPref val="2"/>
          <dgm:bulletEnabled val="1"/>
        </dgm:presLayoutVars>
      </dgm:prSet>
      <dgm:spPr/>
    </dgm:pt>
    <dgm:pt modelId="{BC04140F-8018-49D6-A02B-0EEDF029D1E4}" type="pres">
      <dgm:prSet presAssocID="{9183D8B2-34CC-4B39-A822-FB673320D02C}" presName="composite" presStyleCnt="0"/>
      <dgm:spPr/>
    </dgm:pt>
    <dgm:pt modelId="{628AF3F8-36D6-4442-9510-309E060F041B}" type="pres">
      <dgm:prSet presAssocID="{9183D8B2-34CC-4B39-A822-FB673320D02C}" presName="chevron1" presStyleLbl="alignNode1" presStyleIdx="7" presStyleCnt="21"/>
      <dgm:spPr/>
    </dgm:pt>
    <dgm:pt modelId="{26F2A070-825B-4E73-B34E-183985BF2350}" type="pres">
      <dgm:prSet presAssocID="{9183D8B2-34CC-4B39-A822-FB673320D02C}" presName="chevron2" presStyleLbl="alignNode1" presStyleIdx="8" presStyleCnt="21"/>
      <dgm:spPr/>
    </dgm:pt>
    <dgm:pt modelId="{0C67E17E-D5E0-4019-8741-594E74419E5F}" type="pres">
      <dgm:prSet presAssocID="{9183D8B2-34CC-4B39-A822-FB673320D02C}" presName="chevron3" presStyleLbl="alignNode1" presStyleIdx="9" presStyleCnt="21"/>
      <dgm:spPr/>
    </dgm:pt>
    <dgm:pt modelId="{7B40FEA2-01F6-4616-B147-99E869FB3BFD}" type="pres">
      <dgm:prSet presAssocID="{9183D8B2-34CC-4B39-A822-FB673320D02C}" presName="chevron4" presStyleLbl="alignNode1" presStyleIdx="10" presStyleCnt="21"/>
      <dgm:spPr/>
    </dgm:pt>
    <dgm:pt modelId="{A38A3F02-5B9A-48D0-B4A6-6AC306D28D6F}" type="pres">
      <dgm:prSet presAssocID="{9183D8B2-34CC-4B39-A822-FB673320D02C}" presName="chevron5" presStyleLbl="alignNode1" presStyleIdx="11" presStyleCnt="21"/>
      <dgm:spPr/>
    </dgm:pt>
    <dgm:pt modelId="{BFAEC64E-EDFF-40C8-93A9-D7ED4D4031BB}" type="pres">
      <dgm:prSet presAssocID="{9183D8B2-34CC-4B39-A822-FB673320D02C}" presName="chevron6" presStyleLbl="alignNode1" presStyleIdx="12" presStyleCnt="21"/>
      <dgm:spPr/>
    </dgm:pt>
    <dgm:pt modelId="{A1169EAA-F156-4925-8DD4-5F97B15422A5}" type="pres">
      <dgm:prSet presAssocID="{9183D8B2-34CC-4B39-A822-FB673320D02C}" presName="chevron7" presStyleLbl="alignNode1" presStyleIdx="13" presStyleCnt="21"/>
      <dgm:spPr/>
    </dgm:pt>
    <dgm:pt modelId="{786FF59D-0270-408D-925B-A8D62B15AFF9}" type="pres">
      <dgm:prSet presAssocID="{9183D8B2-34CC-4B39-A822-FB673320D02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FB6C75FF-8937-41EA-9E9A-37B5E388EA70}" type="pres">
      <dgm:prSet presAssocID="{90BF7BE3-2712-4176-95A7-3032E75C776D}" presName="sibTrans" presStyleCnt="0"/>
      <dgm:spPr/>
    </dgm:pt>
    <dgm:pt modelId="{AD3A9184-E256-42CD-A88F-11B0BB211F12}" type="pres">
      <dgm:prSet presAssocID="{9A281089-9116-444F-A7C8-03FC312DF45F}" presName="parenttextcomposite" presStyleCnt="0"/>
      <dgm:spPr/>
    </dgm:pt>
    <dgm:pt modelId="{C0C0963E-8F24-4A9E-826B-4A96587879C2}" type="pres">
      <dgm:prSet presAssocID="{9A281089-9116-444F-A7C8-03FC312DF45F}" presName="parenttext" presStyleLbl="revTx" presStyleIdx="2" presStyleCnt="3" custScaleY="8379">
        <dgm:presLayoutVars>
          <dgm:chMax/>
          <dgm:chPref val="2"/>
          <dgm:bulletEnabled val="1"/>
        </dgm:presLayoutVars>
      </dgm:prSet>
      <dgm:spPr/>
    </dgm:pt>
    <dgm:pt modelId="{DCD74B85-F2D1-4D68-A646-344D98FF5F35}" type="pres">
      <dgm:prSet presAssocID="{9A281089-9116-444F-A7C8-03FC312DF45F}" presName="composite" presStyleCnt="0"/>
      <dgm:spPr/>
    </dgm:pt>
    <dgm:pt modelId="{97DEF7A0-1B50-425A-9582-90E775E49A60}" type="pres">
      <dgm:prSet presAssocID="{9A281089-9116-444F-A7C8-03FC312DF45F}" presName="chevron1" presStyleLbl="alignNode1" presStyleIdx="14" presStyleCnt="21"/>
      <dgm:spPr/>
    </dgm:pt>
    <dgm:pt modelId="{00BC9D06-C018-4658-82E9-557C4E08E025}" type="pres">
      <dgm:prSet presAssocID="{9A281089-9116-444F-A7C8-03FC312DF45F}" presName="chevron2" presStyleLbl="alignNode1" presStyleIdx="15" presStyleCnt="21"/>
      <dgm:spPr/>
    </dgm:pt>
    <dgm:pt modelId="{3F517F62-275C-47EB-8558-B40E7CD5B17A}" type="pres">
      <dgm:prSet presAssocID="{9A281089-9116-444F-A7C8-03FC312DF45F}" presName="chevron3" presStyleLbl="alignNode1" presStyleIdx="16" presStyleCnt="21"/>
      <dgm:spPr/>
    </dgm:pt>
    <dgm:pt modelId="{805BACD7-446A-4B92-B19F-2DAFD4FA1E56}" type="pres">
      <dgm:prSet presAssocID="{9A281089-9116-444F-A7C8-03FC312DF45F}" presName="chevron4" presStyleLbl="alignNode1" presStyleIdx="17" presStyleCnt="21"/>
      <dgm:spPr/>
    </dgm:pt>
    <dgm:pt modelId="{2C9DFC42-2401-42E9-B8E4-D7D015FAD897}" type="pres">
      <dgm:prSet presAssocID="{9A281089-9116-444F-A7C8-03FC312DF45F}" presName="chevron5" presStyleLbl="alignNode1" presStyleIdx="18" presStyleCnt="21"/>
      <dgm:spPr/>
    </dgm:pt>
    <dgm:pt modelId="{3F13B570-C953-4C53-A16B-4CED52A3AF8E}" type="pres">
      <dgm:prSet presAssocID="{9A281089-9116-444F-A7C8-03FC312DF45F}" presName="chevron6" presStyleLbl="alignNode1" presStyleIdx="19" presStyleCnt="21"/>
      <dgm:spPr/>
    </dgm:pt>
    <dgm:pt modelId="{90FD67F2-D2E9-4634-AC16-05D4CAC4CC85}" type="pres">
      <dgm:prSet presAssocID="{9A281089-9116-444F-A7C8-03FC312DF45F}" presName="chevron7" presStyleLbl="alignNode1" presStyleIdx="20" presStyleCnt="21"/>
      <dgm:spPr/>
    </dgm:pt>
    <dgm:pt modelId="{8E83D325-E254-4B08-B227-7D92EBAAA287}" type="pres">
      <dgm:prSet presAssocID="{9A281089-9116-444F-A7C8-03FC312DF45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C1741905-6446-41CE-A7B7-0AAB778EF098}" type="presOf" srcId="{558AF057-D58C-40D2-9DEA-1751922CD2D7}" destId="{786FF59D-0270-408D-925B-A8D62B15AFF9}" srcOrd="0" destOrd="0" presId="urn:microsoft.com/office/officeart/2008/layout/VerticalAccentList"/>
    <dgm:cxn modelId="{DBD1571B-8D28-400C-832F-851FC56C7B4E}" srcId="{546CC83D-1308-43C3-8621-3416FDB73605}" destId="{9183D8B2-34CC-4B39-A822-FB673320D02C}" srcOrd="1" destOrd="0" parTransId="{0C096B08-3E69-4AEB-A9C6-336B2C8D5F58}" sibTransId="{90BF7BE3-2712-4176-95A7-3032E75C776D}"/>
    <dgm:cxn modelId="{FBAFCB1D-DC92-4B5B-B3BC-C5FBCAE9FCF6}" type="presOf" srcId="{C741BEE8-2040-4F56-9B24-5843AF09FC51}" destId="{059F0EBB-608C-433E-8B72-E4544F16998F}" srcOrd="0" destOrd="0" presId="urn:microsoft.com/office/officeart/2008/layout/VerticalAccentList"/>
    <dgm:cxn modelId="{7A6E0237-EE19-4423-9AD7-467CE69348B3}" srcId="{C741BEE8-2040-4F56-9B24-5843AF09FC51}" destId="{9A21B125-5773-404B-A915-B0340CCEE279}" srcOrd="1" destOrd="0" parTransId="{9E1F9DE5-9192-4C37-AB96-9843B7F6E40B}" sibTransId="{5AEC47BF-82EA-402E-99A1-0FAB909F31F4}"/>
    <dgm:cxn modelId="{CBC3013F-5193-4AF2-9B36-6D210D2E54C3}" type="presOf" srcId="{546CC83D-1308-43C3-8621-3416FDB73605}" destId="{498161CF-C71D-4534-9448-2B533C194190}" srcOrd="0" destOrd="0" presId="urn:microsoft.com/office/officeart/2008/layout/VerticalAccentList"/>
    <dgm:cxn modelId="{9465745B-9B06-4C11-A842-5E4E8C990030}" srcId="{546CC83D-1308-43C3-8621-3416FDB73605}" destId="{C741BEE8-2040-4F56-9B24-5843AF09FC51}" srcOrd="0" destOrd="0" parTransId="{0EA4BB85-CE3E-4FDA-B0DC-00F502B1A2BC}" sibTransId="{04C87F9C-541E-407B-BC67-188128C5D6D2}"/>
    <dgm:cxn modelId="{980E4C5F-517F-461A-B869-B26F9AC86A13}" type="presOf" srcId="{9A21B125-5773-404B-A915-B0340CCEE279}" destId="{D4BCC141-A50E-492F-8245-17D8F428053F}" srcOrd="0" destOrd="1" presId="urn:microsoft.com/office/officeart/2008/layout/VerticalAccentList"/>
    <dgm:cxn modelId="{A43DF86A-3C97-49A5-A8BF-57E69DDFB28C}" srcId="{9A281089-9116-444F-A7C8-03FC312DF45F}" destId="{1795D577-BC08-428C-8080-962C97A61A2B}" srcOrd="0" destOrd="0" parTransId="{5B803588-C1ED-43C0-A77D-8554282B48CF}" sibTransId="{BEF6348F-EE03-44B8-A1DC-D128EFB2E177}"/>
    <dgm:cxn modelId="{AD4E4F76-22FF-4C89-8055-9D84BCBABE90}" type="presOf" srcId="{9183D8B2-34CC-4B39-A822-FB673320D02C}" destId="{CD00FABF-ABD1-48DC-8277-F7857EB71B58}" srcOrd="0" destOrd="0" presId="urn:microsoft.com/office/officeart/2008/layout/VerticalAccentList"/>
    <dgm:cxn modelId="{666DEA90-2ED1-430F-8A2F-A14204C7BA3A}" type="presOf" srcId="{9A281089-9116-444F-A7C8-03FC312DF45F}" destId="{C0C0963E-8F24-4A9E-826B-4A96587879C2}" srcOrd="0" destOrd="0" presId="urn:microsoft.com/office/officeart/2008/layout/VerticalAccentList"/>
    <dgm:cxn modelId="{622B76BE-988E-4DB2-887E-C3F1D6165247}" type="presOf" srcId="{1795D577-BC08-428C-8080-962C97A61A2B}" destId="{8E83D325-E254-4B08-B227-7D92EBAAA287}" srcOrd="0" destOrd="0" presId="urn:microsoft.com/office/officeart/2008/layout/VerticalAccentList"/>
    <dgm:cxn modelId="{E23637C9-C49D-4F76-80D2-C4A51E9F8273}" srcId="{546CC83D-1308-43C3-8621-3416FDB73605}" destId="{9A281089-9116-444F-A7C8-03FC312DF45F}" srcOrd="2" destOrd="0" parTransId="{86F674B4-2DEC-4067-BA1A-EAD04A1DA5E4}" sibTransId="{01546854-E5BD-49F4-851B-5DAEBB241582}"/>
    <dgm:cxn modelId="{250424D9-87CF-4EFA-ACA8-EFB046B033FC}" srcId="{C741BEE8-2040-4F56-9B24-5843AF09FC51}" destId="{EB3AF5AE-AF27-41EF-BC2C-21B3D3028AD3}" srcOrd="0" destOrd="0" parTransId="{FC9D8AC8-CBB7-432C-BAD4-8BBBBDD7F453}" sibTransId="{48150EBC-5484-41EF-B17E-96405D22D1E4}"/>
    <dgm:cxn modelId="{4C64F7ED-609C-47F4-90F0-79710C090861}" srcId="{9183D8B2-34CC-4B39-A822-FB673320D02C}" destId="{558AF057-D58C-40D2-9DEA-1751922CD2D7}" srcOrd="0" destOrd="0" parTransId="{7FCF840B-A654-4150-938F-09FE5E837651}" sibTransId="{AD8236A3-1BBA-4A4E-AA83-FF3D442A4438}"/>
    <dgm:cxn modelId="{C03A20F0-6864-4046-BB1C-C3799C5FFA5E}" type="presOf" srcId="{EB3AF5AE-AF27-41EF-BC2C-21B3D3028AD3}" destId="{D4BCC141-A50E-492F-8245-17D8F428053F}" srcOrd="0" destOrd="0" presId="urn:microsoft.com/office/officeart/2008/layout/VerticalAccentList"/>
    <dgm:cxn modelId="{88829A99-EB33-4C53-9202-2AAFF474CBA7}" type="presParOf" srcId="{498161CF-C71D-4534-9448-2B533C194190}" destId="{F21B1D9D-1CAC-4DAA-9EB9-142C9A2567CE}" srcOrd="0" destOrd="0" presId="urn:microsoft.com/office/officeart/2008/layout/VerticalAccentList"/>
    <dgm:cxn modelId="{48F9FF21-26FA-4920-9405-6B56EAD7F6C7}" type="presParOf" srcId="{F21B1D9D-1CAC-4DAA-9EB9-142C9A2567CE}" destId="{059F0EBB-608C-433E-8B72-E4544F16998F}" srcOrd="0" destOrd="0" presId="urn:microsoft.com/office/officeart/2008/layout/VerticalAccentList"/>
    <dgm:cxn modelId="{9F95139D-E4FA-4B8B-AD02-61A2E6EE3062}" type="presParOf" srcId="{498161CF-C71D-4534-9448-2B533C194190}" destId="{99A7FC8C-1456-49A3-99C3-2DF4F765DA12}" srcOrd="1" destOrd="0" presId="urn:microsoft.com/office/officeart/2008/layout/VerticalAccentList"/>
    <dgm:cxn modelId="{7F9D2A24-6009-48EC-8BEF-5B9D5BF5CF5D}" type="presParOf" srcId="{99A7FC8C-1456-49A3-99C3-2DF4F765DA12}" destId="{C1A27099-76F8-410B-8100-2521EF319909}" srcOrd="0" destOrd="0" presId="urn:microsoft.com/office/officeart/2008/layout/VerticalAccentList"/>
    <dgm:cxn modelId="{82CF97C6-6A2D-43D5-AA2C-C7E33450294B}" type="presParOf" srcId="{99A7FC8C-1456-49A3-99C3-2DF4F765DA12}" destId="{A4469FBE-8A25-4E32-B0AA-AFE0196DAC96}" srcOrd="1" destOrd="0" presId="urn:microsoft.com/office/officeart/2008/layout/VerticalAccentList"/>
    <dgm:cxn modelId="{4C3B085E-FDC5-4A82-9D1F-F9178B76CCC1}" type="presParOf" srcId="{99A7FC8C-1456-49A3-99C3-2DF4F765DA12}" destId="{904FF766-796C-4F0A-817B-F81D5A01A081}" srcOrd="2" destOrd="0" presId="urn:microsoft.com/office/officeart/2008/layout/VerticalAccentList"/>
    <dgm:cxn modelId="{6E82CEDC-6353-4055-8797-5AEA655B7CDA}" type="presParOf" srcId="{99A7FC8C-1456-49A3-99C3-2DF4F765DA12}" destId="{8DD09C76-4743-4B62-AF68-3E012C067AB1}" srcOrd="3" destOrd="0" presId="urn:microsoft.com/office/officeart/2008/layout/VerticalAccentList"/>
    <dgm:cxn modelId="{D3B4FCDA-AB75-444C-9241-EA2EB73BC015}" type="presParOf" srcId="{99A7FC8C-1456-49A3-99C3-2DF4F765DA12}" destId="{CEDEEA12-18E7-4058-823C-20FA225E14E3}" srcOrd="4" destOrd="0" presId="urn:microsoft.com/office/officeart/2008/layout/VerticalAccentList"/>
    <dgm:cxn modelId="{262E8D4E-96CB-4069-AB46-3150F3022EE0}" type="presParOf" srcId="{99A7FC8C-1456-49A3-99C3-2DF4F765DA12}" destId="{89B06FE2-26E3-431E-81AE-1924E4B5965F}" srcOrd="5" destOrd="0" presId="urn:microsoft.com/office/officeart/2008/layout/VerticalAccentList"/>
    <dgm:cxn modelId="{FD97FCAF-7EEF-441E-9898-DEF3A028F09D}" type="presParOf" srcId="{99A7FC8C-1456-49A3-99C3-2DF4F765DA12}" destId="{A94019AD-59F9-4B36-B241-2A891D1DE573}" srcOrd="6" destOrd="0" presId="urn:microsoft.com/office/officeart/2008/layout/VerticalAccentList"/>
    <dgm:cxn modelId="{A002E222-1822-42FB-B3B9-9E6A9953B57F}" type="presParOf" srcId="{99A7FC8C-1456-49A3-99C3-2DF4F765DA12}" destId="{D4BCC141-A50E-492F-8245-17D8F428053F}" srcOrd="7" destOrd="0" presId="urn:microsoft.com/office/officeart/2008/layout/VerticalAccentList"/>
    <dgm:cxn modelId="{536AF6DB-EA65-4F1B-91BB-71767CF09FEB}" type="presParOf" srcId="{498161CF-C71D-4534-9448-2B533C194190}" destId="{8AB1FB12-5E27-4A0D-A30A-B2AA952935CB}" srcOrd="2" destOrd="0" presId="urn:microsoft.com/office/officeart/2008/layout/VerticalAccentList"/>
    <dgm:cxn modelId="{73155EEB-7726-408E-A9ED-FC74370EDA15}" type="presParOf" srcId="{498161CF-C71D-4534-9448-2B533C194190}" destId="{978979B2-FFD6-4890-AC54-079562F55087}" srcOrd="3" destOrd="0" presId="urn:microsoft.com/office/officeart/2008/layout/VerticalAccentList"/>
    <dgm:cxn modelId="{A63ADF21-207B-41A5-91C3-4CB13F1C2AD9}" type="presParOf" srcId="{978979B2-FFD6-4890-AC54-079562F55087}" destId="{CD00FABF-ABD1-48DC-8277-F7857EB71B58}" srcOrd="0" destOrd="0" presId="urn:microsoft.com/office/officeart/2008/layout/VerticalAccentList"/>
    <dgm:cxn modelId="{E3E6C8C7-D360-45FA-B5E2-5806D2E9CB38}" type="presParOf" srcId="{498161CF-C71D-4534-9448-2B533C194190}" destId="{BC04140F-8018-49D6-A02B-0EEDF029D1E4}" srcOrd="4" destOrd="0" presId="urn:microsoft.com/office/officeart/2008/layout/VerticalAccentList"/>
    <dgm:cxn modelId="{482A6238-4840-47E0-A42C-19D7B79A921C}" type="presParOf" srcId="{BC04140F-8018-49D6-A02B-0EEDF029D1E4}" destId="{628AF3F8-36D6-4442-9510-309E060F041B}" srcOrd="0" destOrd="0" presId="urn:microsoft.com/office/officeart/2008/layout/VerticalAccentList"/>
    <dgm:cxn modelId="{3889EC3D-6902-40FB-ACE5-BC319D06E946}" type="presParOf" srcId="{BC04140F-8018-49D6-A02B-0EEDF029D1E4}" destId="{26F2A070-825B-4E73-B34E-183985BF2350}" srcOrd="1" destOrd="0" presId="urn:microsoft.com/office/officeart/2008/layout/VerticalAccentList"/>
    <dgm:cxn modelId="{A2325DF1-BB38-443E-A7FF-7166BF4B4588}" type="presParOf" srcId="{BC04140F-8018-49D6-A02B-0EEDF029D1E4}" destId="{0C67E17E-D5E0-4019-8741-594E74419E5F}" srcOrd="2" destOrd="0" presId="urn:microsoft.com/office/officeart/2008/layout/VerticalAccentList"/>
    <dgm:cxn modelId="{632852D1-E9BE-463E-9547-A17C26BF4CDA}" type="presParOf" srcId="{BC04140F-8018-49D6-A02B-0EEDF029D1E4}" destId="{7B40FEA2-01F6-4616-B147-99E869FB3BFD}" srcOrd="3" destOrd="0" presId="urn:microsoft.com/office/officeart/2008/layout/VerticalAccentList"/>
    <dgm:cxn modelId="{B119235D-A09C-478F-BE7B-78BB95199A70}" type="presParOf" srcId="{BC04140F-8018-49D6-A02B-0EEDF029D1E4}" destId="{A38A3F02-5B9A-48D0-B4A6-6AC306D28D6F}" srcOrd="4" destOrd="0" presId="urn:microsoft.com/office/officeart/2008/layout/VerticalAccentList"/>
    <dgm:cxn modelId="{310A86D6-3E09-40B1-BE36-CE2945DE82F4}" type="presParOf" srcId="{BC04140F-8018-49D6-A02B-0EEDF029D1E4}" destId="{BFAEC64E-EDFF-40C8-93A9-D7ED4D4031BB}" srcOrd="5" destOrd="0" presId="urn:microsoft.com/office/officeart/2008/layout/VerticalAccentList"/>
    <dgm:cxn modelId="{7C4FA9CA-75E2-41F6-BB8A-46729F3A1635}" type="presParOf" srcId="{BC04140F-8018-49D6-A02B-0EEDF029D1E4}" destId="{A1169EAA-F156-4925-8DD4-5F97B15422A5}" srcOrd="6" destOrd="0" presId="urn:microsoft.com/office/officeart/2008/layout/VerticalAccentList"/>
    <dgm:cxn modelId="{37B6AF88-94EC-4D9F-8D16-B061AA87006B}" type="presParOf" srcId="{BC04140F-8018-49D6-A02B-0EEDF029D1E4}" destId="{786FF59D-0270-408D-925B-A8D62B15AFF9}" srcOrd="7" destOrd="0" presId="urn:microsoft.com/office/officeart/2008/layout/VerticalAccentList"/>
    <dgm:cxn modelId="{D343EEA2-396F-4BEF-8DB1-9DBE73F0FB3F}" type="presParOf" srcId="{498161CF-C71D-4534-9448-2B533C194190}" destId="{FB6C75FF-8937-41EA-9E9A-37B5E388EA70}" srcOrd="5" destOrd="0" presId="urn:microsoft.com/office/officeart/2008/layout/VerticalAccentList"/>
    <dgm:cxn modelId="{0AE50D28-0401-4AE4-BF44-66945974A118}" type="presParOf" srcId="{498161CF-C71D-4534-9448-2B533C194190}" destId="{AD3A9184-E256-42CD-A88F-11B0BB211F12}" srcOrd="6" destOrd="0" presId="urn:microsoft.com/office/officeart/2008/layout/VerticalAccentList"/>
    <dgm:cxn modelId="{EFA6DA36-A51D-42FE-9C3C-127E08E4D5B0}" type="presParOf" srcId="{AD3A9184-E256-42CD-A88F-11B0BB211F12}" destId="{C0C0963E-8F24-4A9E-826B-4A96587879C2}" srcOrd="0" destOrd="0" presId="urn:microsoft.com/office/officeart/2008/layout/VerticalAccentList"/>
    <dgm:cxn modelId="{6FA6C0EC-8CB8-42B0-BE4F-C0BF1814BA26}" type="presParOf" srcId="{498161CF-C71D-4534-9448-2B533C194190}" destId="{DCD74B85-F2D1-4D68-A646-344D98FF5F35}" srcOrd="7" destOrd="0" presId="urn:microsoft.com/office/officeart/2008/layout/VerticalAccentList"/>
    <dgm:cxn modelId="{CC0E2004-025C-4C9C-B877-7CECBC42E31E}" type="presParOf" srcId="{DCD74B85-F2D1-4D68-A646-344D98FF5F35}" destId="{97DEF7A0-1B50-425A-9582-90E775E49A60}" srcOrd="0" destOrd="0" presId="urn:microsoft.com/office/officeart/2008/layout/VerticalAccentList"/>
    <dgm:cxn modelId="{D8C2FCC8-5ACD-475A-A655-C504B641F4D5}" type="presParOf" srcId="{DCD74B85-F2D1-4D68-A646-344D98FF5F35}" destId="{00BC9D06-C018-4658-82E9-557C4E08E025}" srcOrd="1" destOrd="0" presId="urn:microsoft.com/office/officeart/2008/layout/VerticalAccentList"/>
    <dgm:cxn modelId="{392A773F-016D-4A25-87F9-E12451208824}" type="presParOf" srcId="{DCD74B85-F2D1-4D68-A646-344D98FF5F35}" destId="{3F517F62-275C-47EB-8558-B40E7CD5B17A}" srcOrd="2" destOrd="0" presId="urn:microsoft.com/office/officeart/2008/layout/VerticalAccentList"/>
    <dgm:cxn modelId="{1800F01F-7B60-413F-A339-8BF1195EE19E}" type="presParOf" srcId="{DCD74B85-F2D1-4D68-A646-344D98FF5F35}" destId="{805BACD7-446A-4B92-B19F-2DAFD4FA1E56}" srcOrd="3" destOrd="0" presId="urn:microsoft.com/office/officeart/2008/layout/VerticalAccentList"/>
    <dgm:cxn modelId="{62DBB7DD-6944-4C81-AF6D-347D6462852C}" type="presParOf" srcId="{DCD74B85-F2D1-4D68-A646-344D98FF5F35}" destId="{2C9DFC42-2401-42E9-B8E4-D7D015FAD897}" srcOrd="4" destOrd="0" presId="urn:microsoft.com/office/officeart/2008/layout/VerticalAccentList"/>
    <dgm:cxn modelId="{8AFFC4A1-D25C-41ED-AF42-6D36DD9D9F3F}" type="presParOf" srcId="{DCD74B85-F2D1-4D68-A646-344D98FF5F35}" destId="{3F13B570-C953-4C53-A16B-4CED52A3AF8E}" srcOrd="5" destOrd="0" presId="urn:microsoft.com/office/officeart/2008/layout/VerticalAccentList"/>
    <dgm:cxn modelId="{A3DDADE8-7156-4EFD-B28C-34691D4BCC60}" type="presParOf" srcId="{DCD74B85-F2D1-4D68-A646-344D98FF5F35}" destId="{90FD67F2-D2E9-4634-AC16-05D4CAC4CC85}" srcOrd="6" destOrd="0" presId="urn:microsoft.com/office/officeart/2008/layout/VerticalAccentList"/>
    <dgm:cxn modelId="{1E52C04C-7D5A-4949-964B-187AA9D63A84}" type="presParOf" srcId="{DCD74B85-F2D1-4D68-A646-344D98FF5F35}" destId="{8E83D325-E254-4B08-B227-7D92EBAAA28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55793-8F88-42FF-A6E5-FBA94F1565C4}">
      <dsp:nvSpPr>
        <dsp:cNvPr id="0" name=""/>
        <dsp:cNvSpPr/>
      </dsp:nvSpPr>
      <dsp:spPr>
        <a:xfrm>
          <a:off x="2089657" y="1958"/>
          <a:ext cx="5738217" cy="52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500" kern="1200" dirty="0"/>
        </a:p>
      </dsp:txBody>
      <dsp:txXfrm>
        <a:off x="2089657" y="1958"/>
        <a:ext cx="5738217" cy="521656"/>
      </dsp:txXfrm>
    </dsp:sp>
    <dsp:sp modelId="{EB4AD878-1C80-4026-B19A-E242FC7DC57A}">
      <dsp:nvSpPr>
        <dsp:cNvPr id="0" name=""/>
        <dsp:cNvSpPr/>
      </dsp:nvSpPr>
      <dsp:spPr>
        <a:xfrm>
          <a:off x="2089657" y="523614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376D1-870F-4E00-9557-5FC5E5FFB537}">
      <dsp:nvSpPr>
        <dsp:cNvPr id="0" name=""/>
        <dsp:cNvSpPr/>
      </dsp:nvSpPr>
      <dsp:spPr>
        <a:xfrm>
          <a:off x="2896195" y="523614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FCEAB-9C8C-4130-A347-B061307AA8A1}">
      <dsp:nvSpPr>
        <dsp:cNvPr id="0" name=""/>
        <dsp:cNvSpPr/>
      </dsp:nvSpPr>
      <dsp:spPr>
        <a:xfrm>
          <a:off x="3703371" y="523614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E25FC-80B3-4303-8FC1-84182167C9C2}">
      <dsp:nvSpPr>
        <dsp:cNvPr id="0" name=""/>
        <dsp:cNvSpPr/>
      </dsp:nvSpPr>
      <dsp:spPr>
        <a:xfrm>
          <a:off x="4509909" y="523614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69CCC-B7EC-470D-8CAE-70AA5642C15C}">
      <dsp:nvSpPr>
        <dsp:cNvPr id="0" name=""/>
        <dsp:cNvSpPr/>
      </dsp:nvSpPr>
      <dsp:spPr>
        <a:xfrm>
          <a:off x="5317085" y="523614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69B54-5EFB-4B07-AB36-46A564067D2F}">
      <dsp:nvSpPr>
        <dsp:cNvPr id="0" name=""/>
        <dsp:cNvSpPr/>
      </dsp:nvSpPr>
      <dsp:spPr>
        <a:xfrm>
          <a:off x="6123623" y="523614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8DD22-17AC-4B1E-9F3F-970094C29442}">
      <dsp:nvSpPr>
        <dsp:cNvPr id="0" name=""/>
        <dsp:cNvSpPr/>
      </dsp:nvSpPr>
      <dsp:spPr>
        <a:xfrm>
          <a:off x="6930799" y="523614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3C15A-3A0D-4418-828E-D7BDC58935DE}">
      <dsp:nvSpPr>
        <dsp:cNvPr id="0" name=""/>
        <dsp:cNvSpPr/>
      </dsp:nvSpPr>
      <dsp:spPr>
        <a:xfrm>
          <a:off x="2089657" y="629878"/>
          <a:ext cx="5812814" cy="850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Предава действията в тяхната едновременност и свързаност</a:t>
          </a:r>
        </a:p>
      </dsp:txBody>
      <dsp:txXfrm>
        <a:off x="2089657" y="629878"/>
        <a:ext cx="5812814" cy="850106"/>
      </dsp:txXfrm>
    </dsp:sp>
    <dsp:sp modelId="{16E8BA20-E3F7-41E2-96DA-BC1D75726FBE}">
      <dsp:nvSpPr>
        <dsp:cNvPr id="0" name=""/>
        <dsp:cNvSpPr/>
      </dsp:nvSpPr>
      <dsp:spPr>
        <a:xfrm>
          <a:off x="2089657" y="1646255"/>
          <a:ext cx="5738217" cy="52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/>
        </a:p>
      </dsp:txBody>
      <dsp:txXfrm>
        <a:off x="2089657" y="1646255"/>
        <a:ext cx="5738217" cy="521656"/>
      </dsp:txXfrm>
    </dsp:sp>
    <dsp:sp modelId="{3BA87EBF-0176-4C0E-BF27-7626D342677D}">
      <dsp:nvSpPr>
        <dsp:cNvPr id="0" name=""/>
        <dsp:cNvSpPr/>
      </dsp:nvSpPr>
      <dsp:spPr>
        <a:xfrm>
          <a:off x="2089657" y="2167911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82800-730E-4126-9EF9-F8F0CF73E67E}">
      <dsp:nvSpPr>
        <dsp:cNvPr id="0" name=""/>
        <dsp:cNvSpPr/>
      </dsp:nvSpPr>
      <dsp:spPr>
        <a:xfrm>
          <a:off x="2896195" y="2167911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EB231-2387-408F-8238-90BD81D5EDAA}">
      <dsp:nvSpPr>
        <dsp:cNvPr id="0" name=""/>
        <dsp:cNvSpPr/>
      </dsp:nvSpPr>
      <dsp:spPr>
        <a:xfrm>
          <a:off x="3703371" y="2167911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E6779-6A51-4215-A44D-3CBA6B7E0D87}">
      <dsp:nvSpPr>
        <dsp:cNvPr id="0" name=""/>
        <dsp:cNvSpPr/>
      </dsp:nvSpPr>
      <dsp:spPr>
        <a:xfrm>
          <a:off x="4509909" y="2167911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F6254-DC3A-4E5F-9D7E-C70374F56197}">
      <dsp:nvSpPr>
        <dsp:cNvPr id="0" name=""/>
        <dsp:cNvSpPr/>
      </dsp:nvSpPr>
      <dsp:spPr>
        <a:xfrm>
          <a:off x="5317085" y="2167911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FAB28-2372-4C78-BDC4-FCA67C768B95}">
      <dsp:nvSpPr>
        <dsp:cNvPr id="0" name=""/>
        <dsp:cNvSpPr/>
      </dsp:nvSpPr>
      <dsp:spPr>
        <a:xfrm>
          <a:off x="6123623" y="2167911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1D21C-0371-46DF-B720-013D37AB8FE2}">
      <dsp:nvSpPr>
        <dsp:cNvPr id="0" name=""/>
        <dsp:cNvSpPr/>
      </dsp:nvSpPr>
      <dsp:spPr>
        <a:xfrm>
          <a:off x="6930799" y="2167911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4149C-2780-4688-9189-B2FBD3B3F619}">
      <dsp:nvSpPr>
        <dsp:cNvPr id="0" name=""/>
        <dsp:cNvSpPr/>
      </dsp:nvSpPr>
      <dsp:spPr>
        <a:xfrm>
          <a:off x="2089657" y="2274174"/>
          <a:ext cx="5812814" cy="850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Започва самия наратив или от средата, или отстрани; ретроспекция; започва </a:t>
          </a:r>
          <a:r>
            <a:rPr lang="bg-BG" sz="2000" kern="1200" dirty="0" err="1"/>
            <a:t>открая</a:t>
          </a:r>
          <a:r>
            <a:rPr lang="bg-BG" sz="2000" kern="1200" dirty="0"/>
            <a:t> и се връща</a:t>
          </a:r>
        </a:p>
      </dsp:txBody>
      <dsp:txXfrm>
        <a:off x="2089657" y="2274174"/>
        <a:ext cx="5812814" cy="850106"/>
      </dsp:txXfrm>
    </dsp:sp>
    <dsp:sp modelId="{A2FD96C2-D965-4FA5-A6CA-610056919464}">
      <dsp:nvSpPr>
        <dsp:cNvPr id="0" name=""/>
        <dsp:cNvSpPr/>
      </dsp:nvSpPr>
      <dsp:spPr>
        <a:xfrm>
          <a:off x="2089657" y="3290551"/>
          <a:ext cx="5738217" cy="52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400" kern="1200"/>
        </a:p>
      </dsp:txBody>
      <dsp:txXfrm>
        <a:off x="2089657" y="3290551"/>
        <a:ext cx="5738217" cy="521656"/>
      </dsp:txXfrm>
    </dsp:sp>
    <dsp:sp modelId="{CA8124EB-CB29-4330-97F8-8A646F04643A}">
      <dsp:nvSpPr>
        <dsp:cNvPr id="0" name=""/>
        <dsp:cNvSpPr/>
      </dsp:nvSpPr>
      <dsp:spPr>
        <a:xfrm>
          <a:off x="2089657" y="3812207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9A7BA-E7E0-44BF-B279-8E934799CB99}">
      <dsp:nvSpPr>
        <dsp:cNvPr id="0" name=""/>
        <dsp:cNvSpPr/>
      </dsp:nvSpPr>
      <dsp:spPr>
        <a:xfrm>
          <a:off x="2896195" y="3812207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93C55-3368-4F6E-8D80-20EE976A021B}">
      <dsp:nvSpPr>
        <dsp:cNvPr id="0" name=""/>
        <dsp:cNvSpPr/>
      </dsp:nvSpPr>
      <dsp:spPr>
        <a:xfrm>
          <a:off x="3703371" y="3812207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6F575-2158-402C-91B8-2DF9D1B1D37B}">
      <dsp:nvSpPr>
        <dsp:cNvPr id="0" name=""/>
        <dsp:cNvSpPr/>
      </dsp:nvSpPr>
      <dsp:spPr>
        <a:xfrm>
          <a:off x="4509909" y="3812207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3A19F-5793-4ABD-A020-D67F1F0602F0}">
      <dsp:nvSpPr>
        <dsp:cNvPr id="0" name=""/>
        <dsp:cNvSpPr/>
      </dsp:nvSpPr>
      <dsp:spPr>
        <a:xfrm>
          <a:off x="5317085" y="3812207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D6803-FCAF-4796-BE64-93968102FAE9}">
      <dsp:nvSpPr>
        <dsp:cNvPr id="0" name=""/>
        <dsp:cNvSpPr/>
      </dsp:nvSpPr>
      <dsp:spPr>
        <a:xfrm>
          <a:off x="6123623" y="3812207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1DD26-7D6D-496A-AB4A-7B473ED3CD64}">
      <dsp:nvSpPr>
        <dsp:cNvPr id="0" name=""/>
        <dsp:cNvSpPr/>
      </dsp:nvSpPr>
      <dsp:spPr>
        <a:xfrm>
          <a:off x="6930799" y="3812207"/>
          <a:ext cx="1342742" cy="106263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03B9F-79E2-470B-9292-CB83376C2EB4}">
      <dsp:nvSpPr>
        <dsp:cNvPr id="0" name=""/>
        <dsp:cNvSpPr/>
      </dsp:nvSpPr>
      <dsp:spPr>
        <a:xfrm>
          <a:off x="2089657" y="3918470"/>
          <a:ext cx="5812814" cy="8501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Взима героя в момент, в който нравствения катарзис зрее</a:t>
          </a:r>
        </a:p>
      </dsp:txBody>
      <dsp:txXfrm>
        <a:off x="2089657" y="3918470"/>
        <a:ext cx="5812814" cy="850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F0EBB-608C-433E-8B72-E4544F16998F}">
      <dsp:nvSpPr>
        <dsp:cNvPr id="0" name=""/>
        <dsp:cNvSpPr/>
      </dsp:nvSpPr>
      <dsp:spPr>
        <a:xfrm>
          <a:off x="1166982" y="1375"/>
          <a:ext cx="7450574" cy="67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100" kern="1200" dirty="0" err="1"/>
            <a:t>Циклизира</a:t>
          </a:r>
          <a:r>
            <a:rPr lang="bg-BG" sz="3100" kern="1200" dirty="0"/>
            <a:t> творбите си</a:t>
          </a:r>
        </a:p>
      </dsp:txBody>
      <dsp:txXfrm>
        <a:off x="1166982" y="1375"/>
        <a:ext cx="7450574" cy="677324"/>
      </dsp:txXfrm>
    </dsp:sp>
    <dsp:sp modelId="{C1A27099-76F8-410B-8100-2521EF319909}">
      <dsp:nvSpPr>
        <dsp:cNvPr id="0" name=""/>
        <dsp:cNvSpPr/>
      </dsp:nvSpPr>
      <dsp:spPr>
        <a:xfrm>
          <a:off x="1166982" y="678700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69FBE-8A25-4E32-B0AA-AFE0196DAC96}">
      <dsp:nvSpPr>
        <dsp:cNvPr id="0" name=""/>
        <dsp:cNvSpPr/>
      </dsp:nvSpPr>
      <dsp:spPr>
        <a:xfrm>
          <a:off x="2214201" y="678700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FF766-796C-4F0A-817B-F81D5A01A081}">
      <dsp:nvSpPr>
        <dsp:cNvPr id="0" name=""/>
        <dsp:cNvSpPr/>
      </dsp:nvSpPr>
      <dsp:spPr>
        <a:xfrm>
          <a:off x="3262249" y="678700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09C76-4743-4B62-AF68-3E012C067AB1}">
      <dsp:nvSpPr>
        <dsp:cNvPr id="0" name=""/>
        <dsp:cNvSpPr/>
      </dsp:nvSpPr>
      <dsp:spPr>
        <a:xfrm>
          <a:off x="4309468" y="678700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EEA12-18E7-4058-823C-20FA225E14E3}">
      <dsp:nvSpPr>
        <dsp:cNvPr id="0" name=""/>
        <dsp:cNvSpPr/>
      </dsp:nvSpPr>
      <dsp:spPr>
        <a:xfrm>
          <a:off x="5357516" y="678700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06FE2-26E3-431E-81AE-1924E4B5965F}">
      <dsp:nvSpPr>
        <dsp:cNvPr id="0" name=""/>
        <dsp:cNvSpPr/>
      </dsp:nvSpPr>
      <dsp:spPr>
        <a:xfrm>
          <a:off x="6404735" y="678700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19AD-59F9-4B36-B241-2A891D1DE573}">
      <dsp:nvSpPr>
        <dsp:cNvPr id="0" name=""/>
        <dsp:cNvSpPr/>
      </dsp:nvSpPr>
      <dsp:spPr>
        <a:xfrm>
          <a:off x="7452783" y="678700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CC141-A50E-492F-8245-17D8F428053F}">
      <dsp:nvSpPr>
        <dsp:cNvPr id="0" name=""/>
        <dsp:cNvSpPr/>
      </dsp:nvSpPr>
      <dsp:spPr>
        <a:xfrm>
          <a:off x="1166982" y="816673"/>
          <a:ext cx="7547431" cy="1103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Събитието</a:t>
          </a:r>
          <a:r>
            <a:rPr lang="ru-RU" sz="2300" kern="1200" dirty="0"/>
            <a:t> </a:t>
          </a:r>
          <a:r>
            <a:rPr lang="ru-RU" sz="2300" kern="1200" dirty="0" err="1"/>
            <a:t>разкрива</a:t>
          </a:r>
          <a:r>
            <a:rPr lang="ru-RU" sz="2300" kern="1200" dirty="0"/>
            <a:t> героя, най-</a:t>
          </a:r>
          <a:r>
            <a:rPr lang="ru-RU" sz="2300" kern="1200" dirty="0" err="1"/>
            <a:t>често</a:t>
          </a:r>
          <a:r>
            <a:rPr lang="ru-RU" sz="2300" kern="1200" dirty="0"/>
            <a:t> те </a:t>
          </a:r>
          <a:r>
            <a:rPr lang="ru-RU" sz="2300" kern="1200" dirty="0" err="1"/>
            <a:t>търсят</a:t>
          </a:r>
          <a:r>
            <a:rPr lang="ru-RU" sz="2300" kern="1200" dirty="0"/>
            <a:t> себе си</a:t>
          </a:r>
          <a:endParaRPr lang="bg-BG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300" kern="1200" dirty="0"/>
        </a:p>
      </dsp:txBody>
      <dsp:txXfrm>
        <a:off x="1166982" y="816673"/>
        <a:ext cx="7547431" cy="1103788"/>
      </dsp:txXfrm>
    </dsp:sp>
    <dsp:sp modelId="{CD00FABF-ABD1-48DC-8277-F7857EB71B58}">
      <dsp:nvSpPr>
        <dsp:cNvPr id="0" name=""/>
        <dsp:cNvSpPr/>
      </dsp:nvSpPr>
      <dsp:spPr>
        <a:xfrm flipV="1">
          <a:off x="1166982" y="2140003"/>
          <a:ext cx="7450574" cy="6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500" kern="1200" dirty="0"/>
        </a:p>
      </dsp:txBody>
      <dsp:txXfrm rot="10800000">
        <a:off x="1166982" y="2140003"/>
        <a:ext cx="7450574" cy="66228"/>
      </dsp:txXfrm>
    </dsp:sp>
    <dsp:sp modelId="{628AF3F8-36D6-4442-9510-309E060F041B}">
      <dsp:nvSpPr>
        <dsp:cNvPr id="0" name=""/>
        <dsp:cNvSpPr/>
      </dsp:nvSpPr>
      <dsp:spPr>
        <a:xfrm>
          <a:off x="1166982" y="2206231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2A070-825B-4E73-B34E-183985BF2350}">
      <dsp:nvSpPr>
        <dsp:cNvPr id="0" name=""/>
        <dsp:cNvSpPr/>
      </dsp:nvSpPr>
      <dsp:spPr>
        <a:xfrm>
          <a:off x="2214201" y="2206231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7E17E-D5E0-4019-8741-594E74419E5F}">
      <dsp:nvSpPr>
        <dsp:cNvPr id="0" name=""/>
        <dsp:cNvSpPr/>
      </dsp:nvSpPr>
      <dsp:spPr>
        <a:xfrm>
          <a:off x="3262249" y="2206231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0FEA2-01F6-4616-B147-99E869FB3BFD}">
      <dsp:nvSpPr>
        <dsp:cNvPr id="0" name=""/>
        <dsp:cNvSpPr/>
      </dsp:nvSpPr>
      <dsp:spPr>
        <a:xfrm>
          <a:off x="4309468" y="2206231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A3F02-5B9A-48D0-B4A6-6AC306D28D6F}">
      <dsp:nvSpPr>
        <dsp:cNvPr id="0" name=""/>
        <dsp:cNvSpPr/>
      </dsp:nvSpPr>
      <dsp:spPr>
        <a:xfrm>
          <a:off x="5357516" y="2206231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EC64E-EDFF-40C8-93A9-D7ED4D4031BB}">
      <dsp:nvSpPr>
        <dsp:cNvPr id="0" name=""/>
        <dsp:cNvSpPr/>
      </dsp:nvSpPr>
      <dsp:spPr>
        <a:xfrm>
          <a:off x="6404735" y="2206231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69EAA-F156-4925-8DD4-5F97B15422A5}">
      <dsp:nvSpPr>
        <dsp:cNvPr id="0" name=""/>
        <dsp:cNvSpPr/>
      </dsp:nvSpPr>
      <dsp:spPr>
        <a:xfrm>
          <a:off x="7452783" y="2206231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FF59D-0270-408D-925B-A8D62B15AFF9}">
      <dsp:nvSpPr>
        <dsp:cNvPr id="0" name=""/>
        <dsp:cNvSpPr/>
      </dsp:nvSpPr>
      <dsp:spPr>
        <a:xfrm>
          <a:off x="1166982" y="2344205"/>
          <a:ext cx="7547431" cy="1103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kern="1200" dirty="0"/>
            <a:t>Събитийната кулминация не съвпада с психологическата, 2 кулминационни момента- на случката и на нравствената промяна у героя</a:t>
          </a:r>
        </a:p>
      </dsp:txBody>
      <dsp:txXfrm>
        <a:off x="1166982" y="2344205"/>
        <a:ext cx="7547431" cy="1103788"/>
      </dsp:txXfrm>
    </dsp:sp>
    <dsp:sp modelId="{C0C0963E-8F24-4A9E-826B-4A96587879C2}">
      <dsp:nvSpPr>
        <dsp:cNvPr id="0" name=""/>
        <dsp:cNvSpPr/>
      </dsp:nvSpPr>
      <dsp:spPr>
        <a:xfrm>
          <a:off x="1166982" y="3667534"/>
          <a:ext cx="7450574" cy="5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500" kern="1200" dirty="0"/>
        </a:p>
      </dsp:txBody>
      <dsp:txXfrm>
        <a:off x="1166982" y="3667534"/>
        <a:ext cx="7450574" cy="56753"/>
      </dsp:txXfrm>
    </dsp:sp>
    <dsp:sp modelId="{97DEF7A0-1B50-425A-9582-90E775E49A60}">
      <dsp:nvSpPr>
        <dsp:cNvPr id="0" name=""/>
        <dsp:cNvSpPr/>
      </dsp:nvSpPr>
      <dsp:spPr>
        <a:xfrm>
          <a:off x="1166982" y="3724287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C9D06-C018-4658-82E9-557C4E08E025}">
      <dsp:nvSpPr>
        <dsp:cNvPr id="0" name=""/>
        <dsp:cNvSpPr/>
      </dsp:nvSpPr>
      <dsp:spPr>
        <a:xfrm>
          <a:off x="2214201" y="3724287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17F62-275C-47EB-8558-B40E7CD5B17A}">
      <dsp:nvSpPr>
        <dsp:cNvPr id="0" name=""/>
        <dsp:cNvSpPr/>
      </dsp:nvSpPr>
      <dsp:spPr>
        <a:xfrm>
          <a:off x="3262249" y="3724287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BACD7-446A-4B92-B19F-2DAFD4FA1E56}">
      <dsp:nvSpPr>
        <dsp:cNvPr id="0" name=""/>
        <dsp:cNvSpPr/>
      </dsp:nvSpPr>
      <dsp:spPr>
        <a:xfrm>
          <a:off x="4309468" y="3724287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DFC42-2401-42E9-B8E4-D7D015FAD897}">
      <dsp:nvSpPr>
        <dsp:cNvPr id="0" name=""/>
        <dsp:cNvSpPr/>
      </dsp:nvSpPr>
      <dsp:spPr>
        <a:xfrm>
          <a:off x="5357516" y="3724287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3B570-C953-4C53-A16B-4CED52A3AF8E}">
      <dsp:nvSpPr>
        <dsp:cNvPr id="0" name=""/>
        <dsp:cNvSpPr/>
      </dsp:nvSpPr>
      <dsp:spPr>
        <a:xfrm>
          <a:off x="6404735" y="3724287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D67F2-D2E9-4634-AC16-05D4CAC4CC85}">
      <dsp:nvSpPr>
        <dsp:cNvPr id="0" name=""/>
        <dsp:cNvSpPr/>
      </dsp:nvSpPr>
      <dsp:spPr>
        <a:xfrm>
          <a:off x="7452783" y="3724287"/>
          <a:ext cx="1743434" cy="137973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3D325-E254-4B08-B227-7D92EBAAA287}">
      <dsp:nvSpPr>
        <dsp:cNvPr id="0" name=""/>
        <dsp:cNvSpPr/>
      </dsp:nvSpPr>
      <dsp:spPr>
        <a:xfrm>
          <a:off x="1166982" y="3862261"/>
          <a:ext cx="7547431" cy="1103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kern="1200" dirty="0"/>
            <a:t>Използва фолклорни и митологични мотиви</a:t>
          </a:r>
        </a:p>
      </dsp:txBody>
      <dsp:txXfrm>
        <a:off x="1166982" y="3862261"/>
        <a:ext cx="7547431" cy="1103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29CAD9-00D9-4D79-B982-85CD7FBD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01E04B-E3A4-4B2D-92DF-752C4E7EF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Отметка">
            <a:extLst>
              <a:ext uri="{FF2B5EF4-FFF2-40B4-BE49-F238E27FC236}">
                <a16:creationId xmlns:a16="http://schemas.microsoft.com/office/drawing/2014/main" id="{6B616499-A881-4E2E-9778-C854686D2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1139" y="957486"/>
            <a:ext cx="4940394" cy="494039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5896F8-7BC7-4574-8E2B-4A1A6036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97FB86C9-5AE8-4E47-B90E-E9E4C1158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0383" y="4165600"/>
            <a:ext cx="3707844" cy="1717675"/>
          </a:xfrm>
        </p:spPr>
        <p:txBody>
          <a:bodyPr>
            <a:normAutofit/>
          </a:bodyPr>
          <a:lstStyle/>
          <a:p>
            <a:r>
              <a:rPr lang="bg-BG" dirty="0"/>
              <a:t>Житейски и творчески портрет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971D37A-3AEF-4981-8290-1C2EB31AF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382" y="957486"/>
            <a:ext cx="3707844" cy="3131913"/>
          </a:xfrm>
        </p:spPr>
        <p:txBody>
          <a:bodyPr>
            <a:normAutofit/>
          </a:bodyPr>
          <a:lstStyle/>
          <a:p>
            <a:r>
              <a:rPr lang="bg-BG" dirty="0"/>
              <a:t>Йордан Йовков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E881D5D-FEA6-465C-B887-1DB7050BB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140" y="957485"/>
            <a:ext cx="4940394" cy="49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6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C84773A-A71E-4525-8531-D916B233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bg-BG" dirty="0"/>
              <a:t>Участие в Първата световна война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8B39BD4-20BC-48A9-AB6C-D61387D98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49" r="-2" b="1073"/>
          <a:stretch/>
        </p:blipFill>
        <p:spPr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9BAE82E-5D22-4BB3-8519-DE99359FEA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400" err="1"/>
              <a:t>Остава</a:t>
            </a:r>
            <a:r>
              <a:rPr lang="ru-RU" sz="1400"/>
              <a:t> на работа до </a:t>
            </a:r>
            <a:r>
              <a:rPr lang="ru-RU" sz="1400" err="1"/>
              <a:t>есента</a:t>
            </a:r>
            <a:r>
              <a:rPr lang="ru-RU" sz="1400"/>
              <a:t> на 1915 г., </a:t>
            </a:r>
            <a:r>
              <a:rPr lang="ru-RU" sz="1400" err="1"/>
              <a:t>когато</a:t>
            </a:r>
            <a:r>
              <a:rPr lang="ru-RU" sz="1400"/>
              <a:t> </a:t>
            </a:r>
            <a:r>
              <a:rPr lang="ru-RU" sz="1400" err="1"/>
              <a:t>отново</a:t>
            </a:r>
            <a:r>
              <a:rPr lang="ru-RU" sz="1400"/>
              <a:t> е </a:t>
            </a:r>
            <a:r>
              <a:rPr lang="ru-RU" sz="1400" err="1"/>
              <a:t>мобилизиран</a:t>
            </a:r>
            <a:r>
              <a:rPr lang="ru-RU" sz="1400"/>
              <a:t> и </a:t>
            </a:r>
            <a:r>
              <a:rPr lang="ru-RU" sz="1400" err="1"/>
              <a:t>изпратен</a:t>
            </a:r>
            <a:r>
              <a:rPr lang="ru-RU" sz="1400"/>
              <a:t> в град </a:t>
            </a:r>
            <a:r>
              <a:rPr lang="ru-RU" sz="1400" err="1"/>
              <a:t>Ксанти</a:t>
            </a:r>
            <a:r>
              <a:rPr lang="ru-RU" sz="1400"/>
              <a:t>, a година </a:t>
            </a:r>
            <a:r>
              <a:rPr lang="ru-RU" sz="1400" err="1"/>
              <a:t>по-късно</a:t>
            </a:r>
            <a:r>
              <a:rPr lang="ru-RU" sz="1400"/>
              <a:t> е командирован в </a:t>
            </a:r>
            <a:r>
              <a:rPr lang="ru-RU" sz="1400" err="1"/>
              <a:t>редакцията</a:t>
            </a:r>
            <a:r>
              <a:rPr lang="ru-RU" sz="1400"/>
              <a:t> на списание „</a:t>
            </a:r>
            <a:r>
              <a:rPr lang="ru-RU" sz="1400" err="1"/>
              <a:t>Военни</a:t>
            </a:r>
            <a:r>
              <a:rPr lang="ru-RU" sz="1400"/>
              <a:t> известия“. След края на </a:t>
            </a:r>
            <a:r>
              <a:rPr lang="ru-RU" sz="1400" err="1"/>
              <a:t>Първата</a:t>
            </a:r>
            <a:r>
              <a:rPr lang="ru-RU" sz="1400"/>
              <a:t> </a:t>
            </a:r>
            <a:r>
              <a:rPr lang="ru-RU" sz="1400" err="1"/>
              <a:t>световна</a:t>
            </a:r>
            <a:r>
              <a:rPr lang="ru-RU" sz="1400"/>
              <a:t> война </a:t>
            </a:r>
            <a:r>
              <a:rPr lang="ru-RU" sz="1400" err="1"/>
              <a:t>настъпва</a:t>
            </a:r>
            <a:r>
              <a:rPr lang="ru-RU" sz="1400"/>
              <a:t> един от най-</a:t>
            </a:r>
            <a:r>
              <a:rPr lang="ru-RU" sz="1400" err="1"/>
              <a:t>тежките</a:t>
            </a:r>
            <a:r>
              <a:rPr lang="ru-RU" sz="1400"/>
              <a:t> </a:t>
            </a:r>
            <a:r>
              <a:rPr lang="ru-RU" sz="1400" err="1"/>
              <a:t>периоди</a:t>
            </a:r>
            <a:r>
              <a:rPr lang="ru-RU" sz="1400"/>
              <a:t> в живота на </a:t>
            </a:r>
            <a:r>
              <a:rPr lang="ru-RU" sz="1400" err="1"/>
              <a:t>Йовков</a:t>
            </a:r>
            <a:r>
              <a:rPr lang="ru-RU" sz="1400"/>
              <a:t>. </a:t>
            </a:r>
            <a:r>
              <a:rPr lang="ru-RU" sz="1400" err="1"/>
              <a:t>Втората</a:t>
            </a:r>
            <a:r>
              <a:rPr lang="ru-RU" sz="1400"/>
              <a:t> </a:t>
            </a:r>
            <a:r>
              <a:rPr lang="ru-RU" sz="1400" err="1"/>
              <a:t>национална</a:t>
            </a:r>
            <a:r>
              <a:rPr lang="ru-RU" sz="1400"/>
              <a:t> катастрофа </a:t>
            </a:r>
            <a:r>
              <a:rPr lang="ru-RU" sz="1400" err="1"/>
              <a:t>го</a:t>
            </a:r>
            <a:r>
              <a:rPr lang="ru-RU" sz="1400"/>
              <a:t> </a:t>
            </a:r>
            <a:r>
              <a:rPr lang="ru-RU" sz="1400" err="1"/>
              <a:t>заварва</a:t>
            </a:r>
            <a:r>
              <a:rPr lang="ru-RU" sz="1400"/>
              <a:t> в Добрич. След </a:t>
            </a:r>
            <a:r>
              <a:rPr lang="ru-RU" sz="1400" err="1"/>
              <a:t>трудни</a:t>
            </a:r>
            <a:r>
              <a:rPr lang="ru-RU" sz="1400"/>
              <a:t> дни, </a:t>
            </a:r>
            <a:r>
              <a:rPr lang="ru-RU" sz="1400" err="1"/>
              <a:t>изпълнени</a:t>
            </a:r>
            <a:r>
              <a:rPr lang="ru-RU" sz="1400"/>
              <a:t> с </a:t>
            </a:r>
            <a:r>
              <a:rPr lang="ru-RU" sz="1400" err="1"/>
              <a:t>душевни</a:t>
            </a:r>
            <a:r>
              <a:rPr lang="ru-RU" sz="1400"/>
              <a:t> терзания и </a:t>
            </a:r>
            <a:r>
              <a:rPr lang="ru-RU" sz="1400" err="1"/>
              <a:t>материални</a:t>
            </a:r>
            <a:r>
              <a:rPr lang="ru-RU" sz="1400"/>
              <a:t> </a:t>
            </a:r>
            <a:r>
              <a:rPr lang="ru-RU" sz="1400" err="1"/>
              <a:t>несгоди</a:t>
            </a:r>
            <a:r>
              <a:rPr lang="ru-RU" sz="1400"/>
              <a:t>, и след </a:t>
            </a:r>
            <a:r>
              <a:rPr lang="ru-RU" sz="1400" err="1"/>
              <a:t>като</a:t>
            </a:r>
            <a:r>
              <a:rPr lang="ru-RU" sz="1400"/>
              <a:t> </a:t>
            </a:r>
            <a:r>
              <a:rPr lang="ru-RU" sz="1400" err="1"/>
              <a:t>Добруджа</a:t>
            </a:r>
            <a:r>
              <a:rPr lang="ru-RU" sz="1400"/>
              <a:t> е </a:t>
            </a:r>
            <a:r>
              <a:rPr lang="ru-RU" sz="1400" err="1"/>
              <a:t>окупирана</a:t>
            </a:r>
            <a:r>
              <a:rPr lang="ru-RU" sz="1400"/>
              <a:t> от </a:t>
            </a:r>
            <a:r>
              <a:rPr lang="ru-RU" sz="1400" err="1"/>
              <a:t>румънците</a:t>
            </a:r>
            <a:r>
              <a:rPr lang="ru-RU" sz="1400"/>
              <a:t>, </a:t>
            </a:r>
            <a:r>
              <a:rPr lang="ru-RU" sz="1400" err="1"/>
              <a:t>Йовков</a:t>
            </a:r>
            <a:r>
              <a:rPr lang="ru-RU" sz="1400"/>
              <a:t> </a:t>
            </a:r>
            <a:r>
              <a:rPr lang="ru-RU" sz="1400" err="1"/>
              <a:t>минава</a:t>
            </a:r>
            <a:r>
              <a:rPr lang="ru-RU" sz="1400"/>
              <a:t> </a:t>
            </a:r>
            <a:r>
              <a:rPr lang="ru-RU" sz="1400" err="1"/>
              <a:t>нелегално</a:t>
            </a:r>
            <a:r>
              <a:rPr lang="ru-RU" sz="1400"/>
              <a:t> </a:t>
            </a:r>
            <a:r>
              <a:rPr lang="ru-RU" sz="1400" err="1"/>
              <a:t>границата</a:t>
            </a:r>
            <a:r>
              <a:rPr lang="ru-RU" sz="1400"/>
              <a:t> и се </a:t>
            </a:r>
            <a:r>
              <a:rPr lang="ru-RU" sz="1400" err="1"/>
              <a:t>установява</a:t>
            </a:r>
            <a:r>
              <a:rPr lang="ru-RU" sz="1400"/>
              <a:t> </a:t>
            </a:r>
            <a:r>
              <a:rPr lang="ru-RU" sz="1400" err="1"/>
              <a:t>във</a:t>
            </a:r>
            <a:r>
              <a:rPr lang="ru-RU" sz="1400"/>
              <a:t> Варна, </a:t>
            </a:r>
            <a:r>
              <a:rPr lang="ru-RU" sz="1400" err="1"/>
              <a:t>където</a:t>
            </a:r>
            <a:r>
              <a:rPr lang="ru-RU" sz="1400"/>
              <a:t> е </a:t>
            </a:r>
            <a:r>
              <a:rPr lang="ru-RU" sz="1400" err="1"/>
              <a:t>учител</a:t>
            </a:r>
            <a:r>
              <a:rPr lang="ru-RU" sz="1400"/>
              <a:t> до </a:t>
            </a:r>
            <a:r>
              <a:rPr lang="ru-RU" sz="1400" err="1"/>
              <a:t>есента</a:t>
            </a:r>
            <a:r>
              <a:rPr lang="ru-RU" sz="1400"/>
              <a:t> на 1920 г. След </a:t>
            </a:r>
            <a:r>
              <a:rPr lang="ru-RU" sz="1400" err="1"/>
              <a:t>застъпничество</a:t>
            </a:r>
            <a:r>
              <a:rPr lang="ru-RU" sz="1400"/>
              <a:t> на приятели от София е назначен в </a:t>
            </a:r>
            <a:r>
              <a:rPr lang="ru-RU" sz="1400" err="1"/>
              <a:t>българската</a:t>
            </a:r>
            <a:r>
              <a:rPr lang="ru-RU" sz="1400"/>
              <a:t> легация в </a:t>
            </a:r>
            <a:r>
              <a:rPr lang="ru-RU" sz="1400" err="1"/>
              <a:t>Букурещ</a:t>
            </a:r>
            <a:r>
              <a:rPr lang="ru-RU" sz="1400"/>
              <a:t>. </a:t>
            </a:r>
            <a:r>
              <a:rPr lang="ru-RU" sz="1400" err="1"/>
              <a:t>През</a:t>
            </a:r>
            <a:r>
              <a:rPr lang="ru-RU" sz="1400"/>
              <a:t> 1920 – 1927 г. е </a:t>
            </a:r>
            <a:r>
              <a:rPr lang="ru-RU" sz="1400" err="1"/>
              <a:t>редовен</a:t>
            </a:r>
            <a:r>
              <a:rPr lang="ru-RU" sz="1400"/>
              <a:t> </a:t>
            </a:r>
            <a:r>
              <a:rPr lang="ru-RU" sz="1400" err="1"/>
              <a:t>сътрудник</a:t>
            </a:r>
            <a:r>
              <a:rPr lang="ru-RU" sz="1400"/>
              <a:t> по </a:t>
            </a:r>
            <a:r>
              <a:rPr lang="ru-RU" sz="1400" err="1"/>
              <a:t>печата</a:t>
            </a:r>
            <a:r>
              <a:rPr lang="ru-RU" sz="1400"/>
              <a:t>; постоянно е </a:t>
            </a:r>
            <a:r>
              <a:rPr lang="ru-RU" sz="1400" err="1"/>
              <a:t>понижаван</a:t>
            </a:r>
            <a:r>
              <a:rPr lang="ru-RU" sz="1400"/>
              <a:t> в </a:t>
            </a:r>
            <a:r>
              <a:rPr lang="ru-RU" sz="1400" err="1"/>
              <a:t>длъжност</a:t>
            </a:r>
            <a:r>
              <a:rPr lang="ru-RU" sz="1400"/>
              <a:t>, </a:t>
            </a:r>
            <a:r>
              <a:rPr lang="ru-RU" sz="1400" err="1"/>
              <a:t>поради</a:t>
            </a:r>
            <a:r>
              <a:rPr lang="ru-RU" sz="1400"/>
              <a:t> </a:t>
            </a:r>
            <a:r>
              <a:rPr lang="ru-RU" sz="1400" err="1"/>
              <a:t>което</a:t>
            </a:r>
            <a:r>
              <a:rPr lang="ru-RU" sz="1400"/>
              <a:t> в края на 1927 г. напуска </a:t>
            </a:r>
            <a:r>
              <a:rPr lang="ru-RU" sz="1400" err="1"/>
              <a:t>легацията</a:t>
            </a:r>
            <a:r>
              <a:rPr lang="ru-RU" sz="1400"/>
              <a:t>.</a:t>
            </a:r>
          </a:p>
          <a:p>
            <a:pPr>
              <a:lnSpc>
                <a:spcPct val="110000"/>
              </a:lnSpc>
            </a:pPr>
            <a:endParaRPr lang="bg-BG" sz="1400"/>
          </a:p>
        </p:txBody>
      </p:sp>
    </p:spTree>
    <p:extLst>
      <p:ext uri="{BB962C8B-B14F-4D97-AF65-F5344CB8AC3E}">
        <p14:creationId xmlns:p14="http://schemas.microsoft.com/office/powerpoint/2010/main" val="224210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3A4123-81D9-498E-AD37-DE8F563D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8445163-E6D8-4CEA-8278-DD62AB8E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BD6E15-E667-419E-A56A-42E98787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C96BB20-F85E-49DA-8C47-60FF70A1D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4" r="19563"/>
          <a:stretch/>
        </p:blipFill>
        <p:spPr>
          <a:xfrm>
            <a:off x="7756448" y="1349992"/>
            <a:ext cx="3155366" cy="4014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E1C26B-0466-465B-B4CA-8242431A4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D3F668F-0EDF-4C34-BD4E-26FCA84C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5910272" cy="986348"/>
          </a:xfrm>
        </p:spPr>
        <p:txBody>
          <a:bodyPr>
            <a:normAutofit/>
          </a:bodyPr>
          <a:lstStyle/>
          <a:p>
            <a:r>
              <a:rPr lang="bg-BG" dirty="0"/>
              <a:t>Краят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9759299-8465-4135-AC2D-E069EB5F5D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847462"/>
            <a:ext cx="5910274" cy="39437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600" dirty="0" err="1"/>
              <a:t>Последните</a:t>
            </a:r>
            <a:r>
              <a:rPr lang="ru-RU" sz="1600" dirty="0"/>
              <a:t> 10 </a:t>
            </a:r>
            <a:r>
              <a:rPr lang="ru-RU" sz="1600" dirty="0" err="1"/>
              <a:t>години</a:t>
            </a:r>
            <a:r>
              <a:rPr lang="ru-RU" sz="1600" dirty="0"/>
              <a:t> от живота </a:t>
            </a:r>
            <a:r>
              <a:rPr lang="ru-RU" sz="1600" dirty="0" err="1"/>
              <a:t>му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изпълнени</a:t>
            </a:r>
            <a:r>
              <a:rPr lang="ru-RU" sz="1600" dirty="0"/>
              <a:t> с творчески труд и </a:t>
            </a:r>
            <a:r>
              <a:rPr lang="ru-RU" sz="1600" dirty="0" err="1"/>
              <a:t>изтощително</a:t>
            </a:r>
            <a:r>
              <a:rPr lang="ru-RU" sz="1600" dirty="0"/>
              <a:t> </a:t>
            </a:r>
            <a:r>
              <a:rPr lang="ru-RU" sz="1600" dirty="0" err="1"/>
              <a:t>напрежение</a:t>
            </a:r>
            <a:r>
              <a:rPr lang="ru-RU" sz="1600" dirty="0"/>
              <a:t>, </a:t>
            </a:r>
            <a:r>
              <a:rPr lang="ru-RU" sz="1600" dirty="0" err="1"/>
              <a:t>което</a:t>
            </a:r>
            <a:r>
              <a:rPr lang="ru-RU" sz="1600" dirty="0"/>
              <a:t> се </a:t>
            </a:r>
            <a:r>
              <a:rPr lang="ru-RU" sz="1600" dirty="0" err="1"/>
              <a:t>отразява</a:t>
            </a:r>
            <a:r>
              <a:rPr lang="ru-RU" sz="1600" dirty="0"/>
              <a:t> на </a:t>
            </a:r>
            <a:r>
              <a:rPr lang="ru-RU" sz="1600" dirty="0" err="1"/>
              <a:t>здравето</a:t>
            </a:r>
            <a:r>
              <a:rPr lang="ru-RU" sz="1600" dirty="0"/>
              <a:t> </a:t>
            </a:r>
            <a:r>
              <a:rPr lang="ru-RU" sz="1600" dirty="0" err="1"/>
              <a:t>му</a:t>
            </a:r>
            <a:r>
              <a:rPr lang="ru-RU" sz="1600" dirty="0"/>
              <a:t>. </a:t>
            </a:r>
            <a:r>
              <a:rPr lang="ru-RU" sz="1600" dirty="0" err="1"/>
              <a:t>През</a:t>
            </a:r>
            <a:r>
              <a:rPr lang="ru-RU" sz="1600" dirty="0"/>
              <a:t> </a:t>
            </a:r>
            <a:r>
              <a:rPr lang="ru-RU" sz="1600" dirty="0" err="1"/>
              <a:t>есента</a:t>
            </a:r>
            <a:r>
              <a:rPr lang="ru-RU" sz="1600" dirty="0"/>
              <a:t> на 1937 година </a:t>
            </a:r>
            <a:r>
              <a:rPr lang="ru-RU" sz="1600" dirty="0" err="1"/>
              <a:t>заминава</a:t>
            </a:r>
            <a:r>
              <a:rPr lang="ru-RU" sz="1600" dirty="0"/>
              <a:t> на лечение в </a:t>
            </a:r>
            <a:r>
              <a:rPr lang="ru-RU" sz="1600" dirty="0" err="1"/>
              <a:t>Хисаря</a:t>
            </a:r>
            <a:r>
              <a:rPr lang="ru-RU" sz="1600" dirty="0"/>
              <a:t>. </a:t>
            </a:r>
            <a:r>
              <a:rPr lang="ru-RU" sz="1600" dirty="0" err="1"/>
              <a:t>Поради</a:t>
            </a:r>
            <a:r>
              <a:rPr lang="ru-RU" sz="1600" dirty="0"/>
              <a:t> </a:t>
            </a:r>
            <a:r>
              <a:rPr lang="ru-RU" sz="1600" dirty="0" err="1"/>
              <a:t>влошеното</a:t>
            </a:r>
            <a:r>
              <a:rPr lang="ru-RU" sz="1600" dirty="0"/>
              <a:t> </a:t>
            </a:r>
            <a:r>
              <a:rPr lang="ru-RU" sz="1600" dirty="0" err="1"/>
              <a:t>му</a:t>
            </a:r>
            <a:r>
              <a:rPr lang="ru-RU" sz="1600" dirty="0"/>
              <a:t> </a:t>
            </a:r>
            <a:r>
              <a:rPr lang="ru-RU" sz="1600" dirty="0" err="1"/>
              <a:t>състояние</a:t>
            </a:r>
            <a:r>
              <a:rPr lang="ru-RU" sz="1600" dirty="0"/>
              <a:t> е </a:t>
            </a:r>
            <a:r>
              <a:rPr lang="ru-RU" sz="1600" dirty="0" err="1"/>
              <a:t>откаран</a:t>
            </a:r>
            <a:r>
              <a:rPr lang="ru-RU" sz="1600" dirty="0"/>
              <a:t> в Пловдив и </a:t>
            </a:r>
            <a:r>
              <a:rPr lang="ru-RU" sz="1600" dirty="0" err="1"/>
              <a:t>опериран</a:t>
            </a:r>
            <a:r>
              <a:rPr lang="ru-RU" sz="1600" dirty="0"/>
              <a:t> по </a:t>
            </a:r>
            <a:r>
              <a:rPr lang="ru-RU" sz="1600" dirty="0" err="1"/>
              <a:t>спешност</a:t>
            </a:r>
            <a:r>
              <a:rPr lang="ru-RU" sz="1600" dirty="0"/>
              <a:t> в </a:t>
            </a:r>
            <a:r>
              <a:rPr lang="ru-RU" sz="1600" dirty="0" err="1"/>
              <a:t>Католическата</a:t>
            </a:r>
            <a:r>
              <a:rPr lang="ru-RU" sz="1600" dirty="0"/>
              <a:t> </a:t>
            </a:r>
            <a:r>
              <a:rPr lang="ru-RU" sz="1600" dirty="0" err="1"/>
              <a:t>болница</a:t>
            </a:r>
            <a:r>
              <a:rPr lang="ru-RU" sz="1600" dirty="0"/>
              <a:t> в Пловдив. </a:t>
            </a:r>
            <a:r>
              <a:rPr lang="ru-RU" sz="1600" dirty="0" err="1"/>
              <a:t>Открит</a:t>
            </a:r>
            <a:r>
              <a:rPr lang="ru-RU" sz="1600" dirty="0"/>
              <a:t> е рак на </a:t>
            </a:r>
            <a:r>
              <a:rPr lang="ru-RU" sz="1600" dirty="0" err="1"/>
              <a:t>стомаха</a:t>
            </a:r>
            <a:r>
              <a:rPr lang="ru-RU" sz="1600" dirty="0"/>
              <a:t> и </a:t>
            </a:r>
            <a:r>
              <a:rPr lang="ru-RU" sz="1600" dirty="0" err="1"/>
              <a:t>жлъчката</a:t>
            </a:r>
            <a:r>
              <a:rPr lang="ru-RU" sz="1600" dirty="0"/>
              <a:t> в </a:t>
            </a:r>
            <a:r>
              <a:rPr lang="ru-RU" sz="1600" dirty="0" err="1"/>
              <a:t>напреднало</a:t>
            </a:r>
            <a:r>
              <a:rPr lang="ru-RU" sz="1600" dirty="0"/>
              <a:t>, </a:t>
            </a:r>
            <a:r>
              <a:rPr lang="ru-RU" sz="1600" dirty="0" err="1"/>
              <a:t>безнадеждно</a:t>
            </a:r>
            <a:r>
              <a:rPr lang="ru-RU" sz="1600" dirty="0"/>
              <a:t> </a:t>
            </a:r>
            <a:r>
              <a:rPr lang="ru-RU" sz="1600" dirty="0" err="1"/>
              <a:t>състояние</a:t>
            </a:r>
            <a:r>
              <a:rPr lang="ru-RU" sz="1600" dirty="0"/>
              <a:t>. На 15 </a:t>
            </a:r>
            <a:r>
              <a:rPr lang="ru-RU" sz="1600" dirty="0" err="1"/>
              <a:t>октомври</a:t>
            </a:r>
            <a:r>
              <a:rPr lang="ru-RU" sz="1600" dirty="0"/>
              <a:t> 1937 година </a:t>
            </a:r>
            <a:r>
              <a:rPr lang="ru-RU" sz="1600" dirty="0" err="1"/>
              <a:t>Йовков</a:t>
            </a:r>
            <a:r>
              <a:rPr lang="ru-RU" sz="1600" dirty="0"/>
              <a:t> </a:t>
            </a:r>
            <a:r>
              <a:rPr lang="ru-RU" sz="1600" dirty="0" err="1"/>
              <a:t>умира</a:t>
            </a:r>
            <a:r>
              <a:rPr lang="ru-RU" sz="1600" dirty="0"/>
              <a:t>. </a:t>
            </a:r>
            <a:r>
              <a:rPr lang="ru-RU" sz="1600" dirty="0" err="1"/>
              <a:t>Погребението</a:t>
            </a:r>
            <a:r>
              <a:rPr lang="ru-RU" sz="1600" dirty="0"/>
              <a:t> </a:t>
            </a:r>
            <a:r>
              <a:rPr lang="ru-RU" sz="1600" dirty="0" err="1"/>
              <a:t>му</a:t>
            </a:r>
            <a:r>
              <a:rPr lang="ru-RU" sz="1600" dirty="0"/>
              <a:t> в София се </a:t>
            </a:r>
            <a:r>
              <a:rPr lang="ru-RU" sz="1600" dirty="0" err="1"/>
              <a:t>превръща</a:t>
            </a:r>
            <a:r>
              <a:rPr lang="ru-RU" sz="1600" dirty="0"/>
              <a:t> в </a:t>
            </a:r>
            <a:r>
              <a:rPr lang="ru-RU" sz="1600" dirty="0" err="1"/>
              <a:t>израз</a:t>
            </a:r>
            <a:r>
              <a:rPr lang="ru-RU" sz="1600" dirty="0"/>
              <a:t> на народна </a:t>
            </a:r>
            <a:r>
              <a:rPr lang="ru-RU" sz="1600" dirty="0" err="1"/>
              <a:t>любов</a:t>
            </a:r>
            <a:r>
              <a:rPr lang="ru-RU" sz="1600" dirty="0"/>
              <a:t> и </a:t>
            </a:r>
            <a:r>
              <a:rPr lang="ru-RU" sz="1600" dirty="0" err="1"/>
              <a:t>признателност</a:t>
            </a:r>
            <a:r>
              <a:rPr lang="ru-RU" sz="1600" dirty="0"/>
              <a:t>.</a:t>
            </a:r>
          </a:p>
          <a:p>
            <a:pPr>
              <a:lnSpc>
                <a:spcPct val="110000"/>
              </a:lnSpc>
            </a:pP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63214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90E407-46D5-417C-950B-FFCE020F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9757E87-8140-4CB5-A5D5-45526A798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CE1A7963-774E-4EB6-B1A7-D7E5F535C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287"/>
          <a:stretch/>
        </p:blipFill>
        <p:spPr>
          <a:xfrm>
            <a:off x="8121445" y="10"/>
            <a:ext cx="4070555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7B28F1-DF3A-40EC-B797-F8D0E88F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8F17399-E2D9-4900-8132-C855D899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bg-BG" dirty="0"/>
              <a:t>Творчество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5654C1-DBE8-41D8-9CA9-66D5167A83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Йовков</a:t>
            </a:r>
            <a:r>
              <a:rPr lang="ru-RU" dirty="0"/>
              <a:t> </a:t>
            </a:r>
            <a:r>
              <a:rPr lang="ru-RU" dirty="0" err="1"/>
              <a:t>дебютира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поет. </a:t>
            </a:r>
            <a:r>
              <a:rPr lang="ru-RU" dirty="0" err="1"/>
              <a:t>През</a:t>
            </a:r>
            <a:r>
              <a:rPr lang="ru-RU" dirty="0"/>
              <a:t> 1902 – 1911 г. </a:t>
            </a:r>
            <a:r>
              <a:rPr lang="ru-RU" dirty="0" err="1"/>
              <a:t>публикува</a:t>
            </a:r>
            <a:r>
              <a:rPr lang="ru-RU" dirty="0"/>
              <a:t> </a:t>
            </a:r>
            <a:r>
              <a:rPr lang="ru-RU" dirty="0" err="1"/>
              <a:t>стихове</a:t>
            </a:r>
            <a:r>
              <a:rPr lang="ru-RU" dirty="0"/>
              <a:t> (общо 31) в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периодични</a:t>
            </a:r>
            <a:r>
              <a:rPr lang="ru-RU" dirty="0"/>
              <a:t> издания – в. „</a:t>
            </a:r>
            <a:r>
              <a:rPr lang="ru-RU" dirty="0" err="1"/>
              <a:t>Съзнание</a:t>
            </a:r>
            <a:r>
              <a:rPr lang="ru-RU" dirty="0"/>
              <a:t>“, </a:t>
            </a:r>
            <a:r>
              <a:rPr lang="ru-RU" dirty="0" err="1"/>
              <a:t>списанията</a:t>
            </a:r>
            <a:r>
              <a:rPr lang="ru-RU" dirty="0"/>
              <a:t> „</a:t>
            </a:r>
            <a:r>
              <a:rPr lang="ru-RU" dirty="0" err="1"/>
              <a:t>Пробуда</a:t>
            </a:r>
            <a:r>
              <a:rPr lang="ru-RU" dirty="0"/>
              <a:t>“, „Художник“, „Ново </a:t>
            </a:r>
            <a:r>
              <a:rPr lang="ru-RU" dirty="0" err="1"/>
              <a:t>време</a:t>
            </a:r>
            <a:r>
              <a:rPr lang="ru-RU" dirty="0"/>
              <a:t>“, „Ново общество“ и „</a:t>
            </a:r>
            <a:r>
              <a:rPr lang="ru-RU" dirty="0" err="1"/>
              <a:t>Бисери</a:t>
            </a:r>
            <a:r>
              <a:rPr lang="ru-RU" dirty="0"/>
              <a:t>“. </a:t>
            </a:r>
            <a:r>
              <a:rPr lang="ru-RU" dirty="0" err="1"/>
              <a:t>Лириката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не се </a:t>
            </a:r>
            <a:r>
              <a:rPr lang="ru-RU" dirty="0" err="1"/>
              <a:t>отличава</a:t>
            </a:r>
            <a:r>
              <a:rPr lang="ru-RU" dirty="0"/>
              <a:t> с </a:t>
            </a:r>
            <a:r>
              <a:rPr lang="ru-RU" dirty="0" err="1"/>
              <a:t>особено</a:t>
            </a:r>
            <a:r>
              <a:rPr lang="ru-RU" dirty="0"/>
              <a:t> богатство и разнообразие на </a:t>
            </a:r>
            <a:r>
              <a:rPr lang="ru-RU" dirty="0" err="1"/>
              <a:t>мотиви</a:t>
            </a:r>
            <a:r>
              <a:rPr lang="ru-RU" dirty="0"/>
              <a:t> – </a:t>
            </a:r>
            <a:r>
              <a:rPr lang="ru-RU" dirty="0" err="1"/>
              <a:t>започнал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социален поет, </a:t>
            </a:r>
            <a:r>
              <a:rPr lang="ru-RU" dirty="0" err="1"/>
              <a:t>по-късно</a:t>
            </a:r>
            <a:r>
              <a:rPr lang="ru-RU" dirty="0"/>
              <a:t> </a:t>
            </a:r>
            <a:r>
              <a:rPr lang="ru-RU" dirty="0" err="1"/>
              <a:t>Йовков</a:t>
            </a:r>
            <a:r>
              <a:rPr lang="ru-RU" dirty="0"/>
              <a:t> </a:t>
            </a:r>
            <a:r>
              <a:rPr lang="ru-RU" dirty="0" err="1"/>
              <a:t>трансформира</a:t>
            </a:r>
            <a:r>
              <a:rPr lang="ru-RU" dirty="0"/>
              <a:t> </a:t>
            </a:r>
            <a:r>
              <a:rPr lang="ru-RU" dirty="0" err="1"/>
              <a:t>социалния</a:t>
            </a:r>
            <a:r>
              <a:rPr lang="ru-RU" dirty="0"/>
              <a:t> протест в </a:t>
            </a:r>
            <a:r>
              <a:rPr lang="ru-RU" dirty="0" err="1"/>
              <a:t>резигнация</a:t>
            </a:r>
            <a:r>
              <a:rPr lang="ru-RU" dirty="0"/>
              <a:t>, </a:t>
            </a:r>
            <a:r>
              <a:rPr lang="ru-RU" dirty="0" err="1"/>
              <a:t>печал</a:t>
            </a:r>
            <a:r>
              <a:rPr lang="ru-RU" dirty="0"/>
              <a:t> и умора. </a:t>
            </a:r>
            <a:r>
              <a:rPr lang="ru-RU" dirty="0" err="1"/>
              <a:t>Първата</a:t>
            </a:r>
            <a:r>
              <a:rPr lang="ru-RU" dirty="0"/>
              <a:t> си </a:t>
            </a:r>
            <a:r>
              <a:rPr lang="ru-RU" dirty="0" err="1"/>
              <a:t>белетристична</a:t>
            </a:r>
            <a:r>
              <a:rPr lang="ru-RU" dirty="0"/>
              <a:t> </a:t>
            </a:r>
            <a:r>
              <a:rPr lang="ru-RU" dirty="0" err="1"/>
              <a:t>творба</a:t>
            </a:r>
            <a:r>
              <a:rPr lang="ru-RU" dirty="0"/>
              <a:t> – „Овчарова </a:t>
            </a:r>
            <a:r>
              <a:rPr lang="ru-RU" dirty="0" err="1"/>
              <a:t>жалба</a:t>
            </a:r>
            <a:r>
              <a:rPr lang="ru-RU" dirty="0"/>
              <a:t>“, с </a:t>
            </a:r>
            <a:r>
              <a:rPr lang="ru-RU" dirty="0" err="1"/>
              <a:t>подзаглавие</a:t>
            </a:r>
            <a:r>
              <a:rPr lang="ru-RU" dirty="0"/>
              <a:t> „</a:t>
            </a:r>
            <a:r>
              <a:rPr lang="ru-RU" dirty="0" err="1"/>
              <a:t>Старопланинска</a:t>
            </a:r>
            <a:r>
              <a:rPr lang="ru-RU" dirty="0"/>
              <a:t> легенда“ – </a:t>
            </a:r>
            <a:r>
              <a:rPr lang="ru-RU" dirty="0" err="1"/>
              <a:t>Йовков</a:t>
            </a:r>
            <a:r>
              <a:rPr lang="ru-RU" dirty="0"/>
              <a:t> </a:t>
            </a:r>
            <a:r>
              <a:rPr lang="ru-RU" dirty="0" err="1"/>
              <a:t>публикува</a:t>
            </a:r>
            <a:r>
              <a:rPr lang="ru-RU" dirty="0"/>
              <a:t> в списание „Просвета“ </a:t>
            </a:r>
            <a:r>
              <a:rPr lang="ru-RU" dirty="0" err="1"/>
              <a:t>през</a:t>
            </a:r>
            <a:r>
              <a:rPr lang="ru-RU" dirty="0"/>
              <a:t> 1910 г.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4BBE8E-0488-4569-B2DA-2BC2186A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7460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2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2B38D7E-4902-49A7-8EFB-DE3E0282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7059"/>
          </a:xfrm>
        </p:spPr>
        <p:txBody>
          <a:bodyPr>
            <a:normAutofit/>
          </a:bodyPr>
          <a:lstStyle/>
          <a:p>
            <a:r>
              <a:rPr lang="bg-BG" dirty="0"/>
              <a:t>Военна проза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DEAA841-8D0D-4375-9A6B-C0E000587D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95712"/>
            <a:ext cx="4945850" cy="389548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1600" dirty="0" err="1"/>
              <a:t>Годините</a:t>
            </a:r>
            <a:r>
              <a:rPr lang="ru-RU" sz="1600" dirty="0"/>
              <a:t>, </a:t>
            </a:r>
            <a:r>
              <a:rPr lang="ru-RU" sz="1600" dirty="0" err="1"/>
              <a:t>прекарани</a:t>
            </a:r>
            <a:r>
              <a:rPr lang="ru-RU" sz="1600" dirty="0"/>
              <a:t> по </a:t>
            </a:r>
            <a:r>
              <a:rPr lang="ru-RU" sz="1600" dirty="0" err="1"/>
              <a:t>фронтовете</a:t>
            </a:r>
            <a:r>
              <a:rPr lang="ru-RU" sz="1600" dirty="0"/>
              <a:t> на трите </a:t>
            </a:r>
            <a:r>
              <a:rPr lang="ru-RU" sz="1600" dirty="0" err="1"/>
              <a:t>войни</a:t>
            </a:r>
            <a:r>
              <a:rPr lang="ru-RU" sz="1600" dirty="0"/>
              <a:t>, предопределят </a:t>
            </a:r>
            <a:r>
              <a:rPr lang="ru-RU" sz="1600" dirty="0" err="1"/>
              <a:t>тематиката</a:t>
            </a:r>
            <a:r>
              <a:rPr lang="ru-RU" sz="1600" dirty="0"/>
              <a:t> и </a:t>
            </a:r>
            <a:r>
              <a:rPr lang="ru-RU" sz="1600" dirty="0" err="1"/>
              <a:t>персонажите</a:t>
            </a:r>
            <a:r>
              <a:rPr lang="ru-RU" sz="1600" dirty="0"/>
              <a:t> в </a:t>
            </a:r>
            <a:r>
              <a:rPr lang="ru-RU" sz="1600" dirty="0" err="1"/>
              <a:t>по-нататъчното</a:t>
            </a:r>
            <a:r>
              <a:rPr lang="ru-RU" sz="1600" dirty="0"/>
              <a:t> </a:t>
            </a:r>
            <a:r>
              <a:rPr lang="ru-RU" sz="1600" dirty="0" err="1"/>
              <a:t>му</a:t>
            </a:r>
            <a:r>
              <a:rPr lang="ru-RU" sz="1600" dirty="0"/>
              <a:t> творчество. </a:t>
            </a:r>
            <a:r>
              <a:rPr lang="ru-RU" sz="1600" dirty="0" err="1"/>
              <a:t>Военните</a:t>
            </a:r>
            <a:r>
              <a:rPr lang="ru-RU" sz="1600" dirty="0"/>
              <a:t> си </a:t>
            </a:r>
            <a:r>
              <a:rPr lang="ru-RU" sz="1600" dirty="0" err="1"/>
              <a:t>творби</a:t>
            </a:r>
            <a:r>
              <a:rPr lang="ru-RU" sz="1600" dirty="0"/>
              <a:t> </a:t>
            </a:r>
            <a:r>
              <a:rPr lang="ru-RU" sz="1600" dirty="0" err="1"/>
              <a:t>Йовков</a:t>
            </a:r>
            <a:r>
              <a:rPr lang="ru-RU" sz="1600" dirty="0"/>
              <a:t> </a:t>
            </a:r>
            <a:r>
              <a:rPr lang="ru-RU" sz="1600" dirty="0" err="1"/>
              <a:t>започва</a:t>
            </a:r>
            <a:r>
              <a:rPr lang="ru-RU" sz="1600" dirty="0"/>
              <a:t> да </a:t>
            </a:r>
            <a:r>
              <a:rPr lang="ru-RU" sz="1600" dirty="0" err="1"/>
              <a:t>печата</a:t>
            </a:r>
            <a:r>
              <a:rPr lang="ru-RU" sz="1600" dirty="0"/>
              <a:t> от </a:t>
            </a:r>
            <a:r>
              <a:rPr lang="ru-RU" sz="1600" dirty="0" err="1"/>
              <a:t>началото</a:t>
            </a:r>
            <a:r>
              <a:rPr lang="ru-RU" sz="1600" dirty="0"/>
              <a:t> на 1913 г. („</a:t>
            </a:r>
            <a:r>
              <a:rPr lang="ru-RU" sz="1600" dirty="0" err="1"/>
              <a:t>Утрото</a:t>
            </a:r>
            <a:r>
              <a:rPr lang="ru-RU" sz="1600" dirty="0"/>
              <a:t> на </a:t>
            </a:r>
            <a:r>
              <a:rPr lang="ru-RU" sz="1600" dirty="0" err="1"/>
              <a:t>паметния</a:t>
            </a:r>
            <a:r>
              <a:rPr lang="ru-RU" sz="1600" dirty="0"/>
              <a:t> </a:t>
            </a:r>
            <a:r>
              <a:rPr lang="ru-RU" sz="1600" dirty="0" err="1"/>
              <a:t>ден</a:t>
            </a:r>
            <a:r>
              <a:rPr lang="ru-RU" sz="1600" dirty="0"/>
              <a:t>“); до 1917 г. </a:t>
            </a:r>
            <a:r>
              <a:rPr lang="ru-RU" sz="1600" dirty="0" err="1"/>
              <a:t>името</a:t>
            </a:r>
            <a:r>
              <a:rPr lang="ru-RU" sz="1600" dirty="0"/>
              <a:t> </a:t>
            </a:r>
            <a:r>
              <a:rPr lang="ru-RU" sz="1600" dirty="0" err="1"/>
              <a:t>му</a:t>
            </a:r>
            <a:r>
              <a:rPr lang="ru-RU" sz="1600" dirty="0"/>
              <a:t> се </a:t>
            </a:r>
            <a:r>
              <a:rPr lang="ru-RU" sz="1600" dirty="0" err="1"/>
              <a:t>среща</a:t>
            </a:r>
            <a:r>
              <a:rPr lang="ru-RU" sz="1600" dirty="0"/>
              <a:t> по </a:t>
            </a:r>
            <a:r>
              <a:rPr lang="ru-RU" sz="1600" dirty="0" err="1"/>
              <a:t>страниците</a:t>
            </a:r>
            <a:r>
              <a:rPr lang="ru-RU" sz="1600" dirty="0"/>
              <a:t> на </a:t>
            </a:r>
            <a:r>
              <a:rPr lang="ru-RU" sz="1600" dirty="0" err="1"/>
              <a:t>списанията</a:t>
            </a:r>
            <a:r>
              <a:rPr lang="ru-RU" sz="1600" dirty="0"/>
              <a:t> „Звено“, „</a:t>
            </a:r>
            <a:r>
              <a:rPr lang="ru-RU" sz="1600" dirty="0" err="1"/>
              <a:t>Съвременна</a:t>
            </a:r>
            <a:r>
              <a:rPr lang="ru-RU" sz="1600" dirty="0"/>
              <a:t> </a:t>
            </a:r>
            <a:r>
              <a:rPr lang="ru-RU" sz="1600" dirty="0" err="1"/>
              <a:t>мисъл</a:t>
            </a:r>
            <a:r>
              <a:rPr lang="ru-RU" sz="1600" dirty="0"/>
              <a:t>“, „Народ и армия“, на </a:t>
            </a:r>
            <a:r>
              <a:rPr lang="ru-RU" sz="1600" dirty="0" err="1"/>
              <a:t>вестниците</a:t>
            </a:r>
            <a:r>
              <a:rPr lang="ru-RU" sz="1600" dirty="0"/>
              <a:t> „Слово“, „Демократически </a:t>
            </a:r>
            <a:r>
              <a:rPr lang="ru-RU" sz="1600" dirty="0" err="1"/>
              <a:t>преглед</a:t>
            </a:r>
            <a:r>
              <a:rPr lang="ru-RU" sz="1600" dirty="0"/>
              <a:t>“, „</a:t>
            </a:r>
            <a:r>
              <a:rPr lang="ru-RU" sz="1600" dirty="0" err="1"/>
              <a:t>Военни</a:t>
            </a:r>
            <a:r>
              <a:rPr lang="ru-RU" sz="1600" dirty="0"/>
              <a:t> известия“ и „Отечество“. </a:t>
            </a:r>
            <a:r>
              <a:rPr lang="ru-RU" sz="1600" dirty="0" err="1"/>
              <a:t>Открояват</a:t>
            </a:r>
            <a:r>
              <a:rPr lang="ru-RU" sz="1600" dirty="0"/>
              <a:t> се </a:t>
            </a:r>
            <a:r>
              <a:rPr lang="ru-RU" sz="1600" dirty="0" err="1"/>
              <a:t>импресиите</a:t>
            </a:r>
            <a:r>
              <a:rPr lang="ru-RU" sz="1600" dirty="0"/>
              <a:t> „Те </a:t>
            </a:r>
            <a:r>
              <a:rPr lang="ru-RU" sz="1600" dirty="0" err="1"/>
              <a:t>победиха</a:t>
            </a:r>
            <a:r>
              <a:rPr lang="ru-RU" sz="1600" dirty="0"/>
              <a:t>“ (1914), „На </a:t>
            </a:r>
            <a:r>
              <a:rPr lang="ru-RU" sz="1600" dirty="0" err="1"/>
              <a:t>старата</a:t>
            </a:r>
            <a:r>
              <a:rPr lang="ru-RU" sz="1600" dirty="0"/>
              <a:t> граница“ (1914), „</a:t>
            </a:r>
            <a:r>
              <a:rPr lang="ru-RU" sz="1600" dirty="0" err="1"/>
              <a:t>Безотечественици</a:t>
            </a:r>
            <a:r>
              <a:rPr lang="ru-RU" sz="1600" dirty="0"/>
              <a:t>“ (1914), „</a:t>
            </a:r>
            <a:r>
              <a:rPr lang="ru-RU" sz="1600" dirty="0" err="1"/>
              <a:t>Ехо</a:t>
            </a:r>
            <a:r>
              <a:rPr lang="ru-RU" sz="1600" dirty="0"/>
              <a:t>“, </a:t>
            </a:r>
            <a:r>
              <a:rPr lang="ru-RU" sz="1600" dirty="0" err="1"/>
              <a:t>разказът</a:t>
            </a:r>
            <a:r>
              <a:rPr lang="ru-RU" sz="1600" dirty="0"/>
              <a:t> „Балкан“ (1915), </a:t>
            </a:r>
            <a:r>
              <a:rPr lang="ru-RU" sz="1600" dirty="0" err="1"/>
              <a:t>повестта</a:t>
            </a:r>
            <a:r>
              <a:rPr lang="ru-RU" sz="1600" dirty="0"/>
              <a:t> „</a:t>
            </a:r>
            <a:r>
              <a:rPr lang="ru-RU" sz="1600" dirty="0" err="1"/>
              <a:t>Земляци</a:t>
            </a:r>
            <a:r>
              <a:rPr lang="ru-RU" sz="1600" dirty="0"/>
              <a:t>“ (1915) и „</a:t>
            </a:r>
            <a:r>
              <a:rPr lang="ru-RU" sz="1600" dirty="0" err="1"/>
              <a:t>Песента</a:t>
            </a:r>
            <a:r>
              <a:rPr lang="ru-RU" sz="1600" dirty="0"/>
              <a:t> на </a:t>
            </a:r>
            <a:r>
              <a:rPr lang="ru-RU" sz="1600" dirty="0" err="1"/>
              <a:t>колелетата</a:t>
            </a:r>
            <a:r>
              <a:rPr lang="ru-RU" sz="1600" dirty="0"/>
              <a:t>“ (1924).</a:t>
            </a:r>
          </a:p>
          <a:p>
            <a:pPr>
              <a:lnSpc>
                <a:spcPct val="110000"/>
              </a:lnSpc>
            </a:pPr>
            <a:endParaRPr lang="bg-BG" sz="16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937D764-65F4-433C-9EEB-6E5A29C6E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7" r="5412" b="-1"/>
          <a:stretch/>
        </p:blipFill>
        <p:spPr>
          <a:xfrm>
            <a:off x="6332378" y="2034073"/>
            <a:ext cx="5554822" cy="420541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3719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633C82-1E3C-4650-BD82-A86565B5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Първи сборници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AC88C40-0055-4E9E-8B26-0FCAB51E2D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В </a:t>
            </a:r>
            <a:r>
              <a:rPr lang="ru-RU" dirty="0" err="1"/>
              <a:t>прозата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ожесточение, </a:t>
            </a:r>
            <a:r>
              <a:rPr lang="ru-RU" dirty="0" err="1"/>
              <a:t>викове</a:t>
            </a:r>
            <a:r>
              <a:rPr lang="ru-RU" dirty="0"/>
              <a:t> на </a:t>
            </a:r>
            <a:r>
              <a:rPr lang="ru-RU" dirty="0" err="1"/>
              <a:t>омраза</a:t>
            </a:r>
            <a:r>
              <a:rPr lang="ru-RU" dirty="0"/>
              <a:t>. Най-</a:t>
            </a:r>
            <a:r>
              <a:rPr lang="ru-RU" dirty="0" err="1"/>
              <a:t>значимите</a:t>
            </a:r>
            <a:r>
              <a:rPr lang="ru-RU" dirty="0"/>
              <a:t> си </a:t>
            </a:r>
            <a:r>
              <a:rPr lang="ru-RU" dirty="0" err="1"/>
              <a:t>военни</a:t>
            </a:r>
            <a:r>
              <a:rPr lang="ru-RU" dirty="0"/>
              <a:t> </a:t>
            </a:r>
            <a:r>
              <a:rPr lang="ru-RU" dirty="0" err="1"/>
              <a:t>творби</a:t>
            </a:r>
            <a:r>
              <a:rPr lang="ru-RU" dirty="0"/>
              <a:t> </a:t>
            </a:r>
            <a:r>
              <a:rPr lang="ru-RU" dirty="0" err="1"/>
              <a:t>Йовков</a:t>
            </a:r>
            <a:r>
              <a:rPr lang="ru-RU" dirty="0"/>
              <a:t> </a:t>
            </a:r>
            <a:r>
              <a:rPr lang="ru-RU" dirty="0" err="1"/>
              <a:t>събира</a:t>
            </a:r>
            <a:r>
              <a:rPr lang="ru-RU" dirty="0"/>
              <a:t> в </a:t>
            </a:r>
            <a:r>
              <a:rPr lang="ru-RU" dirty="0" err="1"/>
              <a:t>излезлите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1917 и 1918 г. два тома „</a:t>
            </a:r>
            <a:r>
              <a:rPr lang="ru-RU" dirty="0" err="1"/>
              <a:t>Разкази</a:t>
            </a:r>
            <a:r>
              <a:rPr lang="ru-RU" dirty="0"/>
              <a:t>“.</a:t>
            </a:r>
          </a:p>
          <a:p>
            <a:endParaRPr lang="ru-RU" dirty="0"/>
          </a:p>
          <a:p>
            <a:r>
              <a:rPr lang="ru-RU" dirty="0" err="1"/>
              <a:t>Въпреки</a:t>
            </a:r>
            <a:r>
              <a:rPr lang="ru-RU" dirty="0"/>
              <a:t> че на два </a:t>
            </a:r>
            <a:r>
              <a:rPr lang="ru-RU" dirty="0" err="1"/>
              <a:t>пъти</a:t>
            </a:r>
            <a:r>
              <a:rPr lang="ru-RU" dirty="0"/>
              <a:t> </a:t>
            </a:r>
            <a:r>
              <a:rPr lang="ru-RU" dirty="0" err="1"/>
              <a:t>по-късно</a:t>
            </a:r>
            <a:r>
              <a:rPr lang="ru-RU" dirty="0"/>
              <a:t> се </a:t>
            </a:r>
            <a:r>
              <a:rPr lang="ru-RU" dirty="0" err="1"/>
              <a:t>връща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баталните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 – </a:t>
            </a:r>
            <a:r>
              <a:rPr lang="ru-RU" dirty="0" err="1"/>
              <a:t>веднъж</a:t>
            </a:r>
            <a:r>
              <a:rPr lang="ru-RU" dirty="0"/>
              <a:t> с </a:t>
            </a:r>
            <a:r>
              <a:rPr lang="ru-RU" dirty="0" err="1"/>
              <a:t>новелата</a:t>
            </a:r>
            <a:r>
              <a:rPr lang="ru-RU" dirty="0"/>
              <a:t> „</a:t>
            </a:r>
            <a:r>
              <a:rPr lang="ru-RU" dirty="0" err="1"/>
              <a:t>Последна</a:t>
            </a:r>
            <a:r>
              <a:rPr lang="ru-RU" dirty="0"/>
              <a:t> </a:t>
            </a:r>
            <a:r>
              <a:rPr lang="ru-RU" dirty="0" err="1"/>
              <a:t>радост</a:t>
            </a:r>
            <a:r>
              <a:rPr lang="ru-RU" dirty="0"/>
              <a:t>“ (1920) и след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десетилетие</a:t>
            </a:r>
            <a:r>
              <a:rPr lang="ru-RU" dirty="0"/>
              <a:t> с </a:t>
            </a:r>
            <a:r>
              <a:rPr lang="ru-RU" dirty="0" err="1"/>
              <a:t>разказите</a:t>
            </a:r>
            <a:r>
              <a:rPr lang="ru-RU" dirty="0"/>
              <a:t> „Белите </a:t>
            </a:r>
            <a:r>
              <a:rPr lang="ru-RU" dirty="0" err="1"/>
              <a:t>рози</a:t>
            </a:r>
            <a:r>
              <a:rPr lang="ru-RU" dirty="0"/>
              <a:t>“ (1930), „</a:t>
            </a:r>
            <a:r>
              <a:rPr lang="ru-RU" dirty="0" err="1"/>
              <a:t>Другар</a:t>
            </a:r>
            <a:r>
              <a:rPr lang="ru-RU" dirty="0"/>
              <a:t>“ (1930), „На стража“ (1930), </a:t>
            </a:r>
            <a:r>
              <a:rPr lang="ru-RU" dirty="0" err="1"/>
              <a:t>Йовков</a:t>
            </a:r>
            <a:r>
              <a:rPr lang="ru-RU" dirty="0"/>
              <a:t> </a:t>
            </a:r>
            <a:r>
              <a:rPr lang="ru-RU" dirty="0" err="1"/>
              <a:t>изчерпва</a:t>
            </a:r>
            <a:r>
              <a:rPr lang="ru-RU" dirty="0"/>
              <a:t> </a:t>
            </a:r>
            <a:r>
              <a:rPr lang="ru-RU" dirty="0" err="1"/>
              <a:t>темата</a:t>
            </a:r>
            <a:r>
              <a:rPr lang="ru-RU" dirty="0"/>
              <a:t>, </a:t>
            </a:r>
            <a:r>
              <a:rPr lang="ru-RU" dirty="0" err="1"/>
              <a:t>преди</a:t>
            </a:r>
            <a:r>
              <a:rPr lang="ru-RU" dirty="0"/>
              <a:t> да е приключила </a:t>
            </a:r>
            <a:r>
              <a:rPr lang="ru-RU" dirty="0" err="1"/>
              <a:t>самата</a:t>
            </a:r>
            <a:r>
              <a:rPr lang="ru-RU" dirty="0"/>
              <a:t> война за </a:t>
            </a:r>
            <a:r>
              <a:rPr lang="ru-RU" dirty="0" err="1"/>
              <a:t>България</a:t>
            </a:r>
            <a:r>
              <a:rPr lang="ru-RU" dirty="0"/>
              <a:t>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231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B18AC97-DCF0-44C3-8818-369D94C5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bg-BG" dirty="0"/>
              <a:t>В търсене на други тематични хоризонти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C552597-212D-461F-A855-933E4A50F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84" b="2"/>
          <a:stretch/>
        </p:blipFill>
        <p:spPr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03A0E49-BE9A-4499-8D18-F5F75016AE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r>
              <a:rPr lang="ru-RU" sz="1900" err="1"/>
              <a:t>Ако</a:t>
            </a:r>
            <a:r>
              <a:rPr lang="ru-RU" sz="1900"/>
              <a:t> с „</a:t>
            </a:r>
            <a:r>
              <a:rPr lang="ru-RU" sz="1900" err="1"/>
              <a:t>Последна</a:t>
            </a:r>
            <a:r>
              <a:rPr lang="ru-RU" sz="1900"/>
              <a:t> </a:t>
            </a:r>
            <a:r>
              <a:rPr lang="ru-RU" sz="1900" err="1"/>
              <a:t>радост</a:t>
            </a:r>
            <a:r>
              <a:rPr lang="ru-RU" sz="1900"/>
              <a:t>“ </a:t>
            </a:r>
            <a:r>
              <a:rPr lang="ru-RU" sz="1900" err="1"/>
              <a:t>Йовков</a:t>
            </a:r>
            <a:r>
              <a:rPr lang="ru-RU" sz="1900"/>
              <a:t> </a:t>
            </a:r>
            <a:r>
              <a:rPr lang="ru-RU" sz="1900" err="1"/>
              <a:t>прави</a:t>
            </a:r>
            <a:r>
              <a:rPr lang="ru-RU" sz="1900"/>
              <a:t> своеобразна </a:t>
            </a:r>
            <a:r>
              <a:rPr lang="ru-RU" sz="1900" err="1"/>
              <a:t>рекапитулация</a:t>
            </a:r>
            <a:r>
              <a:rPr lang="ru-RU" sz="1900"/>
              <a:t> на </a:t>
            </a:r>
            <a:r>
              <a:rPr lang="ru-RU" sz="1900" err="1"/>
              <a:t>темата</a:t>
            </a:r>
            <a:r>
              <a:rPr lang="ru-RU" sz="1900"/>
              <a:t> за </a:t>
            </a:r>
            <a:r>
              <a:rPr lang="ru-RU" sz="1900" err="1"/>
              <a:t>войните</a:t>
            </a:r>
            <a:r>
              <a:rPr lang="ru-RU" sz="1900"/>
              <a:t>, с </a:t>
            </a:r>
            <a:r>
              <a:rPr lang="ru-RU" sz="1900" err="1"/>
              <a:t>повестта</a:t>
            </a:r>
            <a:r>
              <a:rPr lang="ru-RU" sz="1900"/>
              <a:t> „</a:t>
            </a:r>
            <a:r>
              <a:rPr lang="ru-RU" sz="1900" err="1"/>
              <a:t>Жетварят</a:t>
            </a:r>
            <a:r>
              <a:rPr lang="ru-RU" sz="1900"/>
              <a:t>“ (1920) </a:t>
            </a:r>
            <a:r>
              <a:rPr lang="ru-RU" sz="1900" err="1"/>
              <a:t>възвестява</a:t>
            </a:r>
            <a:r>
              <a:rPr lang="ru-RU" sz="1900"/>
              <a:t> </a:t>
            </a:r>
            <a:r>
              <a:rPr lang="ru-RU" sz="1900" err="1"/>
              <a:t>завръщането</a:t>
            </a:r>
            <a:r>
              <a:rPr lang="ru-RU" sz="1900"/>
              <a:t> си </a:t>
            </a:r>
            <a:r>
              <a:rPr lang="ru-RU" sz="1900" err="1"/>
              <a:t>към</a:t>
            </a:r>
            <a:r>
              <a:rPr lang="ru-RU" sz="1900"/>
              <a:t> </a:t>
            </a:r>
            <a:r>
              <a:rPr lang="ru-RU" sz="1900" err="1"/>
              <a:t>сюжетите</a:t>
            </a:r>
            <a:r>
              <a:rPr lang="ru-RU" sz="1900"/>
              <a:t> и </a:t>
            </a:r>
            <a:r>
              <a:rPr lang="ru-RU" sz="1900" err="1"/>
              <a:t>проблемите</a:t>
            </a:r>
            <a:r>
              <a:rPr lang="ru-RU" sz="1900"/>
              <a:t> на </a:t>
            </a:r>
            <a:r>
              <a:rPr lang="ru-RU" sz="1900" err="1"/>
              <a:t>българското</a:t>
            </a:r>
            <a:r>
              <a:rPr lang="ru-RU" sz="1900"/>
              <a:t> село. В </a:t>
            </a:r>
            <a:r>
              <a:rPr lang="ru-RU" sz="1900" err="1"/>
              <a:t>развитието</a:t>
            </a:r>
            <a:r>
              <a:rPr lang="ru-RU" sz="1900"/>
              <a:t> </a:t>
            </a:r>
            <a:r>
              <a:rPr lang="ru-RU" sz="1900" err="1"/>
              <a:t>му</a:t>
            </a:r>
            <a:r>
              <a:rPr lang="ru-RU" sz="1900"/>
              <a:t> на </a:t>
            </a:r>
            <a:r>
              <a:rPr lang="ru-RU" sz="1900" err="1"/>
              <a:t>белетрист</a:t>
            </a:r>
            <a:r>
              <a:rPr lang="ru-RU" sz="1900"/>
              <a:t> </a:t>
            </a:r>
            <a:r>
              <a:rPr lang="ru-RU" sz="1900" err="1"/>
              <a:t>това</a:t>
            </a:r>
            <a:r>
              <a:rPr lang="ru-RU" sz="1900"/>
              <a:t> е </a:t>
            </a:r>
            <a:r>
              <a:rPr lang="ru-RU" sz="1900" err="1"/>
              <a:t>началото</a:t>
            </a:r>
            <a:r>
              <a:rPr lang="ru-RU" sz="1900"/>
              <a:t> на </a:t>
            </a:r>
            <a:r>
              <a:rPr lang="ru-RU" sz="1900" err="1"/>
              <a:t>процес</a:t>
            </a:r>
            <a:r>
              <a:rPr lang="ru-RU" sz="1900"/>
              <a:t>, </a:t>
            </a:r>
            <a:r>
              <a:rPr lang="ru-RU" sz="1900" err="1"/>
              <a:t>който</a:t>
            </a:r>
            <a:r>
              <a:rPr lang="ru-RU" sz="1900"/>
              <a:t> </a:t>
            </a:r>
            <a:r>
              <a:rPr lang="ru-RU" sz="1900" err="1"/>
              <a:t>окончателно</a:t>
            </a:r>
            <a:r>
              <a:rPr lang="ru-RU" sz="1900"/>
              <a:t> </a:t>
            </a:r>
            <a:r>
              <a:rPr lang="ru-RU" sz="1900" err="1"/>
              <a:t>оформя</a:t>
            </a:r>
            <a:r>
              <a:rPr lang="ru-RU" sz="1900"/>
              <a:t> идейно-</a:t>
            </a:r>
            <a:r>
              <a:rPr lang="ru-RU" sz="1900" err="1"/>
              <a:t>естетическия</a:t>
            </a:r>
            <a:r>
              <a:rPr lang="ru-RU" sz="1900"/>
              <a:t> </a:t>
            </a:r>
            <a:r>
              <a:rPr lang="ru-RU" sz="1900" err="1"/>
              <a:t>му</a:t>
            </a:r>
            <a:r>
              <a:rPr lang="ru-RU" sz="1900"/>
              <a:t> свят. „</a:t>
            </a:r>
            <a:r>
              <a:rPr lang="ru-RU" sz="1900" err="1"/>
              <a:t>Последна</a:t>
            </a:r>
            <a:r>
              <a:rPr lang="ru-RU" sz="1900"/>
              <a:t> </a:t>
            </a:r>
            <a:r>
              <a:rPr lang="ru-RU" sz="1900" err="1"/>
              <a:t>радост</a:t>
            </a:r>
            <a:r>
              <a:rPr lang="ru-RU" sz="1900"/>
              <a:t>“ е </a:t>
            </a:r>
            <a:r>
              <a:rPr lang="ru-RU" sz="1900" err="1"/>
              <a:t>кръстопътна</a:t>
            </a:r>
            <a:r>
              <a:rPr lang="ru-RU" sz="1900"/>
              <a:t> книга – в </a:t>
            </a:r>
            <a:r>
              <a:rPr lang="ru-RU" sz="1900" err="1"/>
              <a:t>нея</a:t>
            </a:r>
            <a:r>
              <a:rPr lang="ru-RU" sz="1900"/>
              <a:t> </a:t>
            </a:r>
            <a:r>
              <a:rPr lang="ru-RU" sz="1900" err="1"/>
              <a:t>са</a:t>
            </a:r>
            <a:r>
              <a:rPr lang="ru-RU" sz="1900"/>
              <a:t> </a:t>
            </a:r>
            <a:r>
              <a:rPr lang="ru-RU" sz="1900" err="1"/>
              <a:t>събрани</a:t>
            </a:r>
            <a:r>
              <a:rPr lang="ru-RU" sz="1900"/>
              <a:t> </a:t>
            </a:r>
            <a:r>
              <a:rPr lang="ru-RU" sz="1900" err="1"/>
              <a:t>завършекът</a:t>
            </a:r>
            <a:r>
              <a:rPr lang="ru-RU" sz="1900"/>
              <a:t> на един </a:t>
            </a:r>
            <a:r>
              <a:rPr lang="ru-RU" sz="1900" err="1"/>
              <a:t>етап</a:t>
            </a:r>
            <a:r>
              <a:rPr lang="ru-RU" sz="1900"/>
              <a:t> и </a:t>
            </a:r>
            <a:r>
              <a:rPr lang="ru-RU" sz="1900" err="1"/>
              <a:t>началото</a:t>
            </a:r>
            <a:r>
              <a:rPr lang="ru-RU" sz="1900"/>
              <a:t> на друг.</a:t>
            </a:r>
          </a:p>
          <a:p>
            <a:endParaRPr lang="bg-BG" sz="1900"/>
          </a:p>
        </p:txBody>
      </p:sp>
    </p:spTree>
    <p:extLst>
      <p:ext uri="{BB962C8B-B14F-4D97-AF65-F5344CB8AC3E}">
        <p14:creationId xmlns:p14="http://schemas.microsoft.com/office/powerpoint/2010/main" val="351888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3A4123-81D9-498E-AD37-DE8F563D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8445163-E6D8-4CEA-8278-DD62AB8E4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EBD6E15-E667-419E-A56A-42E98787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B4B33FB-BC4E-4802-BF76-1230164EA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62" r="9877" b="2"/>
          <a:stretch/>
        </p:blipFill>
        <p:spPr>
          <a:xfrm>
            <a:off x="7756448" y="1349992"/>
            <a:ext cx="3155366" cy="4014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E1C26B-0466-465B-B4CA-8242431A4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690958D-91F9-4247-AAF2-DFFDE69E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191622"/>
          </a:xfrm>
        </p:spPr>
        <p:txBody>
          <a:bodyPr>
            <a:normAutofit/>
          </a:bodyPr>
          <a:lstStyle/>
          <a:p>
            <a:r>
              <a:rPr lang="bg-BG" dirty="0"/>
              <a:t>Сборници с разкази, романи, драми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E6D2445-C2E6-4A01-A982-B31A6AE948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28655"/>
            <a:ext cx="5910274" cy="3810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600" dirty="0" err="1"/>
              <a:t>Когато</a:t>
            </a:r>
            <a:r>
              <a:rPr lang="ru-RU" sz="1600" dirty="0"/>
              <a:t> </a:t>
            </a:r>
            <a:r>
              <a:rPr lang="ru-RU" sz="1600" dirty="0" err="1"/>
              <a:t>отсъства</a:t>
            </a:r>
            <a:r>
              <a:rPr lang="ru-RU" sz="1600" dirty="0"/>
              <a:t> от </a:t>
            </a:r>
            <a:r>
              <a:rPr lang="ru-RU" sz="1600" dirty="0" err="1"/>
              <a:t>България</a:t>
            </a:r>
            <a:r>
              <a:rPr lang="ru-RU" sz="1600" dirty="0"/>
              <a:t> цели 7 </a:t>
            </a:r>
            <a:r>
              <a:rPr lang="ru-RU" sz="1600" dirty="0" err="1"/>
              <a:t>години</a:t>
            </a:r>
            <a:r>
              <a:rPr lang="ru-RU" sz="1600" dirty="0"/>
              <a:t>, </a:t>
            </a:r>
            <a:r>
              <a:rPr lang="ru-RU" sz="1600" dirty="0" err="1"/>
              <a:t>тъкмо</a:t>
            </a:r>
            <a:r>
              <a:rPr lang="ru-RU" sz="1600" dirty="0"/>
              <a:t> в чужбина </a:t>
            </a:r>
            <a:r>
              <a:rPr lang="ru-RU" sz="1600" dirty="0" err="1"/>
              <a:t>Йовков</a:t>
            </a:r>
            <a:r>
              <a:rPr lang="ru-RU" sz="1600" dirty="0"/>
              <a:t> </a:t>
            </a:r>
            <a:r>
              <a:rPr lang="ru-RU" sz="1600" dirty="0" err="1"/>
              <a:t>подготвя</a:t>
            </a:r>
            <a:r>
              <a:rPr lang="ru-RU" sz="1600" dirty="0"/>
              <a:t> </a:t>
            </a:r>
            <a:r>
              <a:rPr lang="ru-RU" sz="1600" dirty="0" err="1"/>
              <a:t>трайното</a:t>
            </a:r>
            <a:r>
              <a:rPr lang="ru-RU" sz="1600" dirty="0"/>
              <a:t> си </a:t>
            </a:r>
            <a:r>
              <a:rPr lang="ru-RU" sz="1600" dirty="0" err="1"/>
              <a:t>присъствие</a:t>
            </a:r>
            <a:r>
              <a:rPr lang="ru-RU" sz="1600" dirty="0"/>
              <a:t> в </a:t>
            </a:r>
            <a:r>
              <a:rPr lang="ru-RU" sz="1600" dirty="0" err="1"/>
              <a:t>националния</a:t>
            </a:r>
            <a:r>
              <a:rPr lang="ru-RU" sz="1600" dirty="0"/>
              <a:t> духовен и </a:t>
            </a:r>
            <a:r>
              <a:rPr lang="ru-RU" sz="1600" dirty="0" err="1"/>
              <a:t>литературен</a:t>
            </a:r>
            <a:r>
              <a:rPr lang="ru-RU" sz="1600" dirty="0"/>
              <a:t> живот чрез </a:t>
            </a:r>
            <a:r>
              <a:rPr lang="ru-RU" sz="1600" dirty="0" err="1"/>
              <a:t>сборниците</a:t>
            </a:r>
            <a:r>
              <a:rPr lang="ru-RU" sz="1600" dirty="0"/>
              <a:t> „</a:t>
            </a:r>
            <a:r>
              <a:rPr lang="ru-RU" sz="1600" dirty="0" err="1"/>
              <a:t>Последна</a:t>
            </a:r>
            <a:r>
              <a:rPr lang="ru-RU" sz="1600" dirty="0"/>
              <a:t> </a:t>
            </a:r>
            <a:r>
              <a:rPr lang="ru-RU" sz="1600" dirty="0" err="1"/>
              <a:t>радост</a:t>
            </a:r>
            <a:r>
              <a:rPr lang="ru-RU" sz="1600" dirty="0"/>
              <a:t>“, „</a:t>
            </a:r>
            <a:r>
              <a:rPr lang="ru-RU" sz="1600" dirty="0" err="1"/>
              <a:t>Старопланински</a:t>
            </a:r>
            <a:r>
              <a:rPr lang="ru-RU" sz="1600" dirty="0"/>
              <a:t> </a:t>
            </a:r>
            <a:r>
              <a:rPr lang="ru-RU" sz="1600" dirty="0" err="1"/>
              <a:t>легенди</a:t>
            </a:r>
            <a:r>
              <a:rPr lang="ru-RU" sz="1600" dirty="0"/>
              <a:t>“ (1927), „Вечери в </a:t>
            </a:r>
            <a:r>
              <a:rPr lang="ru-RU" sz="1600" dirty="0" err="1"/>
              <a:t>Антимовския</a:t>
            </a:r>
            <a:r>
              <a:rPr lang="ru-RU" sz="1600" dirty="0"/>
              <a:t> хан“ (1928), „</a:t>
            </a:r>
            <a:r>
              <a:rPr lang="ru-RU" sz="1600" dirty="0" err="1"/>
              <a:t>Женско</a:t>
            </a:r>
            <a:r>
              <a:rPr lang="ru-RU" sz="1600" dirty="0"/>
              <a:t> </a:t>
            </a:r>
            <a:r>
              <a:rPr lang="ru-RU" sz="1600" dirty="0" err="1"/>
              <a:t>сърце</a:t>
            </a:r>
            <a:r>
              <a:rPr lang="ru-RU" sz="1600" dirty="0"/>
              <a:t>“, „</a:t>
            </a:r>
            <a:r>
              <a:rPr lang="ru-RU" sz="1600" dirty="0" err="1"/>
              <a:t>Ако</a:t>
            </a:r>
            <a:r>
              <a:rPr lang="ru-RU" sz="1600" dirty="0"/>
              <a:t> </a:t>
            </a:r>
            <a:r>
              <a:rPr lang="ru-RU" sz="1600" dirty="0" err="1"/>
              <a:t>можеха</a:t>
            </a:r>
            <a:r>
              <a:rPr lang="ru-RU" sz="1600" dirty="0"/>
              <a:t> да говорят“ (1936) и романа „</a:t>
            </a:r>
            <a:r>
              <a:rPr lang="ru-RU" sz="1600" dirty="0" err="1"/>
              <a:t>Чифликът</a:t>
            </a:r>
            <a:r>
              <a:rPr lang="ru-RU" sz="1600" dirty="0"/>
              <a:t> край </a:t>
            </a:r>
            <a:r>
              <a:rPr lang="ru-RU" sz="1600" dirty="0" err="1"/>
              <a:t>границата</a:t>
            </a:r>
            <a:r>
              <a:rPr lang="ru-RU" sz="1600" dirty="0"/>
              <a:t>“, </a:t>
            </a:r>
            <a:r>
              <a:rPr lang="ru-RU" sz="1600" dirty="0" err="1"/>
              <a:t>както</a:t>
            </a:r>
            <a:r>
              <a:rPr lang="ru-RU" sz="1600" dirty="0"/>
              <a:t> и </a:t>
            </a:r>
            <a:r>
              <a:rPr lang="ru-RU" sz="1600" dirty="0" err="1"/>
              <a:t>незавършения</a:t>
            </a:r>
            <a:r>
              <a:rPr lang="ru-RU" sz="1600" dirty="0"/>
              <a:t> роман „</a:t>
            </a:r>
            <a:r>
              <a:rPr lang="ru-RU" sz="1600" dirty="0" err="1"/>
              <a:t>Приключенията</a:t>
            </a:r>
            <a:r>
              <a:rPr lang="ru-RU" sz="1600" dirty="0"/>
              <a:t> на </a:t>
            </a:r>
            <a:r>
              <a:rPr lang="ru-RU" sz="1600" dirty="0" err="1"/>
              <a:t>Гороломов</a:t>
            </a:r>
            <a:r>
              <a:rPr lang="ru-RU" sz="1600" dirty="0"/>
              <a:t>“, </a:t>
            </a:r>
            <a:r>
              <a:rPr lang="ru-RU" sz="1600" dirty="0" err="1"/>
              <a:t>драмите</a:t>
            </a:r>
            <a:r>
              <a:rPr lang="ru-RU" sz="1600" dirty="0"/>
              <a:t> „Албена“, „</a:t>
            </a:r>
            <a:r>
              <a:rPr lang="ru-RU" sz="1600" dirty="0" err="1"/>
              <a:t>Боряна</a:t>
            </a:r>
            <a:r>
              <a:rPr lang="ru-RU" sz="1600" dirty="0"/>
              <a:t>“, „</a:t>
            </a:r>
            <a:r>
              <a:rPr lang="ru-RU" sz="1600" dirty="0" err="1"/>
              <a:t>Обикновен</a:t>
            </a:r>
            <a:r>
              <a:rPr lang="ru-RU" sz="1600" dirty="0"/>
              <a:t> </a:t>
            </a:r>
            <a:r>
              <a:rPr lang="ru-RU" sz="1600" dirty="0" err="1"/>
              <a:t>човек</a:t>
            </a:r>
            <a:r>
              <a:rPr lang="ru-RU" sz="1600" dirty="0"/>
              <a:t>“ и </a:t>
            </a:r>
            <a:r>
              <a:rPr lang="ru-RU" sz="1600" dirty="0" err="1"/>
              <a:t>комедията</a:t>
            </a:r>
            <a:r>
              <a:rPr lang="ru-RU" sz="1600" dirty="0"/>
              <a:t> „</a:t>
            </a:r>
            <a:r>
              <a:rPr lang="ru-RU" sz="1600" dirty="0" err="1"/>
              <a:t>Милионерът</a:t>
            </a:r>
            <a:r>
              <a:rPr lang="ru-RU" sz="1600" dirty="0"/>
              <a:t>“. </a:t>
            </a:r>
            <a:r>
              <a:rPr lang="ru-RU" sz="1600" dirty="0" err="1"/>
              <a:t>Сборниците</a:t>
            </a:r>
            <a:r>
              <a:rPr lang="ru-RU" sz="1600" dirty="0"/>
              <a:t> „</a:t>
            </a:r>
            <a:r>
              <a:rPr lang="ru-RU" sz="1600" dirty="0" err="1"/>
              <a:t>Старопланински</a:t>
            </a:r>
            <a:r>
              <a:rPr lang="ru-RU" sz="1600" dirty="0"/>
              <a:t> </a:t>
            </a:r>
            <a:r>
              <a:rPr lang="ru-RU" sz="1600" dirty="0" err="1"/>
              <a:t>легенди</a:t>
            </a:r>
            <a:r>
              <a:rPr lang="ru-RU" sz="1600" dirty="0"/>
              <a:t>“, „Вечери в </a:t>
            </a:r>
            <a:r>
              <a:rPr lang="ru-RU" sz="1600" dirty="0" err="1"/>
              <a:t>Антимовския</a:t>
            </a:r>
            <a:r>
              <a:rPr lang="ru-RU" sz="1600" dirty="0"/>
              <a:t> хан“, „</a:t>
            </a:r>
            <a:r>
              <a:rPr lang="ru-RU" sz="1600" dirty="0" err="1"/>
              <a:t>Ако</a:t>
            </a:r>
            <a:r>
              <a:rPr lang="ru-RU" sz="1600" dirty="0"/>
              <a:t> </a:t>
            </a:r>
            <a:r>
              <a:rPr lang="ru-RU" sz="1600" dirty="0" err="1"/>
              <a:t>можеха</a:t>
            </a:r>
            <a:r>
              <a:rPr lang="ru-RU" sz="1600" dirty="0"/>
              <a:t> да говорят“ се определят жанрово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цикъл</a:t>
            </a:r>
            <a:r>
              <a:rPr lang="ru-RU" sz="1600" dirty="0"/>
              <a:t> от </a:t>
            </a:r>
            <a:r>
              <a:rPr lang="ru-RU" sz="1600" dirty="0" err="1"/>
              <a:t>разкази</a:t>
            </a:r>
            <a:r>
              <a:rPr lang="ru-RU" sz="1600" dirty="0"/>
              <a:t>. </a:t>
            </a:r>
          </a:p>
          <a:p>
            <a:pPr>
              <a:lnSpc>
                <a:spcPct val="110000"/>
              </a:lnSpc>
            </a:pP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3631207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73AB7FE-7922-419C-A095-4A85C3C1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Преводи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EA0C0B5-453D-406F-A0E5-E7C2E62C72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Майстор</a:t>
            </a:r>
            <a:r>
              <a:rPr lang="ru-RU" dirty="0"/>
              <a:t> на </a:t>
            </a:r>
            <a:r>
              <a:rPr lang="ru-RU" dirty="0" err="1"/>
              <a:t>късия</a:t>
            </a:r>
            <a:r>
              <a:rPr lang="ru-RU" dirty="0"/>
              <a:t> </a:t>
            </a:r>
            <a:r>
              <a:rPr lang="ru-RU" dirty="0" err="1"/>
              <a:t>разказ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наричат</a:t>
            </a:r>
            <a:r>
              <a:rPr lang="ru-RU" dirty="0"/>
              <a:t> </a:t>
            </a:r>
            <a:r>
              <a:rPr lang="ru-RU" dirty="0" err="1"/>
              <a:t>големия</a:t>
            </a:r>
            <a:r>
              <a:rPr lang="ru-RU" dirty="0"/>
              <a:t> </a:t>
            </a:r>
            <a:r>
              <a:rPr lang="ru-RU" dirty="0" err="1"/>
              <a:t>български</a:t>
            </a:r>
            <a:r>
              <a:rPr lang="ru-RU" dirty="0"/>
              <a:t> </a:t>
            </a:r>
            <a:r>
              <a:rPr lang="ru-RU" dirty="0" err="1"/>
              <a:t>писател</a:t>
            </a:r>
            <a:r>
              <a:rPr lang="ru-RU" dirty="0"/>
              <a:t> Йордан </a:t>
            </a:r>
            <a:r>
              <a:rPr lang="ru-RU" dirty="0" err="1"/>
              <a:t>Йовков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70 </a:t>
            </a:r>
            <a:r>
              <a:rPr lang="ru-RU" dirty="0" err="1"/>
              <a:t>негови</a:t>
            </a:r>
            <a:r>
              <a:rPr lang="ru-RU" dirty="0"/>
              <a:t> книги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преведени</a:t>
            </a:r>
            <a:r>
              <a:rPr lang="ru-RU" dirty="0"/>
              <a:t> на над 25 </a:t>
            </a:r>
            <a:r>
              <a:rPr lang="ru-RU" dirty="0" err="1"/>
              <a:t>езика</a:t>
            </a:r>
            <a:r>
              <a:rPr lang="ru-RU" dirty="0"/>
              <a:t>, а </a:t>
            </a:r>
            <a:r>
              <a:rPr lang="ru-RU" dirty="0" err="1"/>
              <a:t>отделни</a:t>
            </a:r>
            <a:r>
              <a:rPr lang="ru-RU" dirty="0"/>
              <a:t> </a:t>
            </a:r>
            <a:r>
              <a:rPr lang="ru-RU" dirty="0" err="1"/>
              <a:t>негови</a:t>
            </a:r>
            <a:r>
              <a:rPr lang="ru-RU" dirty="0"/>
              <a:t> </a:t>
            </a:r>
            <a:r>
              <a:rPr lang="ru-RU" dirty="0" err="1"/>
              <a:t>творби</a:t>
            </a:r>
            <a:r>
              <a:rPr lang="ru-RU" dirty="0"/>
              <a:t> – на над 37, сред </a:t>
            </a:r>
            <a:r>
              <a:rPr lang="ru-RU" dirty="0" err="1"/>
              <a:t>които</a:t>
            </a:r>
            <a:r>
              <a:rPr lang="ru-RU" dirty="0"/>
              <a:t> и </a:t>
            </a:r>
            <a:r>
              <a:rPr lang="ru-RU" dirty="0" err="1"/>
              <a:t>арабски</a:t>
            </a:r>
            <a:r>
              <a:rPr lang="ru-RU" dirty="0"/>
              <a:t>, </a:t>
            </a:r>
            <a:r>
              <a:rPr lang="ru-RU" dirty="0" err="1"/>
              <a:t>виетнамски</a:t>
            </a:r>
            <a:r>
              <a:rPr lang="ru-RU" dirty="0"/>
              <a:t>, </a:t>
            </a:r>
            <a:r>
              <a:rPr lang="ru-RU" dirty="0" err="1"/>
              <a:t>китайски</a:t>
            </a:r>
            <a:r>
              <a:rPr lang="ru-RU" dirty="0"/>
              <a:t>, </a:t>
            </a:r>
            <a:r>
              <a:rPr lang="ru-RU" dirty="0" err="1"/>
              <a:t>персийски</a:t>
            </a:r>
            <a:r>
              <a:rPr lang="ru-RU" dirty="0"/>
              <a:t>, </a:t>
            </a:r>
            <a:r>
              <a:rPr lang="ru-RU" dirty="0" err="1"/>
              <a:t>полски</a:t>
            </a:r>
            <a:r>
              <a:rPr lang="ru-RU" dirty="0"/>
              <a:t>, фински, хинди, </a:t>
            </a:r>
            <a:r>
              <a:rPr lang="ru-RU" dirty="0" err="1"/>
              <a:t>шведски</a:t>
            </a:r>
            <a:r>
              <a:rPr lang="ru-RU" dirty="0"/>
              <a:t>, </a:t>
            </a:r>
            <a:r>
              <a:rPr lang="ru-RU" dirty="0" err="1"/>
              <a:t>японски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езици</a:t>
            </a:r>
            <a:r>
              <a:rPr lang="ru-RU" dirty="0"/>
              <a:t>. </a:t>
            </a:r>
            <a:r>
              <a:rPr lang="ru-RU" dirty="0" err="1"/>
              <a:t>Йовковите</a:t>
            </a:r>
            <a:r>
              <a:rPr lang="ru-RU" dirty="0"/>
              <a:t> </a:t>
            </a:r>
            <a:r>
              <a:rPr lang="ru-RU" dirty="0" err="1"/>
              <a:t>творби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своя свят, </a:t>
            </a:r>
            <a:r>
              <a:rPr lang="ru-RU" dirty="0" err="1"/>
              <a:t>своята</a:t>
            </a:r>
            <a:r>
              <a:rPr lang="ru-RU" dirty="0"/>
              <a:t> атмосфера.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/>
              <a:t>идва</a:t>
            </a:r>
            <a:r>
              <a:rPr lang="ru-RU" dirty="0"/>
              <a:t> от </a:t>
            </a:r>
            <a:r>
              <a:rPr lang="ru-RU" dirty="0" err="1"/>
              <a:t>времето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Йовков</a:t>
            </a:r>
            <a:r>
              <a:rPr lang="ru-RU" dirty="0"/>
              <a:t> </a:t>
            </a:r>
            <a:r>
              <a:rPr lang="ru-RU" dirty="0" err="1"/>
              <a:t>изобразява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70323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8FFEA47-8E37-48E5-BE96-FCCE46B2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0883"/>
          </a:xfrm>
        </p:spPr>
        <p:txBody>
          <a:bodyPr/>
          <a:lstStyle/>
          <a:p>
            <a:r>
              <a:rPr lang="bg-BG" dirty="0"/>
              <a:t>Поетика на Йовковия разказ</a:t>
            </a:r>
          </a:p>
        </p:txBody>
      </p:sp>
      <p:graphicFrame>
        <p:nvGraphicFramePr>
          <p:cNvPr id="4" name="Контейнер за съдържание 3">
            <a:extLst>
              <a:ext uri="{FF2B5EF4-FFF2-40B4-BE49-F238E27FC236}">
                <a16:creationId xmlns:a16="http://schemas.microsoft.com/office/drawing/2014/main" id="{95DA564D-0901-469C-89F1-3A3EBAF9D2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2431767"/>
              </p:ext>
            </p:extLst>
          </p:nvPr>
        </p:nvGraphicFramePr>
        <p:xfrm>
          <a:off x="914400" y="1549401"/>
          <a:ext cx="103632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85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BE17F57-F607-435E-BB1A-4B4C3BF6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0083"/>
          </a:xfrm>
        </p:spPr>
        <p:txBody>
          <a:bodyPr/>
          <a:lstStyle/>
          <a:p>
            <a:r>
              <a:rPr lang="bg-BG" dirty="0"/>
              <a:t>Поетика</a:t>
            </a:r>
          </a:p>
        </p:txBody>
      </p:sp>
      <p:graphicFrame>
        <p:nvGraphicFramePr>
          <p:cNvPr id="4" name="Контейнер за съдържание 3">
            <a:extLst>
              <a:ext uri="{FF2B5EF4-FFF2-40B4-BE49-F238E27FC236}">
                <a16:creationId xmlns:a16="http://schemas.microsoft.com/office/drawing/2014/main" id="{AF3DB619-9598-4363-93C2-4E3B5EF284F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3314083"/>
              </p:ext>
            </p:extLst>
          </p:nvPr>
        </p:nvGraphicFramePr>
        <p:xfrm>
          <a:off x="914400" y="1498600"/>
          <a:ext cx="103632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50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9838704-0468-455F-AFFC-4108B973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Опит за портрет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2180344-062F-430E-ABC9-6730BCBEE7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	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Съпругата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писателя - Деспина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Йовкова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споделя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"Вечери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Антимовския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хан": „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се, че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няма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Йовкова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книга, написана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бързо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толкова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голямо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увлечение,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вдъхновение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пристигането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 от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Букурещ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Тогава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живеехме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Казанджиев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разкази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той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толкова много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обмисляше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живееше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те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бяха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него вече почти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напише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предложи на вестник „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да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всяка седмица по един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разказ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всяка вечер, след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детето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легнем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сядаше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малката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уютна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кухничка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разкази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четеше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чаках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нетърпение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сутринта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петък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прочета 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страница най-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отгоре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„Оригинален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разказ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Йордан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Йовков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Разгръщам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вестника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зачитам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разказа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вълнение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Около мен той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усмихнат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четенето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мнението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ми.»</a:t>
            </a: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2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5672678-58E8-457C-B934-4E3182E8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Опит за портрет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989CF56-C065-4E3A-B390-FE73591C29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„Отвратен от врявата на деня, писателят потърси красотата, която народът съхранява в своя живот, в легендите и песните си.“ – Симеон Султанов</a:t>
            </a:r>
          </a:p>
          <a:p>
            <a:r>
              <a:rPr lang="bg-BG" dirty="0"/>
              <a:t>Йовков за себе си и творчеството: „А творчеството е мъка. Ето за мен поне, аз признавам, то е мъка…Не само за това, че трябва да се намери сюжет-аз имам винаги сюжети, - не само че трябва да се обработи, да му се даде художествена, хубава форма, но ме измъчва самият сюжет, историята, която ще разказвам.“</a:t>
            </a:r>
          </a:p>
          <a:p>
            <a:r>
              <a:rPr lang="bg-BG" dirty="0"/>
              <a:t>„Не съм написал нито една работа, в основата на която да не стои действително преживяване. Имам добра памет, помня всичко…“</a:t>
            </a:r>
          </a:p>
        </p:txBody>
      </p:sp>
    </p:spTree>
    <p:extLst>
      <p:ext uri="{BB962C8B-B14F-4D97-AF65-F5344CB8AC3E}">
        <p14:creationId xmlns:p14="http://schemas.microsoft.com/office/powerpoint/2010/main" val="175189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19F3D83-F474-492C-A4AC-E90E96916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5" y="807857"/>
            <a:ext cx="6909479" cy="525120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5C5C285-4FF7-4C1E-8D92-C1AF1E78D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ru-RU" sz="1700" dirty="0"/>
              <a:t>Роден на 9 </a:t>
            </a:r>
            <a:r>
              <a:rPr lang="ru-RU" sz="1700" dirty="0" err="1"/>
              <a:t>ноември</a:t>
            </a:r>
            <a:r>
              <a:rPr lang="ru-RU" sz="1700" dirty="0"/>
              <a:t> </a:t>
            </a:r>
            <a:r>
              <a:rPr lang="ru-RU" sz="1700" dirty="0" err="1"/>
              <a:t>през</a:t>
            </a:r>
            <a:r>
              <a:rPr lang="ru-RU" sz="1700" dirty="0"/>
              <a:t> 1880 г. </a:t>
            </a:r>
            <a:r>
              <a:rPr lang="ru-RU" sz="1700" dirty="0" err="1"/>
              <a:t>Йовков</a:t>
            </a:r>
            <a:r>
              <a:rPr lang="ru-RU" sz="1700" dirty="0"/>
              <a:t> </a:t>
            </a:r>
            <a:r>
              <a:rPr lang="ru-RU" sz="1700" dirty="0" err="1"/>
              <a:t>преминава</a:t>
            </a:r>
            <a:r>
              <a:rPr lang="ru-RU" sz="1700" dirty="0"/>
              <a:t> </a:t>
            </a:r>
            <a:r>
              <a:rPr lang="ru-RU" sz="1700" dirty="0" err="1"/>
              <a:t>детските</a:t>
            </a:r>
            <a:r>
              <a:rPr lang="ru-RU" sz="1700" dirty="0"/>
              <a:t> и </a:t>
            </a:r>
            <a:r>
              <a:rPr lang="ru-RU" sz="1700" dirty="0" err="1"/>
              <a:t>юношеските</a:t>
            </a:r>
            <a:r>
              <a:rPr lang="ru-RU" sz="1700" dirty="0"/>
              <a:t> </a:t>
            </a:r>
            <a:r>
              <a:rPr lang="ru-RU" sz="1700" dirty="0" err="1"/>
              <a:t>години</a:t>
            </a:r>
            <a:r>
              <a:rPr lang="ru-RU" sz="1700" dirty="0"/>
              <a:t> в </a:t>
            </a:r>
            <a:r>
              <a:rPr lang="ru-RU" sz="1700" dirty="0" err="1"/>
              <a:t>родното</a:t>
            </a:r>
            <a:r>
              <a:rPr lang="ru-RU" sz="1700" dirty="0"/>
              <a:t> си </a:t>
            </a:r>
            <a:r>
              <a:rPr lang="ru-RU" sz="1700" dirty="0" err="1"/>
              <a:t>място</a:t>
            </a:r>
            <a:r>
              <a:rPr lang="ru-RU" sz="1700" dirty="0"/>
              <a:t> (</a:t>
            </a:r>
            <a:r>
              <a:rPr lang="ru-RU" sz="1700" dirty="0" err="1"/>
              <a:t>Жеравна</a:t>
            </a:r>
            <a:r>
              <a:rPr lang="ru-RU" sz="1700" dirty="0"/>
              <a:t>). Там, </a:t>
            </a:r>
            <a:r>
              <a:rPr lang="ru-RU" sz="1700" dirty="0" err="1"/>
              <a:t>както</a:t>
            </a:r>
            <a:r>
              <a:rPr lang="ru-RU" sz="1700" dirty="0"/>
              <a:t> и в Котел, </a:t>
            </a:r>
            <a:r>
              <a:rPr lang="ru-RU" sz="1700" dirty="0" err="1"/>
              <a:t>получава</a:t>
            </a:r>
            <a:r>
              <a:rPr lang="ru-RU" sz="1700" dirty="0"/>
              <a:t> </a:t>
            </a:r>
            <a:r>
              <a:rPr lang="ru-RU" sz="1700" dirty="0" err="1"/>
              <a:t>основното</a:t>
            </a:r>
            <a:r>
              <a:rPr lang="ru-RU" sz="1700" dirty="0"/>
              <a:t> си образование (1895). </a:t>
            </a:r>
            <a:r>
              <a:rPr lang="ru-RU" sz="1700" dirty="0" err="1"/>
              <a:t>Завършва</a:t>
            </a:r>
            <a:r>
              <a:rPr lang="ru-RU" sz="1700" dirty="0"/>
              <a:t> гимназия в София (1900). </a:t>
            </a:r>
            <a:r>
              <a:rPr lang="ru-RU" sz="1700" dirty="0" err="1"/>
              <a:t>Учителят</a:t>
            </a:r>
            <a:r>
              <a:rPr lang="ru-RU" sz="1700" dirty="0"/>
              <a:t> </a:t>
            </a:r>
            <a:r>
              <a:rPr lang="ru-RU" sz="1700" dirty="0" err="1"/>
              <a:t>му</a:t>
            </a:r>
            <a:r>
              <a:rPr lang="ru-RU" sz="1700" dirty="0"/>
              <a:t> по литература – </a:t>
            </a:r>
            <a:r>
              <a:rPr lang="ru-RU" sz="1700" dirty="0" err="1"/>
              <a:t>поетът</a:t>
            </a:r>
            <a:r>
              <a:rPr lang="ru-RU" sz="1700" dirty="0"/>
              <a:t> Иван </a:t>
            </a:r>
            <a:r>
              <a:rPr lang="ru-RU" sz="1700" dirty="0" err="1"/>
              <a:t>Грозев</a:t>
            </a:r>
            <a:r>
              <a:rPr lang="ru-RU" sz="1700" dirty="0"/>
              <a:t>, </a:t>
            </a:r>
            <a:r>
              <a:rPr lang="ru-RU" sz="1700" dirty="0" err="1"/>
              <a:t>му</a:t>
            </a:r>
            <a:r>
              <a:rPr lang="ru-RU" sz="1700" dirty="0"/>
              <a:t> </a:t>
            </a:r>
            <a:r>
              <a:rPr lang="ru-RU" sz="1700" dirty="0" err="1"/>
              <a:t>предсказва</a:t>
            </a:r>
            <a:r>
              <a:rPr lang="ru-RU" sz="1700" dirty="0"/>
              <a:t> </a:t>
            </a:r>
            <a:r>
              <a:rPr lang="ru-RU" sz="1700" dirty="0" err="1"/>
              <a:t>бъдеще</a:t>
            </a:r>
            <a:r>
              <a:rPr lang="ru-RU" sz="1700" dirty="0"/>
              <a:t> на </a:t>
            </a:r>
            <a:r>
              <a:rPr lang="ru-RU" sz="1700" dirty="0" err="1"/>
              <a:t>писател</a:t>
            </a:r>
            <a:r>
              <a:rPr lang="ru-RU" sz="1700" dirty="0"/>
              <a:t>. </a:t>
            </a:r>
          </a:p>
          <a:p>
            <a:endParaRPr lang="bg-BG" sz="170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88CFB99-7873-4686-8D21-0D861610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bg-BG" dirty="0"/>
              <a:t>Биографични бележки</a:t>
            </a:r>
          </a:p>
        </p:txBody>
      </p:sp>
    </p:spTree>
    <p:extLst>
      <p:ext uri="{BB962C8B-B14F-4D97-AF65-F5344CB8AC3E}">
        <p14:creationId xmlns:p14="http://schemas.microsoft.com/office/powerpoint/2010/main" val="73008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789EB8-C7B9-41CD-9B95-DCCECF1EB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9523DF8-9928-4EF3-8A60-071169D9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6345321-83CB-451E-9855-41C5505BB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0"/>
          <a:stretch/>
        </p:blipFill>
        <p:spPr>
          <a:xfrm>
            <a:off x="20" y="10"/>
            <a:ext cx="407053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BE017B-E5E7-4BF1-81B6-346D7281A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3073E7A-42D9-4EF4-8015-D0B76D4C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bg-BG" dirty="0"/>
              <a:t>Биографични бележки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5380998-E561-4FF8-9A14-7C265CC3F5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900"/>
              <a:t>След </a:t>
            </a:r>
            <a:r>
              <a:rPr lang="ru-RU" sz="1900" err="1"/>
              <a:t>дипломирането</a:t>
            </a:r>
            <a:r>
              <a:rPr lang="ru-RU" sz="1900"/>
              <a:t> си живее в </a:t>
            </a:r>
            <a:r>
              <a:rPr lang="ru-RU" sz="1900" err="1"/>
              <a:t>Добруджа</a:t>
            </a:r>
            <a:r>
              <a:rPr lang="ru-RU" sz="1900"/>
              <a:t>, </a:t>
            </a:r>
            <a:r>
              <a:rPr lang="ru-RU" sz="1900" err="1"/>
              <a:t>където</a:t>
            </a:r>
            <a:r>
              <a:rPr lang="ru-RU" sz="1900"/>
              <a:t> се </a:t>
            </a:r>
            <a:r>
              <a:rPr lang="ru-RU" sz="1900" err="1"/>
              <a:t>преселва</a:t>
            </a:r>
            <a:r>
              <a:rPr lang="ru-RU" sz="1900"/>
              <a:t> </a:t>
            </a:r>
            <a:r>
              <a:rPr lang="ru-RU" sz="1900" err="1"/>
              <a:t>семейството</a:t>
            </a:r>
            <a:r>
              <a:rPr lang="ru-RU" sz="1900"/>
              <a:t> </a:t>
            </a:r>
            <a:r>
              <a:rPr lang="ru-RU" sz="1900" err="1"/>
              <a:t>му</a:t>
            </a:r>
            <a:r>
              <a:rPr lang="ru-RU" sz="1900"/>
              <a:t>. </a:t>
            </a:r>
            <a:r>
              <a:rPr lang="ru-RU" sz="1900" err="1"/>
              <a:t>През</a:t>
            </a:r>
            <a:r>
              <a:rPr lang="ru-RU" sz="1900"/>
              <a:t> 1900 г. се </a:t>
            </a:r>
            <a:r>
              <a:rPr lang="ru-RU" sz="1900" err="1"/>
              <a:t>преселва</a:t>
            </a:r>
            <a:r>
              <a:rPr lang="ru-RU" sz="1900"/>
              <a:t> в село Долен </a:t>
            </a:r>
            <a:r>
              <a:rPr lang="ru-RU" sz="1900" err="1"/>
              <a:t>извор</a:t>
            </a:r>
            <a:r>
              <a:rPr lang="ru-RU" sz="1900"/>
              <a:t>. </a:t>
            </a:r>
            <a:r>
              <a:rPr lang="ru-RU" sz="1900" err="1"/>
              <a:t>Завършва</a:t>
            </a:r>
            <a:r>
              <a:rPr lang="ru-RU" sz="1900"/>
              <a:t> </a:t>
            </a:r>
            <a:r>
              <a:rPr lang="ru-RU" sz="1900" err="1"/>
              <a:t>школата</a:t>
            </a:r>
            <a:r>
              <a:rPr lang="ru-RU" sz="1900"/>
              <a:t> за </a:t>
            </a:r>
            <a:r>
              <a:rPr lang="ru-RU" sz="1900" err="1"/>
              <a:t>запасни</a:t>
            </a:r>
            <a:r>
              <a:rPr lang="ru-RU" sz="1900"/>
              <a:t> </a:t>
            </a:r>
            <a:r>
              <a:rPr lang="ru-RU" sz="1900" err="1"/>
              <a:t>офицери</a:t>
            </a:r>
            <a:r>
              <a:rPr lang="ru-RU" sz="1900"/>
              <a:t> в </a:t>
            </a:r>
            <a:r>
              <a:rPr lang="ru-RU" sz="1900" err="1"/>
              <a:t>Княжево</a:t>
            </a:r>
            <a:r>
              <a:rPr lang="ru-RU" sz="1900"/>
              <a:t> 1902 – 1904, </a:t>
            </a:r>
            <a:r>
              <a:rPr lang="ru-RU" sz="1900" err="1"/>
              <a:t>като</a:t>
            </a:r>
            <a:r>
              <a:rPr lang="ru-RU" sz="1900"/>
              <a:t> по </a:t>
            </a:r>
            <a:r>
              <a:rPr lang="ru-RU" sz="1900" err="1"/>
              <a:t>време</a:t>
            </a:r>
            <a:r>
              <a:rPr lang="ru-RU" sz="1900"/>
              <a:t> на </a:t>
            </a:r>
            <a:r>
              <a:rPr lang="ru-RU" sz="1900" err="1"/>
              <a:t>обучението</a:t>
            </a:r>
            <a:r>
              <a:rPr lang="ru-RU" sz="1900"/>
              <a:t> си </a:t>
            </a:r>
            <a:r>
              <a:rPr lang="ru-RU" sz="1900" err="1"/>
              <a:t>публикува</a:t>
            </a:r>
            <a:r>
              <a:rPr lang="ru-RU" sz="1900"/>
              <a:t> </a:t>
            </a:r>
            <a:r>
              <a:rPr lang="ru-RU" sz="1900" err="1"/>
              <a:t>първата</a:t>
            </a:r>
            <a:r>
              <a:rPr lang="ru-RU" sz="1900"/>
              <a:t> си </a:t>
            </a:r>
            <a:r>
              <a:rPr lang="ru-RU" sz="1900" err="1"/>
              <a:t>творба</a:t>
            </a:r>
            <a:r>
              <a:rPr lang="ru-RU" sz="1900"/>
              <a:t> – </a:t>
            </a:r>
            <a:r>
              <a:rPr lang="ru-RU" sz="1900" err="1"/>
              <a:t>стихотворението</a:t>
            </a:r>
            <a:r>
              <a:rPr lang="ru-RU" sz="1900"/>
              <a:t> „Под </a:t>
            </a:r>
            <a:r>
              <a:rPr lang="ru-RU" sz="1900" err="1"/>
              <a:t>тежкия</a:t>
            </a:r>
            <a:r>
              <a:rPr lang="ru-RU" sz="1900"/>
              <a:t> </a:t>
            </a:r>
            <a:r>
              <a:rPr lang="ru-RU" sz="1900" err="1"/>
              <a:t>кръст</a:t>
            </a:r>
            <a:r>
              <a:rPr lang="ru-RU" sz="1900"/>
              <a:t>“ (вестник „</a:t>
            </a:r>
            <a:r>
              <a:rPr lang="ru-RU" sz="1900" err="1"/>
              <a:t>Съзнание</a:t>
            </a:r>
            <a:r>
              <a:rPr lang="ru-RU" sz="1900"/>
              <a:t>“, </a:t>
            </a:r>
            <a:r>
              <a:rPr lang="ru-RU" sz="1900" err="1"/>
              <a:t>бр</a:t>
            </a:r>
            <a:r>
              <a:rPr lang="ru-RU" sz="1900"/>
              <a:t>. 9, 26 </a:t>
            </a:r>
            <a:r>
              <a:rPr lang="ru-RU" sz="1900" err="1"/>
              <a:t>октомври</a:t>
            </a:r>
            <a:r>
              <a:rPr lang="ru-RU" sz="1900"/>
              <a:t> 1902 г.). В </a:t>
            </a:r>
            <a:r>
              <a:rPr lang="ru-RU" sz="1900" err="1"/>
              <a:t>началото</a:t>
            </a:r>
            <a:r>
              <a:rPr lang="ru-RU" sz="1900"/>
              <a:t> на 1904 г. се </a:t>
            </a:r>
            <a:r>
              <a:rPr lang="ru-RU" sz="1900" err="1"/>
              <a:t>записва</a:t>
            </a:r>
            <a:r>
              <a:rPr lang="ru-RU" sz="1900"/>
              <a:t> в </a:t>
            </a:r>
            <a:r>
              <a:rPr lang="ru-RU" sz="1900" err="1"/>
              <a:t>Юридическия</a:t>
            </a:r>
            <a:r>
              <a:rPr lang="ru-RU" sz="1900"/>
              <a:t> </a:t>
            </a:r>
            <a:r>
              <a:rPr lang="ru-RU" sz="1900" err="1"/>
              <a:t>факултет</a:t>
            </a:r>
            <a:r>
              <a:rPr lang="ru-RU" sz="1900"/>
              <a:t> на </a:t>
            </a:r>
            <a:r>
              <a:rPr lang="ru-RU" sz="1900" err="1"/>
              <a:t>Софийския</a:t>
            </a:r>
            <a:r>
              <a:rPr lang="ru-RU" sz="1900"/>
              <a:t> университет, но </a:t>
            </a:r>
            <a:r>
              <a:rPr lang="ru-RU" sz="1900" err="1"/>
              <a:t>смъртта</a:t>
            </a:r>
            <a:r>
              <a:rPr lang="ru-RU" sz="1900"/>
              <a:t> на </a:t>
            </a:r>
            <a:r>
              <a:rPr lang="ru-RU" sz="1900" err="1"/>
              <a:t>баща</a:t>
            </a:r>
            <a:r>
              <a:rPr lang="ru-RU" sz="1900"/>
              <a:t> </a:t>
            </a:r>
            <a:r>
              <a:rPr lang="ru-RU" sz="1900" err="1"/>
              <a:t>му</a:t>
            </a:r>
            <a:r>
              <a:rPr lang="ru-RU" sz="1900"/>
              <a:t> </a:t>
            </a:r>
            <a:r>
              <a:rPr lang="ru-RU" sz="1900" err="1"/>
              <a:t>осуетява</a:t>
            </a:r>
            <a:r>
              <a:rPr lang="ru-RU" sz="1900"/>
              <a:t> </a:t>
            </a:r>
            <a:r>
              <a:rPr lang="ru-RU" sz="1900" err="1"/>
              <a:t>следването</a:t>
            </a:r>
            <a:r>
              <a:rPr lang="ru-RU" sz="1900"/>
              <a:t> </a:t>
            </a:r>
            <a:r>
              <a:rPr lang="ru-RU" sz="1900" err="1"/>
              <a:t>му</a:t>
            </a:r>
            <a:r>
              <a:rPr lang="ru-RU" sz="1900"/>
              <a:t>.</a:t>
            </a:r>
          </a:p>
          <a:p>
            <a:pPr>
              <a:lnSpc>
                <a:spcPct val="110000"/>
              </a:lnSpc>
            </a:pPr>
            <a:endParaRPr lang="bg-BG" sz="19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A230AA-FCCE-4008-A77C-D74AB0F5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4239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1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D4789EB8-C7B9-41CD-9B95-DCCECF1EB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523DF8-9928-4EF3-8A60-071169D9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9ACF1F7-2EBC-4FC6-B521-C25ED6028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66" r="10736"/>
          <a:stretch/>
        </p:blipFill>
        <p:spPr>
          <a:xfrm>
            <a:off x="20" y="10"/>
            <a:ext cx="4070535" cy="685799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0DBE017B-E5E7-4BF1-81B6-346D7281A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4C5D066-BC77-49ED-A72A-7CCCE298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bg-BG" dirty="0"/>
              <a:t>Биографични бележки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006321-BCD7-45F2-A67D-FA8D66F6EF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ru-RU" dirty="0" err="1"/>
              <a:t>Есента</a:t>
            </a:r>
            <a:r>
              <a:rPr lang="ru-RU" dirty="0"/>
              <a:t> на 1904 г. </a:t>
            </a:r>
            <a:r>
              <a:rPr lang="ru-RU" dirty="0" err="1"/>
              <a:t>Йовков</a:t>
            </a:r>
            <a:r>
              <a:rPr lang="ru-RU" dirty="0"/>
              <a:t> се </a:t>
            </a:r>
            <a:r>
              <a:rPr lang="ru-RU" dirty="0" err="1"/>
              <a:t>завръща</a:t>
            </a:r>
            <a:r>
              <a:rPr lang="ru-RU" dirty="0"/>
              <a:t> в Долен </a:t>
            </a:r>
            <a:r>
              <a:rPr lang="ru-RU" dirty="0" err="1"/>
              <a:t>извор</a:t>
            </a:r>
            <a:r>
              <a:rPr lang="ru-RU" dirty="0"/>
              <a:t> и </a:t>
            </a:r>
            <a:r>
              <a:rPr lang="ru-RU" dirty="0" err="1"/>
              <a:t>учителства</a:t>
            </a:r>
            <a:r>
              <a:rPr lang="ru-RU" dirty="0"/>
              <a:t> в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добруджански</a:t>
            </a:r>
            <a:r>
              <a:rPr lang="ru-RU" dirty="0"/>
              <a:t> села до 1912 г., </a:t>
            </a:r>
            <a:r>
              <a:rPr lang="ru-RU" dirty="0" err="1"/>
              <a:t>когато</a:t>
            </a:r>
            <a:r>
              <a:rPr lang="ru-RU" dirty="0"/>
              <a:t> е </a:t>
            </a:r>
            <a:r>
              <a:rPr lang="ru-RU" dirty="0" err="1"/>
              <a:t>мобилизиран</a:t>
            </a:r>
            <a:r>
              <a:rPr lang="ru-RU" dirty="0"/>
              <a:t>. </a:t>
            </a:r>
            <a:r>
              <a:rPr lang="ru-RU" dirty="0" err="1"/>
              <a:t>Участва</a:t>
            </a:r>
            <a:r>
              <a:rPr lang="ru-RU" dirty="0"/>
              <a:t> в </a:t>
            </a:r>
            <a:r>
              <a:rPr lang="ru-RU" dirty="0" err="1"/>
              <a:t>Балканската</a:t>
            </a:r>
            <a:r>
              <a:rPr lang="ru-RU" dirty="0"/>
              <a:t> и </a:t>
            </a:r>
            <a:r>
              <a:rPr lang="ru-RU" dirty="0" err="1"/>
              <a:t>Междусъюзническата</a:t>
            </a:r>
            <a:r>
              <a:rPr lang="ru-RU" dirty="0"/>
              <a:t> война </a:t>
            </a:r>
            <a:r>
              <a:rPr lang="ru-RU" dirty="0" err="1"/>
              <a:t>като</a:t>
            </a:r>
            <a:r>
              <a:rPr lang="ru-RU" dirty="0"/>
              <a:t> командир на рота в 41 </a:t>
            </a:r>
            <a:r>
              <a:rPr lang="ru-RU" dirty="0" err="1"/>
              <a:t>пехотен</a:t>
            </a:r>
            <a:r>
              <a:rPr lang="ru-RU" dirty="0"/>
              <a:t> полк.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юни</a:t>
            </a:r>
            <a:r>
              <a:rPr lang="ru-RU" dirty="0"/>
              <a:t> 1913 г. е ранен 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битката</a:t>
            </a:r>
            <a:r>
              <a:rPr lang="ru-RU" dirty="0"/>
              <a:t> край </a:t>
            </a:r>
            <a:r>
              <a:rPr lang="ru-RU" dirty="0" err="1"/>
              <a:t>Дойран</a:t>
            </a:r>
            <a:r>
              <a:rPr lang="ru-RU" dirty="0"/>
              <a:t>, а </a:t>
            </a:r>
            <a:r>
              <a:rPr lang="ru-RU" dirty="0" err="1"/>
              <a:t>месец</a:t>
            </a:r>
            <a:r>
              <a:rPr lang="ru-RU" dirty="0"/>
              <a:t> </a:t>
            </a:r>
            <a:r>
              <a:rPr lang="ru-RU" dirty="0" err="1"/>
              <a:t>по-късно</a:t>
            </a:r>
            <a:r>
              <a:rPr lang="ru-RU" dirty="0"/>
              <a:t> е </a:t>
            </a:r>
            <a:r>
              <a:rPr lang="ru-RU" dirty="0" err="1"/>
              <a:t>повишен</a:t>
            </a:r>
            <a:r>
              <a:rPr lang="ru-RU" dirty="0"/>
              <a:t> в чин.</a:t>
            </a:r>
          </a:p>
          <a:p>
            <a:endParaRPr lang="bg-BG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A230AA-FCCE-4008-A77C-D74AB0F5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4239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75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F26C412-7FEC-44CE-A888-99D20E05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Участие във войните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2059B900-BD47-461B-A95E-CE99A7907D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3800" y="1752600"/>
            <a:ext cx="9944100" cy="48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BCC4D5-E795-4C27-A59A-C83C97FC8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B6A6811-9498-4BC1-A514-B7ACB315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C777626-F492-4967-8A5E-66C5F4BC7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5" y="971957"/>
            <a:ext cx="6909479" cy="4923003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9A925F-0B65-4C0C-901C-04FBEBDD5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A93BB7B-6D97-44EB-AFB3-C1702B3722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300"/>
              <a:t>След войните Йовков се установява в София и работи като редактор на списание „Народна армия“, където в бр.1 публикува очерк за Балканската война – „Утрото на паметния ден“. След като списанието престава да излиза, Йовков е принуден да търси работа и с помощта на Григор Василев е назначен за библиотекар и редактор на списание „Преглед на Министерството на вътрешните работи и народното здраве“ в Отделението за социални грижи и благотворителност.</a:t>
            </a:r>
          </a:p>
          <a:p>
            <a:pPr>
              <a:lnSpc>
                <a:spcPct val="110000"/>
              </a:lnSpc>
            </a:pPr>
            <a:endParaRPr lang="bg-BG" sz="130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873D386-149C-4DF4-B588-50F8CA8E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bg-BG" dirty="0"/>
              <a:t>Биографични бележки</a:t>
            </a:r>
          </a:p>
        </p:txBody>
      </p:sp>
    </p:spTree>
    <p:extLst>
      <p:ext uri="{BB962C8B-B14F-4D97-AF65-F5344CB8AC3E}">
        <p14:creationId xmlns:p14="http://schemas.microsoft.com/office/powerpoint/2010/main" val="200800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29CAD9-00D9-4D79-B982-85CD7FBD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F01E04B-E3A4-4B2D-92DF-752C4E7EF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5896F8-7BC7-4574-8E2B-4A1A6036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62E04546-E0F0-461D-9E49-2D55280D0E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960120" y="1311826"/>
            <a:ext cx="6002432" cy="423171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FF9385E-CB88-431B-9371-17F572CD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2351314"/>
            <a:ext cx="4260834" cy="24632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z="4800" dirty="0"/>
              <a:t>Йовков и семейството му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4771746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чица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1526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Tw Cen MT</vt:lpstr>
      <vt:lpstr>Капчица</vt:lpstr>
      <vt:lpstr>Йордан Йовков</vt:lpstr>
      <vt:lpstr>Опит за портрет</vt:lpstr>
      <vt:lpstr>Опит за портрет</vt:lpstr>
      <vt:lpstr>Биографични бележки</vt:lpstr>
      <vt:lpstr>Биографични бележки</vt:lpstr>
      <vt:lpstr>Биографични бележки</vt:lpstr>
      <vt:lpstr>Участие във войните</vt:lpstr>
      <vt:lpstr>Биографични бележки</vt:lpstr>
      <vt:lpstr>Йовков и семейството му</vt:lpstr>
      <vt:lpstr>Участие в Първата световна война</vt:lpstr>
      <vt:lpstr>Краят</vt:lpstr>
      <vt:lpstr>Творчество</vt:lpstr>
      <vt:lpstr>Военна проза</vt:lpstr>
      <vt:lpstr>Първи сборници</vt:lpstr>
      <vt:lpstr>В търсене на други тематични хоризонти</vt:lpstr>
      <vt:lpstr>Сборници с разкази, романи, драми</vt:lpstr>
      <vt:lpstr>Преводи</vt:lpstr>
      <vt:lpstr>Поетика на Йовковия разказ</vt:lpstr>
      <vt:lpstr>Поетика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Йордан Йовков</dc:title>
  <dc:creator>Лиляна Джолева</dc:creator>
  <cp:lastModifiedBy>Заприна Г. Глушкова</cp:lastModifiedBy>
  <cp:revision>8</cp:revision>
  <dcterms:created xsi:type="dcterms:W3CDTF">2021-01-10T17:30:54Z</dcterms:created>
  <dcterms:modified xsi:type="dcterms:W3CDTF">2021-10-27T19:25:54Z</dcterms:modified>
</cp:coreProperties>
</file>