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0" r:id="rId5"/>
    <p:sldId id="269" r:id="rId6"/>
    <p:sldId id="265" r:id="rId7"/>
    <p:sldId id="267" r:id="rId8"/>
    <p:sldId id="271" r:id="rId9"/>
    <p:sldId id="259" r:id="rId10"/>
    <p:sldId id="262" r:id="rId11"/>
    <p:sldId id="263" r:id="rId12"/>
    <p:sldId id="258" r:id="rId13"/>
    <p:sldId id="272" r:id="rId14"/>
    <p:sldId id="273" r:id="rId15"/>
    <p:sldId id="275" r:id="rId16"/>
    <p:sldId id="277" r:id="rId17"/>
    <p:sldId id="274" r:id="rId18"/>
    <p:sldId id="260" r:id="rId19"/>
    <p:sldId id="261" r:id="rId20"/>
    <p:sldId id="276" r:id="rId2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EBA6BE8-9337-4FFB-9299-85255BC68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86594F90-2B3F-4853-A886-394D54ABF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7A19392-2B7F-4243-9E15-418638DF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B5B0436-8A67-47B6-81FA-1D576D06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61EDBC9-6E3F-48AB-99A3-FA82B780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0582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082065F-570A-483B-A1F8-CB4E6D26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8B71352-56E0-4DBD-A764-9A8BEAC07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E633473-0044-4543-A081-A960AA3C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C202157-3F5E-41F4-B742-86F28798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5A946F8-CFB6-429E-B5E7-442EC07B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806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CDA1CDEB-1B0B-4D57-935A-90554E7BF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4A825DDB-3134-4936-91C2-19C477CA1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A2EE37A-53C6-4AC9-9B1C-6C3E5FFA4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A42C4FA-1927-4138-9B3D-6BD5204A9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820455A-11FF-4F2A-8517-C3D85D2B5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522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E4DD8EF-C99A-48C3-B2E4-CAC335BC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4CCAC0E-B3FD-418D-868F-CF4C7A940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0A88A04-B95A-4D40-85CA-04943AA0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98DCA42-D621-4B6C-BE9F-7B5CD0715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8A5A11A-D407-4B18-80F1-CC786F34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3033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701CEDC-3EAA-48CF-8A24-589BE95F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BE3DDB1-0268-40D3-B676-90AA65E0E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E0F46CD-783D-4E29-91A0-99A6661B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3F519CE-B2E3-430A-8F5A-E0A3E35A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B31A3DD-3678-4833-815C-23A26937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786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12340FE-CD52-4C68-9806-D23C772A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30F3F51-A67E-4F0C-8CB0-D1082AED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B24A1D58-2FE5-437F-AC7D-63E2BE086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A50A574F-2359-4EE4-9D17-48A45D8A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B7ACE858-5C7F-4B5B-A995-74F9D0E9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32215660-3BFD-4E71-B269-F775FB7D4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7016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DB6F413-10AB-4F77-9CEF-168ED10F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FC085047-ACD9-4518-A30D-AFE67CB37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DE5C5B5D-7B9C-49A3-8C5F-75180604C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3E22A8AF-DCB0-40F4-A53C-EC72765737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8EC7E118-BDB8-4CD5-81BB-93FDC8B13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7338D876-17D9-4EDF-908B-C1DCFBD0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3BC35024-8A9F-4954-BB64-45BA1C2F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59537D06-EAD7-4F42-8B64-B1DA3F195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38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35C95B3-5C77-4D86-A230-0D2C3C61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DAA25CDD-1F3C-45E1-B3AB-DFED519A2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21D96016-DB1C-4E3F-916D-42B1B6A8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B0759840-88C8-475C-9D61-A6B4E4C1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5707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2113F609-075B-4347-B68C-2269BC80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5DFCFD76-3E11-4FC9-A13F-76C935B7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6B6C0ED3-E32A-49D2-94EB-46BA9E3B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1045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0E20D5B-B4F6-4B05-AFE8-08666D403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721A6F1-0131-47D1-9BE4-BEE5F679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A3D6A76C-9466-4801-B223-47B00EE30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91FEBFCB-8CB6-4E48-8D3F-A293FEEE4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8F6AC18-16D7-464F-BA41-78AB4828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9D4F16E3-CDA1-495C-8605-BD716788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294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BAAD6B2-0685-4C26-9340-B6E13588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6949CEDD-ABB2-4F2E-88C1-126BBEA43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38EA1A90-E499-42DE-BDFF-3EBDE54C2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DD19895A-8B09-43C8-B504-0A1D3EAE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71B8F75-D9A6-4CA8-89CA-FFF7B1E37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4175EF6-8B33-46F7-A0AC-D3957C5E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44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F037014A-482F-48D9-BDFB-C5096825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A6AFEF77-3B82-4097-8A10-723C6F3E4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8F053A4-D1BC-4431-9687-87B206C76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5F0A9-071A-421C-A6DA-039E993ADBA9}" type="datetimeFigureOut">
              <a:rPr lang="bg-BG" smtClean="0"/>
              <a:t>27.10.2021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8C71F32-E421-4863-A8CD-EE6F4AF35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C3D8A7C-468D-40F3-A4DA-E2B549885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D685D-DFB8-4906-B678-5559BDD8EB3C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59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221C12A-BE7C-46B2-BBF9-37A12E864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0" b="-1"/>
          <a:stretch/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1377" y="1386250"/>
            <a:ext cx="4598786" cy="411340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9573" y="1494845"/>
            <a:ext cx="4354593" cy="386112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8EAAD14-0B68-4ED4-A142-A0ECB3485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6511" y="1872171"/>
            <a:ext cx="3555692" cy="2042712"/>
          </a:xfrm>
        </p:spPr>
        <p:txBody>
          <a:bodyPr anchor="b">
            <a:normAutofit/>
          </a:bodyPr>
          <a:lstStyle/>
          <a:p>
            <a:r>
              <a:rPr lang="bg-BG" sz="4000">
                <a:solidFill>
                  <a:schemeClr val="tx1">
                    <a:lumMod val="75000"/>
                    <a:lumOff val="25000"/>
                  </a:schemeClr>
                </a:solidFill>
              </a:rPr>
              <a:t>Полемичното слово „За буквите“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93D1FB07-C878-4E7B-80C0-4740C8150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9652" y="4058563"/>
            <a:ext cx="2929408" cy="678633"/>
          </a:xfrm>
        </p:spPr>
        <p:txBody>
          <a:bodyPr anchor="t">
            <a:normAutofit/>
          </a:bodyPr>
          <a:lstStyle/>
          <a:p>
            <a:r>
              <a:rPr lang="bg-BG" sz="1800">
                <a:solidFill>
                  <a:schemeClr val="tx1">
                    <a:lumMod val="75000"/>
                    <a:lumOff val="25000"/>
                  </a:schemeClr>
                </a:solidFill>
              </a:rPr>
              <a:t>Черноризец Храбър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536C0D-2219-44F1-94EC-B9A56501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6303" y="1122043"/>
            <a:ext cx="4908132" cy="4613915"/>
            <a:chOff x="6516303" y="1122043"/>
            <a:chExt cx="4908132" cy="461391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DF0CCBF-D7FD-451C-92EB-84C362B69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10901" y="1264257"/>
              <a:ext cx="4534335" cy="423539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B1B8EEB-4E8B-43EC-AB8F-F7E2CD968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300000">
              <a:off x="6516303" y="1122043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FCD976B-06D5-4FC1-93D7-D5F8945C2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50" r="3" b="11386"/>
          <a:stretch/>
        </p:blipFill>
        <p:spPr>
          <a:xfrm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438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0A7D70F-1C66-4390-90AD-7E001AB19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Композиция</a:t>
            </a:r>
            <a:endParaRPr lang="en-US" dirty="0"/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9AAF47AA-D1DD-4775-A849-19078C7ED8AF}"/>
              </a:ext>
            </a:extLst>
          </p:cNvPr>
          <p:cNvSpPr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Някои</a:t>
            </a:r>
            <a:r>
              <a:rPr lang="en-US" sz="2000" dirty="0"/>
              <a:t> </a:t>
            </a:r>
            <a:r>
              <a:rPr lang="en-US" sz="2000" dirty="0" err="1"/>
              <a:t>учени</a:t>
            </a:r>
            <a:r>
              <a:rPr lang="en-US" sz="2000" dirty="0"/>
              <a:t> </a:t>
            </a:r>
            <a:r>
              <a:rPr lang="en-US" sz="2000" dirty="0" err="1"/>
              <a:t>не</a:t>
            </a:r>
            <a:r>
              <a:rPr lang="en-US" sz="2000" dirty="0"/>
              <a:t> </a:t>
            </a:r>
            <a:r>
              <a:rPr lang="en-US" sz="2000" dirty="0" err="1"/>
              <a:t>възприемат</a:t>
            </a:r>
            <a:r>
              <a:rPr lang="en-US" sz="2000" dirty="0"/>
              <a:t> „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буквите</a:t>
            </a:r>
            <a:r>
              <a:rPr lang="en-US" sz="2000" dirty="0"/>
              <a:t>“ </a:t>
            </a:r>
            <a:r>
              <a:rPr lang="en-US" sz="2000" dirty="0" err="1"/>
              <a:t>като</a:t>
            </a:r>
            <a:r>
              <a:rPr lang="en-US" sz="2000" dirty="0"/>
              <a:t> </a:t>
            </a:r>
            <a:r>
              <a:rPr lang="en-US" sz="2000" dirty="0" err="1"/>
              <a:t>цялостно</a:t>
            </a:r>
            <a:r>
              <a:rPr lang="en-US" sz="2000" dirty="0"/>
              <a:t> </a:t>
            </a:r>
            <a:r>
              <a:rPr lang="en-US" sz="2000" dirty="0" err="1"/>
              <a:t>произведение</a:t>
            </a:r>
            <a:r>
              <a:rPr lang="en-US" sz="2000" dirty="0"/>
              <a:t>, а </a:t>
            </a:r>
            <a:r>
              <a:rPr lang="en-US" sz="2000" dirty="0" err="1"/>
              <a:t>като</a:t>
            </a:r>
            <a:r>
              <a:rPr lang="en-US" sz="2000" dirty="0"/>
              <a:t> </a:t>
            </a:r>
            <a:r>
              <a:rPr lang="en-US" sz="2000" dirty="0" err="1"/>
              <a:t>част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по-голяма</a:t>
            </a:r>
            <a:r>
              <a:rPr lang="en-US" sz="2000" dirty="0"/>
              <a:t> </a:t>
            </a:r>
            <a:r>
              <a:rPr lang="en-US" sz="2000" dirty="0" err="1"/>
              <a:t>творба</a:t>
            </a:r>
            <a:r>
              <a:rPr lang="en-US" sz="2000" dirty="0"/>
              <a:t>. </a:t>
            </a:r>
            <a:r>
              <a:rPr lang="en-US" sz="2000" dirty="0" err="1"/>
              <a:t>Причина</a:t>
            </a:r>
            <a:r>
              <a:rPr lang="en-US" sz="2000" dirty="0"/>
              <a:t> </a:t>
            </a:r>
            <a:r>
              <a:rPr lang="en-US" sz="2000" dirty="0" err="1"/>
              <a:t>за</a:t>
            </a:r>
            <a:r>
              <a:rPr lang="en-US" sz="2000" dirty="0"/>
              <a:t> </a:t>
            </a:r>
            <a:r>
              <a:rPr lang="en-US" sz="2000" dirty="0" err="1"/>
              <a:t>това</a:t>
            </a:r>
            <a:r>
              <a:rPr lang="en-US" sz="2000" dirty="0"/>
              <a:t> е </a:t>
            </a:r>
            <a:r>
              <a:rPr lang="en-US" sz="2000" dirty="0" err="1"/>
              <a:t>началото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първата</a:t>
            </a:r>
            <a:r>
              <a:rPr lang="en-US" sz="2000" dirty="0"/>
              <a:t> </a:t>
            </a:r>
            <a:r>
              <a:rPr lang="en-US" sz="2000" dirty="0" err="1"/>
              <a:t>фраза</a:t>
            </a:r>
            <a:r>
              <a:rPr lang="en-US" sz="2000" dirty="0"/>
              <a:t>: „</a:t>
            </a:r>
            <a:r>
              <a:rPr lang="en-US" sz="2000" dirty="0" err="1"/>
              <a:t>Прочее</a:t>
            </a:r>
            <a:r>
              <a:rPr lang="en-US" sz="2000" dirty="0"/>
              <a:t>“.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Творбата</a:t>
            </a:r>
            <a:r>
              <a:rPr lang="en-US" sz="2000" dirty="0"/>
              <a:t> е </a:t>
            </a:r>
            <a:r>
              <a:rPr lang="en-US" sz="2000" dirty="0" err="1"/>
              <a:t>изградена</a:t>
            </a:r>
            <a:r>
              <a:rPr lang="en-US" sz="2000" dirty="0"/>
              <a:t> в </a:t>
            </a:r>
            <a:r>
              <a:rPr lang="en-US" sz="2000" dirty="0" err="1"/>
              <a:t>три</a:t>
            </a:r>
            <a:r>
              <a:rPr lang="en-US" sz="2000" dirty="0"/>
              <a:t> </a:t>
            </a:r>
            <a:r>
              <a:rPr lang="en-US" sz="2000" dirty="0" err="1"/>
              <a:t>композиционни</a:t>
            </a:r>
            <a:r>
              <a:rPr lang="en-US" sz="2000" dirty="0"/>
              <a:t> </a:t>
            </a:r>
            <a:r>
              <a:rPr lang="en-US" sz="2000" dirty="0" err="1"/>
              <a:t>части</a:t>
            </a:r>
            <a:r>
              <a:rPr lang="en-US" sz="20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	- </a:t>
            </a:r>
            <a:r>
              <a:rPr lang="en-US" sz="2000" dirty="0" err="1"/>
              <a:t>встъпление</a:t>
            </a:r>
            <a:r>
              <a:rPr lang="en-US" sz="2000" dirty="0"/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	- </a:t>
            </a:r>
            <a:r>
              <a:rPr lang="en-US" sz="2000" dirty="0" err="1"/>
              <a:t>същинска</a:t>
            </a:r>
            <a:r>
              <a:rPr lang="en-US" sz="2000" dirty="0"/>
              <a:t> </a:t>
            </a:r>
            <a:r>
              <a:rPr lang="en-US" sz="2000" dirty="0" err="1"/>
              <a:t>полемика</a:t>
            </a:r>
            <a:r>
              <a:rPr lang="en-US" sz="2000" dirty="0"/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	- </a:t>
            </a:r>
            <a:r>
              <a:rPr lang="en-US" sz="2000" dirty="0" err="1"/>
              <a:t>заключителна</a:t>
            </a:r>
            <a:r>
              <a:rPr lang="en-US" sz="2000" dirty="0"/>
              <a:t> </a:t>
            </a:r>
            <a:r>
              <a:rPr lang="en-US" sz="2000" dirty="0" err="1"/>
              <a:t>част</a:t>
            </a:r>
            <a:r>
              <a:rPr lang="en-US" sz="2000" dirty="0"/>
              <a:t>.</a:t>
            </a:r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9F432629-17FF-4F4B-B845-DD185B33D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64" r="405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8A3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2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CA8092B9-80E4-4CF2-B2DE-FB5CFA3CF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10" t="3266" r="18724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C69CAF2-7ED1-4C87-994C-C3A1D3334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754847"/>
            <a:ext cx="4798065" cy="15311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2800" dirty="0" err="1"/>
              <a:t>Встъпление</a:t>
            </a:r>
            <a:r>
              <a:rPr lang="ru-RU" sz="2800" dirty="0"/>
              <a:t> – </a:t>
            </a:r>
            <a:r>
              <a:rPr lang="ru-RU" sz="2800" dirty="0" err="1"/>
              <a:t>разкрива</a:t>
            </a:r>
            <a:r>
              <a:rPr lang="ru-RU" sz="2800" dirty="0"/>
              <a:t> </a:t>
            </a:r>
            <a:r>
              <a:rPr lang="ru-RU" sz="2800" dirty="0" err="1"/>
              <a:t>културно-историческите</a:t>
            </a:r>
            <a:r>
              <a:rPr lang="ru-RU" sz="2800" dirty="0"/>
              <a:t> </a:t>
            </a:r>
            <a:r>
              <a:rPr lang="ru-RU" sz="2800" dirty="0" err="1"/>
              <a:t>промени</a:t>
            </a:r>
            <a:r>
              <a:rPr lang="ru-RU" sz="2800" dirty="0"/>
              <a:t> в </a:t>
            </a:r>
            <a:r>
              <a:rPr lang="ru-RU" sz="2800" dirty="0" err="1"/>
              <a:t>средновековния</a:t>
            </a:r>
            <a:r>
              <a:rPr lang="ru-RU" sz="2800" dirty="0"/>
              <a:t> </a:t>
            </a:r>
            <a:r>
              <a:rPr lang="ru-RU" sz="2800" dirty="0" err="1"/>
              <a:t>мироглед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CB5634EC-9288-4E0B-9950-4F7BDDDEF321}"/>
              </a:ext>
            </a:extLst>
          </p:cNvPr>
          <p:cNvSpPr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 </a:t>
            </a:r>
            <a:r>
              <a:rPr lang="en-US" sz="1700" dirty="0" err="1"/>
              <a:t>Отминаването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езическото</a:t>
            </a:r>
            <a:r>
              <a:rPr lang="en-US" sz="1700" dirty="0"/>
              <a:t> </a:t>
            </a:r>
            <a:r>
              <a:rPr lang="en-US" sz="1700" dirty="0" err="1"/>
              <a:t>време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„</a:t>
            </a:r>
            <a:r>
              <a:rPr lang="en-US" sz="1700" dirty="0" err="1"/>
              <a:t>чер</a:t>
            </a:r>
            <a:r>
              <a:rPr lang="bg-BG" sz="1700" dirty="0"/>
              <a:t>т</a:t>
            </a:r>
            <a:r>
              <a:rPr lang="en-US" sz="1700" dirty="0"/>
              <a:t>и и </a:t>
            </a:r>
            <a:r>
              <a:rPr lang="en-US" sz="1700" dirty="0" err="1"/>
              <a:t>резки</a:t>
            </a:r>
            <a:r>
              <a:rPr lang="en-US" sz="1700" dirty="0"/>
              <a:t>“;</a:t>
            </a:r>
            <a:endParaRPr lang="bg-BG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700" dirty="0"/>
              <a:t>Проследява се етапът на употреба на гръцки букви за записване на </a:t>
            </a:r>
            <a:r>
              <a:rPr lang="bg-BG" sz="1700" dirty="0" err="1"/>
              <a:t>слявянската</a:t>
            </a:r>
            <a:r>
              <a:rPr lang="bg-BG" sz="1700" dirty="0"/>
              <a:t> реч;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 </a:t>
            </a:r>
            <a:r>
              <a:rPr lang="bg-BG" sz="1700" dirty="0"/>
              <a:t>П</a:t>
            </a:r>
            <a:r>
              <a:rPr lang="en-US" sz="1700" dirty="0" err="1"/>
              <a:t>окръстването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славяните</a:t>
            </a:r>
            <a:r>
              <a:rPr lang="en-US" sz="1700" dirty="0"/>
              <a:t> в </a:t>
            </a:r>
            <a:r>
              <a:rPr lang="en-US" sz="1700" dirty="0" err="1"/>
              <a:t>християнството</a:t>
            </a:r>
            <a:r>
              <a:rPr lang="en-US" sz="1700" dirty="0"/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 </a:t>
            </a:r>
            <a:r>
              <a:rPr lang="bg-BG" sz="1700" dirty="0"/>
              <a:t>П</a:t>
            </a:r>
            <a:r>
              <a:rPr lang="en-US" sz="1700" dirty="0" err="1"/>
              <a:t>ротивопоставянето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гръцките</a:t>
            </a:r>
            <a:r>
              <a:rPr lang="en-US" sz="1700" dirty="0"/>
              <a:t> </a:t>
            </a:r>
            <a:r>
              <a:rPr lang="en-US" sz="1700" dirty="0" err="1"/>
              <a:t>букви</a:t>
            </a:r>
            <a:r>
              <a:rPr lang="en-US" sz="1700" dirty="0"/>
              <a:t>: „</a:t>
            </a:r>
            <a:r>
              <a:rPr lang="en-US" sz="1700" dirty="0" err="1"/>
              <a:t>Но</a:t>
            </a:r>
            <a:r>
              <a:rPr lang="en-US" sz="1700" dirty="0"/>
              <a:t> </a:t>
            </a:r>
            <a:r>
              <a:rPr lang="en-US" sz="1700" dirty="0" err="1"/>
              <a:t>как</a:t>
            </a:r>
            <a:r>
              <a:rPr lang="en-US" sz="1700" dirty="0"/>
              <a:t> </a:t>
            </a:r>
            <a:r>
              <a:rPr lang="en-US" sz="1700" dirty="0" err="1"/>
              <a:t>може</a:t>
            </a:r>
            <a:r>
              <a:rPr lang="en-US" sz="1700" dirty="0"/>
              <a:t> </a:t>
            </a:r>
            <a:r>
              <a:rPr lang="en-US" sz="1700" dirty="0" err="1"/>
              <a:t>да</a:t>
            </a:r>
            <a:r>
              <a:rPr lang="en-US" sz="1700" dirty="0"/>
              <a:t> </a:t>
            </a:r>
            <a:r>
              <a:rPr lang="en-US" sz="1700" dirty="0" err="1"/>
              <a:t>се</a:t>
            </a:r>
            <a:r>
              <a:rPr lang="en-US" sz="1700" dirty="0"/>
              <a:t> </a:t>
            </a:r>
            <a:r>
              <a:rPr lang="en-US" sz="1700" dirty="0" err="1"/>
              <a:t>пише</a:t>
            </a:r>
            <a:r>
              <a:rPr lang="en-US" sz="1700" dirty="0"/>
              <a:t> </a:t>
            </a:r>
            <a:r>
              <a:rPr lang="en-US" sz="1700" dirty="0" err="1"/>
              <a:t>добре</a:t>
            </a:r>
            <a:r>
              <a:rPr lang="en-US" sz="1700" dirty="0"/>
              <a:t> с </a:t>
            </a:r>
            <a:r>
              <a:rPr lang="en-US" sz="1700" dirty="0" err="1"/>
              <a:t>гръцки</a:t>
            </a:r>
            <a:r>
              <a:rPr lang="en-US" sz="1700" dirty="0"/>
              <a:t> </a:t>
            </a:r>
            <a:r>
              <a:rPr lang="en-US" sz="1700" dirty="0" err="1"/>
              <a:t>букви</a:t>
            </a:r>
            <a:r>
              <a:rPr lang="en-US" sz="1700" dirty="0"/>
              <a:t>: БОГЪ </a:t>
            </a:r>
            <a:r>
              <a:rPr lang="en-US" sz="1700" dirty="0" err="1"/>
              <a:t>или</a:t>
            </a:r>
            <a:r>
              <a:rPr lang="en-US" sz="1700" dirty="0"/>
              <a:t> ЖИВОТЪ“;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700" dirty="0"/>
              <a:t>С</a:t>
            </a:r>
            <a:r>
              <a:rPr lang="en-US" sz="1700" dirty="0" err="1"/>
              <a:t>ъздаването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писменост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роден</a:t>
            </a:r>
            <a:r>
              <a:rPr lang="en-US" sz="1700" dirty="0"/>
              <a:t> </a:t>
            </a:r>
            <a:r>
              <a:rPr lang="en-US" sz="1700" dirty="0" err="1"/>
              <a:t>език</a:t>
            </a:r>
            <a:r>
              <a:rPr lang="en-US" sz="1700" dirty="0"/>
              <a:t> </a:t>
            </a:r>
            <a:r>
              <a:rPr lang="en-US" sz="1700" dirty="0" err="1"/>
              <a:t>като</a:t>
            </a:r>
            <a:r>
              <a:rPr lang="en-US" sz="1700" dirty="0"/>
              <a:t> </a:t>
            </a:r>
            <a:r>
              <a:rPr lang="en-US" sz="1700" dirty="0" err="1"/>
              <a:t>път</a:t>
            </a:r>
            <a:r>
              <a:rPr lang="en-US" sz="1700" dirty="0"/>
              <a:t> </a:t>
            </a:r>
            <a:r>
              <a:rPr lang="en-US" sz="1700" dirty="0" err="1"/>
              <a:t>към</a:t>
            </a:r>
            <a:r>
              <a:rPr lang="en-US" sz="1700" dirty="0"/>
              <a:t> </a:t>
            </a:r>
            <a:r>
              <a:rPr lang="en-US" sz="1700" dirty="0" err="1"/>
              <a:t>Бога</a:t>
            </a:r>
            <a:r>
              <a:rPr lang="en-US" sz="1700" dirty="0"/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 </a:t>
            </a:r>
            <a:r>
              <a:rPr lang="bg-BG" sz="1700" dirty="0"/>
              <a:t>Д</a:t>
            </a:r>
            <a:r>
              <a:rPr lang="en-US" sz="1700" dirty="0" err="1"/>
              <a:t>елото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св</a:t>
            </a:r>
            <a:r>
              <a:rPr lang="en-US" sz="1700" dirty="0"/>
              <a:t>. </a:t>
            </a:r>
            <a:r>
              <a:rPr lang="en-US" sz="1700" dirty="0" err="1"/>
              <a:t>Кирил</a:t>
            </a:r>
            <a:r>
              <a:rPr lang="en-US" sz="1700" dirty="0"/>
              <a:t> </a:t>
            </a:r>
            <a:r>
              <a:rPr lang="en-US" sz="1700" dirty="0" err="1"/>
              <a:t>като</a:t>
            </a:r>
            <a:r>
              <a:rPr lang="en-US" sz="1700" dirty="0"/>
              <a:t> </a:t>
            </a:r>
            <a:r>
              <a:rPr lang="en-US" sz="1700" dirty="0" err="1"/>
              <a:t>израз</a:t>
            </a:r>
            <a:r>
              <a:rPr lang="en-US" sz="1700" dirty="0"/>
              <a:t> </a:t>
            </a:r>
            <a:r>
              <a:rPr lang="en-US" sz="1700" dirty="0" err="1"/>
              <a:t>на</a:t>
            </a:r>
            <a:r>
              <a:rPr lang="en-US" sz="1700" dirty="0"/>
              <a:t> </a:t>
            </a:r>
            <a:r>
              <a:rPr lang="en-US" sz="1700" dirty="0" err="1"/>
              <a:t>божията</a:t>
            </a:r>
            <a:r>
              <a:rPr lang="en-US" sz="1700" dirty="0"/>
              <a:t> </a:t>
            </a:r>
            <a:r>
              <a:rPr lang="en-US" sz="1700" dirty="0" err="1"/>
              <a:t>милост</a:t>
            </a:r>
            <a:r>
              <a:rPr lang="en-US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94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F8287576-C761-442F-88F8-1DDE3BFF2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5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2181645-3C00-4AC6-BA73-2CF80644F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Встъплението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122CAC0-9C00-4222-B328-874B95F09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...След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човеколюбецът</a:t>
            </a:r>
            <a:r>
              <a:rPr lang="ru-RU" dirty="0"/>
              <a:t> Бог,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урежда</a:t>
            </a:r>
            <a:r>
              <a:rPr lang="ru-RU" dirty="0"/>
              <a:t> </a:t>
            </a:r>
            <a:r>
              <a:rPr lang="ru-RU" dirty="0" err="1"/>
              <a:t>всичко</a:t>
            </a:r>
            <a:r>
              <a:rPr lang="ru-RU" dirty="0"/>
              <a:t> и </a:t>
            </a:r>
            <a:r>
              <a:rPr lang="ru-RU" dirty="0" err="1"/>
              <a:t>който</a:t>
            </a:r>
            <a:r>
              <a:rPr lang="ru-RU" dirty="0"/>
              <a:t> не </a:t>
            </a:r>
            <a:r>
              <a:rPr lang="ru-RU" dirty="0" err="1"/>
              <a:t>оставя</a:t>
            </a:r>
            <a:r>
              <a:rPr lang="ru-RU" dirty="0"/>
              <a:t> </a:t>
            </a:r>
            <a:r>
              <a:rPr lang="ru-RU" dirty="0" err="1"/>
              <a:t>човешкия</a:t>
            </a:r>
            <a:r>
              <a:rPr lang="ru-RU" dirty="0"/>
              <a:t> род без разум, но </a:t>
            </a:r>
            <a:r>
              <a:rPr lang="ru-RU" dirty="0" err="1"/>
              <a:t>всички</a:t>
            </a:r>
            <a:r>
              <a:rPr lang="ru-RU" dirty="0"/>
              <a:t> </a:t>
            </a:r>
            <a:r>
              <a:rPr lang="ru-RU" dirty="0" err="1"/>
              <a:t>привежда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разум и спасение, </a:t>
            </a:r>
            <a:r>
              <a:rPr lang="ru-RU" dirty="0" err="1"/>
              <a:t>смили</a:t>
            </a:r>
            <a:r>
              <a:rPr lang="ru-RU" dirty="0"/>
              <a:t> се над </a:t>
            </a:r>
            <a:r>
              <a:rPr lang="ru-RU" dirty="0" err="1"/>
              <a:t>човешкия</a:t>
            </a:r>
            <a:r>
              <a:rPr lang="ru-RU" dirty="0"/>
              <a:t> род, </a:t>
            </a:r>
            <a:r>
              <a:rPr lang="ru-RU" dirty="0" err="1"/>
              <a:t>изпрати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свети Константин Философа, наречен </a:t>
            </a:r>
            <a:r>
              <a:rPr lang="ru-RU" dirty="0" err="1"/>
              <a:t>Кирил</a:t>
            </a:r>
            <a:r>
              <a:rPr lang="ru-RU" dirty="0"/>
              <a:t>, праведен и </a:t>
            </a:r>
            <a:r>
              <a:rPr lang="ru-RU" dirty="0" err="1"/>
              <a:t>истинолюбив</a:t>
            </a:r>
            <a:r>
              <a:rPr lang="ru-RU" dirty="0"/>
              <a:t> </a:t>
            </a:r>
            <a:r>
              <a:rPr lang="ru-RU" dirty="0" err="1"/>
              <a:t>мъж</a:t>
            </a:r>
            <a:r>
              <a:rPr lang="ru-RU" dirty="0"/>
              <a:t>, и той им </a:t>
            </a:r>
            <a:r>
              <a:rPr lang="ru-RU" dirty="0" err="1"/>
              <a:t>състави</a:t>
            </a:r>
            <a:r>
              <a:rPr lang="ru-RU" dirty="0"/>
              <a:t> 38 </a:t>
            </a:r>
            <a:r>
              <a:rPr lang="ru-RU" dirty="0" err="1"/>
              <a:t>букви</a:t>
            </a:r>
            <a:r>
              <a:rPr lang="ru-RU" dirty="0"/>
              <a:t>…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38756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79330D9-5CDF-455C-B6EA-399E632B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Същинска</a:t>
            </a:r>
            <a:r>
              <a:rPr lang="ru-RU" dirty="0"/>
              <a:t> полемика – </a:t>
            </a:r>
            <a:r>
              <a:rPr lang="ru-RU" dirty="0" err="1"/>
              <a:t>изградена</a:t>
            </a:r>
            <a:r>
              <a:rPr lang="ru-RU" dirty="0"/>
              <a:t> е </a:t>
            </a:r>
            <a:r>
              <a:rPr lang="ru-RU" dirty="0" err="1"/>
              <a:t>върху</a:t>
            </a:r>
            <a:r>
              <a:rPr lang="ru-RU" dirty="0"/>
              <a:t> </a:t>
            </a:r>
            <a:r>
              <a:rPr lang="ru-RU" dirty="0" err="1"/>
              <a:t>реторичен</a:t>
            </a:r>
            <a:r>
              <a:rPr lang="ru-RU" dirty="0"/>
              <a:t> </a:t>
            </a:r>
            <a:r>
              <a:rPr lang="ru-RU" dirty="0" err="1"/>
              <a:t>похват</a:t>
            </a:r>
            <a:r>
              <a:rPr lang="ru-RU" dirty="0"/>
              <a:t> *</a:t>
            </a: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26FC6CB-088A-4AB1-A536-3AB681810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Под формата на </a:t>
            </a:r>
            <a:r>
              <a:rPr lang="ru-RU" dirty="0" err="1"/>
              <a:t>въпроси</a:t>
            </a:r>
            <a:r>
              <a:rPr lang="ru-RU" dirty="0"/>
              <a:t> се </a:t>
            </a:r>
            <a:r>
              <a:rPr lang="ru-RU" dirty="0" err="1"/>
              <a:t>въвеждат</a:t>
            </a:r>
            <a:r>
              <a:rPr lang="ru-RU" dirty="0"/>
              <a:t> </a:t>
            </a:r>
            <a:r>
              <a:rPr lang="ru-RU" dirty="0" err="1"/>
              <a:t>тезите</a:t>
            </a:r>
            <a:r>
              <a:rPr lang="ru-RU" dirty="0"/>
              <a:t> на </a:t>
            </a:r>
            <a:r>
              <a:rPr lang="ru-RU" dirty="0" err="1"/>
              <a:t>триезичниците</a:t>
            </a:r>
            <a:r>
              <a:rPr lang="ru-RU" dirty="0"/>
              <a:t> </a:t>
            </a:r>
            <a:r>
              <a:rPr lang="ru-RU" dirty="0" err="1"/>
              <a:t>срещу</a:t>
            </a:r>
            <a:r>
              <a:rPr lang="ru-RU" dirty="0"/>
              <a:t> </a:t>
            </a:r>
            <a:r>
              <a:rPr lang="ru-RU" dirty="0" err="1"/>
              <a:t>славянската</a:t>
            </a:r>
            <a:r>
              <a:rPr lang="ru-RU" dirty="0"/>
              <a:t> азбука;</a:t>
            </a:r>
          </a:p>
          <a:p>
            <a:r>
              <a:rPr lang="ru-RU" dirty="0"/>
              <a:t>Отговорите на Черноризец </a:t>
            </a:r>
            <a:r>
              <a:rPr lang="ru-RU" dirty="0" err="1"/>
              <a:t>Храбър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под формата на </a:t>
            </a:r>
            <a:r>
              <a:rPr lang="ru-RU" dirty="0" err="1"/>
              <a:t>антитези</a:t>
            </a:r>
            <a:r>
              <a:rPr lang="ru-RU" dirty="0"/>
              <a:t>*, чрез </a:t>
            </a:r>
            <a:r>
              <a:rPr lang="ru-RU" dirty="0" err="1"/>
              <a:t>които</a:t>
            </a:r>
            <a:r>
              <a:rPr lang="ru-RU" dirty="0"/>
              <a:t> иронично, но логично и </a:t>
            </a:r>
            <a:r>
              <a:rPr lang="ru-RU" dirty="0" err="1"/>
              <a:t>аргументирано</a:t>
            </a:r>
            <a:r>
              <a:rPr lang="ru-RU" dirty="0"/>
              <a:t> се </a:t>
            </a:r>
            <a:r>
              <a:rPr lang="ru-RU" dirty="0" err="1"/>
              <a:t>оборват</a:t>
            </a:r>
            <a:r>
              <a:rPr lang="ru-RU" dirty="0"/>
              <a:t> </a:t>
            </a:r>
            <a:r>
              <a:rPr lang="ru-RU" dirty="0" err="1"/>
              <a:t>твърденията</a:t>
            </a:r>
            <a:r>
              <a:rPr lang="ru-RU" dirty="0"/>
              <a:t> на </a:t>
            </a:r>
            <a:r>
              <a:rPr lang="ru-RU" dirty="0" err="1"/>
              <a:t>догматиците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*</a:t>
            </a:r>
            <a:r>
              <a:rPr lang="ru-RU" dirty="0" err="1"/>
              <a:t>реторичен</a:t>
            </a:r>
            <a:r>
              <a:rPr lang="ru-RU" dirty="0"/>
              <a:t> </a:t>
            </a:r>
            <a:r>
              <a:rPr lang="ru-RU" dirty="0" err="1"/>
              <a:t>похват</a:t>
            </a:r>
            <a:r>
              <a:rPr lang="ru-RU" dirty="0"/>
              <a:t> – </a:t>
            </a:r>
            <a:r>
              <a:rPr lang="ru-RU" dirty="0" err="1"/>
              <a:t>използване</a:t>
            </a:r>
            <a:r>
              <a:rPr lang="ru-RU" dirty="0"/>
              <a:t> </a:t>
            </a:r>
            <a:r>
              <a:rPr lang="ru-RU" dirty="0" err="1"/>
              <a:t>думи</a:t>
            </a:r>
            <a:r>
              <a:rPr lang="ru-RU" dirty="0"/>
              <a:t> или </a:t>
            </a:r>
            <a:r>
              <a:rPr lang="ru-RU" dirty="0" err="1"/>
              <a:t>изрази</a:t>
            </a:r>
            <a:r>
              <a:rPr lang="ru-RU" dirty="0"/>
              <a:t> с цел да се </a:t>
            </a:r>
            <a:r>
              <a:rPr lang="ru-RU" dirty="0" err="1"/>
              <a:t>усили</a:t>
            </a:r>
            <a:r>
              <a:rPr lang="ru-RU" dirty="0"/>
              <a:t> </a:t>
            </a:r>
            <a:r>
              <a:rPr lang="ru-RU" dirty="0" err="1"/>
              <a:t>въздействието</a:t>
            </a:r>
            <a:r>
              <a:rPr lang="ru-RU" dirty="0"/>
              <a:t> на </a:t>
            </a:r>
            <a:r>
              <a:rPr lang="ru-RU" dirty="0" err="1"/>
              <a:t>словото</a:t>
            </a:r>
            <a:endParaRPr lang="ru-RU" dirty="0"/>
          </a:p>
          <a:p>
            <a:r>
              <a:rPr lang="ru-RU" dirty="0"/>
              <a:t>*антитеза – </a:t>
            </a:r>
            <a:r>
              <a:rPr lang="ru-RU" dirty="0" err="1"/>
              <a:t>стилистична</a:t>
            </a:r>
            <a:r>
              <a:rPr lang="ru-RU" dirty="0"/>
              <a:t> фигура, чрез </a:t>
            </a:r>
            <a:r>
              <a:rPr lang="ru-RU" dirty="0" err="1"/>
              <a:t>която</a:t>
            </a:r>
            <a:r>
              <a:rPr lang="ru-RU" dirty="0"/>
              <a:t> се </a:t>
            </a:r>
            <a:r>
              <a:rPr lang="ru-RU" dirty="0" err="1"/>
              <a:t>изразяват</a:t>
            </a:r>
            <a:r>
              <a:rPr lang="ru-RU" dirty="0"/>
              <a:t> </a:t>
            </a:r>
            <a:r>
              <a:rPr lang="ru-RU" dirty="0" err="1"/>
              <a:t>противоположни</a:t>
            </a:r>
            <a:r>
              <a:rPr lang="ru-RU" dirty="0"/>
              <a:t> на </a:t>
            </a:r>
            <a:r>
              <a:rPr lang="ru-RU" dirty="0" err="1"/>
              <a:t>тезата</a:t>
            </a:r>
            <a:r>
              <a:rPr lang="ru-RU" dirty="0"/>
              <a:t> </a:t>
            </a:r>
            <a:r>
              <a:rPr lang="ru-RU" dirty="0" err="1"/>
              <a:t>разсъждения</a:t>
            </a:r>
            <a:endParaRPr lang="ru-RU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13601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1231"/>
            <a:ext cx="12192000" cy="526677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722475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bg-BG" sz="3600" b="1" dirty="0">
                <a:ln w="12700" cmpd="sng">
                  <a:noFill/>
                </a:ln>
              </a:rPr>
              <a:t>1. </a:t>
            </a:r>
            <a:r>
              <a:rPr lang="bg-BG" sz="3600" dirty="0">
                <a:ln w="0" cmpd="sng">
                  <a:noFill/>
                </a:ln>
                <a:solidFill>
                  <a:schemeClr val="tx1"/>
                </a:solidFill>
              </a:rPr>
              <a:t>Химническа и декламативна поезия</a:t>
            </a:r>
            <a:endParaRPr lang="bg-BG" sz="3600" dirty="0">
              <a:ln w="0" cmpd="sng">
                <a:noFill/>
              </a:ln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bg-BG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96200059"/>
              </p:ext>
            </p:extLst>
          </p:nvPr>
        </p:nvGraphicFramePr>
        <p:xfrm>
          <a:off x="0" y="-1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19235246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175497368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bg-BG" sz="4000" dirty="0"/>
                        <a:t>ТЕЗА</a:t>
                      </a:r>
                    </a:p>
                    <a:p>
                      <a:pPr algn="ctr"/>
                      <a:r>
                        <a:rPr lang="bg-BG" sz="4000" baseline="0" dirty="0"/>
                        <a:t> НА ТРИЕЗИЧНИЦИТЕ</a:t>
                      </a:r>
                      <a:endParaRPr lang="bg-BG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4000" dirty="0"/>
                        <a:t>АНТИТЕЗА</a:t>
                      </a:r>
                    </a:p>
                    <a:p>
                      <a:pPr algn="ctr"/>
                      <a:r>
                        <a:rPr lang="bg-BG" sz="4000" dirty="0"/>
                        <a:t> НА ЧЕРНОРИЗЕЦ ХРАБЪР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09209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bg-BG" sz="2000" b="1" dirty="0"/>
                        <a:t>1.</a:t>
                      </a:r>
                      <a:r>
                        <a:rPr lang="bg-BG" sz="2000" dirty="0"/>
                        <a:t> „Някои</a:t>
                      </a:r>
                      <a:r>
                        <a:rPr lang="bg-BG" sz="2000" baseline="0" dirty="0"/>
                        <a:t> казват: „Защо е създал 38 букви, когато може да се пише и с по-малко, както гърците пишат с 24 букви?“</a:t>
                      </a:r>
                      <a:endParaRPr lang="bg-BG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 b="1" dirty="0"/>
                        <a:t>1.</a:t>
                      </a:r>
                      <a:r>
                        <a:rPr lang="bg-BG" sz="2000" dirty="0"/>
                        <a:t> Черноризец Храбър доказва, че е еднакъв броят на гръцките и на славянските</a:t>
                      </a:r>
                      <a:r>
                        <a:rPr lang="bg-BG" sz="2000" baseline="0" dirty="0"/>
                        <a:t> букви, като в използването на гръцката азбука се добавят двугласните и знаците, които означават числа.</a:t>
                      </a:r>
                      <a:endParaRPr lang="bg-BG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340515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bg-BG" sz="2000" b="1" dirty="0"/>
                        <a:t>2.</a:t>
                      </a:r>
                      <a:r>
                        <a:rPr lang="bg-BG" sz="2000" dirty="0"/>
                        <a:t> „Други пък казват:</a:t>
                      </a:r>
                      <a:r>
                        <a:rPr lang="bg-BG" sz="2000" baseline="0" dirty="0"/>
                        <a:t> „Защо са славянските книги? ...нито пък са изначални като еврейските, римските и гръцките.“</a:t>
                      </a:r>
                      <a:endParaRPr lang="bg-BG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 b="1" dirty="0"/>
                        <a:t>2.</a:t>
                      </a:r>
                      <a:r>
                        <a:rPr lang="bg-BG" sz="2000" dirty="0"/>
                        <a:t> Нарича безумци защитниците на триезичната ерес и ги оборва с думите: „Но нека да им отговорим,</a:t>
                      </a:r>
                      <a:r>
                        <a:rPr lang="bg-BG" sz="2000" baseline="0" dirty="0"/>
                        <a:t> както сме се научили от светите книги, че всичко идва от Бога, а не от другиго“</a:t>
                      </a:r>
                      <a:endParaRPr lang="bg-BG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86462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bg-BG" sz="2000" b="1" dirty="0"/>
                        <a:t>3.</a:t>
                      </a:r>
                      <a:r>
                        <a:rPr lang="bg-BG" sz="2000" dirty="0"/>
                        <a:t> „А други казват,</a:t>
                      </a:r>
                      <a:r>
                        <a:rPr lang="bg-BG" sz="2000" baseline="0" dirty="0"/>
                        <a:t> че бог ни е създал буквите.“</a:t>
                      </a:r>
                      <a:endParaRPr lang="bg-BG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bg-BG" sz="2000" b="1" dirty="0"/>
                        <a:t>3.</a:t>
                      </a:r>
                      <a:r>
                        <a:rPr lang="bg-BG" sz="2000" dirty="0"/>
                        <a:t> Подчертава боговдъхновеното дело, извършено от св. Кирил:</a:t>
                      </a:r>
                      <a:r>
                        <a:rPr lang="bg-BG" sz="2000" baseline="0" dirty="0"/>
                        <a:t> „Затова славянските букви са по-свети и по за почит, защото свят мъж ги е създал, а гръцките – елини езичници“</a:t>
                      </a:r>
                      <a:endParaRPr lang="bg-BG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9744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425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A430094-35AD-4A66-B0EA-898B8651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Оборването на чуждите тези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33107CF0-7D8C-4D77-A3D2-BE68B82454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dirty="0"/>
              <a:t>Авторът представя под формата на въпрос твърдението на своите опоненти, след което го оборва, отговаряйки на въпроса- така доказва, че броят на гръцките букви е еднакъв със славянските – 38.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2544164D-5227-4D6C-87FC-3FDECE9E39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dirty="0"/>
              <a:t>Прави съпоставки и борави с опозиции – нашата азбука е създадена за кратко време, а гръцката е резултат от дълъг процес.</a:t>
            </a:r>
          </a:p>
          <a:p>
            <a:r>
              <a:rPr lang="bg-BG" dirty="0"/>
              <a:t>Съпоставя светостта на Кирил и езичеството на гръцките автори.</a:t>
            </a:r>
          </a:p>
          <a:p>
            <a:r>
              <a:rPr lang="bg-BG" dirty="0"/>
              <a:t>Противопоставя истината за популярността на създателите на славянското писмо на непопулярността на гръцките книжовници.</a:t>
            </a:r>
          </a:p>
        </p:txBody>
      </p:sp>
    </p:spTree>
    <p:extLst>
      <p:ext uri="{BB962C8B-B14F-4D97-AF65-F5344CB8AC3E}">
        <p14:creationId xmlns:p14="http://schemas.microsoft.com/office/powerpoint/2010/main" val="616745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F5B5B71-6E10-4A08-AA56-CC6970DFA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6" r="9091" b="54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B368C28-D706-4A69-A9C5-9650D31AF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bg-BG" sz="3300"/>
              <a:t>Заключението на творбата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257265F-F928-46CE-9163-B23A8C14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443644" cy="4197220"/>
          </a:xfrm>
        </p:spPr>
        <p:txBody>
          <a:bodyPr anchor="t">
            <a:normAutofit/>
          </a:bodyPr>
          <a:lstStyle/>
          <a:p>
            <a:r>
              <a:rPr lang="ru-RU" sz="1800" dirty="0" err="1"/>
              <a:t>Прославя</a:t>
            </a:r>
            <a:r>
              <a:rPr lang="ru-RU" sz="1800" dirty="0"/>
              <a:t> Бог, дарил </a:t>
            </a:r>
            <a:r>
              <a:rPr lang="ru-RU" sz="1800" dirty="0" err="1"/>
              <a:t>славяните</a:t>
            </a:r>
            <a:r>
              <a:rPr lang="ru-RU" sz="1800" dirty="0"/>
              <a:t> </a:t>
            </a:r>
            <a:r>
              <a:rPr lang="ru-RU" sz="1800" dirty="0" err="1"/>
              <a:t>със</a:t>
            </a:r>
            <a:r>
              <a:rPr lang="ru-RU" sz="1800" dirty="0"/>
              <a:t> </a:t>
            </a:r>
            <a:r>
              <a:rPr lang="ru-RU" sz="1800" dirty="0" err="1"/>
              <a:t>силата</a:t>
            </a:r>
            <a:r>
              <a:rPr lang="ru-RU" sz="1800" dirty="0"/>
              <a:t> и </a:t>
            </a:r>
            <a:r>
              <a:rPr lang="ru-RU" sz="1800" dirty="0" err="1"/>
              <a:t>мъдростта</a:t>
            </a:r>
            <a:r>
              <a:rPr lang="ru-RU" sz="1800" dirty="0"/>
              <a:t> на </a:t>
            </a:r>
            <a:r>
              <a:rPr lang="ru-RU" sz="1800" dirty="0" err="1"/>
              <a:t>словото</a:t>
            </a:r>
            <a:r>
              <a:rPr lang="ru-RU" sz="1800" dirty="0"/>
              <a:t> и </a:t>
            </a:r>
            <a:r>
              <a:rPr lang="ru-RU" sz="1800" dirty="0" err="1"/>
              <a:t>писмеността</a:t>
            </a:r>
            <a:r>
              <a:rPr lang="ru-RU" sz="1800" dirty="0"/>
              <a:t>.</a:t>
            </a:r>
          </a:p>
          <a:p>
            <a:pPr marL="0" indent="0">
              <a:buNone/>
            </a:pPr>
            <a:endParaRPr lang="ru-RU" sz="1800" dirty="0"/>
          </a:p>
          <a:p>
            <a:r>
              <a:rPr lang="ru-RU" sz="1800" dirty="0" err="1"/>
              <a:t>Поставен</a:t>
            </a:r>
            <a:r>
              <a:rPr lang="ru-RU" sz="1800" dirty="0"/>
              <a:t> е акцент </a:t>
            </a:r>
            <a:r>
              <a:rPr lang="ru-RU" sz="1800" dirty="0" err="1"/>
              <a:t>върху</a:t>
            </a:r>
            <a:r>
              <a:rPr lang="ru-RU" sz="1800" dirty="0"/>
              <a:t> </a:t>
            </a:r>
            <a:r>
              <a:rPr lang="ru-RU" sz="1800" dirty="0" err="1"/>
              <a:t>популярността</a:t>
            </a:r>
            <a:r>
              <a:rPr lang="ru-RU" sz="1800" dirty="0"/>
              <a:t> на </a:t>
            </a:r>
            <a:r>
              <a:rPr lang="ru-RU" sz="1800" dirty="0" err="1"/>
              <a:t>делото</a:t>
            </a:r>
            <a:r>
              <a:rPr lang="ru-RU" sz="1800" dirty="0"/>
              <a:t> на св. </a:t>
            </a:r>
            <a:r>
              <a:rPr lang="ru-RU" sz="1800" dirty="0" err="1"/>
              <a:t>Кирил</a:t>
            </a:r>
            <a:r>
              <a:rPr lang="ru-RU" sz="1800" dirty="0"/>
              <a:t>, чрез </a:t>
            </a:r>
            <a:r>
              <a:rPr lang="ru-RU" sz="1800" dirty="0" err="1"/>
              <a:t>което</a:t>
            </a:r>
            <a:r>
              <a:rPr lang="ru-RU" sz="1800" dirty="0"/>
              <a:t> се </a:t>
            </a:r>
            <a:r>
              <a:rPr lang="ru-RU" sz="1800" dirty="0" err="1"/>
              <a:t>подчертават</a:t>
            </a:r>
            <a:r>
              <a:rPr lang="ru-RU" sz="1800" dirty="0"/>
              <a:t> изводите за </a:t>
            </a:r>
            <a:r>
              <a:rPr lang="ru-RU" sz="1800" dirty="0" err="1"/>
              <a:t>значението</a:t>
            </a:r>
            <a:r>
              <a:rPr lang="ru-RU" sz="1800" dirty="0"/>
              <a:t> на </a:t>
            </a:r>
            <a:r>
              <a:rPr lang="ru-RU" sz="1800" dirty="0" err="1"/>
              <a:t>писменото</a:t>
            </a:r>
            <a:r>
              <a:rPr lang="ru-RU" sz="1800" dirty="0"/>
              <a:t> слово.</a:t>
            </a:r>
          </a:p>
          <a:p>
            <a:endParaRPr lang="ru-RU" sz="1800" dirty="0"/>
          </a:p>
          <a:p>
            <a:endParaRPr lang="bg-BG" sz="1800" dirty="0"/>
          </a:p>
        </p:txBody>
      </p:sp>
    </p:spTree>
    <p:extLst>
      <p:ext uri="{BB962C8B-B14F-4D97-AF65-F5344CB8AC3E}">
        <p14:creationId xmlns:p14="http://schemas.microsoft.com/office/powerpoint/2010/main" val="382057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1907693-AACC-4D19-A872-3E3381779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Проблеми и конфликти</a:t>
            </a:r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E31BB092-8F3B-48ED-8FFA-E39F92CBD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5828" y="1528009"/>
            <a:ext cx="5325979" cy="3994485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4FC51295-9C54-4379-81AA-D9C911C6B8AB}"/>
              </a:ext>
            </a:extLst>
          </p:cNvPr>
          <p:cNvSpPr txBox="1"/>
          <p:nvPr/>
        </p:nvSpPr>
        <p:spPr>
          <a:xfrm>
            <a:off x="838200" y="1528009"/>
            <a:ext cx="50479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Правото на съществуване на славянската азбука;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Несъстоятелността на триезичната догма;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Конфликтът е между старобългарския книжовник и опонентите му, между ерудицията и невежеството, между истината и заблудата. </a:t>
            </a:r>
          </a:p>
        </p:txBody>
      </p:sp>
    </p:spTree>
    <p:extLst>
      <p:ext uri="{BB962C8B-B14F-4D97-AF65-F5344CB8AC3E}">
        <p14:creationId xmlns:p14="http://schemas.microsoft.com/office/powerpoint/2010/main" val="1143544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BA00032-2ABF-44FE-A43C-13B90EFA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411"/>
            <a:ext cx="10515600" cy="719689"/>
          </a:xfrm>
        </p:spPr>
        <p:txBody>
          <a:bodyPr>
            <a:normAutofit/>
          </a:bodyPr>
          <a:lstStyle/>
          <a:p>
            <a:r>
              <a:rPr lang="bg-BG" dirty="0"/>
              <a:t>Ценностите, идеите, посланията</a:t>
            </a:r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6182CADB-4458-4F5C-BE04-D8706F99C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6741" y="2497038"/>
            <a:ext cx="3723765" cy="2392363"/>
          </a:xfrm>
          <a:prstGeom prst="rect">
            <a:avLst/>
          </a:prstGeom>
        </p:spPr>
      </p:pic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C9C90DBF-202B-4D43-A34B-A753FB4A6DEF}"/>
              </a:ext>
            </a:extLst>
          </p:cNvPr>
          <p:cNvSpPr/>
          <p:nvPr/>
        </p:nvSpPr>
        <p:spPr>
          <a:xfrm rot="10800000" flipV="1">
            <a:off x="838200" y="949392"/>
            <a:ext cx="674169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Приобщаването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славяните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християнската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писмения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разкрие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боговдъхновеността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създаването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писменост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писменост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Възвеличава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делото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Кирил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аргументирано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славяните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език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се обори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догматизмът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невежеството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триезичниците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догматизъм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сляпо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вярване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подчиняване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догми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безрезервно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абсолютна истина.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3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E09C744-1F7C-44E4-B174-D2FF71DD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bg-BG" sz="3200" dirty="0"/>
              <a:t>Загадките около текста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061E2C4C-73C9-4A94-89D4-9A7757576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80" b="3"/>
          <a:stretch/>
        </p:blipFill>
        <p:spPr>
          <a:xfrm>
            <a:off x="838200" y="364143"/>
            <a:ext cx="5136795" cy="3426462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797BC8F-BB2E-4791-A78D-C6FBEF09B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15" r="-1" b="18824"/>
          <a:stretch/>
        </p:blipFill>
        <p:spPr>
          <a:xfrm>
            <a:off x="6297264" y="364142"/>
            <a:ext cx="5136795" cy="34264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08F45D-BDB7-47F3-87C7-6F2CF02B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999" y="4131424"/>
            <a:ext cx="6632636" cy="2523376"/>
          </a:xfrm>
        </p:spPr>
        <p:txBody>
          <a:bodyPr anchor="ctr">
            <a:norm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зората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българската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литература Черноризец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Храбър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оригиналното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полемично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съчинение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писменехь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("За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буквите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спонтанно,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сякаш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единствен скок,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заема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постиженията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най-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блестящите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Европа.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писателя обаче,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въпреки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всеобщата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признание на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делото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най-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загадъчната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големите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личности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нашата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история.</a:t>
            </a:r>
          </a:p>
          <a:p>
            <a:pPr algn="just"/>
            <a:endParaRPr lang="ru-RU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4113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6E423F2-419B-450B-ADB4-33284E47D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bg-BG">
                <a:solidFill>
                  <a:srgbClr val="000000"/>
                </a:solidFill>
              </a:rPr>
              <a:t>Да запомним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Картина 3" descr="Картина, която съдържа текст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103BC181-71BF-4506-A1F8-6D0350AA5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2081" r="1" b="1"/>
          <a:stretch/>
        </p:blipFill>
        <p:spPr>
          <a:xfrm>
            <a:off x="162417" y="8971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FFC72D6-5CFE-45F8-AEF2-87D7BA26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              „За </a:t>
            </a:r>
            <a:r>
              <a:rPr lang="ru-RU" sz="1600" dirty="0" err="1">
                <a:solidFill>
                  <a:srgbClr val="000000"/>
                </a:solidFill>
              </a:rPr>
              <a:t>буквите</a:t>
            </a:r>
            <a:r>
              <a:rPr lang="ru-RU" sz="1600" dirty="0">
                <a:solidFill>
                  <a:srgbClr val="000000"/>
                </a:solidFill>
              </a:rPr>
              <a:t>“ </a:t>
            </a:r>
            <a:r>
              <a:rPr lang="ru-RU" sz="1600" dirty="0" err="1">
                <a:solidFill>
                  <a:srgbClr val="000000"/>
                </a:solidFill>
              </a:rPr>
              <a:t>посочва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основните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проблеми</a:t>
            </a:r>
            <a:r>
              <a:rPr lang="ru-RU" sz="1600" dirty="0">
                <a:solidFill>
                  <a:srgbClr val="000000"/>
                </a:solidFill>
              </a:rPr>
              <a:t> в </a:t>
            </a:r>
            <a:r>
              <a:rPr lang="ru-RU" sz="1600" dirty="0" err="1">
                <a:solidFill>
                  <a:srgbClr val="000000"/>
                </a:solidFill>
              </a:rPr>
              <a:t>развитието</a:t>
            </a:r>
            <a:r>
              <a:rPr lang="ru-RU" sz="1600" dirty="0">
                <a:solidFill>
                  <a:srgbClr val="000000"/>
                </a:solidFill>
              </a:rPr>
              <a:t> на </a:t>
            </a:r>
            <a:r>
              <a:rPr lang="ru-RU" sz="1600" dirty="0" err="1">
                <a:solidFill>
                  <a:srgbClr val="000000"/>
                </a:solidFill>
              </a:rPr>
              <a:t>Българското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средновековие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през</a:t>
            </a:r>
            <a:r>
              <a:rPr lang="ru-RU" sz="1600" dirty="0">
                <a:solidFill>
                  <a:srgbClr val="000000"/>
                </a:solidFill>
              </a:rPr>
              <a:t> IX в. Именно </a:t>
            </a:r>
            <a:r>
              <a:rPr lang="ru-RU" sz="1600" dirty="0" err="1">
                <a:solidFill>
                  <a:srgbClr val="000000"/>
                </a:solidFill>
              </a:rPr>
              <a:t>тогава</a:t>
            </a:r>
            <a:r>
              <a:rPr lang="ru-RU" sz="1600" dirty="0">
                <a:solidFill>
                  <a:srgbClr val="000000"/>
                </a:solidFill>
              </a:rPr>
              <a:t> се </a:t>
            </a:r>
            <a:r>
              <a:rPr lang="ru-RU" sz="1600" dirty="0" err="1">
                <a:solidFill>
                  <a:srgbClr val="000000"/>
                </a:solidFill>
              </a:rPr>
              <a:t>изгражда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култ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към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славянската</a:t>
            </a:r>
            <a:r>
              <a:rPr lang="ru-RU" sz="1600" dirty="0">
                <a:solidFill>
                  <a:srgbClr val="000000"/>
                </a:solidFill>
              </a:rPr>
              <a:t> азбука и </a:t>
            </a:r>
            <a:r>
              <a:rPr lang="ru-RU" sz="1600" dirty="0" err="1">
                <a:solidFill>
                  <a:srgbClr val="000000"/>
                </a:solidFill>
              </a:rPr>
              <a:t>към</a:t>
            </a:r>
            <a:r>
              <a:rPr lang="ru-RU" sz="1600" dirty="0">
                <a:solidFill>
                  <a:srgbClr val="000000"/>
                </a:solidFill>
              </a:rPr>
              <a:t> образа на „</a:t>
            </a:r>
            <a:r>
              <a:rPr lang="ru-RU" sz="1600" dirty="0" err="1">
                <a:solidFill>
                  <a:srgbClr val="000000"/>
                </a:solidFill>
              </a:rPr>
              <a:t>праведния</a:t>
            </a:r>
            <a:r>
              <a:rPr lang="ru-RU" sz="1600" dirty="0">
                <a:solidFill>
                  <a:srgbClr val="000000"/>
                </a:solidFill>
              </a:rPr>
              <a:t> и </a:t>
            </a:r>
            <a:r>
              <a:rPr lang="ru-RU" sz="1600" dirty="0" err="1">
                <a:solidFill>
                  <a:srgbClr val="000000"/>
                </a:solidFill>
              </a:rPr>
              <a:t>истинолюбив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мъж</a:t>
            </a:r>
            <a:r>
              <a:rPr lang="ru-RU" sz="1600" dirty="0">
                <a:solidFill>
                  <a:srgbClr val="000000"/>
                </a:solidFill>
              </a:rPr>
              <a:t>“, </a:t>
            </a:r>
            <a:r>
              <a:rPr lang="ru-RU" sz="1600" dirty="0" err="1">
                <a:solidFill>
                  <a:srgbClr val="000000"/>
                </a:solidFill>
              </a:rPr>
              <a:t>който</a:t>
            </a:r>
            <a:r>
              <a:rPr lang="ru-RU" sz="1600" dirty="0">
                <a:solidFill>
                  <a:srgbClr val="000000"/>
                </a:solidFill>
              </a:rPr>
              <a:t> я </a:t>
            </a:r>
            <a:r>
              <a:rPr lang="ru-RU" sz="1600" dirty="0" err="1">
                <a:solidFill>
                  <a:srgbClr val="000000"/>
                </a:solidFill>
              </a:rPr>
              <a:t>създава</a:t>
            </a:r>
            <a:r>
              <a:rPr lang="ru-RU" sz="1600" dirty="0">
                <a:solidFill>
                  <a:srgbClr val="000000"/>
                </a:solidFill>
              </a:rPr>
              <a:t>.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„За </a:t>
            </a:r>
            <a:r>
              <a:rPr lang="ru-RU" sz="1600" dirty="0" err="1">
                <a:solidFill>
                  <a:srgbClr val="000000"/>
                </a:solidFill>
              </a:rPr>
              <a:t>буквите</a:t>
            </a:r>
            <a:r>
              <a:rPr lang="ru-RU" sz="1600" dirty="0">
                <a:solidFill>
                  <a:srgbClr val="000000"/>
                </a:solidFill>
              </a:rPr>
              <a:t>“ </a:t>
            </a:r>
            <a:r>
              <a:rPr lang="ru-RU" sz="1600" dirty="0" err="1">
                <a:solidFill>
                  <a:srgbClr val="000000"/>
                </a:solidFill>
              </a:rPr>
              <a:t>оборва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тезата</a:t>
            </a:r>
            <a:r>
              <a:rPr lang="ru-RU" sz="1600" dirty="0">
                <a:solidFill>
                  <a:srgbClr val="000000"/>
                </a:solidFill>
              </a:rPr>
              <a:t> за </a:t>
            </a:r>
            <a:r>
              <a:rPr lang="ru-RU" sz="1600" dirty="0" err="1">
                <a:solidFill>
                  <a:srgbClr val="000000"/>
                </a:solidFill>
              </a:rPr>
              <a:t>превъзходството</a:t>
            </a:r>
            <a:r>
              <a:rPr lang="ru-RU" sz="1600" dirty="0">
                <a:solidFill>
                  <a:srgbClr val="000000"/>
                </a:solidFill>
              </a:rPr>
              <a:t> на </a:t>
            </a:r>
            <a:r>
              <a:rPr lang="ru-RU" sz="1600" dirty="0" err="1">
                <a:solidFill>
                  <a:srgbClr val="000000"/>
                </a:solidFill>
              </a:rPr>
              <a:t>гръцкия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език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като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по-ранен</a:t>
            </a:r>
            <a:r>
              <a:rPr lang="ru-RU" sz="1600" dirty="0">
                <a:solidFill>
                  <a:srgbClr val="000000"/>
                </a:solidFill>
              </a:rPr>
              <a:t> и </a:t>
            </a:r>
            <a:r>
              <a:rPr lang="ru-RU" sz="1600" dirty="0" err="1">
                <a:solidFill>
                  <a:srgbClr val="000000"/>
                </a:solidFill>
              </a:rPr>
              <a:t>свещен</a:t>
            </a:r>
            <a:r>
              <a:rPr lang="ru-RU" sz="1600" dirty="0">
                <a:solidFill>
                  <a:srgbClr val="000000"/>
                </a:solidFill>
              </a:rPr>
              <a:t> за </a:t>
            </a:r>
            <a:r>
              <a:rPr lang="ru-RU" sz="1600" dirty="0" err="1">
                <a:solidFill>
                  <a:srgbClr val="000000"/>
                </a:solidFill>
              </a:rPr>
              <a:t>християнството</a:t>
            </a:r>
            <a:r>
              <a:rPr lang="ru-RU" sz="1600" dirty="0">
                <a:solidFill>
                  <a:srgbClr val="000000"/>
                </a:solidFill>
              </a:rPr>
              <a:t> и се </a:t>
            </a:r>
            <a:r>
              <a:rPr lang="ru-RU" sz="1600" dirty="0" err="1">
                <a:solidFill>
                  <a:srgbClr val="000000"/>
                </a:solidFill>
              </a:rPr>
              <a:t>подчертава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правото</a:t>
            </a:r>
            <a:r>
              <a:rPr lang="ru-RU" sz="1600" dirty="0">
                <a:solidFill>
                  <a:srgbClr val="000000"/>
                </a:solidFill>
              </a:rPr>
              <a:t> на </a:t>
            </a:r>
            <a:r>
              <a:rPr lang="ru-RU" sz="1600" dirty="0" err="1">
                <a:solidFill>
                  <a:srgbClr val="000000"/>
                </a:solidFill>
              </a:rPr>
              <a:t>съществуване</a:t>
            </a:r>
            <a:r>
              <a:rPr lang="ru-RU" sz="1600" dirty="0">
                <a:solidFill>
                  <a:srgbClr val="000000"/>
                </a:solidFill>
              </a:rPr>
              <a:t> на </a:t>
            </a:r>
            <a:r>
              <a:rPr lang="ru-RU" sz="1600" dirty="0" err="1">
                <a:solidFill>
                  <a:srgbClr val="000000"/>
                </a:solidFill>
              </a:rPr>
              <a:t>християнската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писменост</a:t>
            </a:r>
            <a:r>
              <a:rPr lang="ru-RU" sz="1600" dirty="0">
                <a:solidFill>
                  <a:srgbClr val="000000"/>
                </a:solidFill>
              </a:rPr>
              <a:t>, </a:t>
            </a:r>
            <a:r>
              <a:rPr lang="ru-RU" sz="1600" dirty="0" err="1">
                <a:solidFill>
                  <a:srgbClr val="000000"/>
                </a:solidFill>
              </a:rPr>
              <a:t>като</a:t>
            </a:r>
            <a:r>
              <a:rPr lang="ru-RU" sz="1600" dirty="0">
                <a:solidFill>
                  <a:srgbClr val="000000"/>
                </a:solidFill>
              </a:rPr>
              <a:t> се </a:t>
            </a:r>
            <a:r>
              <a:rPr lang="ru-RU" sz="1600" dirty="0" err="1">
                <a:solidFill>
                  <a:srgbClr val="000000"/>
                </a:solidFill>
              </a:rPr>
              <a:t>възхваляват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нейните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r>
              <a:rPr lang="ru-RU" sz="1600" dirty="0" err="1">
                <a:solidFill>
                  <a:srgbClr val="000000"/>
                </a:solidFill>
              </a:rPr>
              <a:t>достойнства</a:t>
            </a:r>
            <a:r>
              <a:rPr lang="ru-RU" sz="1600" dirty="0">
                <a:solidFill>
                  <a:srgbClr val="000000"/>
                </a:solidFill>
              </a:rPr>
              <a:t> – </a:t>
            </a:r>
            <a:r>
              <a:rPr lang="ru-RU" sz="1600" dirty="0" err="1">
                <a:solidFill>
                  <a:srgbClr val="000000"/>
                </a:solidFill>
              </a:rPr>
              <a:t>оригиналност</a:t>
            </a:r>
            <a:r>
              <a:rPr lang="ru-RU" sz="1600" dirty="0">
                <a:solidFill>
                  <a:srgbClr val="000000"/>
                </a:solidFill>
              </a:rPr>
              <a:t>, </a:t>
            </a:r>
            <a:r>
              <a:rPr lang="ru-RU" sz="1600" dirty="0" err="1">
                <a:solidFill>
                  <a:srgbClr val="000000"/>
                </a:solidFill>
              </a:rPr>
              <a:t>боговдъхновеност</a:t>
            </a:r>
            <a:r>
              <a:rPr lang="ru-RU" sz="1600" dirty="0">
                <a:solidFill>
                  <a:srgbClr val="000000"/>
                </a:solidFill>
              </a:rPr>
              <a:t>, </a:t>
            </a:r>
            <a:r>
              <a:rPr lang="ru-RU" sz="1600" dirty="0" err="1">
                <a:solidFill>
                  <a:srgbClr val="000000"/>
                </a:solidFill>
              </a:rPr>
              <a:t>святост</a:t>
            </a:r>
            <a:r>
              <a:rPr lang="ru-RU" sz="1600" dirty="0">
                <a:solidFill>
                  <a:srgbClr val="000000"/>
                </a:solidFill>
              </a:rPr>
              <a:t>.</a:t>
            </a:r>
          </a:p>
          <a:p>
            <a:r>
              <a:rPr lang="ru-RU" sz="1600" dirty="0">
                <a:solidFill>
                  <a:srgbClr val="000000"/>
                </a:solidFill>
              </a:rPr>
              <a:t>	</a:t>
            </a:r>
            <a:r>
              <a:rPr lang="ru-RU" sz="1600" dirty="0" err="1">
                <a:solidFill>
                  <a:srgbClr val="000000"/>
                </a:solidFill>
              </a:rPr>
              <a:t>Защитава</a:t>
            </a:r>
            <a:r>
              <a:rPr lang="ru-RU" sz="1600" dirty="0">
                <a:solidFill>
                  <a:srgbClr val="000000"/>
                </a:solidFill>
              </a:rPr>
              <a:t> се </a:t>
            </a:r>
            <a:r>
              <a:rPr lang="ru-RU" sz="1600" dirty="0" err="1">
                <a:solidFill>
                  <a:srgbClr val="000000"/>
                </a:solidFill>
              </a:rPr>
              <a:t>правото</a:t>
            </a:r>
            <a:r>
              <a:rPr lang="ru-RU" sz="1600" dirty="0">
                <a:solidFill>
                  <a:srgbClr val="000000"/>
                </a:solidFill>
              </a:rPr>
              <a:t> на </a:t>
            </a:r>
            <a:r>
              <a:rPr lang="ru-RU" sz="1600" dirty="0" err="1">
                <a:solidFill>
                  <a:srgbClr val="000000"/>
                </a:solidFill>
              </a:rPr>
              <a:t>културно</a:t>
            </a:r>
            <a:r>
              <a:rPr lang="ru-RU" sz="1600" dirty="0">
                <a:solidFill>
                  <a:srgbClr val="000000"/>
                </a:solidFill>
              </a:rPr>
              <a:t> равноправие в </a:t>
            </a:r>
            <a:r>
              <a:rPr lang="ru-RU" sz="1600" dirty="0" err="1">
                <a:solidFill>
                  <a:srgbClr val="000000"/>
                </a:solidFill>
              </a:rPr>
              <a:t>развитието</a:t>
            </a:r>
            <a:r>
              <a:rPr lang="ru-RU" sz="1600" dirty="0">
                <a:solidFill>
                  <a:srgbClr val="000000"/>
                </a:solidFill>
              </a:rPr>
              <a:t> на народите, </a:t>
            </a:r>
            <a:r>
              <a:rPr lang="ru-RU" sz="1600" dirty="0" err="1">
                <a:solidFill>
                  <a:srgbClr val="000000"/>
                </a:solidFill>
              </a:rPr>
              <a:t>актуална</a:t>
            </a:r>
            <a:r>
              <a:rPr lang="ru-RU" sz="1600" dirty="0">
                <a:solidFill>
                  <a:srgbClr val="000000"/>
                </a:solidFill>
              </a:rPr>
              <a:t> и в </a:t>
            </a:r>
            <a:r>
              <a:rPr lang="ru-RU" sz="1600" dirty="0" err="1">
                <a:solidFill>
                  <a:srgbClr val="000000"/>
                </a:solidFill>
              </a:rPr>
              <a:t>съвремието</a:t>
            </a:r>
            <a:r>
              <a:rPr lang="ru-RU" sz="1600" dirty="0">
                <a:solidFill>
                  <a:srgbClr val="000000"/>
                </a:solidFill>
              </a:rPr>
              <a:t>.</a:t>
            </a:r>
          </a:p>
          <a:p>
            <a:endParaRPr lang="bg-BG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30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198E494-4F7F-4D68-985C-04D6F5205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Кой се крие зад псевдонима Черноризец Храбър?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7002141-C254-436C-9E9B-A046488A7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Без </a:t>
            </a:r>
            <a:r>
              <a:rPr lang="ru-RU" dirty="0" err="1"/>
              <a:t>съмнение</a:t>
            </a:r>
            <a:r>
              <a:rPr lang="ru-RU" dirty="0"/>
              <a:t>, </a:t>
            </a:r>
            <a:r>
              <a:rPr lang="ru-RU" dirty="0" err="1"/>
              <a:t>авторът</a:t>
            </a:r>
            <a:r>
              <a:rPr lang="ru-RU" dirty="0"/>
              <a:t> на "Сказание за </a:t>
            </a:r>
            <a:r>
              <a:rPr lang="ru-RU" dirty="0" err="1"/>
              <a:t>буквите</a:t>
            </a:r>
            <a:r>
              <a:rPr lang="ru-RU" dirty="0"/>
              <a:t>" е бил черноризец, т.е. монах, най-</a:t>
            </a:r>
            <a:r>
              <a:rPr lang="ru-RU" dirty="0" err="1"/>
              <a:t>ниската</a:t>
            </a:r>
            <a:r>
              <a:rPr lang="ru-RU" dirty="0"/>
              <a:t> степен на </a:t>
            </a:r>
            <a:r>
              <a:rPr lang="ru-RU" dirty="0" err="1"/>
              <a:t>църковната</a:t>
            </a:r>
            <a:r>
              <a:rPr lang="ru-RU" dirty="0"/>
              <a:t> </a:t>
            </a:r>
            <a:r>
              <a:rPr lang="ru-RU" dirty="0" err="1"/>
              <a:t>йерархия</a:t>
            </a:r>
            <a:r>
              <a:rPr lang="ru-RU" dirty="0"/>
              <a:t>, </a:t>
            </a:r>
            <a:r>
              <a:rPr lang="ru-RU" dirty="0" err="1"/>
              <a:t>т.нар</a:t>
            </a:r>
            <a:r>
              <a:rPr lang="ru-RU" dirty="0"/>
              <a:t>. "малка схима". Да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държан</a:t>
            </a:r>
            <a:r>
              <a:rPr lang="ru-RU" dirty="0"/>
              <a:t> на най-</a:t>
            </a:r>
            <a:r>
              <a:rPr lang="ru-RU" dirty="0" err="1"/>
              <a:t>ниско</a:t>
            </a:r>
            <a:r>
              <a:rPr lang="ru-RU" dirty="0"/>
              <a:t> </a:t>
            </a:r>
            <a:r>
              <a:rPr lang="ru-RU" dirty="0" err="1"/>
              <a:t>стъпало</a:t>
            </a:r>
            <a:r>
              <a:rPr lang="ru-RU" dirty="0"/>
              <a:t> в </a:t>
            </a:r>
            <a:r>
              <a:rPr lang="ru-RU" dirty="0" err="1"/>
              <a:t>Църквата</a:t>
            </a:r>
            <a:r>
              <a:rPr lang="ru-RU" dirty="0"/>
              <a:t> </a:t>
            </a:r>
            <a:r>
              <a:rPr lang="ru-RU" dirty="0" err="1"/>
              <a:t>човек</a:t>
            </a:r>
            <a:r>
              <a:rPr lang="ru-RU" dirty="0"/>
              <a:t> с толкова </a:t>
            </a:r>
            <a:r>
              <a:rPr lang="ru-RU" dirty="0" err="1"/>
              <a:t>изумителна</a:t>
            </a:r>
            <a:r>
              <a:rPr lang="ru-RU" dirty="0"/>
              <a:t> </a:t>
            </a:r>
            <a:r>
              <a:rPr lang="ru-RU" dirty="0" err="1"/>
              <a:t>култура</a:t>
            </a:r>
            <a:r>
              <a:rPr lang="ru-RU" dirty="0"/>
              <a:t> </a:t>
            </a:r>
            <a:r>
              <a:rPr lang="ru-RU" dirty="0" err="1"/>
              <a:t>означава</a:t>
            </a:r>
            <a:r>
              <a:rPr lang="ru-RU" dirty="0"/>
              <a:t>, че </a:t>
            </a:r>
            <a:r>
              <a:rPr lang="ru-RU" dirty="0" err="1"/>
              <a:t>тогавашните</a:t>
            </a:r>
            <a:r>
              <a:rPr lang="ru-RU" dirty="0"/>
              <a:t> </a:t>
            </a:r>
            <a:r>
              <a:rPr lang="ru-RU" dirty="0" err="1"/>
              <a:t>църковни</a:t>
            </a:r>
            <a:r>
              <a:rPr lang="ru-RU" dirty="0"/>
              <a:t> </a:t>
            </a:r>
            <a:r>
              <a:rPr lang="ru-RU" dirty="0" err="1"/>
              <a:t>сановници</a:t>
            </a:r>
            <a:r>
              <a:rPr lang="ru-RU" dirty="0"/>
              <a:t> не </a:t>
            </a:r>
            <a:r>
              <a:rPr lang="ru-RU" dirty="0" err="1"/>
              <a:t>са</a:t>
            </a:r>
            <a:r>
              <a:rPr lang="ru-RU" dirty="0"/>
              <a:t> ценили </a:t>
            </a:r>
            <a:r>
              <a:rPr lang="ru-RU" dirty="0" err="1"/>
              <a:t>знанията</a:t>
            </a:r>
            <a:r>
              <a:rPr lang="ru-RU" dirty="0"/>
              <a:t> и </a:t>
            </a:r>
            <a:r>
              <a:rPr lang="ru-RU" dirty="0" err="1"/>
              <a:t>дейността</a:t>
            </a:r>
            <a:r>
              <a:rPr lang="ru-RU" dirty="0"/>
              <a:t> на писателя.</a:t>
            </a:r>
          </a:p>
          <a:p>
            <a:r>
              <a:rPr lang="ru-RU" dirty="0" err="1"/>
              <a:t>Храбър</a:t>
            </a:r>
            <a:r>
              <a:rPr lang="ru-RU" dirty="0"/>
              <a:t> е </a:t>
            </a:r>
            <a:r>
              <a:rPr lang="ru-RU" dirty="0" err="1"/>
              <a:t>име</a:t>
            </a:r>
            <a:r>
              <a:rPr lang="ru-RU" dirty="0"/>
              <a:t> от </a:t>
            </a:r>
            <a:r>
              <a:rPr lang="ru-RU" dirty="0" err="1"/>
              <a:t>славянски</a:t>
            </a:r>
            <a:r>
              <a:rPr lang="ru-RU" dirty="0"/>
              <a:t> </a:t>
            </a:r>
            <a:r>
              <a:rPr lang="ru-RU" dirty="0" err="1"/>
              <a:t>произход</a:t>
            </a:r>
            <a:r>
              <a:rPr lang="ru-RU" dirty="0"/>
              <a:t>.</a:t>
            </a:r>
          </a:p>
          <a:p>
            <a:r>
              <a:rPr lang="ru-RU" dirty="0" err="1"/>
              <a:t>Мнозинството</a:t>
            </a:r>
            <a:r>
              <a:rPr lang="ru-RU" dirty="0"/>
              <a:t> от </a:t>
            </a:r>
            <a:r>
              <a:rPr lang="ru-RU" dirty="0" err="1"/>
              <a:t>изследвачите</a:t>
            </a:r>
            <a:r>
              <a:rPr lang="ru-RU" dirty="0"/>
              <a:t> на живота и </a:t>
            </a:r>
            <a:r>
              <a:rPr lang="ru-RU" dirty="0" err="1"/>
              <a:t>делото</a:t>
            </a:r>
            <a:r>
              <a:rPr lang="ru-RU" dirty="0"/>
              <a:t> на писателя </a:t>
            </a:r>
            <a:r>
              <a:rPr lang="ru-RU" dirty="0" err="1"/>
              <a:t>приемат</a:t>
            </a:r>
            <a:r>
              <a:rPr lang="ru-RU" dirty="0"/>
              <a:t>, че </a:t>
            </a:r>
            <a:r>
              <a:rPr lang="ru-RU" dirty="0" err="1"/>
              <a:t>това</a:t>
            </a:r>
            <a:r>
              <a:rPr lang="ru-RU" dirty="0"/>
              <a:t> </a:t>
            </a:r>
            <a:r>
              <a:rPr lang="ru-RU" dirty="0" err="1"/>
              <a:t>всъщност</a:t>
            </a:r>
            <a:r>
              <a:rPr lang="ru-RU" dirty="0"/>
              <a:t> е псевдоним. 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3495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207CB88D-4ED8-4F04-99EB-C1E7A38AC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" r="9091" b="4423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DB3B976-21C7-4ADA-A6D4-8591A1D3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708BDCD-DE78-46F0-93AA-6959094F1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Свети Климент Охридски</a:t>
            </a:r>
          </a:p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Йоан Екзарх</a:t>
            </a:r>
          </a:p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Черноризец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Докс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Наум</a:t>
            </a:r>
          </a:p>
          <a:p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 Симеон</a:t>
            </a:r>
          </a:p>
        </p:txBody>
      </p:sp>
    </p:spTree>
    <p:extLst>
      <p:ext uri="{BB962C8B-B14F-4D97-AF65-F5344CB8AC3E}">
        <p14:creationId xmlns:p14="http://schemas.microsoft.com/office/powerpoint/2010/main" val="366235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0D5CD37-E60A-49C9-A235-13B604B4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4882" r="2267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C1F6655-1CFF-4370-9ED3-F465CA88D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577517"/>
            <a:ext cx="4803636" cy="1311442"/>
          </a:xfrm>
        </p:spPr>
        <p:txBody>
          <a:bodyPr>
            <a:normAutofit/>
          </a:bodyPr>
          <a:lstStyle/>
          <a:p>
            <a:r>
              <a:rPr lang="bg-B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Кой е Черноризец Храбър? 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142B5CC-DB4D-4899-B8D5-FC447657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този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въпрос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опитват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отговорят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учените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последните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века.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Едни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предполагат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бил псевдоним на св.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Йоан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Екзарх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трети на Климент,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четвърти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 Наум,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най-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многобройни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Симеон Велики, а шести – на Черноризец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Докс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брат на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Борис I. Но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авторитетни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утвърдиха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книжнина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бил отделен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старобългарски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книжовник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Куев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1967,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Джамбелука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-Коссова 1980, Донка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Петканова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1984, 1992 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bg-BG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08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1A4BD5B-4009-4742-8652-5DF8286B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bg-BG" sz="4800"/>
              <a:t>Съчинението и неговите преписи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CED6D03-1FCE-4880-9105-E1E81DFD8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" r="2" b="775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535C699-4065-4A1C-962C-41DBF2AD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203079"/>
            <a:ext cx="4530898" cy="4035880"/>
          </a:xfrm>
        </p:spPr>
        <p:txBody>
          <a:bodyPr anchor="ctr">
            <a:normAutofit lnSpcReduction="10000"/>
          </a:bodyPr>
          <a:lstStyle/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старият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достигналите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преписи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"Сказание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буквите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Иван-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(Лаврентиев) сборник от 1348 г. 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преписи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по-късни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същата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по-нови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очевидно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по-близко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първообраза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съществени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места.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друга загадка.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преписа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създадени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почти 500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написването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текста.</a:t>
            </a:r>
          </a:p>
          <a:p>
            <a:pPr marL="0" indent="0">
              <a:buNone/>
            </a:pPr>
            <a:endParaRPr lang="ru-RU" sz="2000" dirty="0"/>
          </a:p>
          <a:p>
            <a:endParaRPr lang="bg-BG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5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48A3B2D-FC9B-4CB2-A049-2513A023A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bg-BG"/>
              <a:t>Още загадки и въпросителни</a:t>
            </a:r>
            <a:endParaRPr lang="bg-BG" dirty="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C8A729-EF0F-47FC-9AC5-91279CDC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818147"/>
            <a:ext cx="5542387" cy="4945339"/>
          </a:xfrm>
        </p:spPr>
        <p:txBody>
          <a:bodyPr anchor="t"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някои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преписи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Сказанието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известието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онези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видели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Кирил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т.е.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онези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покръстени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Светите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работили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уточнява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дали е 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люде, но ясно е, че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самият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(най-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малкото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съвременник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живите свидетели) 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живял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работил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епохата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Константин-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Кирил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Философ (починал в Рим на 14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февруари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869 г.) и на архиепископ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(починал на 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април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885 г.)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презвитер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Преславско-Охридски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(починал на 23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декември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910 г.), епископ Климент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Охридски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(починал на 27 юли 916 г.), епископ Константин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Преславски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(починал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X в.) и др.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9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9344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0DDF014-BBA2-420D-93E8-276953BB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bg-BG" dirty="0">
                <a:solidFill>
                  <a:srgbClr val="FFFFFF"/>
                </a:solidFill>
              </a:rPr>
              <a:t>Време на написване на творбата – 893г.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68A37DD-2BC8-477A-BBC9-84B36895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2C46116-A38E-4511-B4AB-EC2888BAA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321732"/>
            <a:ext cx="3424739" cy="6070550"/>
          </a:xfrm>
        </p:spPr>
        <p:txBody>
          <a:bodyPr anchor="ctr">
            <a:normAutofit/>
          </a:bodyPr>
          <a:lstStyle/>
          <a:p>
            <a:r>
              <a:rPr lang="ru-RU" sz="1400" dirty="0">
                <a:solidFill>
                  <a:srgbClr val="FFFFFF"/>
                </a:solidFill>
              </a:rPr>
              <a:t>Приема се, че </a:t>
            </a:r>
            <a:r>
              <a:rPr lang="ru-RU" sz="1400" dirty="0" err="1">
                <a:solidFill>
                  <a:srgbClr val="FFFFFF"/>
                </a:solidFill>
              </a:rPr>
              <a:t>текстът</a:t>
            </a:r>
            <a:r>
              <a:rPr lang="ru-RU" sz="1400" dirty="0">
                <a:solidFill>
                  <a:srgbClr val="FFFFFF"/>
                </a:solidFill>
              </a:rPr>
              <a:t> е произнесен публично на </a:t>
            </a:r>
            <a:r>
              <a:rPr lang="ru-RU" sz="1400" dirty="0" err="1">
                <a:solidFill>
                  <a:srgbClr val="FFFFFF"/>
                </a:solidFill>
              </a:rPr>
              <a:t>Преславския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църковно</a:t>
            </a:r>
            <a:r>
              <a:rPr lang="ru-RU" sz="1400" dirty="0">
                <a:solidFill>
                  <a:srgbClr val="FFFFFF"/>
                </a:solidFill>
              </a:rPr>
              <a:t>-народен </a:t>
            </a:r>
            <a:r>
              <a:rPr lang="ru-RU" sz="1400" dirty="0" err="1">
                <a:solidFill>
                  <a:srgbClr val="FFFFFF"/>
                </a:solidFill>
              </a:rPr>
              <a:t>събор</a:t>
            </a:r>
            <a:r>
              <a:rPr lang="ru-RU" sz="1400" dirty="0">
                <a:solidFill>
                  <a:srgbClr val="FFFFFF"/>
                </a:solidFill>
              </a:rPr>
              <a:t>, </a:t>
            </a:r>
            <a:r>
              <a:rPr lang="ru-RU" sz="1400" dirty="0" err="1">
                <a:solidFill>
                  <a:srgbClr val="FFFFFF"/>
                </a:solidFill>
              </a:rPr>
              <a:t>където</a:t>
            </a:r>
            <a:r>
              <a:rPr lang="ru-RU" sz="1400" dirty="0">
                <a:solidFill>
                  <a:srgbClr val="FFFFFF"/>
                </a:solidFill>
              </a:rPr>
              <a:t> се </a:t>
            </a:r>
            <a:r>
              <a:rPr lang="ru-RU" sz="1400" dirty="0" err="1">
                <a:solidFill>
                  <a:srgbClr val="FFFFFF"/>
                </a:solidFill>
              </a:rPr>
              <a:t>взимат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няколко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важни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религиозни</a:t>
            </a:r>
            <a:r>
              <a:rPr lang="ru-RU" sz="1400" dirty="0">
                <a:solidFill>
                  <a:srgbClr val="FFFFFF"/>
                </a:solidFill>
              </a:rPr>
              <a:t> решения за </a:t>
            </a:r>
            <a:r>
              <a:rPr lang="ru-RU" sz="1400" dirty="0" err="1">
                <a:solidFill>
                  <a:srgbClr val="FFFFFF"/>
                </a:solidFill>
              </a:rPr>
              <a:t>продължаващата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християнизация</a:t>
            </a:r>
            <a:r>
              <a:rPr lang="ru-RU" sz="1400" dirty="0">
                <a:solidFill>
                  <a:srgbClr val="FFFFFF"/>
                </a:solidFill>
              </a:rPr>
              <a:t> на </a:t>
            </a:r>
            <a:r>
              <a:rPr lang="ru-RU" sz="1400" dirty="0" err="1">
                <a:solidFill>
                  <a:srgbClr val="FFFFFF"/>
                </a:solidFill>
              </a:rPr>
              <a:t>Първата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българска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държава</a:t>
            </a:r>
            <a:r>
              <a:rPr lang="ru-RU" sz="1400" dirty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FFFF"/>
                </a:solidFill>
              </a:rPr>
              <a:t>	- </a:t>
            </a:r>
            <a:r>
              <a:rPr lang="ru-RU" sz="1400" dirty="0" err="1">
                <a:solidFill>
                  <a:srgbClr val="FFFFFF"/>
                </a:solidFill>
              </a:rPr>
              <a:t>столицата</a:t>
            </a:r>
            <a:r>
              <a:rPr lang="ru-RU" sz="1400" dirty="0">
                <a:solidFill>
                  <a:srgbClr val="FFFFFF"/>
                </a:solidFill>
              </a:rPr>
              <a:t> се </a:t>
            </a:r>
            <a:r>
              <a:rPr lang="ru-RU" sz="1400" dirty="0" err="1">
                <a:solidFill>
                  <a:srgbClr val="FFFFFF"/>
                </a:solidFill>
              </a:rPr>
              <a:t>премества</a:t>
            </a:r>
            <a:r>
              <a:rPr lang="ru-RU" sz="1400" dirty="0">
                <a:solidFill>
                  <a:srgbClr val="FFFFFF"/>
                </a:solidFill>
              </a:rPr>
              <a:t> от </a:t>
            </a:r>
            <a:r>
              <a:rPr lang="ru-RU" sz="1400" dirty="0" err="1">
                <a:solidFill>
                  <a:srgbClr val="FFFFFF"/>
                </a:solidFill>
              </a:rPr>
              <a:t>Плиска</a:t>
            </a:r>
            <a:r>
              <a:rPr lang="ru-RU" sz="1400" dirty="0">
                <a:solidFill>
                  <a:srgbClr val="FFFFFF"/>
                </a:solidFill>
              </a:rPr>
              <a:t> в </a:t>
            </a:r>
            <a:r>
              <a:rPr lang="ru-RU" sz="1400" dirty="0" err="1">
                <a:solidFill>
                  <a:srgbClr val="FFFFFF"/>
                </a:solidFill>
              </a:rPr>
              <a:t>Преслав</a:t>
            </a:r>
            <a:r>
              <a:rPr lang="ru-RU" sz="1400" dirty="0">
                <a:solidFill>
                  <a:srgbClr val="FFFFFF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FFFF"/>
                </a:solidFill>
              </a:rPr>
              <a:t>	- Симеон е </a:t>
            </a:r>
            <a:r>
              <a:rPr lang="ru-RU" sz="1400" dirty="0" err="1">
                <a:solidFill>
                  <a:srgbClr val="FFFFFF"/>
                </a:solidFill>
              </a:rPr>
              <a:t>провъзгласен</a:t>
            </a:r>
            <a:r>
              <a:rPr lang="ru-RU" sz="1400" dirty="0">
                <a:solidFill>
                  <a:srgbClr val="FFFFFF"/>
                </a:solidFill>
              </a:rPr>
              <a:t> за </a:t>
            </a:r>
            <a:r>
              <a:rPr lang="ru-RU" sz="1400" dirty="0" err="1">
                <a:solidFill>
                  <a:srgbClr val="FFFFFF"/>
                </a:solidFill>
              </a:rPr>
              <a:t>княз</a:t>
            </a:r>
            <a:r>
              <a:rPr lang="ru-RU" sz="1400" dirty="0">
                <a:solidFill>
                  <a:srgbClr val="FFFFFF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FFFF"/>
                </a:solidFill>
              </a:rPr>
              <a:t>	- </a:t>
            </a:r>
            <a:r>
              <a:rPr lang="ru-RU" sz="1400" dirty="0" err="1">
                <a:solidFill>
                  <a:srgbClr val="FFFFFF"/>
                </a:solidFill>
              </a:rPr>
              <a:t>прогонени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са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византийските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духовници</a:t>
            </a:r>
            <a:r>
              <a:rPr lang="ru-RU" sz="1400" dirty="0">
                <a:solidFill>
                  <a:srgbClr val="FFFFFF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FFFF"/>
                </a:solidFill>
              </a:rPr>
              <a:t>	- </a:t>
            </a:r>
            <a:r>
              <a:rPr lang="ru-RU" sz="1400" dirty="0" err="1">
                <a:solidFill>
                  <a:srgbClr val="FFFFFF"/>
                </a:solidFill>
              </a:rPr>
              <a:t>старобългарският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заменя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гръцкия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език</a:t>
            </a:r>
            <a:r>
              <a:rPr lang="ru-RU" sz="1400" dirty="0">
                <a:solidFill>
                  <a:srgbClr val="FFFFFF"/>
                </a:solidFill>
              </a:rPr>
              <a:t> в </a:t>
            </a:r>
            <a:r>
              <a:rPr lang="ru-RU" sz="1400" dirty="0" err="1">
                <a:solidFill>
                  <a:srgbClr val="FFFFFF"/>
                </a:solidFill>
              </a:rPr>
              <a:t>богослужението</a:t>
            </a:r>
            <a:r>
              <a:rPr lang="ru-RU" sz="1400" dirty="0">
                <a:solidFill>
                  <a:srgbClr val="FFFFFF"/>
                </a:solidFill>
              </a:rPr>
              <a:t>;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FFFF"/>
                </a:solidFill>
              </a:rPr>
              <a:t>	- </a:t>
            </a:r>
            <a:r>
              <a:rPr lang="ru-RU" sz="1400" dirty="0" err="1">
                <a:solidFill>
                  <a:srgbClr val="FFFFFF"/>
                </a:solidFill>
              </a:rPr>
              <a:t>старобългарският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език</a:t>
            </a:r>
            <a:r>
              <a:rPr lang="ru-RU" sz="1400" dirty="0">
                <a:solidFill>
                  <a:srgbClr val="FFFFFF"/>
                </a:solidFill>
              </a:rPr>
              <a:t> става официален </a:t>
            </a:r>
            <a:r>
              <a:rPr lang="ru-RU" sz="1400" dirty="0" err="1">
                <a:solidFill>
                  <a:srgbClr val="FFFFFF"/>
                </a:solidFill>
              </a:rPr>
              <a:t>език</a:t>
            </a:r>
            <a:r>
              <a:rPr lang="ru-RU" sz="1400" dirty="0">
                <a:solidFill>
                  <a:srgbClr val="FFFFFF"/>
                </a:solidFill>
              </a:rPr>
              <a:t> само 30 </a:t>
            </a:r>
            <a:r>
              <a:rPr lang="ru-RU" sz="1400" dirty="0" err="1">
                <a:solidFill>
                  <a:srgbClr val="FFFFFF"/>
                </a:solidFill>
              </a:rPr>
              <a:t>години</a:t>
            </a:r>
            <a:r>
              <a:rPr lang="ru-RU" sz="1400" dirty="0">
                <a:solidFill>
                  <a:srgbClr val="FFFFFF"/>
                </a:solidFill>
              </a:rPr>
              <a:t> 	след </a:t>
            </a:r>
            <a:r>
              <a:rPr lang="ru-RU" sz="1400" dirty="0" err="1">
                <a:solidFill>
                  <a:srgbClr val="FFFFFF"/>
                </a:solidFill>
              </a:rPr>
              <a:t>създаването</a:t>
            </a:r>
            <a:r>
              <a:rPr lang="ru-RU" sz="1400" dirty="0">
                <a:solidFill>
                  <a:srgbClr val="FFFFFF"/>
                </a:solidFill>
              </a:rPr>
              <a:t> на </a:t>
            </a:r>
            <a:r>
              <a:rPr lang="ru-RU" sz="1400" dirty="0" err="1">
                <a:solidFill>
                  <a:srgbClr val="FFFFFF"/>
                </a:solidFill>
              </a:rPr>
              <a:t>азбуката</a:t>
            </a:r>
            <a:r>
              <a:rPr lang="ru-RU" sz="1400" dirty="0">
                <a:solidFill>
                  <a:srgbClr val="FFFFFF"/>
                </a:solidFill>
              </a:rPr>
              <a:t>*.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FFFF"/>
                </a:solidFill>
              </a:rPr>
              <a:t>* за </a:t>
            </a:r>
            <a:r>
              <a:rPr lang="ru-RU" sz="1400" dirty="0" err="1">
                <a:solidFill>
                  <a:srgbClr val="FFFFFF"/>
                </a:solidFill>
              </a:rPr>
              <a:t>първи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път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славянски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език</a:t>
            </a:r>
            <a:r>
              <a:rPr lang="ru-RU" sz="1400" dirty="0">
                <a:solidFill>
                  <a:srgbClr val="FFFFFF"/>
                </a:solidFill>
              </a:rPr>
              <a:t> става официален </a:t>
            </a:r>
            <a:r>
              <a:rPr lang="ru-RU" sz="1400" dirty="0" err="1">
                <a:solidFill>
                  <a:srgbClr val="FFFFFF"/>
                </a:solidFill>
              </a:rPr>
              <a:t>език</a:t>
            </a:r>
            <a:r>
              <a:rPr lang="ru-RU" sz="1400" dirty="0">
                <a:solidFill>
                  <a:srgbClr val="FFFFFF"/>
                </a:solidFill>
              </a:rPr>
              <a:t> на </a:t>
            </a:r>
            <a:r>
              <a:rPr lang="ru-RU" sz="1400" dirty="0" err="1">
                <a:solidFill>
                  <a:srgbClr val="FFFFFF"/>
                </a:solidFill>
              </a:rPr>
              <a:t>средновековната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българска</a:t>
            </a:r>
            <a:r>
              <a:rPr lang="ru-RU" sz="1400" dirty="0">
                <a:solidFill>
                  <a:srgbClr val="FFFFFF"/>
                </a:solidFill>
              </a:rPr>
              <a:t> </a:t>
            </a:r>
            <a:r>
              <a:rPr lang="ru-RU" sz="1400" dirty="0" err="1">
                <a:solidFill>
                  <a:srgbClr val="FFFFFF"/>
                </a:solidFill>
              </a:rPr>
              <a:t>държава</a:t>
            </a:r>
            <a:r>
              <a:rPr lang="ru-RU" sz="1400" dirty="0">
                <a:solidFill>
                  <a:srgbClr val="FFFFFF"/>
                </a:solidFill>
              </a:rPr>
              <a:t>.</a:t>
            </a:r>
          </a:p>
          <a:p>
            <a:endParaRPr lang="bg-BG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E220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B4FC402-954B-4532-B2DF-02D39698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Жанрови особености на съчинението</a:t>
            </a:r>
          </a:p>
        </p:txBody>
      </p:sp>
      <p:pic>
        <p:nvPicPr>
          <p:cNvPr id="4" name="Контейнер за съдържание 3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B71A9110-009E-4ACA-9648-1B60C412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42" r="1" b="1188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Текстово поле 2">
            <a:extLst>
              <a:ext uri="{FF2B5EF4-FFF2-40B4-BE49-F238E27FC236}">
                <a16:creationId xmlns:a16="http://schemas.microsoft.com/office/drawing/2014/main" id="{B9459F54-A061-4CCD-8641-D36F4EB9212F}"/>
              </a:ext>
            </a:extLst>
          </p:cNvPr>
          <p:cNvSpPr txBox="1"/>
          <p:nvPr/>
        </p:nvSpPr>
        <p:spPr>
          <a:xfrm>
            <a:off x="7582563" y="917725"/>
            <a:ext cx="4196353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Риторическо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принадлежащо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старобългарската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ораторска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Полемично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сблъскват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противоположни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гледни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важен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богослужебния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ритуал</a:t>
            </a: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Апология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полемично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което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защитава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възхвалява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</a:t>
            </a: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Творбата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синкретична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жанрове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средновековната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публицистични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bg-BG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сатирични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иронизиращи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възхваляващи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</a:t>
            </a: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синкретизъм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съчетаване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често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противоречиви</a:t>
            </a: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похвати</a:t>
            </a:r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8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1514</Words>
  <Application>Microsoft Office PowerPoint</Application>
  <PresentationFormat>Widescreen</PresentationFormat>
  <Paragraphs>100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Meiryo</vt:lpstr>
      <vt:lpstr>Arial</vt:lpstr>
      <vt:lpstr>Calibri</vt:lpstr>
      <vt:lpstr>Calibri Light</vt:lpstr>
      <vt:lpstr>Times New Roman</vt:lpstr>
      <vt:lpstr>Wingdings</vt:lpstr>
      <vt:lpstr>Тема на Office</vt:lpstr>
      <vt:lpstr>Полемичното слово „За буквите“</vt:lpstr>
      <vt:lpstr>Загадките около текста</vt:lpstr>
      <vt:lpstr>Кой се крие зад псевдонима Черноризец Храбър?</vt:lpstr>
      <vt:lpstr>Тези</vt:lpstr>
      <vt:lpstr>Кой е Черноризец Храбър? </vt:lpstr>
      <vt:lpstr>Съчинението и неговите преписи</vt:lpstr>
      <vt:lpstr>Още загадки и въпросителни</vt:lpstr>
      <vt:lpstr>Време на написване на творбата – 893г.</vt:lpstr>
      <vt:lpstr>Жанрови особености на съчинението</vt:lpstr>
      <vt:lpstr>Композиция</vt:lpstr>
      <vt:lpstr>Встъпление – разкрива културно-историческите промени в средновековния мироглед</vt:lpstr>
      <vt:lpstr>PowerPoint Presentation</vt:lpstr>
      <vt:lpstr>Встъплението</vt:lpstr>
      <vt:lpstr>Същинска полемика – изградена е върху реторичен похват *</vt:lpstr>
      <vt:lpstr>1. Химническа и декламативна поезия</vt:lpstr>
      <vt:lpstr>Оборването на чуждите тези</vt:lpstr>
      <vt:lpstr>Заключението на творбата</vt:lpstr>
      <vt:lpstr>Проблеми и конфликти</vt:lpstr>
      <vt:lpstr>Ценностите, идеите, посланията</vt:lpstr>
      <vt:lpstr>Да запомним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Полемичното слово „За буквите“</dc:title>
  <dc:creator>Лиляна Джолева</dc:creator>
  <cp:lastModifiedBy>Заприна Г. Глушкова</cp:lastModifiedBy>
  <cp:revision>2</cp:revision>
  <dcterms:created xsi:type="dcterms:W3CDTF">2021-03-22T13:48:42Z</dcterms:created>
  <dcterms:modified xsi:type="dcterms:W3CDTF">2021-10-27T17:53:09Z</dcterms:modified>
</cp:coreProperties>
</file>