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7" r:id="rId3"/>
    <p:sldId id="262" r:id="rId4"/>
    <p:sldId id="263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903" y="1064443"/>
            <a:ext cx="7602735" cy="2489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i="0" dirty="0" err="1">
                <a:solidFill>
                  <a:srgbClr val="002060"/>
                </a:solidFill>
                <a:effectLst/>
              </a:rPr>
              <a:t>Работен</a:t>
            </a:r>
            <a:r>
              <a:rPr lang="ru-RU" sz="3600" b="1" i="0" dirty="0">
                <a:solidFill>
                  <a:srgbClr val="002060"/>
                </a:solidFill>
                <a:effectLst/>
              </a:rPr>
              <a:t> лист по литература 6 </a:t>
            </a:r>
            <a:r>
              <a:rPr lang="ru-RU" sz="3600" b="1" i="0" dirty="0" err="1">
                <a:solidFill>
                  <a:srgbClr val="002060"/>
                </a:solidFill>
                <a:effectLst/>
              </a:rPr>
              <a:t>клас</a:t>
            </a:r>
            <a:br>
              <a:rPr lang="ru-RU" sz="3600" b="1" i="0" dirty="0">
                <a:solidFill>
                  <a:srgbClr val="002060"/>
                </a:solidFill>
                <a:effectLst/>
              </a:rPr>
            </a:br>
            <a:r>
              <a:rPr lang="ru-RU" sz="3600" b="1" i="0" dirty="0">
                <a:solidFill>
                  <a:srgbClr val="C00000"/>
                </a:solidFill>
                <a:effectLst/>
              </a:rPr>
              <a:t>,,Художник” Веселин </a:t>
            </a:r>
            <a:r>
              <a:rPr lang="ru-RU" sz="3600" b="1" i="0" dirty="0" err="1">
                <a:solidFill>
                  <a:srgbClr val="C00000"/>
                </a:solidFill>
                <a:effectLst/>
              </a:rPr>
              <a:t>Ханчев</a:t>
            </a:r>
            <a:br>
              <a:rPr lang="ru-RU" sz="3600" b="1" i="0" dirty="0">
                <a:solidFill>
                  <a:srgbClr val="C00000"/>
                </a:solidFill>
                <a:effectLst/>
              </a:rPr>
            </a:br>
            <a:r>
              <a:rPr lang="ru-RU" sz="3600" b="1" i="0" dirty="0">
                <a:solidFill>
                  <a:srgbClr val="C00000"/>
                </a:solidFill>
                <a:effectLst/>
              </a:rPr>
              <a:t>(</a:t>
            </a:r>
            <a:r>
              <a:rPr lang="ru-RU" sz="3600" b="1" i="0" dirty="0" err="1">
                <a:solidFill>
                  <a:srgbClr val="C00000"/>
                </a:solidFill>
                <a:effectLst/>
              </a:rPr>
              <a:t>Домашна</a:t>
            </a:r>
            <a:r>
              <a:rPr lang="ru-RU" sz="3600" b="1" i="0" dirty="0">
                <a:solidFill>
                  <a:srgbClr val="C00000"/>
                </a:solidFill>
                <a:effectLst/>
              </a:rPr>
              <a:t> работа)</a:t>
            </a:r>
            <a:r>
              <a:rPr lang="ru-RU" sz="3600" dirty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7338" y="4063739"/>
            <a:ext cx="5726802" cy="914400"/>
          </a:xfrm>
        </p:spPr>
        <p:txBody>
          <a:bodyPr/>
          <a:lstStyle/>
          <a:p>
            <a:r>
              <a:rPr lang="bg-BG" dirty="0"/>
              <a:t>Изготвила: Заприна Глушкова – старши учител по БЕЛ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481FD-E88A-47A1-A19C-351CA406B170}"/>
              </a:ext>
            </a:extLst>
          </p:cNvPr>
          <p:cNvSpPr txBox="1"/>
          <p:nvPr/>
        </p:nvSpPr>
        <p:spPr>
          <a:xfrm>
            <a:off x="1168924" y="2031916"/>
            <a:ext cx="404735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/>
              </a:rPr>
              <a:t>Задача 1</a:t>
            </a:r>
            <a:r>
              <a:rPr lang="ru-RU" sz="2000" b="0" i="0" dirty="0">
                <a:solidFill>
                  <a:srgbClr val="002060"/>
                </a:solidFill>
                <a:effectLst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Какво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настроение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поражда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описанието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стаята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началото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на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стихотворението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А) мрачно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Б) радостно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В)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възторжено</a:t>
            </a:r>
            <a:r>
              <a:rPr lang="ru-RU" sz="2000" dirty="0"/>
              <a:t> </a:t>
            </a:r>
            <a:br>
              <a:rPr lang="ru-RU" dirty="0"/>
            </a:br>
            <a:endParaRPr lang="bg-B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3CCA3-B6A0-49ED-8419-138FE5F0347F}"/>
              </a:ext>
            </a:extLst>
          </p:cNvPr>
          <p:cNvSpPr txBox="1"/>
          <p:nvPr/>
        </p:nvSpPr>
        <p:spPr>
          <a:xfrm>
            <a:off x="6975719" y="2046496"/>
            <a:ext cx="397822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/>
                <a:latin typeface="+mj-lt"/>
              </a:rPr>
              <a:t>Задача 2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какво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художникът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прави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стаята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„най-богата на света“?</a:t>
            </a:r>
          </a:p>
          <a:p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А) 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пъстри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цветя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Б) с нови мебели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В)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със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своите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картини</a:t>
            </a:r>
            <a:r>
              <a:rPr lang="ru-RU" sz="2000" dirty="0">
                <a:latin typeface="+mj-lt"/>
              </a:rPr>
              <a:t> 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hree young children in raincoats holding hands and playing outsid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5757" y="1614673"/>
            <a:ext cx="4309468" cy="34050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200" b="1" i="1" dirty="0">
                <a:solidFill>
                  <a:srgbClr val="002060"/>
                </a:solidFill>
                <a:effectLst/>
                <a:latin typeface="+mj-lt"/>
              </a:rPr>
              <a:t>Задача 3</a:t>
            </a:r>
            <a:r>
              <a:rPr lang="ru-RU" sz="4200" b="0" i="0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Какво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художествено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послание носи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стихотворението</a:t>
            </a:r>
            <a:b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„Художник“?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А)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Изкуството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удовлетворява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материалните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потребности на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човека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Б) Как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картините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променят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обстановката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стаята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В)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Мисията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твореца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е сила,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която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изкуството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притежава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да</a:t>
            </a:r>
            <a:b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променя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 живота на </a:t>
            </a:r>
            <a:r>
              <a:rPr lang="ru-RU" sz="4200" b="0" i="0" dirty="0" err="1">
                <a:solidFill>
                  <a:srgbClr val="000000"/>
                </a:solidFill>
                <a:effectLst/>
                <a:latin typeface="+mj-lt"/>
              </a:rPr>
              <a:t>човека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ru-RU" sz="4200" dirty="0">
                <a:latin typeface="+mj-lt"/>
              </a:rPr>
              <a:t> 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2171" y="271020"/>
            <a:ext cx="6858002" cy="5165889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/>
                <a:latin typeface="+mj-lt"/>
              </a:rPr>
              <a:t>Задача 4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Напиши от коя строфа 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цитатът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,,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Към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стените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мълком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той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погледна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и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тях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картини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закачи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.”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,,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Закачи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света и го затвори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тези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грозни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четири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стени”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,,Той отвори и се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спря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прага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Гледаха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го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празните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стени.”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,,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Закачи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мъртвите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пустини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извори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пътища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бряг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...”</a:t>
            </a:r>
          </a:p>
          <a:p>
            <a:endParaRPr lang="ru-R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,,той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превърна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стаята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в богата,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в най- богата стая на света.”</a:t>
            </a:r>
            <a:r>
              <a:rPr lang="ru-RU" sz="2000" dirty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77ED8F-3541-4842-B9DB-D1B50DE9794F}"/>
              </a:ext>
            </a:extLst>
          </p:cNvPr>
          <p:cNvSpPr txBox="1"/>
          <p:nvPr/>
        </p:nvSpPr>
        <p:spPr>
          <a:xfrm>
            <a:off x="1772239" y="534516"/>
            <a:ext cx="92665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/>
                <a:latin typeface="+mj-lt"/>
              </a:rPr>
              <a:t>Задача 5.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Отбележи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+mj-lt"/>
              </a:rPr>
              <a:t>с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 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ако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твърдението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вярното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и с </a:t>
            </a:r>
            <a:r>
              <a:rPr lang="bg-BG" sz="2000" b="0" i="0" dirty="0">
                <a:solidFill>
                  <a:srgbClr val="FF0000"/>
                </a:solidFill>
                <a:effectLst/>
                <a:latin typeface="+mj-lt"/>
              </a:rPr>
              <a:t>/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ако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твърдението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е грешно.</a:t>
            </a:r>
            <a:r>
              <a:rPr lang="ru-RU" sz="2000" dirty="0">
                <a:latin typeface="+mj-lt"/>
              </a:rPr>
              <a:t> </a:t>
            </a:r>
            <a:br>
              <a:rPr lang="ru-RU" dirty="0"/>
            </a:br>
            <a:endParaRPr lang="bg-BG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46C38F-41B2-4989-A5AE-5390A302A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9147"/>
              </p:ext>
            </p:extLst>
          </p:nvPr>
        </p:nvGraphicFramePr>
        <p:xfrm>
          <a:off x="1772239" y="1652886"/>
          <a:ext cx="8509056" cy="391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95967">
                  <a:extLst>
                    <a:ext uri="{9D8B030D-6E8A-4147-A177-3AD203B41FA5}">
                      <a16:colId xmlns:a16="http://schemas.microsoft.com/office/drawing/2014/main" val="349868787"/>
                    </a:ext>
                  </a:extLst>
                </a:gridCol>
                <a:gridCol w="713089">
                  <a:extLst>
                    <a:ext uri="{9D8B030D-6E8A-4147-A177-3AD203B41FA5}">
                      <a16:colId xmlns:a16="http://schemas.microsoft.com/office/drawing/2014/main" val="2020980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 да промени грозната стая, художникът я боядисва в друг цвят.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2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Чрез изкуството на художника става възможно светът да се вмести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между четирите стени на пустата стая.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2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Стените на стаята са описани като живи.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0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Промяната на обстановката в стаята не променя настроението на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човека.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41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Художникът е беден, защото картините са единственото, което има.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7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Голата празна стая е видяна от художника като „мъртви пустини“,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които пораждат тягостни чувства.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 стихотворението „Художник“ се противопоставят мъртвилото на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пустата стая и живата красота на изкуството, бедността на твореца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богатството на сътвореното от него, четирите стени и целия свят.</a:t>
                      </a:r>
                      <a:endParaRPr lang="ru-RU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7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Внушението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на пустота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авторът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постига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благодарение на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думите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употребени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в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преносно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значение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72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53D27-C6BE-402A-8F22-C0BDDB789AD5}"/>
              </a:ext>
            </a:extLst>
          </p:cNvPr>
          <p:cNvSpPr txBox="1"/>
          <p:nvPr/>
        </p:nvSpPr>
        <p:spPr>
          <a:xfrm>
            <a:off x="1555422" y="1723196"/>
            <a:ext cx="8880049" cy="320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i="1" dirty="0">
                <a:solidFill>
                  <a:srgbClr val="002060"/>
                </a:solidFill>
                <a:effectLst/>
                <a:latin typeface="+mj-lt"/>
              </a:rPr>
              <a:t>Задача 6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Открий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в текста и запиши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думи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изрази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преносно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значение.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Какво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тяхното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+mj-lt"/>
              </a:rPr>
              <a:t>въздействие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?</a:t>
            </a:r>
          </a:p>
          <a:p>
            <a:pPr>
              <a:lnSpc>
                <a:spcPct val="114000"/>
              </a:lnSpc>
            </a:pPr>
            <a:b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26B8C9-9BAD-4555-B423-B759E1F621F3}"/>
              </a:ext>
            </a:extLst>
          </p:cNvPr>
          <p:cNvSpPr txBox="1"/>
          <p:nvPr/>
        </p:nvSpPr>
        <p:spPr>
          <a:xfrm>
            <a:off x="3026004" y="1540030"/>
            <a:ext cx="6832076" cy="71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i="1" dirty="0">
                <a:solidFill>
                  <a:srgbClr val="002060"/>
                </a:solidFill>
                <a:effectLst/>
                <a:latin typeface="+mj-lt"/>
              </a:rPr>
              <a:t>Задача 7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Опитайте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да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създадете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сами стихотворение на свободна тема!</a:t>
            </a:r>
          </a:p>
        </p:txBody>
      </p:sp>
    </p:spTree>
    <p:extLst>
      <p:ext uri="{BB962C8B-B14F-4D97-AF65-F5344CB8AC3E}">
        <p14:creationId xmlns:p14="http://schemas.microsoft.com/office/powerpoint/2010/main" val="32661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56</TotalTime>
  <Words>410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Wingdings</vt:lpstr>
      <vt:lpstr>Nature Illustration 16x9</vt:lpstr>
      <vt:lpstr>Работен лист по литература 6 клас ,,Художник” Веселин Ханчев (Домашна работа)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Работен лист по литература 6 клас ,,Художник” Веселин Ханчев </dc:title>
  <dc:creator>Заприна Глушкова</dc:creator>
  <cp:lastModifiedBy>Заприна Глушкова</cp:lastModifiedBy>
  <cp:revision>3</cp:revision>
  <dcterms:created xsi:type="dcterms:W3CDTF">2020-12-11T05:37:36Z</dcterms:created>
  <dcterms:modified xsi:type="dcterms:W3CDTF">2020-12-11T06:34:34Z</dcterms:modified>
</cp:coreProperties>
</file>