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3"/>
  </p:notesMasterIdLst>
  <p:sldIdLst>
    <p:sldId id="256" r:id="rId4"/>
    <p:sldId id="302" r:id="rId5"/>
    <p:sldId id="264" r:id="rId6"/>
    <p:sldId id="284" r:id="rId7"/>
    <p:sldId id="279" r:id="rId8"/>
    <p:sldId id="273" r:id="rId9"/>
    <p:sldId id="262" r:id="rId10"/>
    <p:sldId id="270" r:id="rId11"/>
    <p:sldId id="272" r:id="rId12"/>
    <p:sldId id="281" r:id="rId13"/>
    <p:sldId id="289" r:id="rId14"/>
    <p:sldId id="300" r:id="rId15"/>
    <p:sldId id="282" r:id="rId16"/>
    <p:sldId id="274" r:id="rId17"/>
    <p:sldId id="261" r:id="rId18"/>
    <p:sldId id="271" r:id="rId19"/>
    <p:sldId id="306" r:id="rId20"/>
    <p:sldId id="299" r:id="rId21"/>
    <p:sldId id="276" r:id="rId2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4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576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87FC6-C162-4600-944A-0F806EC53317}" type="datetimeFigureOut">
              <a:rPr lang="ko-KR" altLang="en-US" smtClean="0"/>
              <a:t>2021-10-27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45B69-18E8-4114-9911-CDD699B4BB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90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3518"/>
            <a:ext cx="9144000" cy="5040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987573"/>
            <a:ext cx="9144000" cy="5040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211710"/>
            <a:ext cx="9144000" cy="29317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637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67494"/>
            <a:ext cx="233975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895528" y="267494"/>
            <a:ext cx="424847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8419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661" y="499869"/>
            <a:ext cx="252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97690" y="3119977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690958" y="1354898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6648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11510"/>
            <a:ext cx="9144000" cy="432048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81908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970140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05837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1025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51520" y="2293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599552" y="18135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033632" y="33977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51520" y="18135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033632" y="18129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599552" y="2293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1767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2988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78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6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78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56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181632"/>
            <a:ext cx="59401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848" y="757696"/>
            <a:ext cx="59401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6407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37" y="1385328"/>
            <a:ext cx="3060911" cy="370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84935" y="1523475"/>
            <a:ext cx="1765288" cy="27268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3187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2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55601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68600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86602" y="1347614"/>
            <a:ext cx="2346784" cy="1605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4427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54090"/>
            <a:ext cx="4850588" cy="2657820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32612" y="1452690"/>
            <a:ext cx="3280615" cy="21736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3772" y="4262137"/>
            <a:ext cx="8676456" cy="541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54655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2055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24461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400525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3723878"/>
            <a:ext cx="4176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299942"/>
            <a:ext cx="4176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1603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87667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89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98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9860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6080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48592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40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2" r:id="rId4"/>
    <p:sldLayoutId id="2147483661" r:id="rId5"/>
    <p:sldLayoutId id="2147483672" r:id="rId6"/>
    <p:sldLayoutId id="2147483655" r:id="rId7"/>
    <p:sldLayoutId id="2147483663" r:id="rId8"/>
    <p:sldLayoutId id="2147483673" r:id="rId9"/>
    <p:sldLayoutId id="2147483674" r:id="rId10"/>
    <p:sldLayoutId id="2147483666" r:id="rId11"/>
    <p:sldLayoutId id="2147483675" r:id="rId12"/>
    <p:sldLayoutId id="2147483667" r:id="rId13"/>
    <p:sldLayoutId id="2147483668" r:id="rId14"/>
    <p:sldLayoutId id="2147483669" r:id="rId15"/>
    <p:sldLayoutId id="2147483670" r:id="rId16"/>
    <p:sldLayoutId id="2147483676" r:id="rId17"/>
    <p:sldLayoutId id="2147483656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bg-BG" altLang="ko-KR" b="1" dirty="0">
                <a:ea typeface="맑은 고딕" pitchFamily="50" charset="-127"/>
              </a:rPr>
              <a:t>Димитър Димов</a:t>
            </a:r>
            <a:endParaRPr lang="en-US" altLang="ko-KR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bg-BG" altLang="ko-KR" dirty="0"/>
              <a:t>1909-1966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565BFC85-3625-4033-BFB7-00C9241C2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728" r="3240"/>
          <a:stretch>
            <a:fillRect/>
          </a:stretch>
        </p:blipFill>
        <p:spPr bwMode="auto">
          <a:xfrm>
            <a:off x="267961" y="257935"/>
            <a:ext cx="2261544" cy="2061089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-27257" y="110611"/>
            <a:ext cx="9144000" cy="576064"/>
          </a:xfrm>
        </p:spPr>
        <p:txBody>
          <a:bodyPr/>
          <a:lstStyle/>
          <a:p>
            <a:r>
              <a:rPr lang="bg-BG" altLang="ko-KR" dirty="0">
                <a:solidFill>
                  <a:schemeClr val="accent1"/>
                </a:solidFill>
              </a:rPr>
              <a:t>Испания 1943г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88024" y="2319024"/>
            <a:ext cx="4104456" cy="24929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altLang="ko-K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Най-</a:t>
            </a:r>
            <a:r>
              <a:rPr lang="ru-RU" altLang="ko-KR" sz="1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интересният</a:t>
            </a:r>
            <a:r>
              <a:rPr lang="ru-RU" altLang="ko-K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епизод</a:t>
            </a:r>
            <a:r>
              <a:rPr lang="ru-RU" altLang="ko-K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в живота </a:t>
            </a:r>
            <a:r>
              <a:rPr lang="ru-RU" altLang="ko-KR" sz="1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му</a:t>
            </a:r>
            <a:r>
              <a:rPr lang="ru-RU" altLang="ko-K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altLang="ko-KR" sz="1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едногодишен</a:t>
            </a:r>
            <a:r>
              <a:rPr lang="ru-RU" altLang="ko-K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престой</a:t>
            </a:r>
            <a:r>
              <a:rPr lang="ru-RU" altLang="ko-K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в Испания.</a:t>
            </a:r>
          </a:p>
          <a:p>
            <a:pPr algn="just"/>
            <a:r>
              <a:rPr lang="bg-BG" altLang="bg-BG" sz="1200" dirty="0"/>
              <a:t>Научава испански.</a:t>
            </a:r>
          </a:p>
          <a:p>
            <a:pPr algn="just"/>
            <a:r>
              <a:rPr lang="bg-BG" altLang="bg-BG" sz="1200" dirty="0"/>
              <a:t>Прехвърля се ветеринарна медицина, тъй като в </a:t>
            </a:r>
          </a:p>
          <a:p>
            <a:pPr algn="just"/>
            <a:r>
              <a:rPr lang="bg-BG" altLang="bg-BG" sz="1200" dirty="0"/>
              <a:t>Аржентина  силно е развито животновъдството. </a:t>
            </a:r>
          </a:p>
          <a:p>
            <a:pPr algn="just"/>
            <a:r>
              <a:rPr lang="bg-BG" altLang="bg-BG" sz="1200" dirty="0"/>
              <a:t>Намерението му е сериозно.</a:t>
            </a:r>
          </a:p>
          <a:p>
            <a:pPr algn="just"/>
            <a:r>
              <a:rPr lang="bg-BG" altLang="bg-BG" sz="1200" dirty="0"/>
              <a:t>Това обяснява постоянния му копнеж по екзотиката, </a:t>
            </a:r>
          </a:p>
          <a:p>
            <a:pPr algn="just"/>
            <a:r>
              <a:rPr lang="bg-BG" altLang="bg-BG" sz="1200" dirty="0"/>
              <a:t>по необикновеното, изключителното.</a:t>
            </a:r>
          </a:p>
          <a:p>
            <a:pPr algn="just"/>
            <a:r>
              <a:rPr lang="bg-BG" altLang="bg-BG" sz="1200" dirty="0"/>
              <a:t>Испания го привлича по същата причина: защото не </a:t>
            </a:r>
          </a:p>
          <a:p>
            <a:pPr algn="just"/>
            <a:r>
              <a:rPr lang="bg-BG" altLang="bg-BG" sz="1200" dirty="0"/>
              <a:t>прилича на никоя друга страна, защото е загадъчна, </a:t>
            </a:r>
          </a:p>
          <a:p>
            <a:pPr algn="just"/>
            <a:r>
              <a:rPr lang="bg-BG" altLang="bg-BG" sz="1200" dirty="0"/>
              <a:t>странна, болезнено любопитна и необяснима. </a:t>
            </a:r>
          </a:p>
          <a:p>
            <a:pPr algn="just"/>
            <a:r>
              <a:rPr lang="bg-BG" altLang="bg-BG" sz="1200" dirty="0"/>
              <a:t>Заминава за Испания, когато вече е 34-годишен.</a:t>
            </a:r>
          </a:p>
          <a:p>
            <a:endParaRPr lang="en-US" altLang="ko-KR" sz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9FDA956D-FB56-4718-85BB-1C9875D38A3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grayscl/>
          </a:blip>
          <a:srcRect l="20935" r="20935"/>
          <a:stretch>
            <a:fillRect/>
          </a:stretch>
        </p:blipFill>
        <p:spPr bwMode="auto">
          <a:xfrm>
            <a:off x="2684463" y="1524000"/>
            <a:ext cx="1765300" cy="2725738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7195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>
            <a:endCxn id="10" idx="4"/>
          </p:cNvCxnSpPr>
          <p:nvPr/>
        </p:nvCxnSpPr>
        <p:spPr>
          <a:xfrm flipV="1">
            <a:off x="5514800" y="2351981"/>
            <a:ext cx="1073424" cy="1751730"/>
          </a:xfrm>
          <a:prstGeom prst="line">
            <a:avLst/>
          </a:prstGeom>
          <a:ln w="381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9" idx="4"/>
          </p:cNvCxnSpPr>
          <p:nvPr/>
        </p:nvCxnSpPr>
        <p:spPr>
          <a:xfrm flipH="1" flipV="1">
            <a:off x="5293488" y="2999515"/>
            <a:ext cx="221312" cy="1104198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8" idx="5"/>
          </p:cNvCxnSpPr>
          <p:nvPr/>
        </p:nvCxnSpPr>
        <p:spPr>
          <a:xfrm flipH="1" flipV="1">
            <a:off x="4304257" y="3520505"/>
            <a:ext cx="1156992" cy="583206"/>
          </a:xfrm>
          <a:prstGeom prst="line">
            <a:avLst/>
          </a:prstGeom>
          <a:ln w="381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7" idx="6"/>
          </p:cNvCxnSpPr>
          <p:nvPr/>
        </p:nvCxnSpPr>
        <p:spPr>
          <a:xfrm flipH="1" flipV="1">
            <a:off x="3136066" y="3862536"/>
            <a:ext cx="2325181" cy="241176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altLang="ko-KR" dirty="0"/>
              <a:t>Литературна дейност</a:t>
            </a:r>
            <a:endParaRPr lang="ko-KR" altLang="en-US" dirty="0"/>
          </a:p>
        </p:txBody>
      </p:sp>
      <p:sp>
        <p:nvSpPr>
          <p:cNvPr id="6" name="Oval 5"/>
          <p:cNvSpPr/>
          <p:nvPr/>
        </p:nvSpPr>
        <p:spPr>
          <a:xfrm>
            <a:off x="4788024" y="3430488"/>
            <a:ext cx="1346448" cy="13464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2271970" y="3430488"/>
            <a:ext cx="864096" cy="864096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3566705" y="2782953"/>
            <a:ext cx="864096" cy="864096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4861440" y="2135419"/>
            <a:ext cx="864096" cy="864096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6156176" y="1487885"/>
            <a:ext cx="864096" cy="864096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Parallelogram 15"/>
          <p:cNvSpPr/>
          <p:nvPr/>
        </p:nvSpPr>
        <p:spPr>
          <a:xfrm rot="16200000">
            <a:off x="5188898" y="3808903"/>
            <a:ext cx="544699" cy="58961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05607" y="3338154"/>
            <a:ext cx="1907611" cy="1343065"/>
            <a:chOff x="3017859" y="4270773"/>
            <a:chExt cx="1870812" cy="1056779"/>
          </a:xfrm>
        </p:grpSpPr>
        <p:sp>
          <p:nvSpPr>
            <p:cNvPr id="16" name="TextBox 15"/>
            <p:cNvSpPr txBox="1"/>
            <p:nvPr/>
          </p:nvSpPr>
          <p:spPr>
            <a:xfrm>
              <a:off x="3021856" y="4496555"/>
              <a:ext cx="186681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bg-BG" altLang="ko-KR" sz="1200" dirty="0">
                  <a:solidFill>
                    <a:schemeClr val="accent2"/>
                  </a:solidFill>
                  <a:cs typeface="Arial" pitchFamily="34" charset="0"/>
                </a:rPr>
                <a:t>Председател на Съюза на българските писатели</a:t>
              </a:r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17859" y="4270773"/>
              <a:ext cx="187081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bg-BG" altLang="ko-KR" sz="1200" b="1" dirty="0">
                  <a:solidFill>
                    <a:schemeClr val="accent2"/>
                  </a:solidFill>
                  <a:cs typeface="Arial" pitchFamily="34" charset="0"/>
                </a:rPr>
                <a:t>От март 1964 до смъртта си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18858" y="2587830"/>
            <a:ext cx="27363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bg-BG" altLang="ko-KR" sz="1200" b="1" dirty="0">
                <a:solidFill>
                  <a:schemeClr val="accent4"/>
                </a:solidFill>
                <a:cs typeface="Arial" pitchFamily="34" charset="0"/>
              </a:rPr>
              <a:t>Автор е на над 20 научноизследователски труда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619673" y="1521841"/>
            <a:ext cx="3020454" cy="826574"/>
            <a:chOff x="3017859" y="4300373"/>
            <a:chExt cx="1870812" cy="720579"/>
          </a:xfrm>
        </p:grpSpPr>
        <p:sp>
          <p:nvSpPr>
            <p:cNvPr id="22" name="TextBox 21"/>
            <p:cNvSpPr txBox="1"/>
            <p:nvPr/>
          </p:nvSpPr>
          <p:spPr>
            <a:xfrm>
              <a:off x="3021856" y="4618488"/>
              <a:ext cx="1866815" cy="4024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bg-BG" altLang="ko-KR" sz="1200" dirty="0">
                  <a:solidFill>
                    <a:schemeClr val="accent2"/>
                  </a:solidFill>
                  <a:cs typeface="Arial" pitchFamily="34" charset="0"/>
                </a:rPr>
                <a:t>в. „Литературен глас“, „Литературен фронт“, „Мир“, „Народно култура“</a:t>
              </a:r>
              <a:endParaRPr lang="en-US" altLang="ko-KR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17859" y="4300373"/>
              <a:ext cx="1870812" cy="4024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bg-BG" altLang="ko-KR" sz="1200" b="1" dirty="0">
                  <a:solidFill>
                    <a:schemeClr val="accent2"/>
                  </a:solidFill>
                  <a:cs typeface="Arial" pitchFamily="34" charset="0"/>
                </a:rPr>
                <a:t>От 1942г. сътрудничи с разкази, пътеписи и драми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461246" y="1158853"/>
            <a:ext cx="27363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bg-BG" altLang="ko-KR" sz="1200" b="1" dirty="0">
                <a:solidFill>
                  <a:schemeClr val="accent4"/>
                </a:solidFill>
                <a:cs typeface="Arial" pitchFamily="34" charset="0"/>
              </a:rPr>
              <a:t>Увлича се по Фройд, Ницше, Бергсон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7" name="Rectangle 30"/>
          <p:cNvSpPr/>
          <p:nvPr/>
        </p:nvSpPr>
        <p:spPr>
          <a:xfrm>
            <a:off x="6429619" y="1761792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Parallelogram 15"/>
          <p:cNvSpPr/>
          <p:nvPr/>
        </p:nvSpPr>
        <p:spPr>
          <a:xfrm rot="16200000">
            <a:off x="5089035" y="2346154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Rectangle 16"/>
          <p:cNvSpPr/>
          <p:nvPr/>
        </p:nvSpPr>
        <p:spPr>
          <a:xfrm rot="2700000">
            <a:off x="3865792" y="297662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ectangle 9"/>
          <p:cNvSpPr/>
          <p:nvPr/>
        </p:nvSpPr>
        <p:spPr>
          <a:xfrm>
            <a:off x="2523955" y="3662806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DC465C0E-EC4E-4CE9-B4BA-7622BAC80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371" y="2078074"/>
            <a:ext cx="2230673" cy="306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33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96136" y="3675824"/>
            <a:ext cx="1512168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bg-BG" sz="1100" dirty="0" err="1">
                <a:latin typeface="Arial" panose="020B0604020202020204" pitchFamily="34" charset="0"/>
              </a:rPr>
              <a:t>Димитър</a:t>
            </a:r>
            <a:r>
              <a:rPr lang="ru-RU" altLang="bg-BG" sz="1100" dirty="0">
                <a:latin typeface="Arial" panose="020B0604020202020204" pitchFamily="34" charset="0"/>
              </a:rPr>
              <a:t> </a:t>
            </a:r>
            <a:r>
              <a:rPr lang="ru-RU" altLang="bg-BG" sz="1100" dirty="0" err="1">
                <a:latin typeface="Arial" panose="020B0604020202020204" pitchFamily="34" charset="0"/>
              </a:rPr>
              <a:t>Димов</a:t>
            </a:r>
            <a:r>
              <a:rPr lang="ru-RU" altLang="bg-BG" sz="1100" dirty="0">
                <a:latin typeface="Arial" panose="020B0604020202020204" pitchFamily="34" charset="0"/>
              </a:rPr>
              <a:t> с </a:t>
            </a:r>
          </a:p>
          <a:p>
            <a:r>
              <a:rPr lang="ru-RU" altLang="bg-BG" sz="1100" dirty="0" err="1">
                <a:latin typeface="Arial" panose="020B0604020202020204" pitchFamily="34" charset="0"/>
              </a:rPr>
              <a:t>Петър</a:t>
            </a:r>
            <a:r>
              <a:rPr lang="ru-RU" altLang="bg-BG" sz="1100" dirty="0">
                <a:latin typeface="Arial" panose="020B0604020202020204" pitchFamily="34" charset="0"/>
              </a:rPr>
              <a:t> </a:t>
            </a:r>
            <a:r>
              <a:rPr lang="ru-RU" altLang="bg-BG" sz="1100" dirty="0" err="1">
                <a:latin typeface="Arial" panose="020B0604020202020204" pitchFamily="34" charset="0"/>
              </a:rPr>
              <a:t>Динеков</a:t>
            </a:r>
            <a:r>
              <a:rPr lang="ru-RU" altLang="bg-BG" sz="1100" dirty="0">
                <a:latin typeface="Arial" panose="020B0604020202020204" pitchFamily="34" charset="0"/>
              </a:rPr>
              <a:t> и </a:t>
            </a:r>
          </a:p>
          <a:p>
            <a:r>
              <a:rPr lang="ru-RU" altLang="bg-BG" sz="1100" dirty="0">
                <a:latin typeface="Arial" panose="020B0604020202020204" pitchFamily="34" charset="0"/>
              </a:rPr>
              <a:t>Елисавета Багряна</a:t>
            </a:r>
            <a:endParaRPr lang="bg-BG" altLang="bg-BG" sz="1100" dirty="0">
              <a:latin typeface="Arial" panose="020B0604020202020204" pitchFamily="34" charset="0"/>
            </a:endParaRPr>
          </a:p>
          <a:p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90958" y="499707"/>
            <a:ext cx="251936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bg-BG" altLang="bg-BG" sz="1200" dirty="0">
                <a:latin typeface="Arial" panose="020B0604020202020204" pitchFamily="34" charset="0"/>
              </a:rPr>
              <a:t>Д. Димов приема поздравления след избора му за председател на СБП, 1 април 1964</a:t>
            </a:r>
          </a:p>
        </p:txBody>
      </p:sp>
      <p:sp>
        <p:nvSpPr>
          <p:cNvPr id="39" name="Text Placeholder 1"/>
          <p:cNvSpPr txBox="1">
            <a:spLocks/>
          </p:cNvSpPr>
          <p:nvPr/>
        </p:nvSpPr>
        <p:spPr>
          <a:xfrm>
            <a:off x="0" y="569980"/>
            <a:ext cx="3203847" cy="142570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g-BG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Професионална кариера</a:t>
            </a:r>
            <a:endParaRPr lang="en-US" altLang="ko-KR" sz="28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3528" y="2523313"/>
            <a:ext cx="255818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bg-BG" altLang="bg-BG" sz="1200" dirty="0"/>
              <a:t>Председател на Съюза на </a:t>
            </a:r>
          </a:p>
          <a:p>
            <a:pPr algn="just"/>
            <a:r>
              <a:rPr lang="bg-BG" altLang="bg-BG" sz="1200" dirty="0"/>
              <a:t>българските писатели от </a:t>
            </a:r>
          </a:p>
          <a:p>
            <a:pPr algn="just"/>
            <a:r>
              <a:rPr lang="bg-BG" altLang="bg-BG" sz="1200" dirty="0"/>
              <a:t>март 1964 до смъртта си. </a:t>
            </a:r>
          </a:p>
          <a:p>
            <a:pPr algn="just"/>
            <a:r>
              <a:rPr lang="bg-BG" altLang="bg-BG" sz="1200" dirty="0"/>
              <a:t>Димов е автор на над 20 </a:t>
            </a:r>
          </a:p>
          <a:p>
            <a:pPr algn="just"/>
            <a:r>
              <a:rPr lang="bg-BG" altLang="bg-BG" sz="1200" dirty="0"/>
              <a:t>научноизследователски труда, а след 1966 в архива му са откри-</a:t>
            </a:r>
          </a:p>
          <a:p>
            <a:pPr algn="just"/>
            <a:r>
              <a:rPr lang="bg-BG" altLang="bg-BG" sz="1200" dirty="0"/>
              <a:t>ти нови планове и ръкописи за </a:t>
            </a:r>
          </a:p>
          <a:p>
            <a:pPr algn="just"/>
            <a:r>
              <a:rPr lang="bg-BG" altLang="bg-BG" sz="1200" dirty="0"/>
              <a:t>две книги. </a:t>
            </a:r>
          </a:p>
          <a:p>
            <a:pPr algn="just"/>
            <a:endParaRPr lang="bg-BG" altLang="bg-BG" sz="1200" dirty="0"/>
          </a:p>
        </p:txBody>
      </p:sp>
      <p:pic>
        <p:nvPicPr>
          <p:cNvPr id="4" name="Контейнер за картина 3" descr="Картина, която съдържа лице, изправен, хора, група&#10;&#10;Описанието е генерирано автоматично">
            <a:extLst>
              <a:ext uri="{FF2B5EF4-FFF2-40B4-BE49-F238E27FC236}">
                <a16:creationId xmlns:a16="http://schemas.microsoft.com/office/drawing/2014/main" id="{664707E1-B590-4FA0-B1A6-BE9FC5B42247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6" r="12946"/>
          <a:stretch>
            <a:fillRect/>
          </a:stretch>
        </p:blipFill>
        <p:spPr>
          <a:xfrm>
            <a:off x="6876256" y="1460279"/>
            <a:ext cx="1664971" cy="1664971"/>
          </a:xfr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82A1DA96-03DF-4274-B4EA-01F032B5173D}"/>
              </a:ext>
            </a:extLst>
          </p:cNvPr>
          <p:cNvPicPr>
            <a:picLocks noGrp="1" noChangeAspect="1" noChangeArrowheads="1"/>
          </p:cNvPicPr>
          <p:nvPr>
            <p:ph type="pic" idx="12"/>
          </p:nvPr>
        </p:nvPicPr>
        <p:blipFill>
          <a:blip r:embed="rId3" cstate="print">
            <a:grayscl/>
          </a:blip>
          <a:srcRect l="12214" r="12214"/>
          <a:stretch>
            <a:fillRect/>
          </a:stretch>
        </p:blipFill>
        <p:spPr bwMode="auto">
          <a:xfrm>
            <a:off x="3043238" y="500063"/>
            <a:ext cx="2519362" cy="2519362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0BDFADB8-89C3-49E8-A5C5-D05CCD1A1E1B}"/>
              </a:ext>
            </a:extLst>
          </p:cNvPr>
          <p:cNvPicPr>
            <a:picLocks noGrp="1" noChangeAspect="1" noChangeArrowheads="1"/>
          </p:cNvPicPr>
          <p:nvPr>
            <p:ph type="pic" idx="13"/>
          </p:nvPr>
        </p:nvPicPr>
        <p:blipFill>
          <a:blip r:embed="rId4" cstate="print"/>
          <a:srcRect t="5934" b="5934"/>
          <a:stretch>
            <a:fillRect/>
          </a:stretch>
        </p:blipFill>
        <p:spPr bwMode="auto">
          <a:xfrm>
            <a:off x="3171596" y="3351235"/>
            <a:ext cx="2519362" cy="1665287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8115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-252536" y="-26491"/>
            <a:ext cx="9144000" cy="576064"/>
          </a:xfrm>
        </p:spPr>
        <p:txBody>
          <a:bodyPr/>
          <a:lstStyle/>
          <a:p>
            <a:r>
              <a:rPr lang="bg-BG" altLang="ko-KR" dirty="0">
                <a:solidFill>
                  <a:schemeClr val="accent2"/>
                </a:solidFill>
              </a:rPr>
              <a:t>Съпругите на Димов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9512" y="4118010"/>
            <a:ext cx="8964488" cy="288032"/>
          </a:xfrm>
        </p:spPr>
        <p:txBody>
          <a:bodyPr/>
          <a:lstStyle/>
          <a:p>
            <a:pPr lvl="0" algn="just"/>
            <a:r>
              <a:rPr lang="ru-RU" sz="1100" b="1" i="1" dirty="0" err="1"/>
              <a:t>Учудващо</a:t>
            </a:r>
            <a:r>
              <a:rPr lang="ru-RU" sz="1100" b="1" i="1" dirty="0"/>
              <a:t>, но </a:t>
            </a:r>
            <a:r>
              <a:rPr lang="ru-RU" sz="1100" b="1" i="1" dirty="0" err="1"/>
              <a:t>затвореният</a:t>
            </a:r>
            <a:r>
              <a:rPr lang="ru-RU" sz="1100" b="1" i="1" dirty="0"/>
              <a:t> и </a:t>
            </a:r>
            <a:r>
              <a:rPr lang="ru-RU" sz="1100" b="1" i="1" dirty="0" err="1"/>
              <a:t>сдържан</a:t>
            </a:r>
            <a:r>
              <a:rPr lang="ru-RU" sz="1100" b="1" i="1" dirty="0"/>
              <a:t> </a:t>
            </a:r>
            <a:r>
              <a:rPr lang="ru-RU" sz="1100" b="1" i="1" dirty="0" err="1"/>
              <a:t>писател</a:t>
            </a:r>
            <a:r>
              <a:rPr lang="ru-RU" sz="1100" b="1" i="1" dirty="0"/>
              <a:t> </a:t>
            </a:r>
            <a:r>
              <a:rPr lang="ru-RU" sz="1100" b="1" i="1" dirty="0" err="1"/>
              <a:t>има</a:t>
            </a:r>
            <a:r>
              <a:rPr lang="ru-RU" sz="1100" b="1" i="1" dirty="0"/>
              <a:t> цели три брака. </a:t>
            </a:r>
            <a:r>
              <a:rPr lang="ru-RU" sz="1100" b="1" i="1" dirty="0" err="1"/>
              <a:t>Първата</a:t>
            </a:r>
            <a:r>
              <a:rPr lang="ru-RU" sz="1100" b="1" i="1" dirty="0"/>
              <a:t> </a:t>
            </a:r>
            <a:r>
              <a:rPr lang="ru-RU" sz="1100" b="1" i="1" dirty="0" err="1"/>
              <a:t>му</a:t>
            </a:r>
            <a:r>
              <a:rPr lang="ru-RU" sz="1100" b="1" i="1" dirty="0"/>
              <a:t> </a:t>
            </a:r>
            <a:r>
              <a:rPr lang="ru-RU" sz="1100" b="1" i="1" dirty="0" err="1"/>
              <a:t>съпруга</a:t>
            </a:r>
            <a:r>
              <a:rPr lang="ru-RU" sz="1100" b="1" i="1" dirty="0"/>
              <a:t> е Нели </a:t>
            </a:r>
            <a:r>
              <a:rPr lang="ru-RU" sz="1100" b="1" i="1" dirty="0" err="1"/>
              <a:t>Доспевска</a:t>
            </a:r>
            <a:r>
              <a:rPr lang="ru-RU" sz="1100" b="1" i="1" dirty="0"/>
              <a:t> - потомка на </a:t>
            </a:r>
            <a:r>
              <a:rPr lang="ru-RU" sz="1100" b="1" i="1" dirty="0" err="1"/>
              <a:t>възрожденските</a:t>
            </a:r>
            <a:r>
              <a:rPr lang="ru-RU" sz="1100" b="1" i="1" dirty="0"/>
              <a:t> </a:t>
            </a:r>
            <a:r>
              <a:rPr lang="ru-RU" sz="1100" b="1" i="1" dirty="0" err="1"/>
              <a:t>художници</a:t>
            </a:r>
            <a:r>
              <a:rPr lang="ru-RU" sz="1100" b="1" i="1" dirty="0"/>
              <a:t> Станислав </a:t>
            </a:r>
            <a:r>
              <a:rPr lang="ru-RU" sz="1100" b="1" i="1" dirty="0" err="1"/>
              <a:t>Доспевски</a:t>
            </a:r>
            <a:r>
              <a:rPr lang="ru-RU" sz="1100" b="1" i="1" dirty="0"/>
              <a:t>  и </a:t>
            </a:r>
            <a:r>
              <a:rPr lang="ru-RU" sz="1100" b="1" i="1" dirty="0" err="1"/>
              <a:t>Захари</a:t>
            </a:r>
            <a:r>
              <a:rPr lang="ru-RU" sz="1100" b="1" i="1" dirty="0"/>
              <a:t> </a:t>
            </a:r>
            <a:r>
              <a:rPr lang="ru-RU" sz="1100" b="1" i="1" dirty="0" err="1"/>
              <a:t>Зограф</a:t>
            </a:r>
            <a:r>
              <a:rPr lang="ru-RU" sz="1100" b="1" i="1" dirty="0"/>
              <a:t>. За Нели </a:t>
            </a:r>
            <a:r>
              <a:rPr lang="ru-RU" sz="1100" b="1" i="1" dirty="0" err="1"/>
              <a:t>Димитър</a:t>
            </a:r>
            <a:r>
              <a:rPr lang="ru-RU" sz="1100" b="1" i="1" dirty="0"/>
              <a:t> се жени </a:t>
            </a:r>
            <a:r>
              <a:rPr lang="ru-RU" sz="1100" b="1" i="1" dirty="0" err="1"/>
              <a:t>ден</a:t>
            </a:r>
            <a:r>
              <a:rPr lang="ru-RU" sz="1100" b="1" i="1" dirty="0"/>
              <a:t> </a:t>
            </a:r>
            <a:r>
              <a:rPr lang="ru-RU" sz="1100" b="1" i="1" dirty="0" err="1"/>
              <a:t>преди</a:t>
            </a:r>
            <a:r>
              <a:rPr lang="ru-RU" sz="1100" b="1" i="1" dirty="0"/>
              <a:t> </a:t>
            </a:r>
            <a:r>
              <a:rPr lang="ru-RU" sz="1100" b="1" i="1" dirty="0" err="1"/>
              <a:t>соцреволюцията</a:t>
            </a:r>
            <a:r>
              <a:rPr lang="ru-RU" sz="1100" b="1" i="1" dirty="0"/>
              <a:t> – на 8 </a:t>
            </a:r>
            <a:r>
              <a:rPr lang="ru-RU" sz="1100" b="1" i="1" dirty="0" err="1"/>
              <a:t>септември</a:t>
            </a:r>
            <a:r>
              <a:rPr lang="ru-RU" sz="1100" b="1" i="1" dirty="0"/>
              <a:t> 1944 г., току-</a:t>
            </a:r>
            <a:r>
              <a:rPr lang="ru-RU" sz="1100" b="1" i="1" dirty="0" err="1"/>
              <a:t>що</a:t>
            </a:r>
            <a:r>
              <a:rPr lang="ru-RU" sz="1100" b="1" i="1" dirty="0"/>
              <a:t> </a:t>
            </a:r>
            <a:r>
              <a:rPr lang="ru-RU" sz="1100" b="1" i="1" dirty="0" err="1"/>
              <a:t>завърнал</a:t>
            </a:r>
            <a:r>
              <a:rPr lang="ru-RU" sz="1100" b="1" i="1" dirty="0"/>
              <a:t> се от Испания. </a:t>
            </a:r>
            <a:r>
              <a:rPr lang="ru-RU" sz="1100" b="1" i="1" dirty="0" err="1"/>
              <a:t>Красавицата</a:t>
            </a:r>
            <a:r>
              <a:rPr lang="ru-RU" sz="1100" b="1" i="1" dirty="0"/>
              <a:t> </a:t>
            </a:r>
            <a:r>
              <a:rPr lang="ru-RU" sz="1100" b="1" i="1" dirty="0" err="1"/>
              <a:t>попада</a:t>
            </a:r>
            <a:r>
              <a:rPr lang="ru-RU" sz="1100" b="1" i="1" dirty="0"/>
              <a:t> в компания на приятели на </a:t>
            </a:r>
            <a:r>
              <a:rPr lang="ru-RU" sz="1100" b="1" i="1" dirty="0" err="1"/>
              <a:t>Димов</a:t>
            </a:r>
            <a:r>
              <a:rPr lang="ru-RU" sz="1100" b="1" i="1" dirty="0"/>
              <a:t>, </a:t>
            </a:r>
          </a:p>
          <a:p>
            <a:pPr lvl="0" algn="just"/>
            <a:r>
              <a:rPr lang="ru-RU" sz="1100" b="1" i="1" dirty="0"/>
              <a:t>той я </a:t>
            </a:r>
            <a:r>
              <a:rPr lang="ru-RU" sz="1100" b="1" i="1" dirty="0" err="1"/>
              <a:t>харесва</a:t>
            </a:r>
            <a:r>
              <a:rPr lang="ru-RU" sz="1100" b="1" i="1" dirty="0"/>
              <a:t> и я </a:t>
            </a:r>
            <a:r>
              <a:rPr lang="ru-RU" sz="1100" b="1" i="1" dirty="0" err="1"/>
              <a:t>кани</a:t>
            </a:r>
            <a:r>
              <a:rPr lang="ru-RU" sz="1100" b="1" i="1" dirty="0"/>
              <a:t> на вечеря в </a:t>
            </a:r>
            <a:r>
              <a:rPr lang="ru-RU" sz="1100" b="1" i="1" dirty="0" err="1"/>
              <a:t>ресторант</a:t>
            </a:r>
            <a:r>
              <a:rPr lang="ru-RU" sz="1100" b="1" i="1" dirty="0"/>
              <a:t> „</a:t>
            </a:r>
            <a:r>
              <a:rPr lang="ru-RU" sz="1100" b="1" i="1" dirty="0" err="1"/>
              <a:t>България</a:t>
            </a:r>
            <a:r>
              <a:rPr lang="ru-RU" sz="1100" b="1" i="1" dirty="0"/>
              <a:t>”, води я и в </a:t>
            </a:r>
            <a:r>
              <a:rPr lang="ru-RU" sz="1100" b="1" i="1" dirty="0" err="1"/>
              <a:t>модната</a:t>
            </a:r>
            <a:r>
              <a:rPr lang="ru-RU" sz="1100" b="1" i="1" dirty="0"/>
              <a:t> по </a:t>
            </a:r>
            <a:r>
              <a:rPr lang="ru-RU" sz="1100" b="1" i="1" dirty="0" err="1"/>
              <a:t>онова</a:t>
            </a:r>
            <a:r>
              <a:rPr lang="ru-RU" sz="1100" b="1" i="1" dirty="0"/>
              <a:t> </a:t>
            </a:r>
            <a:r>
              <a:rPr lang="ru-RU" sz="1100" b="1" i="1" dirty="0" err="1"/>
              <a:t>време</a:t>
            </a:r>
            <a:r>
              <a:rPr lang="ru-RU" sz="1100" b="1" i="1" dirty="0"/>
              <a:t> </a:t>
            </a:r>
            <a:r>
              <a:rPr lang="ru-RU" sz="1100" b="1" i="1" dirty="0" err="1"/>
              <a:t>сладкарница</a:t>
            </a:r>
            <a:r>
              <a:rPr lang="ru-RU" sz="1100" b="1" i="1" dirty="0"/>
              <a:t> „</a:t>
            </a:r>
            <a:r>
              <a:rPr lang="ru-RU" sz="1100" b="1" i="1" dirty="0" err="1"/>
              <a:t>Китев</a:t>
            </a:r>
            <a:r>
              <a:rPr lang="ru-RU" sz="1100" b="1" i="1" dirty="0"/>
              <a:t>” на </a:t>
            </a:r>
          </a:p>
          <a:p>
            <a:pPr lvl="0" algn="just"/>
            <a:r>
              <a:rPr lang="ru-RU" sz="1100" b="1" i="1" dirty="0"/>
              <a:t>ул. „Ангел </a:t>
            </a:r>
            <a:r>
              <a:rPr lang="ru-RU" sz="1100" b="1" i="1" dirty="0" err="1"/>
              <a:t>Кънчев</a:t>
            </a:r>
            <a:r>
              <a:rPr lang="ru-RU" sz="1100" b="1" i="1" dirty="0"/>
              <a:t>”. Един </a:t>
            </a:r>
            <a:r>
              <a:rPr lang="ru-RU" sz="1100" b="1" i="1" dirty="0" err="1"/>
              <a:t>ден</a:t>
            </a:r>
            <a:r>
              <a:rPr lang="ru-RU" sz="1100" b="1" i="1" dirty="0"/>
              <a:t> я </a:t>
            </a:r>
            <a:r>
              <a:rPr lang="ru-RU" sz="1100" b="1" i="1" dirty="0" err="1"/>
              <a:t>привиква</a:t>
            </a:r>
            <a:r>
              <a:rPr lang="ru-RU" sz="1100" b="1" i="1" dirty="0"/>
              <a:t> пред </a:t>
            </a:r>
            <a:r>
              <a:rPr lang="ru-RU" sz="1100" b="1" i="1" dirty="0" err="1"/>
              <a:t>черквата</a:t>
            </a:r>
            <a:r>
              <a:rPr lang="ru-RU" sz="1100" b="1" i="1" dirty="0"/>
              <a:t> в </a:t>
            </a:r>
            <a:r>
              <a:rPr lang="ru-RU" sz="1100" b="1" i="1" dirty="0" err="1"/>
              <a:t>Дупница</a:t>
            </a:r>
            <a:r>
              <a:rPr lang="ru-RU" sz="1100" b="1" i="1" dirty="0"/>
              <a:t>, </a:t>
            </a:r>
            <a:r>
              <a:rPr lang="ru-RU" sz="1100" b="1" i="1" dirty="0" err="1"/>
              <a:t>където</a:t>
            </a:r>
            <a:r>
              <a:rPr lang="ru-RU" sz="1100" b="1" i="1" dirty="0"/>
              <a:t> ѝ </a:t>
            </a:r>
            <a:r>
              <a:rPr lang="ru-RU" sz="1100" b="1" i="1" dirty="0" err="1"/>
              <a:t>прави</a:t>
            </a:r>
            <a:r>
              <a:rPr lang="ru-RU" sz="1100" b="1" i="1" dirty="0"/>
              <a:t> </a:t>
            </a:r>
            <a:r>
              <a:rPr lang="ru-RU" sz="1100" b="1" i="1" dirty="0" err="1"/>
              <a:t>изненадващо</a:t>
            </a:r>
            <a:r>
              <a:rPr lang="ru-RU" sz="1100" b="1" i="1" dirty="0"/>
              <a:t> предложение за брак. </a:t>
            </a:r>
            <a:r>
              <a:rPr lang="ru-RU" sz="1100" b="1" i="1" dirty="0" err="1"/>
              <a:t>Казват</a:t>
            </a:r>
            <a:r>
              <a:rPr lang="ru-RU" sz="1100" b="1" i="1" dirty="0"/>
              <a:t>, че без да иска, </a:t>
            </a:r>
            <a:r>
              <a:rPr lang="ru-RU" sz="1100" b="1" i="1" dirty="0" err="1"/>
              <a:t>Димов</a:t>
            </a:r>
            <a:r>
              <a:rPr lang="ru-RU" sz="1100" b="1" i="1" dirty="0"/>
              <a:t> </a:t>
            </a:r>
            <a:r>
              <a:rPr lang="ru-RU" sz="1100" b="1" i="1" dirty="0" err="1"/>
              <a:t>повтаря</a:t>
            </a:r>
            <a:r>
              <a:rPr lang="ru-RU" sz="1100" b="1" i="1" dirty="0"/>
              <a:t> </a:t>
            </a:r>
            <a:r>
              <a:rPr lang="ru-RU" sz="1100" b="1" i="1" dirty="0" err="1"/>
              <a:t>ексцентричностите</a:t>
            </a:r>
            <a:r>
              <a:rPr lang="ru-RU" sz="1100" b="1" i="1" dirty="0"/>
              <a:t> на майка си и </a:t>
            </a:r>
            <a:r>
              <a:rPr lang="ru-RU" sz="1100" b="1" i="1" dirty="0" err="1"/>
              <a:t>това</a:t>
            </a:r>
            <a:r>
              <a:rPr lang="ru-RU" sz="1100" b="1" i="1" dirty="0"/>
              <a:t> </a:t>
            </a:r>
            <a:r>
              <a:rPr lang="ru-RU" sz="1100" b="1" i="1" dirty="0" err="1"/>
              <a:t>съсипва</a:t>
            </a:r>
            <a:r>
              <a:rPr lang="ru-RU" sz="1100" b="1" i="1" dirty="0"/>
              <a:t> </a:t>
            </a:r>
            <a:r>
              <a:rPr lang="ru-RU" sz="1100" b="1" i="1" dirty="0" err="1"/>
              <a:t>нещата</a:t>
            </a:r>
            <a:r>
              <a:rPr lang="ru-RU" sz="1100" b="1" i="1" dirty="0"/>
              <a:t>. </a:t>
            </a:r>
            <a:r>
              <a:rPr lang="ru-RU" sz="1100" b="1" i="1" dirty="0" err="1"/>
              <a:t>Първородната</a:t>
            </a:r>
            <a:r>
              <a:rPr lang="ru-RU" sz="1100" b="1" i="1" dirty="0"/>
              <a:t> </a:t>
            </a:r>
            <a:r>
              <a:rPr lang="ru-RU" sz="1100" b="1" i="1" dirty="0" err="1"/>
              <a:t>му</a:t>
            </a:r>
            <a:r>
              <a:rPr lang="ru-RU" sz="1100" b="1" i="1" dirty="0"/>
              <a:t> </a:t>
            </a:r>
            <a:r>
              <a:rPr lang="ru-RU" sz="1100" b="1" i="1" dirty="0" err="1"/>
              <a:t>дъщеря</a:t>
            </a:r>
            <a:r>
              <a:rPr lang="ru-RU" sz="1100" b="1" i="1" dirty="0"/>
              <a:t> </a:t>
            </a:r>
            <a:r>
              <a:rPr lang="ru-RU" sz="1100" b="1" i="1" dirty="0" err="1"/>
              <a:t>Сибила</a:t>
            </a:r>
            <a:r>
              <a:rPr lang="ru-RU" sz="1100" b="1" i="1" dirty="0"/>
              <a:t> се </a:t>
            </a:r>
            <a:r>
              <a:rPr lang="ru-RU" sz="1100" b="1" i="1" dirty="0" err="1"/>
              <a:t>ражда</a:t>
            </a:r>
            <a:r>
              <a:rPr lang="ru-RU" sz="1100" b="1" i="1" dirty="0"/>
              <a:t> </a:t>
            </a:r>
            <a:r>
              <a:rPr lang="ru-RU" sz="1100" b="1" i="1" dirty="0" err="1"/>
              <a:t>през</a:t>
            </a:r>
            <a:r>
              <a:rPr lang="ru-RU" sz="1100" b="1" i="1" dirty="0"/>
              <a:t> 1947 г. </a:t>
            </a:r>
            <a:r>
              <a:rPr lang="ru-RU" sz="1100" b="1" i="1" dirty="0" err="1"/>
              <a:t>Момичето</a:t>
            </a:r>
            <a:r>
              <a:rPr lang="ru-RU" sz="1100" b="1" i="1" dirty="0"/>
              <a:t> </a:t>
            </a:r>
            <a:r>
              <a:rPr lang="ru-RU" sz="1100" b="1" i="1" dirty="0" err="1"/>
              <a:t>израства</a:t>
            </a:r>
            <a:r>
              <a:rPr lang="ru-RU" sz="1100" b="1" i="1" dirty="0"/>
              <a:t> в </a:t>
            </a:r>
            <a:r>
              <a:rPr lang="ru-RU" sz="1100" b="1" i="1" dirty="0" err="1"/>
              <a:t>прекрасната</a:t>
            </a:r>
            <a:r>
              <a:rPr lang="ru-RU" sz="1100" b="1" i="1" dirty="0"/>
              <a:t> </a:t>
            </a:r>
            <a:r>
              <a:rPr lang="ru-RU" sz="1100" b="1" i="1" dirty="0" err="1"/>
              <a:t>двуетажна</a:t>
            </a:r>
            <a:r>
              <a:rPr lang="ru-RU" sz="1100" b="1" i="1" dirty="0"/>
              <a:t> </a:t>
            </a:r>
            <a:r>
              <a:rPr lang="ru-RU" sz="1100" b="1" i="1" dirty="0" err="1"/>
              <a:t>къща</a:t>
            </a:r>
            <a:r>
              <a:rPr lang="ru-RU" sz="1100" b="1" i="1" dirty="0"/>
              <a:t> на </a:t>
            </a:r>
            <a:r>
              <a:rPr lang="ru-RU" sz="1100" b="1" i="1" dirty="0" err="1"/>
              <a:t>днешната</a:t>
            </a:r>
            <a:r>
              <a:rPr lang="ru-RU" sz="1100" b="1" i="1" dirty="0"/>
              <a:t> улица „</a:t>
            </a:r>
            <a:r>
              <a:rPr lang="ru-RU" sz="1100" b="1" i="1" dirty="0" err="1"/>
              <a:t>Димитър</a:t>
            </a:r>
            <a:r>
              <a:rPr lang="ru-RU" sz="1100" b="1" i="1" dirty="0"/>
              <a:t> </a:t>
            </a:r>
            <a:r>
              <a:rPr lang="ru-RU" sz="1100" b="1" i="1" dirty="0" err="1"/>
              <a:t>Димов</a:t>
            </a:r>
            <a:r>
              <a:rPr lang="ru-RU" sz="1100" b="1" i="1" dirty="0"/>
              <a:t>”, в </a:t>
            </a:r>
            <a:r>
              <a:rPr lang="ru-RU" sz="1100" b="1" i="1" dirty="0" err="1"/>
              <a:t>тихата</a:t>
            </a:r>
            <a:r>
              <a:rPr lang="ru-RU" sz="1100" b="1" i="1" dirty="0"/>
              <a:t> и уютна махала.</a:t>
            </a:r>
            <a:endParaRPr lang="en-US" altLang="ko-KR" sz="1100" dirty="0">
              <a:solidFill>
                <a:schemeClr val="accent2"/>
              </a:solidFill>
            </a:endParaRPr>
          </a:p>
        </p:txBody>
      </p:sp>
      <p:pic>
        <p:nvPicPr>
          <p:cNvPr id="9" name="Picture 2" descr="D:\Fullppt\005-PNG이미지\모니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054" y="1059663"/>
            <a:ext cx="2559892" cy="252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99592" y="4417738"/>
            <a:ext cx="824440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 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1E3AEDD-C0AD-4258-8958-0F6AE3B44DFC}"/>
              </a:ext>
            </a:extLst>
          </p:cNvPr>
          <p:cNvPicPr>
            <a:picLocks noGrp="1" noChangeAspect="1" noChangeArrowheads="1"/>
          </p:cNvPicPr>
          <p:nvPr>
            <p:ph type="pic" idx="14"/>
          </p:nvPr>
        </p:nvPicPr>
        <p:blipFill>
          <a:blip r:embed="rId3"/>
          <a:srcRect t="26902" b="26902"/>
          <a:stretch>
            <a:fillRect/>
          </a:stretch>
        </p:blipFill>
        <p:spPr bwMode="auto">
          <a:xfrm>
            <a:off x="1555750" y="1803786"/>
            <a:ext cx="1874838" cy="1273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6" descr="http://www.monitor.bg/img/?id=82598&amp;sz=2">
            <a:extLst>
              <a:ext uri="{FF2B5EF4-FFF2-40B4-BE49-F238E27FC236}">
                <a16:creationId xmlns:a16="http://schemas.microsoft.com/office/drawing/2014/main" id="{7480DCF1-00BA-458A-9D3F-B8A15A199B80}"/>
              </a:ext>
            </a:extLst>
          </p:cNvPr>
          <p:cNvPicPr>
            <a:picLocks noGrp="1" noChangeAspect="1" noChangeArrowheads="1"/>
          </p:cNvPicPr>
          <p:nvPr>
            <p:ph type="pic" idx="15"/>
          </p:nvPr>
        </p:nvPicPr>
        <p:blipFill>
          <a:blip r:embed="rId4"/>
          <a:srcRect t="2198" b="2198"/>
          <a:stretch>
            <a:fillRect/>
          </a:stretch>
        </p:blipFill>
        <p:spPr bwMode="auto">
          <a:xfrm>
            <a:off x="3375586" y="1182455"/>
            <a:ext cx="2347912" cy="1604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0E8A4EE1-0C96-45F1-A1C3-589187F43636}"/>
              </a:ext>
            </a:extLst>
          </p:cNvPr>
          <p:cNvPicPr>
            <a:picLocks noGrp="1" noChangeAspect="1" noChangeArrowheads="1"/>
          </p:cNvPicPr>
          <p:nvPr>
            <p:ph type="pic" idx="16"/>
          </p:nvPr>
        </p:nvPicPr>
        <p:blipFill>
          <a:blip r:embed="rId5"/>
          <a:srcRect t="4728" b="4728"/>
          <a:stretch>
            <a:fillRect/>
          </a:stretch>
        </p:blipFill>
        <p:spPr bwMode="auto">
          <a:xfrm>
            <a:off x="5686425" y="1803786"/>
            <a:ext cx="1874838" cy="1273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8255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Картина 20">
            <a:extLst>
              <a:ext uri="{FF2B5EF4-FFF2-40B4-BE49-F238E27FC236}">
                <a16:creationId xmlns:a16="http://schemas.microsoft.com/office/drawing/2014/main" id="{3A1EA283-FF41-4319-9D97-428642813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103" y="1138324"/>
            <a:ext cx="1230882" cy="1579477"/>
          </a:xfrm>
          <a:prstGeom prst="rect">
            <a:avLst/>
          </a:prstGeom>
        </p:spPr>
      </p:pic>
      <p:pic>
        <p:nvPicPr>
          <p:cNvPr id="18" name="Картина 17">
            <a:extLst>
              <a:ext uri="{FF2B5EF4-FFF2-40B4-BE49-F238E27FC236}">
                <a16:creationId xmlns:a16="http://schemas.microsoft.com/office/drawing/2014/main" id="{AF0A32BE-9241-4496-A918-75C098FB8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184" y="1155490"/>
            <a:ext cx="1165704" cy="1398693"/>
          </a:xfrm>
          <a:prstGeom prst="rect">
            <a:avLst/>
          </a:prstGeom>
        </p:spPr>
      </p:pic>
      <p:pic>
        <p:nvPicPr>
          <p:cNvPr id="15" name="Картина 14">
            <a:extLst>
              <a:ext uri="{FF2B5EF4-FFF2-40B4-BE49-F238E27FC236}">
                <a16:creationId xmlns:a16="http://schemas.microsoft.com/office/drawing/2014/main" id="{6B48ED59-3A8C-40D8-B367-88B9266B4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031" y="1104747"/>
            <a:ext cx="1212854" cy="1586589"/>
          </a:xfrm>
          <a:prstGeom prst="rect">
            <a:avLst/>
          </a:prstGeom>
        </p:spPr>
      </p:pic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771F8FCD-523F-4369-A821-D3469FDB6B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6879" y="1135379"/>
            <a:ext cx="1195905" cy="1586593"/>
          </a:xfrm>
          <a:prstGeom prst="rect">
            <a:avLst/>
          </a:prstGeom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6FE8CE19-6341-4C2E-AF82-D2FAFD6CD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b="1818"/>
          <a:stretch>
            <a:fillRect/>
          </a:stretch>
        </p:blipFill>
        <p:spPr bwMode="auto">
          <a:xfrm>
            <a:off x="863015" y="1158715"/>
            <a:ext cx="1044689" cy="1620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>
            <a:off x="395536" y="2747838"/>
            <a:ext cx="8424936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altLang="ko-KR" dirty="0"/>
              <a:t>Произведения</a:t>
            </a:r>
            <a:endParaRPr lang="ko-KR" altLang="en-US" dirty="0"/>
          </a:p>
        </p:txBody>
      </p:sp>
      <p:sp>
        <p:nvSpPr>
          <p:cNvPr id="4" name="직사각형 1"/>
          <p:cNvSpPr/>
          <p:nvPr/>
        </p:nvSpPr>
        <p:spPr>
          <a:xfrm>
            <a:off x="779302" y="2531838"/>
            <a:ext cx="1260000" cy="432000"/>
          </a:xfrm>
          <a:prstGeom prst="rect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altLang="ko-KR" b="1" dirty="0">
                <a:solidFill>
                  <a:schemeClr val="bg1"/>
                </a:solidFill>
                <a:cs typeface="Arial" pitchFamily="34" charset="0"/>
              </a:rPr>
              <a:t>1938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직사각형 1"/>
          <p:cNvSpPr/>
          <p:nvPr/>
        </p:nvSpPr>
        <p:spPr>
          <a:xfrm>
            <a:off x="2346880" y="2531838"/>
            <a:ext cx="1260000" cy="432000"/>
          </a:xfrm>
          <a:prstGeom prst="rect">
            <a:avLst/>
          </a:prstGeom>
          <a:solidFill>
            <a:schemeClr val="accent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altLang="ko-KR" b="1" dirty="0">
                <a:solidFill>
                  <a:schemeClr val="bg1"/>
                </a:solidFill>
                <a:cs typeface="Arial" pitchFamily="34" charset="0"/>
              </a:rPr>
              <a:t>1945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직사각형 1"/>
          <p:cNvSpPr/>
          <p:nvPr/>
        </p:nvSpPr>
        <p:spPr>
          <a:xfrm>
            <a:off x="3914458" y="2531838"/>
            <a:ext cx="1260000" cy="432000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altLang="ko-KR" b="1" dirty="0">
                <a:solidFill>
                  <a:schemeClr val="bg1"/>
                </a:solidFill>
                <a:cs typeface="Arial" pitchFamily="34" charset="0"/>
              </a:rPr>
              <a:t>1951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직사각형 1"/>
          <p:cNvSpPr/>
          <p:nvPr/>
        </p:nvSpPr>
        <p:spPr>
          <a:xfrm>
            <a:off x="5482036" y="2531838"/>
            <a:ext cx="1260000" cy="432000"/>
          </a:xfrm>
          <a:prstGeom prst="rect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altLang="ko-KR" b="1" dirty="0">
                <a:solidFill>
                  <a:schemeClr val="bg1"/>
                </a:solidFill>
                <a:cs typeface="Arial" pitchFamily="34" charset="0"/>
              </a:rPr>
              <a:t>1954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직사각형 1"/>
          <p:cNvSpPr/>
          <p:nvPr/>
        </p:nvSpPr>
        <p:spPr>
          <a:xfrm>
            <a:off x="7049613" y="2531838"/>
            <a:ext cx="1260000" cy="432000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altLang="ko-KR" b="1" dirty="0">
                <a:solidFill>
                  <a:schemeClr val="bg1"/>
                </a:solidFill>
                <a:cs typeface="Arial" pitchFamily="34" charset="0"/>
              </a:rPr>
              <a:t>1959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51520" y="3120242"/>
            <a:ext cx="1865612" cy="1529704"/>
            <a:chOff x="596975" y="3119234"/>
            <a:chExt cx="1520156" cy="1404543"/>
          </a:xfrm>
        </p:grpSpPr>
        <p:sp>
          <p:nvSpPr>
            <p:cNvPr id="13" name="TextBox 12"/>
            <p:cNvSpPr txBox="1"/>
            <p:nvPr/>
          </p:nvSpPr>
          <p:spPr>
            <a:xfrm>
              <a:off x="596975" y="3421659"/>
              <a:ext cx="1520156" cy="11021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200" dirty="0" err="1">
                  <a:solidFill>
                    <a:schemeClr val="bg1"/>
                  </a:solidFill>
                </a:rPr>
                <a:t>Докато</a:t>
              </a:r>
              <a:r>
                <a:rPr lang="ru-RU" sz="1200" dirty="0">
                  <a:solidFill>
                    <a:schemeClr val="bg1"/>
                  </a:solidFill>
                </a:rPr>
                <a:t> </a:t>
              </a:r>
              <a:r>
                <a:rPr lang="ru-RU" sz="1200" dirty="0" err="1">
                  <a:solidFill>
                    <a:schemeClr val="bg1"/>
                  </a:solidFill>
                </a:rPr>
                <a:t>практикува</a:t>
              </a:r>
              <a:r>
                <a:rPr lang="ru-RU" sz="1200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ru-RU" sz="1200" dirty="0" err="1">
                  <a:solidFill>
                    <a:schemeClr val="bg1"/>
                  </a:solidFill>
                </a:rPr>
                <a:t>като</a:t>
              </a:r>
              <a:r>
                <a:rPr lang="ru-RU" sz="1200" dirty="0">
                  <a:solidFill>
                    <a:schemeClr val="bg1"/>
                  </a:solidFill>
                </a:rPr>
                <a:t> ветеринар, </a:t>
              </a:r>
              <a:r>
                <a:rPr lang="ru-RU" sz="1200" dirty="0" err="1">
                  <a:solidFill>
                    <a:schemeClr val="bg1"/>
                  </a:solidFill>
                </a:rPr>
                <a:t>през</a:t>
              </a:r>
              <a:r>
                <a:rPr lang="ru-RU" sz="1200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1938 година </a:t>
              </a:r>
              <a:r>
                <a:rPr lang="ru-RU" sz="1200" dirty="0" err="1">
                  <a:solidFill>
                    <a:schemeClr val="bg1"/>
                  </a:solidFill>
                </a:rPr>
                <a:t>Димов</a:t>
              </a:r>
              <a:r>
                <a:rPr lang="ru-RU" sz="1200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вече </a:t>
              </a:r>
              <a:r>
                <a:rPr lang="ru-RU" sz="1200" dirty="0" err="1">
                  <a:solidFill>
                    <a:schemeClr val="bg1"/>
                  </a:solidFill>
                </a:rPr>
                <a:t>дебютира</a:t>
              </a:r>
              <a:r>
                <a:rPr lang="ru-RU" sz="1200" dirty="0">
                  <a:solidFill>
                    <a:schemeClr val="bg1"/>
                  </a:solidFill>
                </a:rPr>
                <a:t> с </a:t>
              </a:r>
            </a:p>
            <a:p>
              <a:pPr algn="ctr"/>
              <a:r>
                <a:rPr lang="ru-RU" sz="1200" dirty="0">
                  <a:solidFill>
                    <a:schemeClr val="bg1"/>
                  </a:solidFill>
                </a:rPr>
                <a:t>романа „Поручик Бенц”.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4324" y="3119234"/>
              <a:ext cx="1402807" cy="25433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bg-BG" altLang="ko-KR" sz="1200" b="1" dirty="0">
                  <a:solidFill>
                    <a:schemeClr val="bg1"/>
                  </a:solidFill>
                  <a:cs typeface="Arial" pitchFamily="34" charset="0"/>
                </a:rPr>
                <a:t>„Поручик Бенц“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117132" y="3015569"/>
            <a:ext cx="1568009" cy="1881637"/>
            <a:chOff x="2117132" y="3015569"/>
            <a:chExt cx="1568009" cy="1881637"/>
          </a:xfrm>
        </p:grpSpPr>
        <p:sp>
          <p:nvSpPr>
            <p:cNvPr id="16" name="TextBox 15"/>
            <p:cNvSpPr txBox="1"/>
            <p:nvPr/>
          </p:nvSpPr>
          <p:spPr>
            <a:xfrm>
              <a:off x="2117132" y="3512211"/>
              <a:ext cx="1568009" cy="138499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bg-BG" altLang="ko-KR" sz="1200" dirty="0">
                  <a:solidFill>
                    <a:schemeClr val="bg1"/>
                  </a:solidFill>
                  <a:cs typeface="Arial" pitchFamily="34" charset="0"/>
                </a:rPr>
                <a:t>Отразява трагедията на Фани Хорн, озовала се в Испания по време на Гражданската война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82334" y="3015569"/>
              <a:ext cx="140280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bg-BG" altLang="ko-KR" sz="1200" b="1" dirty="0">
                  <a:solidFill>
                    <a:schemeClr val="bg1"/>
                  </a:solidFill>
                  <a:cs typeface="Arial" pitchFamily="34" charset="0"/>
                </a:rPr>
                <a:t>„Осъдени души“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850344" y="2963838"/>
            <a:ext cx="1402807" cy="2179659"/>
            <a:chOff x="3850344" y="3015569"/>
            <a:chExt cx="1402807" cy="1557314"/>
          </a:xfrm>
        </p:grpSpPr>
        <p:sp>
          <p:nvSpPr>
            <p:cNvPr id="19" name="TextBox 18"/>
            <p:cNvSpPr txBox="1"/>
            <p:nvPr/>
          </p:nvSpPr>
          <p:spPr>
            <a:xfrm>
              <a:off x="3850344" y="3372554"/>
              <a:ext cx="140280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bg-BG" altLang="ko-KR" sz="1200" dirty="0">
                  <a:solidFill>
                    <a:schemeClr val="bg1"/>
                  </a:solidFill>
                  <a:cs typeface="Arial" pitchFamily="34" charset="0"/>
                </a:rPr>
                <a:t>Още през 1946г. Е отпечатан първият откъс от романа, озаглавен „Тютюнев склад“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50344" y="3015569"/>
              <a:ext cx="140280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bg-BG" altLang="ko-KR" sz="1200" b="1" dirty="0">
                  <a:solidFill>
                    <a:schemeClr val="bg1"/>
                  </a:solidFill>
                  <a:cs typeface="Arial" pitchFamily="34" charset="0"/>
                </a:rPr>
                <a:t>„Тютюн“ – първа част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174458" y="3015570"/>
            <a:ext cx="1811905" cy="2127924"/>
            <a:chOff x="5418354" y="3015569"/>
            <a:chExt cx="1402807" cy="1929490"/>
          </a:xfrm>
        </p:grpSpPr>
        <p:sp>
          <p:nvSpPr>
            <p:cNvPr id="22" name="TextBox 21"/>
            <p:cNvSpPr txBox="1"/>
            <p:nvPr/>
          </p:nvSpPr>
          <p:spPr>
            <a:xfrm>
              <a:off x="5496183" y="3432800"/>
              <a:ext cx="1324978" cy="15122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bg-BG" altLang="ko-KR" sz="1200" dirty="0">
                  <a:solidFill>
                    <a:schemeClr val="bg1"/>
                  </a:solidFill>
                  <a:cs typeface="Arial" pitchFamily="34" charset="0"/>
                </a:rPr>
                <a:t>След злополучния процес срещу автора и нападките на критиците, Димов преработва  творбата си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18354" y="3015569"/>
              <a:ext cx="140280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bg-BG" altLang="ko-KR" sz="1200" b="1" dirty="0">
                  <a:solidFill>
                    <a:schemeClr val="bg1"/>
                  </a:solidFill>
                  <a:cs typeface="Arial" pitchFamily="34" charset="0"/>
                </a:rPr>
                <a:t>„Тютюн“ – втора част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986364" y="3107902"/>
            <a:ext cx="1402807" cy="1280315"/>
            <a:chOff x="6986364" y="3107902"/>
            <a:chExt cx="1402807" cy="1280315"/>
          </a:xfrm>
        </p:grpSpPr>
        <p:sp>
          <p:nvSpPr>
            <p:cNvPr id="25" name="TextBox 24"/>
            <p:cNvSpPr txBox="1"/>
            <p:nvPr/>
          </p:nvSpPr>
          <p:spPr>
            <a:xfrm>
              <a:off x="6986364" y="3557220"/>
              <a:ext cx="140280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bg-BG" altLang="ko-KR" sz="1200" dirty="0">
                  <a:solidFill>
                    <a:schemeClr val="bg1"/>
                  </a:solidFill>
                  <a:cs typeface="Arial" pitchFamily="34" charset="0"/>
                </a:rPr>
                <a:t>„Жени с минало“</a:t>
              </a:r>
            </a:p>
            <a:p>
              <a:pPr algn="ctr"/>
              <a:r>
                <a:rPr lang="bg-BG" altLang="ko-KR" sz="1200" dirty="0">
                  <a:solidFill>
                    <a:schemeClr val="bg1"/>
                  </a:solidFill>
                  <a:cs typeface="Arial" pitchFamily="34" charset="0"/>
                </a:rPr>
                <a:t>„Виновният“</a:t>
              </a:r>
            </a:p>
            <a:p>
              <a:pPr algn="ctr"/>
              <a:r>
                <a:rPr lang="bg-BG" altLang="ko-KR" sz="1200" dirty="0">
                  <a:solidFill>
                    <a:schemeClr val="bg1"/>
                  </a:solidFill>
                  <a:cs typeface="Arial" pitchFamily="34" charset="0"/>
                </a:rPr>
                <a:t>„Почивка в Арко Ирис“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86364" y="3107902"/>
              <a:ext cx="140280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bg-BG" altLang="ko-KR" sz="1200" b="1" dirty="0">
                  <a:solidFill>
                    <a:schemeClr val="bg1"/>
                  </a:solidFill>
                  <a:cs typeface="Arial" pitchFamily="34" charset="0"/>
                </a:rPr>
                <a:t>Пиеси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5441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419872" y="195486"/>
            <a:ext cx="5724128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600" dirty="0">
                <a:cs typeface="Arial" pitchFamily="34" charset="0"/>
              </a:rPr>
              <a:t>Повествователен модел</a:t>
            </a:r>
            <a:endParaRPr lang="en-US" sz="3600" dirty="0">
              <a:cs typeface="Arial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3872332" y="771550"/>
            <a:ext cx="4428135" cy="705130"/>
            <a:chOff x="3642255" y="1078632"/>
            <a:chExt cx="4428135" cy="705130"/>
          </a:xfrm>
        </p:grpSpPr>
        <p:grpSp>
          <p:nvGrpSpPr>
            <p:cNvPr id="2" name="Group 1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" name="TextBox 12"/>
            <p:cNvSpPr txBox="1"/>
            <p:nvPr/>
          </p:nvSpPr>
          <p:spPr bwMode="auto">
            <a:xfrm>
              <a:off x="4572000" y="1355126"/>
              <a:ext cx="3024336" cy="27699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Това е философско-аналитична проза.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6" name="Rounded Rectangle 5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4137097" y="1528615"/>
            <a:ext cx="4428135" cy="705130"/>
            <a:chOff x="3642255" y="1078632"/>
            <a:chExt cx="4428135" cy="705130"/>
          </a:xfrm>
        </p:grpSpPr>
        <p:grpSp>
          <p:nvGrpSpPr>
            <p:cNvPr id="86" name="Group 8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2" name="TextBox 12"/>
            <p:cNvSpPr txBox="1"/>
            <p:nvPr/>
          </p:nvSpPr>
          <p:spPr bwMode="auto">
            <a:xfrm>
              <a:off x="4572000" y="1262793"/>
              <a:ext cx="3024336" cy="461665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Авторът има усет за необикновеното и трагичното в живота.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89" name="Rounded Rectangle 8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4401862" y="2285680"/>
            <a:ext cx="4428135" cy="705130"/>
            <a:chOff x="3642255" y="1078632"/>
            <a:chExt cx="4428135" cy="705130"/>
          </a:xfrm>
        </p:grpSpPr>
        <p:grpSp>
          <p:nvGrpSpPr>
            <p:cNvPr id="96" name="Group 9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03" name="Rounded Rectangle 10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2" name="TextBox 12"/>
            <p:cNvSpPr txBox="1"/>
            <p:nvPr/>
          </p:nvSpPr>
          <p:spPr bwMode="auto">
            <a:xfrm>
              <a:off x="4572000" y="1262793"/>
              <a:ext cx="3024336" cy="461665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Основна черта в творческия подход на Димов е психологизмът.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99" name="Rounded Rectangle 9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4137097" y="3042745"/>
            <a:ext cx="4428135" cy="705130"/>
            <a:chOff x="3642255" y="1078632"/>
            <a:chExt cx="4428135" cy="705130"/>
          </a:xfrm>
        </p:grpSpPr>
        <p:grpSp>
          <p:nvGrpSpPr>
            <p:cNvPr id="106" name="Group 10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13" name="Rounded Rectangle 11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Rounded Rectangle 11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2" name="TextBox 12"/>
            <p:cNvSpPr txBox="1"/>
            <p:nvPr/>
          </p:nvSpPr>
          <p:spPr bwMode="auto">
            <a:xfrm>
              <a:off x="4581214" y="1262793"/>
              <a:ext cx="3024336" cy="461665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В творбите има единство между вътрешно преживяване и външен израз.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109" name="Rounded Rectangle 10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3872332" y="3799810"/>
            <a:ext cx="4428135" cy="705130"/>
            <a:chOff x="3642255" y="1078632"/>
            <a:chExt cx="4428135" cy="705130"/>
          </a:xfrm>
        </p:grpSpPr>
        <p:grpSp>
          <p:nvGrpSpPr>
            <p:cNvPr id="116" name="Group 11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23" name="Rounded Rectangle 12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ounded Rectangle 12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22" name="TextBox 12"/>
            <p:cNvSpPr txBox="1"/>
            <p:nvPr/>
          </p:nvSpPr>
          <p:spPr bwMode="auto">
            <a:xfrm>
              <a:off x="4572000" y="1262793"/>
              <a:ext cx="3024336" cy="461665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Връзката между жест и психологическо движение е доведена до съвършенство.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119" name="Rounded Rectangle 11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53" name="Group 114">
            <a:extLst>
              <a:ext uri="{FF2B5EF4-FFF2-40B4-BE49-F238E27FC236}">
                <a16:creationId xmlns:a16="http://schemas.microsoft.com/office/drawing/2014/main" id="{DA265B24-839D-47F7-BDEA-3476E4EE5C34}"/>
              </a:ext>
            </a:extLst>
          </p:cNvPr>
          <p:cNvGrpSpPr/>
          <p:nvPr/>
        </p:nvGrpSpPr>
        <p:grpSpPr>
          <a:xfrm>
            <a:off x="3446900" y="4595449"/>
            <a:ext cx="4428135" cy="705130"/>
            <a:chOff x="3642255" y="1078632"/>
            <a:chExt cx="4428135" cy="705130"/>
          </a:xfrm>
        </p:grpSpPr>
        <p:grpSp>
          <p:nvGrpSpPr>
            <p:cNvPr id="54" name="Group 115">
              <a:extLst>
                <a:ext uri="{FF2B5EF4-FFF2-40B4-BE49-F238E27FC236}">
                  <a16:creationId xmlns:a16="http://schemas.microsoft.com/office/drawing/2014/main" id="{E723E837-E196-4CDA-B7EA-88B4CA3670A1}"/>
                </a:ext>
              </a:extLst>
            </p:cNvPr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59" name="Rounded Rectangle 122">
                <a:extLst>
                  <a:ext uri="{FF2B5EF4-FFF2-40B4-BE49-F238E27FC236}">
                    <a16:creationId xmlns:a16="http://schemas.microsoft.com/office/drawing/2014/main" id="{D1399F3C-651B-49C2-922C-FC50BA0F0817}"/>
                  </a:ext>
                </a:extLst>
              </p:cNvPr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ounded Rectangle 123">
                <a:extLst>
                  <a:ext uri="{FF2B5EF4-FFF2-40B4-BE49-F238E27FC236}">
                    <a16:creationId xmlns:a16="http://schemas.microsoft.com/office/drawing/2014/main" id="{8C9BF0BB-4613-44F4-95F3-84B98FA6ACB0}"/>
                  </a:ext>
                </a:extLst>
              </p:cNvPr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5" name="TextBox 12">
              <a:extLst>
                <a:ext uri="{FF2B5EF4-FFF2-40B4-BE49-F238E27FC236}">
                  <a16:creationId xmlns:a16="http://schemas.microsoft.com/office/drawing/2014/main" id="{E585B551-932A-4E30-8CF5-E5D1528EA777}"/>
                </a:ext>
              </a:extLst>
            </p:cNvPr>
            <p:cNvSpPr txBox="1"/>
            <p:nvPr/>
          </p:nvSpPr>
          <p:spPr bwMode="auto">
            <a:xfrm>
              <a:off x="4572000" y="1355126"/>
              <a:ext cx="3024336" cy="27699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Димов е </a:t>
              </a:r>
              <a:r>
                <a:rPr lang="bg-BG" altLang="ko-KR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всевиждащият</a:t>
              </a:r>
              <a:r>
                <a:rPr lang="bg-BG" altLang="ko-KR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автор-съдник.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6" name="Group 117">
              <a:extLst>
                <a:ext uri="{FF2B5EF4-FFF2-40B4-BE49-F238E27FC236}">
                  <a16:creationId xmlns:a16="http://schemas.microsoft.com/office/drawing/2014/main" id="{269FFB0A-B12F-4F73-B5AF-5B9E95E61822}"/>
                </a:ext>
              </a:extLst>
            </p:cNvPr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57" name="Rounded Rectangle 118">
                <a:extLst>
                  <a:ext uri="{FF2B5EF4-FFF2-40B4-BE49-F238E27FC236}">
                    <a16:creationId xmlns:a16="http://schemas.microsoft.com/office/drawing/2014/main" id="{24BB3BA6-E178-4F48-B464-E95CA547DA91}"/>
                  </a:ext>
                </a:extLst>
              </p:cNvPr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TextBox 119">
                <a:extLst>
                  <a:ext uri="{FF2B5EF4-FFF2-40B4-BE49-F238E27FC236}">
                    <a16:creationId xmlns:a16="http://schemas.microsoft.com/office/drawing/2014/main" id="{7AAA8F66-8304-4115-9E53-CBFE90DB0AD3}"/>
                  </a:ext>
                </a:extLst>
              </p:cNvPr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bg-BG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3"/>
          <p:cNvSpPr txBox="1">
            <a:spLocks/>
          </p:cNvSpPr>
          <p:nvPr/>
        </p:nvSpPr>
        <p:spPr>
          <a:xfrm>
            <a:off x="5543372" y="123478"/>
            <a:ext cx="3205092" cy="136815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bg-BG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Литературният процес срещу романа „Тютюн“</a:t>
            </a:r>
            <a:endParaRPr lang="en-US" altLang="ko-KR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80112" y="3546762"/>
            <a:ext cx="3168352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5" name="Контейнер за картина 14" descr="Картина, която съдържа мъж, лице, очила, носене&#10;&#10;Описанието е генерирано автоматично">
            <a:extLst>
              <a:ext uri="{FF2B5EF4-FFF2-40B4-BE49-F238E27FC236}">
                <a16:creationId xmlns:a16="http://schemas.microsoft.com/office/drawing/2014/main" id="{BD15D589-ED85-4F1E-BC0F-7E4A39380B31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9" r="12069"/>
          <a:stretch>
            <a:fillRect/>
          </a:stretch>
        </p:blipFill>
        <p:spPr/>
      </p:pic>
      <p:pic>
        <p:nvPicPr>
          <p:cNvPr id="22" name="Контейнер за картина 21" descr="Картина, която съдържа текст, лице, позиращ, група&#10;&#10;Описанието е генерирано автоматично">
            <a:extLst>
              <a:ext uri="{FF2B5EF4-FFF2-40B4-BE49-F238E27FC236}">
                <a16:creationId xmlns:a16="http://schemas.microsoft.com/office/drawing/2014/main" id="{D6FCFA82-62D2-4E4B-A96D-DB1541A9B4F7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2" b="17062"/>
          <a:stretch>
            <a:fillRect/>
          </a:stretch>
        </p:blipFill>
        <p:spPr/>
      </p:pic>
      <p:pic>
        <p:nvPicPr>
          <p:cNvPr id="18" name="Контейнер за картина 17" descr="Картина, която съдържа лице&#10;&#10;Описанието е генерирано автоматично">
            <a:extLst>
              <a:ext uri="{FF2B5EF4-FFF2-40B4-BE49-F238E27FC236}">
                <a16:creationId xmlns:a16="http://schemas.microsoft.com/office/drawing/2014/main" id="{EB45F091-7692-4C9B-BCF1-D6A628093F90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7" r="17937"/>
          <a:stretch>
            <a:fillRect/>
          </a:stretch>
        </p:blipFill>
        <p:spPr/>
      </p:pic>
      <p:pic>
        <p:nvPicPr>
          <p:cNvPr id="4" name="Контейнер за картина 3" descr="Картина, която съдържа текст, маса, закрито, дървена&#10;&#10;Описанието е генерирано автоматично">
            <a:extLst>
              <a:ext uri="{FF2B5EF4-FFF2-40B4-BE49-F238E27FC236}">
                <a16:creationId xmlns:a16="http://schemas.microsoft.com/office/drawing/2014/main" id="{1BF06B47-F094-40E2-A26A-D755C5C079E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0" b="9130"/>
          <a:stretch>
            <a:fillRect/>
          </a:stretch>
        </p:blipFill>
        <p:spPr/>
      </p:pic>
      <p:pic>
        <p:nvPicPr>
          <p:cNvPr id="8" name="Контейнер за картина 7" descr="Картина, която съдържа текст, лице, черен, бял&#10;&#10;Описанието е генерирано автоматично">
            <a:extLst>
              <a:ext uri="{FF2B5EF4-FFF2-40B4-BE49-F238E27FC236}">
                <a16:creationId xmlns:a16="http://schemas.microsoft.com/office/drawing/2014/main" id="{047CBD91-CB34-4A32-AC38-71D9D9CFAAF1}"/>
              </a:ext>
            </a:extLst>
          </p:cNvPr>
          <p:cNvPicPr>
            <a:picLocks noGrp="1" noChangeAspect="1"/>
          </p:cNvPicPr>
          <p:nvPr>
            <p:ph type="pic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2" r="13652"/>
          <a:stretch>
            <a:fillRect/>
          </a:stretch>
        </p:blipFill>
        <p:spPr>
          <a:xfrm>
            <a:off x="3545632" y="205408"/>
            <a:ext cx="1512000" cy="1512168"/>
          </a:xfrm>
        </p:spPr>
      </p:pic>
      <p:pic>
        <p:nvPicPr>
          <p:cNvPr id="25" name="Контейнер за картина 24" descr="Картина, която съдържа лице, открито, позиращ&#10;&#10;Описанието е генерирано автоматично">
            <a:extLst>
              <a:ext uri="{FF2B5EF4-FFF2-40B4-BE49-F238E27FC236}">
                <a16:creationId xmlns:a16="http://schemas.microsoft.com/office/drawing/2014/main" id="{B2FD5252-6968-47E6-A3C1-525D516C0528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4" r="12444"/>
          <a:stretch>
            <a:fillRect/>
          </a:stretch>
        </p:blipFill>
        <p:spPr/>
      </p:pic>
      <p:sp>
        <p:nvSpPr>
          <p:cNvPr id="2" name="Правоъгълник 1">
            <a:extLst>
              <a:ext uri="{FF2B5EF4-FFF2-40B4-BE49-F238E27FC236}">
                <a16:creationId xmlns:a16="http://schemas.microsoft.com/office/drawing/2014/main" id="{9157BD53-39EE-415B-AD58-8C8486ACECBB}"/>
              </a:ext>
            </a:extLst>
          </p:cNvPr>
          <p:cNvSpPr/>
          <p:nvPr/>
        </p:nvSpPr>
        <p:spPr>
          <a:xfrm>
            <a:off x="5165472" y="1596738"/>
            <a:ext cx="4015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Октомври</a:t>
            </a:r>
            <a:r>
              <a:rPr lang="ru-RU" sz="1200" dirty="0"/>
              <a:t> 1951 г. – „Тютюн“ </a:t>
            </a:r>
            <a:r>
              <a:rPr lang="ru-RU" sz="1200" dirty="0" err="1"/>
              <a:t>излиза</a:t>
            </a:r>
            <a:r>
              <a:rPr lang="ru-RU" sz="1200" dirty="0"/>
              <a:t> от </a:t>
            </a:r>
            <a:r>
              <a:rPr lang="ru-RU" sz="1200" dirty="0" err="1"/>
              <a:t>печат</a:t>
            </a:r>
            <a:r>
              <a:rPr lang="ru-RU" sz="1200" dirty="0"/>
              <a:t> с </a:t>
            </a:r>
            <a:r>
              <a:rPr lang="ru-RU" sz="1200" dirty="0" err="1"/>
              <a:t>марката</a:t>
            </a:r>
            <a:r>
              <a:rPr lang="ru-RU" sz="1200" dirty="0"/>
              <a:t> на </a:t>
            </a:r>
            <a:r>
              <a:rPr lang="ru-RU" sz="1200" dirty="0" err="1"/>
              <a:t>издателство</a:t>
            </a:r>
            <a:r>
              <a:rPr lang="ru-RU" sz="1200" dirty="0"/>
              <a:t> „Народна </a:t>
            </a:r>
            <a:r>
              <a:rPr lang="ru-RU" sz="1200" dirty="0" err="1"/>
              <a:t>култура“в</a:t>
            </a:r>
            <a:r>
              <a:rPr lang="ru-RU" sz="1200" dirty="0"/>
              <a:t> тираж 4 </a:t>
            </a:r>
            <a:r>
              <a:rPr lang="ru-RU" sz="1200" dirty="0" err="1"/>
              <a:t>хиляди</a:t>
            </a:r>
            <a:r>
              <a:rPr lang="ru-RU" sz="1200" dirty="0"/>
              <a:t> </a:t>
            </a:r>
          </a:p>
          <a:p>
            <a:r>
              <a:rPr lang="ru-RU" sz="1200" dirty="0" err="1"/>
              <a:t>бройки</a:t>
            </a:r>
            <a:r>
              <a:rPr lang="ru-RU" sz="1200" dirty="0"/>
              <a:t> и за кратко </a:t>
            </a:r>
            <a:r>
              <a:rPr lang="ru-RU" sz="1200" dirty="0" err="1"/>
              <a:t>време</a:t>
            </a:r>
            <a:r>
              <a:rPr lang="ru-RU" sz="1200" dirty="0"/>
              <a:t> се </a:t>
            </a:r>
            <a:r>
              <a:rPr lang="ru-RU" sz="1200" dirty="0" err="1"/>
              <a:t>превръща</a:t>
            </a:r>
            <a:r>
              <a:rPr lang="ru-RU" sz="1200" dirty="0"/>
              <a:t> в </a:t>
            </a:r>
            <a:r>
              <a:rPr lang="ru-RU" sz="1200" dirty="0" err="1"/>
              <a:t>събитие</a:t>
            </a:r>
            <a:r>
              <a:rPr lang="ru-RU" sz="1200" dirty="0"/>
              <a:t> </a:t>
            </a:r>
          </a:p>
          <a:p>
            <a:r>
              <a:rPr lang="ru-RU" sz="1200" dirty="0"/>
              <a:t>сред </a:t>
            </a:r>
            <a:r>
              <a:rPr lang="ru-RU" sz="1200" dirty="0" err="1"/>
              <a:t>читателската</a:t>
            </a:r>
            <a:r>
              <a:rPr lang="ru-RU" sz="1200" dirty="0"/>
              <a:t> </a:t>
            </a:r>
            <a:r>
              <a:rPr lang="ru-RU" sz="1200" dirty="0" err="1"/>
              <a:t>общност</a:t>
            </a:r>
            <a:r>
              <a:rPr lang="ru-RU" sz="1200" dirty="0"/>
              <a:t>, в </a:t>
            </a:r>
            <a:r>
              <a:rPr lang="ru-RU" sz="1200" dirty="0" err="1"/>
              <a:t>обект</a:t>
            </a:r>
            <a:r>
              <a:rPr lang="ru-RU" sz="1200" dirty="0"/>
              <a:t> на </a:t>
            </a:r>
            <a:r>
              <a:rPr lang="ru-RU" sz="1200" dirty="0" err="1"/>
              <a:t>възторг</a:t>
            </a:r>
            <a:r>
              <a:rPr lang="ru-RU" sz="1200" dirty="0"/>
              <a:t> и ко-</a:t>
            </a:r>
          </a:p>
          <a:p>
            <a:r>
              <a:rPr lang="ru-RU" sz="1200" dirty="0" err="1"/>
              <a:t>легиална</a:t>
            </a:r>
            <a:r>
              <a:rPr lang="ru-RU" sz="1200" dirty="0"/>
              <a:t> </a:t>
            </a:r>
            <a:r>
              <a:rPr lang="ru-RU" sz="1200" dirty="0" err="1"/>
              <a:t>завист</a:t>
            </a:r>
            <a:r>
              <a:rPr lang="ru-RU" sz="1200" dirty="0"/>
              <a:t>.</a:t>
            </a:r>
            <a:endParaRPr lang="bg-BG" sz="1200" dirty="0"/>
          </a:p>
        </p:txBody>
      </p:sp>
      <p:sp>
        <p:nvSpPr>
          <p:cNvPr id="3" name="Правоъгълник 2">
            <a:extLst>
              <a:ext uri="{FF2B5EF4-FFF2-40B4-BE49-F238E27FC236}">
                <a16:creationId xmlns:a16="http://schemas.microsoft.com/office/drawing/2014/main" id="{E88D3425-7BFC-44CB-AA5D-328A5AE37EAA}"/>
              </a:ext>
            </a:extLst>
          </p:cNvPr>
          <p:cNvSpPr/>
          <p:nvPr/>
        </p:nvSpPr>
        <p:spPr>
          <a:xfrm rot="10800000" flipH="1" flipV="1">
            <a:off x="5543372" y="3046776"/>
            <a:ext cx="3077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8, 11 и 13 </a:t>
            </a:r>
            <a:r>
              <a:rPr lang="ru-RU" sz="1200" dirty="0" err="1"/>
              <a:t>февруари</a:t>
            </a:r>
            <a:r>
              <a:rPr lang="ru-RU" sz="1200" dirty="0"/>
              <a:t> 1952 г. – </a:t>
            </a:r>
            <a:r>
              <a:rPr lang="ru-RU" sz="1200" dirty="0" err="1"/>
              <a:t>Секциите</a:t>
            </a:r>
            <a:r>
              <a:rPr lang="ru-RU" sz="1200" dirty="0"/>
              <a:t> </a:t>
            </a:r>
          </a:p>
          <a:p>
            <a:r>
              <a:rPr lang="ru-RU" sz="1200" dirty="0"/>
              <a:t>на </a:t>
            </a:r>
            <a:r>
              <a:rPr lang="ru-RU" sz="1200" dirty="0" err="1"/>
              <a:t>белетристите</a:t>
            </a:r>
            <a:r>
              <a:rPr lang="ru-RU" sz="1200" dirty="0"/>
              <a:t> и на </a:t>
            </a:r>
            <a:r>
              <a:rPr lang="ru-RU" sz="1200" dirty="0" err="1"/>
              <a:t>критиците</a:t>
            </a:r>
            <a:r>
              <a:rPr lang="ru-RU" sz="1200" dirty="0"/>
              <a:t> в </a:t>
            </a:r>
          </a:p>
          <a:p>
            <a:r>
              <a:rPr lang="ru-RU" sz="1200" dirty="0" err="1"/>
              <a:t>Съюза</a:t>
            </a:r>
            <a:r>
              <a:rPr lang="ru-RU" sz="1200" dirty="0"/>
              <a:t> на </a:t>
            </a:r>
            <a:r>
              <a:rPr lang="ru-RU" sz="1200" dirty="0" err="1"/>
              <a:t>българските</a:t>
            </a:r>
            <a:r>
              <a:rPr lang="ru-RU" sz="1200" dirty="0"/>
              <a:t> писатели </a:t>
            </a:r>
            <a:r>
              <a:rPr lang="ru-RU" sz="1200" dirty="0" err="1"/>
              <a:t>органи-зират</a:t>
            </a:r>
            <a:r>
              <a:rPr lang="ru-RU" sz="1200" dirty="0"/>
              <a:t> </a:t>
            </a:r>
            <a:r>
              <a:rPr lang="ru-RU" sz="1200" dirty="0" err="1"/>
              <a:t>обсъждане</a:t>
            </a:r>
            <a:r>
              <a:rPr lang="ru-RU" sz="1200" dirty="0"/>
              <a:t> на „Тютюн“, на </a:t>
            </a:r>
            <a:r>
              <a:rPr lang="ru-RU" sz="1200" dirty="0" err="1"/>
              <a:t>което</a:t>
            </a:r>
            <a:r>
              <a:rPr lang="ru-RU" sz="1200" dirty="0"/>
              <a:t> </a:t>
            </a:r>
          </a:p>
          <a:p>
            <a:r>
              <a:rPr lang="ru-RU" sz="1200" dirty="0" err="1"/>
              <a:t>повечето</a:t>
            </a:r>
            <a:r>
              <a:rPr lang="ru-RU" sz="1200" dirty="0"/>
              <a:t> </a:t>
            </a:r>
            <a:r>
              <a:rPr lang="ru-RU" sz="1200" dirty="0" err="1"/>
              <a:t>изказващи</a:t>
            </a:r>
            <a:r>
              <a:rPr lang="ru-RU" sz="1200" dirty="0"/>
              <a:t> се </a:t>
            </a:r>
            <a:r>
              <a:rPr lang="ru-RU" sz="1200" dirty="0" err="1"/>
              <a:t>отричат</a:t>
            </a:r>
            <a:r>
              <a:rPr lang="ru-RU" sz="1200" dirty="0"/>
              <a:t> романа, а почти </a:t>
            </a:r>
            <a:r>
              <a:rPr lang="ru-RU" sz="1200" dirty="0" err="1"/>
              <a:t>всички</a:t>
            </a:r>
            <a:r>
              <a:rPr lang="ru-RU" sz="1200" dirty="0"/>
              <a:t> </a:t>
            </a:r>
            <a:r>
              <a:rPr lang="ru-RU" sz="1200" dirty="0" err="1"/>
              <a:t>препоръчват</a:t>
            </a:r>
            <a:r>
              <a:rPr lang="ru-RU" sz="1200" dirty="0"/>
              <a:t> </a:t>
            </a:r>
            <a:r>
              <a:rPr lang="ru-RU" sz="1200" dirty="0" err="1"/>
              <a:t>преработката</a:t>
            </a:r>
            <a:r>
              <a:rPr lang="ru-RU" sz="1200" dirty="0"/>
              <a:t> </a:t>
            </a:r>
            <a:r>
              <a:rPr lang="ru-RU" sz="1200" dirty="0" err="1"/>
              <a:t>му</a:t>
            </a:r>
            <a:r>
              <a:rPr lang="ru-RU" sz="1200" dirty="0"/>
              <a:t> с цел </a:t>
            </a:r>
            <a:r>
              <a:rPr lang="ru-RU" sz="1200" dirty="0" err="1"/>
              <a:t>по-точно</a:t>
            </a:r>
            <a:r>
              <a:rPr lang="ru-RU" sz="1200" dirty="0"/>
              <a:t> </a:t>
            </a:r>
            <a:r>
              <a:rPr lang="ru-RU" sz="1200" dirty="0" err="1"/>
              <a:t>покриване</a:t>
            </a:r>
            <a:r>
              <a:rPr lang="ru-RU" sz="1200" dirty="0"/>
              <a:t> на нор-</a:t>
            </a:r>
          </a:p>
          <a:p>
            <a:r>
              <a:rPr lang="ru-RU" sz="1200" dirty="0" err="1"/>
              <a:t>мите</a:t>
            </a:r>
            <a:r>
              <a:rPr lang="ru-RU" sz="1200" dirty="0"/>
              <a:t> на </a:t>
            </a:r>
            <a:r>
              <a:rPr lang="ru-RU" sz="1200" dirty="0" err="1"/>
              <a:t>социалистическия</a:t>
            </a:r>
            <a:r>
              <a:rPr lang="ru-RU" sz="1200" dirty="0"/>
              <a:t> </a:t>
            </a:r>
            <a:r>
              <a:rPr lang="ru-RU" sz="1200" dirty="0" err="1"/>
              <a:t>реализъм</a:t>
            </a:r>
            <a:r>
              <a:rPr lang="ru-RU" sz="1200" dirty="0"/>
              <a:t>.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1022174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419872" y="195486"/>
            <a:ext cx="5724128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3600" dirty="0">
                <a:cs typeface="Arial" pitchFamily="34" charset="0"/>
              </a:rPr>
              <a:t>Случаят „Тютюн“</a:t>
            </a:r>
            <a:endParaRPr lang="en-US" sz="3600" dirty="0">
              <a:cs typeface="Arial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3872332" y="771550"/>
            <a:ext cx="4428135" cy="705130"/>
            <a:chOff x="3642255" y="1078632"/>
            <a:chExt cx="4428135" cy="705130"/>
          </a:xfrm>
        </p:grpSpPr>
        <p:grpSp>
          <p:nvGrpSpPr>
            <p:cNvPr id="2" name="Group 1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" name="TextBox 12"/>
            <p:cNvSpPr txBox="1"/>
            <p:nvPr/>
          </p:nvSpPr>
          <p:spPr bwMode="auto">
            <a:xfrm>
              <a:off x="4365907" y="1167369"/>
              <a:ext cx="3704483" cy="507831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6 март 1952 г. – В </a:t>
              </a:r>
              <a:r>
                <a:rPr lang="ru-RU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брой</a:t>
              </a:r>
              <a:r>
                <a:rPr lang="ru-RU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10 на „</a:t>
              </a:r>
              <a:r>
                <a:rPr lang="ru-RU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Литературен</a:t>
              </a:r>
              <a:r>
                <a:rPr lang="ru-RU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фронт“ Пантелей Зарев </a:t>
              </a:r>
              <a:r>
                <a:rPr lang="ru-RU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публикува</a:t>
              </a:r>
              <a:r>
                <a:rPr lang="ru-RU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– </a:t>
              </a:r>
              <a:r>
                <a:rPr lang="ru-RU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като</a:t>
              </a:r>
              <a:r>
                <a:rPr lang="ru-RU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отрицателна</a:t>
              </a:r>
              <a:r>
                <a:rPr lang="ru-RU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рецензия – вариант на доклада си от </a:t>
              </a:r>
              <a:r>
                <a:rPr lang="ru-RU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обсъждането</a:t>
              </a:r>
              <a:r>
                <a:rPr lang="ru-RU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6" name="Rounded Rectangle 5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4137097" y="1528615"/>
            <a:ext cx="4428135" cy="705130"/>
            <a:chOff x="3642255" y="1078632"/>
            <a:chExt cx="4428135" cy="705130"/>
          </a:xfrm>
        </p:grpSpPr>
        <p:grpSp>
          <p:nvGrpSpPr>
            <p:cNvPr id="86" name="Group 8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2" name="TextBox 12"/>
            <p:cNvSpPr txBox="1"/>
            <p:nvPr/>
          </p:nvSpPr>
          <p:spPr bwMode="auto">
            <a:xfrm>
              <a:off x="4581214" y="1351655"/>
              <a:ext cx="3024336" cy="27699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89" name="Rounded Rectangle 8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1" name="TextBox 12">
              <a:extLst>
                <a:ext uri="{FF2B5EF4-FFF2-40B4-BE49-F238E27FC236}">
                  <a16:creationId xmlns:a16="http://schemas.microsoft.com/office/drawing/2014/main" id="{9EE0ACE6-D128-46DC-B137-D8E443CBEF11}"/>
                </a:ext>
              </a:extLst>
            </p:cNvPr>
            <p:cNvSpPr txBox="1"/>
            <p:nvPr/>
          </p:nvSpPr>
          <p:spPr bwMode="auto">
            <a:xfrm>
              <a:off x="4457986" y="1172211"/>
              <a:ext cx="3024336" cy="27699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102756" y="2259479"/>
            <a:ext cx="4831339" cy="705130"/>
            <a:chOff x="3239051" y="1078632"/>
            <a:chExt cx="4831339" cy="705130"/>
          </a:xfrm>
        </p:grpSpPr>
        <p:grpSp>
          <p:nvGrpSpPr>
            <p:cNvPr id="96" name="Group 9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03" name="Rounded Rectangle 10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2" name="TextBox 12"/>
            <p:cNvSpPr txBox="1"/>
            <p:nvPr/>
          </p:nvSpPr>
          <p:spPr bwMode="auto">
            <a:xfrm>
              <a:off x="4572000" y="1355126"/>
              <a:ext cx="3024336" cy="27699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3239051" y="1183694"/>
              <a:ext cx="859431" cy="483834"/>
              <a:chOff x="3239051" y="1183694"/>
              <a:chExt cx="859431" cy="483834"/>
            </a:xfrm>
          </p:grpSpPr>
          <p:sp>
            <p:nvSpPr>
              <p:cNvPr id="99" name="Rounded Rectangle 98"/>
              <p:cNvSpPr/>
              <p:nvPr/>
            </p:nvSpPr>
            <p:spPr>
              <a:xfrm>
                <a:off x="3648059" y="1183694"/>
                <a:ext cx="450423" cy="483834"/>
              </a:xfrm>
              <a:prstGeom prst="roundRect">
                <a:avLst>
                  <a:gd name="adj" fmla="val 22657"/>
                </a:avLst>
              </a:prstGeom>
              <a:solidFill>
                <a:schemeClr val="bg1"/>
              </a:solidFill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ko-KR" altLang="en-US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 flipH="1">
                <a:off x="3239051" y="1239113"/>
                <a:ext cx="480434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4328932" y="3053544"/>
            <a:ext cx="4779572" cy="705130"/>
            <a:chOff x="3642255" y="1078632"/>
            <a:chExt cx="4428135" cy="705130"/>
          </a:xfrm>
        </p:grpSpPr>
        <p:grpSp>
          <p:nvGrpSpPr>
            <p:cNvPr id="106" name="Group 10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13" name="Rounded Rectangle 11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Rounded Rectangle 11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2" name="TextBox 12"/>
            <p:cNvSpPr txBox="1"/>
            <p:nvPr/>
          </p:nvSpPr>
          <p:spPr bwMode="auto">
            <a:xfrm>
              <a:off x="4581214" y="1355126"/>
              <a:ext cx="3024336" cy="27699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109" name="Rounded Rectangle 10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3872332" y="3919028"/>
            <a:ext cx="4428135" cy="585911"/>
            <a:chOff x="3642255" y="1078632"/>
            <a:chExt cx="4428135" cy="705130"/>
          </a:xfrm>
        </p:grpSpPr>
        <p:grpSp>
          <p:nvGrpSpPr>
            <p:cNvPr id="116" name="Group 11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23" name="Rounded Rectangle 12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ounded Rectangle 12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119" name="Rounded Rectangle 11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53" name="Group 114">
            <a:extLst>
              <a:ext uri="{FF2B5EF4-FFF2-40B4-BE49-F238E27FC236}">
                <a16:creationId xmlns:a16="http://schemas.microsoft.com/office/drawing/2014/main" id="{DA265B24-839D-47F7-BDEA-3476E4EE5C34}"/>
              </a:ext>
            </a:extLst>
          </p:cNvPr>
          <p:cNvGrpSpPr/>
          <p:nvPr/>
        </p:nvGrpSpPr>
        <p:grpSpPr>
          <a:xfrm>
            <a:off x="3446900" y="4595449"/>
            <a:ext cx="4428135" cy="705130"/>
            <a:chOff x="3642255" y="1078632"/>
            <a:chExt cx="4428135" cy="705130"/>
          </a:xfrm>
        </p:grpSpPr>
        <p:grpSp>
          <p:nvGrpSpPr>
            <p:cNvPr id="54" name="Group 115">
              <a:extLst>
                <a:ext uri="{FF2B5EF4-FFF2-40B4-BE49-F238E27FC236}">
                  <a16:creationId xmlns:a16="http://schemas.microsoft.com/office/drawing/2014/main" id="{E723E837-E196-4CDA-B7EA-88B4CA3670A1}"/>
                </a:ext>
              </a:extLst>
            </p:cNvPr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59" name="Rounded Rectangle 122">
                <a:extLst>
                  <a:ext uri="{FF2B5EF4-FFF2-40B4-BE49-F238E27FC236}">
                    <a16:creationId xmlns:a16="http://schemas.microsoft.com/office/drawing/2014/main" id="{D1399F3C-651B-49C2-922C-FC50BA0F0817}"/>
                  </a:ext>
                </a:extLst>
              </p:cNvPr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ounded Rectangle 123">
                <a:extLst>
                  <a:ext uri="{FF2B5EF4-FFF2-40B4-BE49-F238E27FC236}">
                    <a16:creationId xmlns:a16="http://schemas.microsoft.com/office/drawing/2014/main" id="{8C9BF0BB-4613-44F4-95F3-84B98FA6ACB0}"/>
                  </a:ext>
                </a:extLst>
              </p:cNvPr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6" name="Group 117">
              <a:extLst>
                <a:ext uri="{FF2B5EF4-FFF2-40B4-BE49-F238E27FC236}">
                  <a16:creationId xmlns:a16="http://schemas.microsoft.com/office/drawing/2014/main" id="{269FFB0A-B12F-4F73-B5AF-5B9E95E61822}"/>
                </a:ext>
              </a:extLst>
            </p:cNvPr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57" name="Rounded Rectangle 118">
                <a:extLst>
                  <a:ext uri="{FF2B5EF4-FFF2-40B4-BE49-F238E27FC236}">
                    <a16:creationId xmlns:a16="http://schemas.microsoft.com/office/drawing/2014/main" id="{24BB3BA6-E178-4F48-B464-E95CA547DA91}"/>
                  </a:ext>
                </a:extLst>
              </p:cNvPr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TextBox 119">
                <a:extLst>
                  <a:ext uri="{FF2B5EF4-FFF2-40B4-BE49-F238E27FC236}">
                    <a16:creationId xmlns:a16="http://schemas.microsoft.com/office/drawing/2014/main" id="{7AAA8F66-8304-4115-9E53-CBFE90DB0AD3}"/>
                  </a:ext>
                </a:extLst>
              </p:cNvPr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bg-BG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4" name="Правоъгълник 13">
            <a:extLst>
              <a:ext uri="{FF2B5EF4-FFF2-40B4-BE49-F238E27FC236}">
                <a16:creationId xmlns:a16="http://schemas.microsoft.com/office/drawing/2014/main" id="{993E13FB-11A0-48AD-A181-A32580A89A45}"/>
              </a:ext>
            </a:extLst>
          </p:cNvPr>
          <p:cNvSpPr/>
          <p:nvPr/>
        </p:nvSpPr>
        <p:spPr>
          <a:xfrm>
            <a:off x="4859957" y="1426416"/>
            <a:ext cx="361161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6 март – В </a:t>
            </a:r>
            <a:r>
              <a:rPr lang="ru-RU" sz="900" dirty="0" err="1"/>
              <a:t>брой</a:t>
            </a:r>
            <a:r>
              <a:rPr lang="ru-RU" sz="900" dirty="0"/>
              <a:t> 76 на „</a:t>
            </a:r>
            <a:r>
              <a:rPr lang="ru-RU" sz="900" dirty="0" err="1"/>
              <a:t>Работническо</a:t>
            </a:r>
            <a:r>
              <a:rPr lang="ru-RU" sz="900" dirty="0"/>
              <a:t> дело“ </a:t>
            </a:r>
            <a:r>
              <a:rPr lang="ru-RU" sz="900" dirty="0" err="1"/>
              <a:t>излиза</a:t>
            </a:r>
            <a:r>
              <a:rPr lang="ru-RU" sz="900" dirty="0"/>
              <a:t> </a:t>
            </a:r>
            <a:r>
              <a:rPr lang="ru-RU" sz="900" dirty="0" err="1"/>
              <a:t>неподписаната</a:t>
            </a:r>
            <a:r>
              <a:rPr lang="ru-RU" sz="900" dirty="0"/>
              <a:t> </a:t>
            </a:r>
            <a:r>
              <a:rPr lang="ru-RU" sz="900" dirty="0" err="1"/>
              <a:t>уводна</a:t>
            </a:r>
            <a:r>
              <a:rPr lang="ru-RU" sz="900" dirty="0"/>
              <a:t> </a:t>
            </a:r>
            <a:r>
              <a:rPr lang="ru-RU" sz="900" dirty="0" err="1"/>
              <a:t>статия</a:t>
            </a:r>
            <a:r>
              <a:rPr lang="ru-RU" sz="900" dirty="0"/>
              <a:t> „За романа „Тютюн“ и </a:t>
            </a:r>
            <a:r>
              <a:rPr lang="ru-RU" sz="900" dirty="0" err="1"/>
              <a:t>неговите</a:t>
            </a:r>
            <a:r>
              <a:rPr lang="ru-RU" sz="900" dirty="0"/>
              <a:t> </a:t>
            </a:r>
            <a:r>
              <a:rPr lang="ru-RU" sz="900" dirty="0" err="1"/>
              <a:t>злополучни</a:t>
            </a:r>
            <a:r>
              <a:rPr lang="ru-RU" sz="900" dirty="0"/>
              <a:t> </a:t>
            </a:r>
            <a:r>
              <a:rPr lang="ru-RU" sz="900" dirty="0" err="1"/>
              <a:t>критици</a:t>
            </a:r>
            <a:r>
              <a:rPr lang="ru-RU" sz="900" dirty="0"/>
              <a:t>“, </a:t>
            </a:r>
            <a:r>
              <a:rPr lang="ru-RU" sz="900" dirty="0" err="1"/>
              <a:t>според</a:t>
            </a:r>
            <a:r>
              <a:rPr lang="ru-RU" sz="900" dirty="0"/>
              <a:t> </a:t>
            </a:r>
            <a:r>
              <a:rPr lang="ru-RU" sz="900" dirty="0" err="1"/>
              <a:t>която</a:t>
            </a:r>
            <a:r>
              <a:rPr lang="ru-RU" sz="900" dirty="0"/>
              <a:t> </a:t>
            </a:r>
            <a:r>
              <a:rPr lang="ru-RU" sz="900" dirty="0" err="1"/>
              <a:t>книгата</a:t>
            </a:r>
            <a:r>
              <a:rPr lang="ru-RU" sz="900" dirty="0"/>
              <a:t> на </a:t>
            </a:r>
            <a:r>
              <a:rPr lang="ru-RU" sz="900" dirty="0" err="1"/>
              <a:t>Димов</a:t>
            </a:r>
            <a:r>
              <a:rPr lang="ru-RU" sz="900" dirty="0"/>
              <a:t> е „</a:t>
            </a:r>
            <a:r>
              <a:rPr lang="ru-RU" sz="900" dirty="0" err="1"/>
              <a:t>едно</a:t>
            </a:r>
            <a:r>
              <a:rPr lang="ru-RU" sz="900" dirty="0"/>
              <a:t> от най-</a:t>
            </a:r>
            <a:r>
              <a:rPr lang="ru-RU" sz="900" dirty="0" err="1"/>
              <a:t>вълнуващите</a:t>
            </a:r>
            <a:r>
              <a:rPr lang="ru-RU" sz="900" dirty="0"/>
              <a:t> произведения, </a:t>
            </a:r>
            <a:r>
              <a:rPr lang="ru-RU" sz="900" dirty="0" err="1"/>
              <a:t>написани</a:t>
            </a:r>
            <a:r>
              <a:rPr lang="ru-RU" sz="900" dirty="0"/>
              <a:t> след </a:t>
            </a:r>
            <a:r>
              <a:rPr lang="ru-RU" sz="900" dirty="0" err="1"/>
              <a:t>Девети</a:t>
            </a:r>
            <a:r>
              <a:rPr lang="ru-RU" sz="900" dirty="0"/>
              <a:t> </a:t>
            </a:r>
            <a:r>
              <a:rPr lang="ru-RU" sz="900" dirty="0" err="1"/>
              <a:t>септември</a:t>
            </a:r>
            <a:r>
              <a:rPr lang="ru-RU" sz="900" dirty="0"/>
              <a:t>“ и „радостна победа на автора и на </a:t>
            </a:r>
            <a:r>
              <a:rPr lang="ru-RU" sz="900" dirty="0" err="1"/>
              <a:t>българската</a:t>
            </a:r>
            <a:r>
              <a:rPr lang="ru-RU" sz="900" dirty="0"/>
              <a:t> литература“.</a:t>
            </a:r>
            <a:endParaRPr lang="bg-BG" sz="900" dirty="0"/>
          </a:p>
        </p:txBody>
      </p:sp>
      <p:sp>
        <p:nvSpPr>
          <p:cNvPr id="15" name="Правоъгълник 14">
            <a:extLst>
              <a:ext uri="{FF2B5EF4-FFF2-40B4-BE49-F238E27FC236}">
                <a16:creationId xmlns:a16="http://schemas.microsoft.com/office/drawing/2014/main" id="{377F723E-A639-4D69-A790-ADE30A0F0E61}"/>
              </a:ext>
            </a:extLst>
          </p:cNvPr>
          <p:cNvSpPr/>
          <p:nvPr/>
        </p:nvSpPr>
        <p:spPr>
          <a:xfrm>
            <a:off x="5076056" y="2256507"/>
            <a:ext cx="3732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13 март 1952 г. – </a:t>
            </a:r>
            <a:r>
              <a:rPr lang="ru-RU" sz="900" dirty="0" err="1"/>
              <a:t>Още</a:t>
            </a:r>
            <a:r>
              <a:rPr lang="ru-RU" sz="900" dirty="0"/>
              <a:t> в </a:t>
            </a:r>
            <a:r>
              <a:rPr lang="ru-RU" sz="900" dirty="0" err="1"/>
              <a:t>следващия</a:t>
            </a:r>
            <a:r>
              <a:rPr lang="ru-RU" sz="900" dirty="0"/>
              <a:t> </a:t>
            </a:r>
            <a:r>
              <a:rPr lang="ru-RU" sz="900" dirty="0" err="1"/>
              <a:t>брой</a:t>
            </a:r>
            <a:r>
              <a:rPr lang="ru-RU" sz="900" dirty="0"/>
              <a:t> на </a:t>
            </a:r>
            <a:r>
              <a:rPr lang="ru-RU" sz="900" dirty="0" err="1"/>
              <a:t>официозния</a:t>
            </a:r>
            <a:r>
              <a:rPr lang="ru-RU" sz="900" dirty="0"/>
              <a:t> </a:t>
            </a:r>
            <a:r>
              <a:rPr lang="ru-RU" sz="900" dirty="0" err="1"/>
              <a:t>литературен</a:t>
            </a:r>
            <a:r>
              <a:rPr lang="ru-RU" sz="900" dirty="0"/>
              <a:t> седмичник Никола </a:t>
            </a:r>
            <a:r>
              <a:rPr lang="ru-RU" sz="900" dirty="0" err="1"/>
              <a:t>Фурнаджиев</a:t>
            </a:r>
            <a:r>
              <a:rPr lang="ru-RU" sz="900" dirty="0"/>
              <a:t> </a:t>
            </a:r>
            <a:r>
              <a:rPr lang="ru-RU" sz="900" dirty="0" err="1"/>
              <a:t>отпечатва</a:t>
            </a:r>
            <a:r>
              <a:rPr lang="ru-RU" sz="900" dirty="0"/>
              <a:t> </a:t>
            </a:r>
            <a:r>
              <a:rPr lang="ru-RU" sz="900" dirty="0" err="1"/>
              <a:t>контрастатия</a:t>
            </a:r>
            <a:r>
              <a:rPr lang="ru-RU" sz="900" dirty="0"/>
              <a:t>, в </a:t>
            </a:r>
            <a:r>
              <a:rPr lang="ru-RU" sz="900" dirty="0" err="1"/>
              <a:t>която</a:t>
            </a:r>
            <a:r>
              <a:rPr lang="ru-RU" sz="900" dirty="0"/>
              <a:t> </a:t>
            </a:r>
            <a:r>
              <a:rPr lang="ru-RU" sz="900" dirty="0" err="1"/>
              <a:t>посочва</a:t>
            </a:r>
            <a:r>
              <a:rPr lang="ru-RU" sz="900" dirty="0"/>
              <a:t> „</a:t>
            </a:r>
            <a:r>
              <a:rPr lang="ru-RU" sz="900" dirty="0" err="1"/>
              <a:t>голямото</a:t>
            </a:r>
            <a:r>
              <a:rPr lang="ru-RU" sz="900" dirty="0"/>
              <a:t> </a:t>
            </a:r>
            <a:r>
              <a:rPr lang="ru-RU" sz="900" dirty="0" err="1"/>
              <a:t>съдържание</a:t>
            </a:r>
            <a:r>
              <a:rPr lang="ru-RU" sz="900" dirty="0"/>
              <a:t>“ на „Тютюн“, а в </a:t>
            </a:r>
            <a:r>
              <a:rPr lang="ru-RU" sz="900" dirty="0" err="1"/>
              <a:t>специална</a:t>
            </a:r>
            <a:r>
              <a:rPr lang="ru-RU" sz="900" dirty="0"/>
              <a:t> </a:t>
            </a:r>
            <a:r>
              <a:rPr lang="ru-RU" sz="900" dirty="0" err="1"/>
              <a:t>бележка</a:t>
            </a:r>
            <a:r>
              <a:rPr lang="ru-RU" sz="900" dirty="0"/>
              <a:t> </a:t>
            </a:r>
            <a:r>
              <a:rPr lang="ru-RU" sz="900" dirty="0" err="1"/>
              <a:t>редакцията</a:t>
            </a:r>
            <a:r>
              <a:rPr lang="ru-RU" sz="900" dirty="0"/>
              <a:t> на вестника се </a:t>
            </a:r>
            <a:r>
              <a:rPr lang="ru-RU" sz="900" dirty="0" err="1"/>
              <a:t>разграничава</a:t>
            </a:r>
            <a:r>
              <a:rPr lang="ru-RU" sz="900" dirty="0"/>
              <a:t> от </a:t>
            </a:r>
            <a:r>
              <a:rPr lang="ru-RU" sz="900" dirty="0" err="1"/>
              <a:t>тази</a:t>
            </a:r>
            <a:r>
              <a:rPr lang="ru-RU" sz="900" dirty="0"/>
              <a:t>  на Зарев.</a:t>
            </a:r>
          </a:p>
        </p:txBody>
      </p:sp>
      <p:sp>
        <p:nvSpPr>
          <p:cNvPr id="16" name="Правоъгълник 15">
            <a:extLst>
              <a:ext uri="{FF2B5EF4-FFF2-40B4-BE49-F238E27FC236}">
                <a16:creationId xmlns:a16="http://schemas.microsoft.com/office/drawing/2014/main" id="{9F3F6DBB-1E5A-4C34-AB54-E43BFA4C7BE4}"/>
              </a:ext>
            </a:extLst>
          </p:cNvPr>
          <p:cNvSpPr/>
          <p:nvPr/>
        </p:nvSpPr>
        <p:spPr>
          <a:xfrm>
            <a:off x="5084366" y="3019275"/>
            <a:ext cx="3732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31 март – </a:t>
            </a:r>
            <a:r>
              <a:rPr lang="ru-RU" sz="900" dirty="0" err="1"/>
              <a:t>Започва</a:t>
            </a:r>
            <a:r>
              <a:rPr lang="ru-RU" sz="900" dirty="0"/>
              <a:t> </a:t>
            </a:r>
            <a:r>
              <a:rPr lang="ru-RU" sz="900" dirty="0" err="1"/>
              <a:t>събрание</a:t>
            </a:r>
            <a:r>
              <a:rPr lang="ru-RU" sz="900" dirty="0"/>
              <a:t> на </a:t>
            </a:r>
            <a:r>
              <a:rPr lang="ru-RU" sz="900" dirty="0" err="1"/>
              <a:t>партийната</a:t>
            </a:r>
            <a:r>
              <a:rPr lang="ru-RU" sz="900" dirty="0"/>
              <a:t> организация при СБП, </a:t>
            </a:r>
            <a:r>
              <a:rPr lang="ru-RU" sz="900" dirty="0" err="1"/>
              <a:t>продължило</a:t>
            </a:r>
            <a:r>
              <a:rPr lang="ru-RU" sz="900" dirty="0"/>
              <a:t> три дни[, на </a:t>
            </a:r>
            <a:r>
              <a:rPr lang="ru-RU" sz="900" dirty="0" err="1"/>
              <a:t>което</a:t>
            </a:r>
            <a:r>
              <a:rPr lang="ru-RU" sz="900" dirty="0"/>
              <a:t> </a:t>
            </a:r>
            <a:r>
              <a:rPr lang="ru-RU" sz="900" dirty="0" err="1"/>
              <a:t>отрицателите</a:t>
            </a:r>
            <a:r>
              <a:rPr lang="ru-RU" sz="900" dirty="0"/>
              <a:t> на романа </a:t>
            </a:r>
            <a:r>
              <a:rPr lang="ru-RU" sz="900" dirty="0" err="1"/>
              <a:t>са</a:t>
            </a:r>
            <a:r>
              <a:rPr lang="ru-RU" sz="900" dirty="0"/>
              <a:t> </a:t>
            </a:r>
            <a:r>
              <a:rPr lang="ru-RU" sz="900" dirty="0" err="1"/>
              <a:t>подложени</a:t>
            </a:r>
            <a:r>
              <a:rPr lang="ru-RU" sz="900" dirty="0"/>
              <a:t> на </a:t>
            </a:r>
            <a:r>
              <a:rPr lang="ru-RU" sz="900" dirty="0" err="1"/>
              <a:t>унищожителен</a:t>
            </a:r>
            <a:r>
              <a:rPr lang="ru-RU" sz="900" dirty="0"/>
              <a:t> </a:t>
            </a:r>
            <a:r>
              <a:rPr lang="ru-RU" sz="900" dirty="0" err="1"/>
              <a:t>реторически</a:t>
            </a:r>
            <a:r>
              <a:rPr lang="ru-RU" sz="900" dirty="0"/>
              <a:t> </a:t>
            </a:r>
            <a:r>
              <a:rPr lang="ru-RU" sz="900" dirty="0" err="1"/>
              <a:t>огън</a:t>
            </a:r>
            <a:r>
              <a:rPr lang="ru-RU" sz="900" dirty="0"/>
              <a:t> и почти </a:t>
            </a:r>
            <a:r>
              <a:rPr lang="ru-RU" sz="900" dirty="0" err="1"/>
              <a:t>всеки</a:t>
            </a:r>
            <a:r>
              <a:rPr lang="ru-RU" sz="900" dirty="0"/>
              <a:t> от </a:t>
            </a:r>
            <a:r>
              <a:rPr lang="ru-RU" sz="900" dirty="0" err="1"/>
              <a:t>тях</a:t>
            </a:r>
            <a:r>
              <a:rPr lang="ru-RU" sz="900" dirty="0"/>
              <a:t> си </a:t>
            </a:r>
            <a:r>
              <a:rPr lang="ru-RU" sz="900" dirty="0" err="1"/>
              <a:t>прави</a:t>
            </a:r>
            <a:r>
              <a:rPr lang="ru-RU" sz="900" dirty="0"/>
              <a:t> </a:t>
            </a:r>
            <a:r>
              <a:rPr lang="ru-RU" sz="900" dirty="0" err="1"/>
              <a:t>ритуална</a:t>
            </a:r>
            <a:r>
              <a:rPr lang="ru-RU" sz="900" dirty="0"/>
              <a:t> самокритика.</a:t>
            </a:r>
          </a:p>
        </p:txBody>
      </p:sp>
      <p:sp>
        <p:nvSpPr>
          <p:cNvPr id="17" name="Правоъгълник 16">
            <a:extLst>
              <a:ext uri="{FF2B5EF4-FFF2-40B4-BE49-F238E27FC236}">
                <a16:creationId xmlns:a16="http://schemas.microsoft.com/office/drawing/2014/main" id="{B5CFA376-05B5-406D-878C-8B9B914E46C6}"/>
              </a:ext>
            </a:extLst>
          </p:cNvPr>
          <p:cNvSpPr/>
          <p:nvPr/>
        </p:nvSpPr>
        <p:spPr>
          <a:xfrm rot="10800000" flipV="1">
            <a:off x="4802075" y="3904933"/>
            <a:ext cx="33963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 2 </a:t>
            </a:r>
            <a:r>
              <a:rPr lang="ru-RU" sz="900" dirty="0" err="1"/>
              <a:t>април</a:t>
            </a:r>
            <a:r>
              <a:rPr lang="ru-RU" sz="900" dirty="0"/>
              <a:t> – </a:t>
            </a:r>
            <a:r>
              <a:rPr lang="ru-RU" sz="900" dirty="0" err="1"/>
              <a:t>Провежда</a:t>
            </a:r>
            <a:r>
              <a:rPr lang="ru-RU" sz="900" dirty="0"/>
              <a:t> се </a:t>
            </a:r>
            <a:r>
              <a:rPr lang="ru-RU" sz="900" dirty="0" err="1"/>
              <a:t>събрание</a:t>
            </a:r>
            <a:r>
              <a:rPr lang="ru-RU" sz="900" dirty="0"/>
              <a:t> на СБП, </a:t>
            </a:r>
            <a:r>
              <a:rPr lang="ru-RU" sz="900" dirty="0" err="1"/>
              <a:t>което</a:t>
            </a:r>
            <a:r>
              <a:rPr lang="ru-RU" sz="900" dirty="0"/>
              <a:t> </a:t>
            </a:r>
            <a:r>
              <a:rPr lang="ru-RU" sz="900" dirty="0" err="1"/>
              <a:t>продължа-ва</a:t>
            </a:r>
            <a:r>
              <a:rPr lang="ru-RU" sz="900" dirty="0"/>
              <a:t> и </a:t>
            </a:r>
            <a:r>
              <a:rPr lang="ru-RU" sz="900" dirty="0" err="1"/>
              <a:t>задълбочава</a:t>
            </a:r>
            <a:r>
              <a:rPr lang="ru-RU" sz="900" dirty="0"/>
              <a:t> </a:t>
            </a:r>
            <a:r>
              <a:rPr lang="ru-RU" sz="900" dirty="0" err="1"/>
              <a:t>тенденцията</a:t>
            </a:r>
            <a:r>
              <a:rPr lang="ru-RU" sz="900" dirty="0"/>
              <a:t> от </a:t>
            </a:r>
            <a:r>
              <a:rPr lang="ru-RU" sz="900" dirty="0" err="1"/>
              <a:t>партийното</a:t>
            </a:r>
            <a:r>
              <a:rPr lang="ru-RU" sz="900" dirty="0"/>
              <a:t> </a:t>
            </a:r>
            <a:r>
              <a:rPr lang="ru-RU" sz="900" dirty="0" err="1"/>
              <a:t>събрание</a:t>
            </a:r>
            <a:r>
              <a:rPr lang="ru-RU" sz="900" dirty="0"/>
              <a:t>.</a:t>
            </a:r>
            <a:r>
              <a:rPr lang="ru-RU" dirty="0"/>
              <a:t> </a:t>
            </a:r>
            <a:endParaRPr lang="bg-BG" dirty="0"/>
          </a:p>
        </p:txBody>
      </p:sp>
      <p:sp>
        <p:nvSpPr>
          <p:cNvPr id="18" name="Правоъгълник 17">
            <a:extLst>
              <a:ext uri="{FF2B5EF4-FFF2-40B4-BE49-F238E27FC236}">
                <a16:creationId xmlns:a16="http://schemas.microsoft.com/office/drawing/2014/main" id="{6D050B4E-CB97-4B32-B2AD-2DFCD4E0AC7C}"/>
              </a:ext>
            </a:extLst>
          </p:cNvPr>
          <p:cNvSpPr/>
          <p:nvPr/>
        </p:nvSpPr>
        <p:spPr>
          <a:xfrm>
            <a:off x="4100225" y="4611764"/>
            <a:ext cx="377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В </a:t>
            </a:r>
            <a:r>
              <a:rPr lang="ru-RU" sz="900" dirty="0" err="1"/>
              <a:t>следващите</a:t>
            </a:r>
            <a:r>
              <a:rPr lang="ru-RU" sz="900" dirty="0"/>
              <a:t> дни част от </a:t>
            </a:r>
            <a:r>
              <a:rPr lang="ru-RU" sz="900" dirty="0" err="1"/>
              <a:t>критиците</a:t>
            </a:r>
            <a:r>
              <a:rPr lang="ru-RU" sz="900" dirty="0"/>
              <a:t> (Пантелей Зарев, </a:t>
            </a:r>
            <a:r>
              <a:rPr lang="ru-RU" sz="900" dirty="0" err="1"/>
              <a:t>Стоян</a:t>
            </a:r>
            <a:r>
              <a:rPr lang="ru-RU" sz="900" dirty="0"/>
              <a:t> </a:t>
            </a:r>
            <a:r>
              <a:rPr lang="ru-RU" sz="900" dirty="0" err="1"/>
              <a:t>Каролев</a:t>
            </a:r>
            <a:r>
              <a:rPr lang="ru-RU" sz="900" dirty="0"/>
              <a:t>, </a:t>
            </a:r>
            <a:r>
              <a:rPr lang="ru-RU" sz="900" dirty="0" err="1"/>
              <a:t>Пенчо</a:t>
            </a:r>
            <a:r>
              <a:rPr lang="ru-RU" sz="900" dirty="0"/>
              <a:t> Данчев, </a:t>
            </a:r>
            <a:r>
              <a:rPr lang="ru-RU" sz="900" dirty="0" err="1"/>
              <a:t>Емил</a:t>
            </a:r>
            <a:r>
              <a:rPr lang="ru-RU" sz="900" dirty="0"/>
              <a:t> Петров, Максим </a:t>
            </a:r>
            <a:r>
              <a:rPr lang="ru-RU" sz="900" dirty="0" err="1"/>
              <a:t>Наимович</a:t>
            </a:r>
            <a:r>
              <a:rPr lang="ru-RU" sz="900" dirty="0"/>
              <a:t>), </a:t>
            </a:r>
            <a:r>
              <a:rPr lang="ru-RU" sz="900" dirty="0" err="1"/>
              <a:t>които</a:t>
            </a:r>
            <a:r>
              <a:rPr lang="ru-RU" sz="900" dirty="0"/>
              <a:t> </a:t>
            </a:r>
            <a:r>
              <a:rPr lang="ru-RU" sz="900" dirty="0" err="1"/>
              <a:t>са</a:t>
            </a:r>
            <a:r>
              <a:rPr lang="ru-RU" sz="900" dirty="0"/>
              <a:t> се отличили с най-остри критики </a:t>
            </a:r>
            <a:r>
              <a:rPr lang="ru-RU" sz="900" dirty="0" err="1"/>
              <a:t>срещу</a:t>
            </a:r>
            <a:r>
              <a:rPr lang="ru-RU" sz="900" dirty="0"/>
              <a:t> „Тютюн“, </a:t>
            </a:r>
            <a:r>
              <a:rPr lang="ru-RU" sz="900" dirty="0" err="1"/>
              <a:t>са</a:t>
            </a:r>
            <a:r>
              <a:rPr lang="ru-RU" sz="900" dirty="0"/>
              <a:t> </a:t>
            </a:r>
            <a:r>
              <a:rPr lang="ru-RU" sz="900" dirty="0" err="1"/>
              <a:t>отстранени</a:t>
            </a:r>
            <a:r>
              <a:rPr lang="ru-RU" sz="900" dirty="0"/>
              <a:t> от </a:t>
            </a:r>
            <a:r>
              <a:rPr lang="ru-RU" sz="900" dirty="0" err="1"/>
              <a:t>постовете</a:t>
            </a:r>
            <a:r>
              <a:rPr lang="ru-RU" sz="900" dirty="0"/>
              <a:t> си в </a:t>
            </a:r>
            <a:r>
              <a:rPr lang="ru-RU" sz="900" dirty="0" err="1"/>
              <a:t>ръководните</a:t>
            </a:r>
            <a:r>
              <a:rPr lang="ru-RU" sz="900" dirty="0"/>
              <a:t> </a:t>
            </a:r>
            <a:r>
              <a:rPr lang="ru-RU" sz="900" dirty="0" err="1"/>
              <a:t>органи</a:t>
            </a:r>
            <a:r>
              <a:rPr lang="ru-RU" sz="900" dirty="0"/>
              <a:t> и </a:t>
            </a:r>
            <a:r>
              <a:rPr lang="ru-RU" sz="900" dirty="0" err="1"/>
              <a:t>изданията</a:t>
            </a:r>
            <a:r>
              <a:rPr lang="ru-RU" sz="900" dirty="0"/>
              <a:t> на СБП.</a:t>
            </a:r>
            <a:endParaRPr lang="bg-BG" sz="900" dirty="0"/>
          </a:p>
        </p:txBody>
      </p:sp>
    </p:spTree>
    <p:extLst>
      <p:ext uri="{BB962C8B-B14F-4D97-AF65-F5344CB8AC3E}">
        <p14:creationId xmlns:p14="http://schemas.microsoft.com/office/powerpoint/2010/main" val="4090167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altLang="ko-KR" dirty="0"/>
              <a:t>Случаят „Тютюн“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2165251"/>
            <a:ext cx="612068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3768" y="3834918"/>
            <a:ext cx="295232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2121" y="3834918"/>
            <a:ext cx="295232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848DA1C4-2A0F-4E47-844C-F40CD7F96289}"/>
              </a:ext>
            </a:extLst>
          </p:cNvPr>
          <p:cNvSpPr/>
          <p:nvPr/>
        </p:nvSpPr>
        <p:spPr>
          <a:xfrm>
            <a:off x="3203848" y="1203598"/>
            <a:ext cx="540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/>
              <a:t>Юни</a:t>
            </a:r>
            <a:r>
              <a:rPr lang="ru-RU" sz="1400" dirty="0"/>
              <a:t> 1952 г. – </a:t>
            </a:r>
            <a:r>
              <a:rPr lang="ru-RU" sz="1400" dirty="0" err="1"/>
              <a:t>Димитър</a:t>
            </a:r>
            <a:r>
              <a:rPr lang="ru-RU" sz="1400" dirty="0"/>
              <a:t> </a:t>
            </a:r>
            <a:r>
              <a:rPr lang="ru-RU" sz="1400" dirty="0" err="1"/>
              <a:t>Димов</a:t>
            </a:r>
            <a:r>
              <a:rPr lang="ru-RU" sz="1400" dirty="0"/>
              <a:t> е удостоен с </a:t>
            </a:r>
          </a:p>
          <a:p>
            <a:r>
              <a:rPr lang="ru-RU" sz="1400" dirty="0" err="1"/>
              <a:t>Димитровска</a:t>
            </a:r>
            <a:r>
              <a:rPr lang="ru-RU" sz="1400" dirty="0"/>
              <a:t> награда – </a:t>
            </a:r>
            <a:r>
              <a:rPr lang="ru-RU" sz="1400" dirty="0" err="1"/>
              <a:t>Първа</a:t>
            </a:r>
            <a:r>
              <a:rPr lang="ru-RU" sz="1400" dirty="0"/>
              <a:t> степен в раздел</a:t>
            </a:r>
          </a:p>
          <a:p>
            <a:r>
              <a:rPr lang="ru-RU" sz="1400" dirty="0"/>
              <a:t> „</a:t>
            </a:r>
            <a:r>
              <a:rPr lang="ru-RU" sz="1400" dirty="0" err="1"/>
              <a:t>Художествена</a:t>
            </a:r>
            <a:r>
              <a:rPr lang="ru-RU" sz="1400" dirty="0"/>
              <a:t> проза“ за романа „Тютюн“, с </a:t>
            </a:r>
          </a:p>
          <a:p>
            <a:r>
              <a:rPr lang="ru-RU" sz="1400" dirty="0" err="1"/>
              <a:t>парична</a:t>
            </a:r>
            <a:r>
              <a:rPr lang="ru-RU" sz="1400" dirty="0"/>
              <a:t> </a:t>
            </a:r>
            <a:r>
              <a:rPr lang="ru-RU" sz="1400" dirty="0" err="1"/>
              <a:t>равностойност</a:t>
            </a:r>
            <a:r>
              <a:rPr lang="ru-RU" sz="1400" dirty="0"/>
              <a:t> от 16 </a:t>
            </a:r>
            <a:r>
              <a:rPr lang="ru-RU" sz="1400" dirty="0" err="1"/>
              <a:t>хиляди</a:t>
            </a:r>
            <a:r>
              <a:rPr lang="ru-RU" sz="1400" dirty="0"/>
              <a:t> лева.</a:t>
            </a:r>
            <a:endParaRPr lang="bg-BG" sz="1400" dirty="0"/>
          </a:p>
        </p:txBody>
      </p:sp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id="{DC2BEE01-210A-4020-9FF6-D1AB978F2F2E}"/>
              </a:ext>
            </a:extLst>
          </p:cNvPr>
          <p:cNvSpPr/>
          <p:nvPr/>
        </p:nvSpPr>
        <p:spPr>
          <a:xfrm>
            <a:off x="899591" y="2873954"/>
            <a:ext cx="47525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1952/1953 г. – </a:t>
            </a:r>
            <a:r>
              <a:rPr lang="ru-RU" sz="1400" dirty="0" err="1"/>
              <a:t>Димитър</a:t>
            </a:r>
            <a:r>
              <a:rPr lang="ru-RU" sz="1400" dirty="0"/>
              <a:t> </a:t>
            </a:r>
            <a:r>
              <a:rPr lang="ru-RU" sz="1400" dirty="0" err="1"/>
              <a:t>Димов</a:t>
            </a:r>
            <a:r>
              <a:rPr lang="ru-RU" sz="1400" dirty="0"/>
              <a:t> </a:t>
            </a:r>
            <a:r>
              <a:rPr lang="ru-RU" sz="1400" dirty="0" err="1"/>
              <a:t>преработва</a:t>
            </a:r>
            <a:r>
              <a:rPr lang="ru-RU" sz="1400" dirty="0"/>
              <a:t> романа,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err="1"/>
              <a:t>като</a:t>
            </a:r>
            <a:r>
              <a:rPr lang="ru-RU" sz="1400" dirty="0"/>
              <a:t> </a:t>
            </a:r>
            <a:r>
              <a:rPr lang="ru-RU" sz="1400" dirty="0" err="1"/>
              <a:t>дописва</a:t>
            </a:r>
            <a:r>
              <a:rPr lang="ru-RU" sz="1400" dirty="0"/>
              <a:t> около 250 </a:t>
            </a:r>
            <a:r>
              <a:rPr lang="ru-RU" sz="1400" dirty="0" err="1"/>
              <a:t>страници</a:t>
            </a:r>
            <a:r>
              <a:rPr lang="ru-RU" sz="1400" dirty="0"/>
              <a:t>, </a:t>
            </a:r>
            <a:r>
              <a:rPr lang="ru-RU" sz="1400" dirty="0" err="1"/>
              <a:t>внася</a:t>
            </a:r>
            <a:r>
              <a:rPr lang="ru-RU" sz="1400" dirty="0"/>
              <a:t> </a:t>
            </a:r>
            <a:r>
              <a:rPr lang="ru-RU" sz="1400" dirty="0" err="1"/>
              <a:t>промени</a:t>
            </a:r>
            <a:r>
              <a:rPr lang="ru-RU" sz="1400" dirty="0"/>
              <a:t> в </a:t>
            </a:r>
          </a:p>
          <a:p>
            <a:pPr algn="just"/>
            <a:r>
              <a:rPr lang="ru-RU" sz="1400" dirty="0" err="1"/>
              <a:t>персонажната</a:t>
            </a:r>
            <a:r>
              <a:rPr lang="ru-RU" sz="1400" dirty="0"/>
              <a:t> система и частично в </a:t>
            </a:r>
            <a:r>
              <a:rPr lang="ru-RU" sz="1400" dirty="0" err="1"/>
              <a:t>сюжетната</a:t>
            </a:r>
            <a:r>
              <a:rPr lang="ru-RU" sz="1400" dirty="0"/>
              <a:t> схема, </a:t>
            </a:r>
            <a:r>
              <a:rPr lang="ru-RU" sz="1400" dirty="0" err="1"/>
              <a:t>извършва</a:t>
            </a:r>
            <a:r>
              <a:rPr lang="ru-RU" sz="1400" dirty="0"/>
              <a:t> редакции на </a:t>
            </a:r>
            <a:r>
              <a:rPr lang="ru-RU" sz="1400" dirty="0" err="1"/>
              <a:t>предишни</a:t>
            </a:r>
            <a:r>
              <a:rPr lang="ru-RU" sz="1400" dirty="0"/>
              <a:t> </a:t>
            </a:r>
            <a:r>
              <a:rPr lang="ru-RU" sz="1400" dirty="0" err="1"/>
              <a:t>пасажи</a:t>
            </a:r>
            <a:r>
              <a:rPr lang="ru-RU" sz="1400" dirty="0"/>
              <a:t>, </a:t>
            </a:r>
            <a:r>
              <a:rPr lang="ru-RU" sz="1400" dirty="0" err="1"/>
              <a:t>фрази</a:t>
            </a:r>
            <a:r>
              <a:rPr lang="ru-RU" sz="1400" dirty="0"/>
              <a:t> и </a:t>
            </a:r>
          </a:p>
          <a:p>
            <a:pPr algn="just"/>
            <a:r>
              <a:rPr lang="ru-RU" sz="1400" dirty="0" err="1"/>
              <a:t>думи</a:t>
            </a:r>
            <a:r>
              <a:rPr lang="ru-RU" sz="1400" dirty="0"/>
              <a:t>. За „</a:t>
            </a:r>
            <a:r>
              <a:rPr lang="ru-RU" sz="1400" dirty="0" err="1"/>
              <a:t>съветник</a:t>
            </a:r>
            <a:r>
              <a:rPr lang="ru-RU" sz="1400" dirty="0"/>
              <a:t>“ и „помощник“ в </a:t>
            </a:r>
            <a:r>
              <a:rPr lang="ru-RU" sz="1400" dirty="0" err="1"/>
              <a:t>тази</a:t>
            </a:r>
            <a:r>
              <a:rPr lang="ru-RU" sz="1400" dirty="0"/>
              <a:t> работа е </a:t>
            </a:r>
          </a:p>
          <a:p>
            <a:pPr algn="just"/>
            <a:r>
              <a:rPr lang="ru-RU" sz="1400" dirty="0"/>
              <a:t>определен </a:t>
            </a:r>
            <a:r>
              <a:rPr lang="ru-RU" sz="1400" dirty="0" err="1"/>
              <a:t>критикът</a:t>
            </a:r>
            <a:r>
              <a:rPr lang="ru-RU" sz="1400" dirty="0"/>
              <a:t> Яко </a:t>
            </a:r>
            <a:r>
              <a:rPr lang="ru-RU" sz="1400" dirty="0" err="1"/>
              <a:t>Молхов</a:t>
            </a:r>
            <a:r>
              <a:rPr lang="ru-RU" sz="1400" dirty="0"/>
              <a:t>.</a:t>
            </a:r>
            <a:endParaRPr lang="bg-BG" sz="1400" dirty="0"/>
          </a:p>
        </p:txBody>
      </p:sp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id="{72C34AA4-354D-4C14-91A6-CEFF0F678314}"/>
              </a:ext>
            </a:extLst>
          </p:cNvPr>
          <p:cNvSpPr/>
          <p:nvPr/>
        </p:nvSpPr>
        <p:spPr>
          <a:xfrm>
            <a:off x="5940152" y="3579862"/>
            <a:ext cx="2664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4 </a:t>
            </a:r>
            <a:r>
              <a:rPr lang="ru-RU" sz="1400" dirty="0" err="1"/>
              <a:t>декември</a:t>
            </a:r>
            <a:r>
              <a:rPr lang="ru-RU" sz="1400" dirty="0"/>
              <a:t> 1953 г. – </a:t>
            </a:r>
            <a:r>
              <a:rPr lang="ru-RU" sz="1400" dirty="0" err="1"/>
              <a:t>Второто</a:t>
            </a:r>
            <a:r>
              <a:rPr lang="ru-RU" sz="1400" dirty="0"/>
              <a:t> издание на „Тютюн“ е дадено за </a:t>
            </a:r>
            <a:r>
              <a:rPr lang="ru-RU" sz="1400" dirty="0" err="1"/>
              <a:t>печат</a:t>
            </a:r>
            <a:r>
              <a:rPr lang="ru-RU" sz="1400" dirty="0"/>
              <a:t> и </a:t>
            </a:r>
            <a:r>
              <a:rPr lang="ru-RU" sz="1400" dirty="0" err="1"/>
              <a:t>излиза</a:t>
            </a:r>
            <a:r>
              <a:rPr lang="ru-RU" sz="1400" dirty="0"/>
              <a:t> в </a:t>
            </a:r>
            <a:r>
              <a:rPr lang="ru-RU" sz="1400" dirty="0" err="1"/>
              <a:t>началото</a:t>
            </a:r>
            <a:r>
              <a:rPr lang="ru-RU" sz="1400" dirty="0"/>
              <a:t> на 1954 г. в </a:t>
            </a:r>
            <a:r>
              <a:rPr lang="ru-RU" sz="1400" dirty="0" err="1"/>
              <a:t>обем</a:t>
            </a:r>
            <a:r>
              <a:rPr lang="ru-RU" sz="1400" dirty="0"/>
              <a:t> </a:t>
            </a:r>
          </a:p>
          <a:p>
            <a:pPr algn="r"/>
            <a:r>
              <a:rPr lang="ru-RU" sz="1400" dirty="0"/>
              <a:t>954 </a:t>
            </a:r>
            <a:r>
              <a:rPr lang="ru-RU" sz="1400" dirty="0" err="1"/>
              <a:t>страници</a:t>
            </a:r>
            <a:r>
              <a:rPr lang="ru-RU" sz="1400" dirty="0"/>
              <a:t> и в 20-хиляден тираж.</a:t>
            </a:r>
            <a:endParaRPr lang="bg-BG" sz="1400" dirty="0"/>
          </a:p>
        </p:txBody>
      </p:sp>
    </p:spTree>
    <p:extLst>
      <p:ext uri="{BB962C8B-B14F-4D97-AF65-F5344CB8AC3E}">
        <p14:creationId xmlns:p14="http://schemas.microsoft.com/office/powerpoint/2010/main" val="2265844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картина 3" descr="Картина, която съдържа текст, закрито&#10;&#10;Описанието е генерирано автоматично">
            <a:extLst>
              <a:ext uri="{FF2B5EF4-FFF2-40B4-BE49-F238E27FC236}">
                <a16:creationId xmlns:a16="http://schemas.microsoft.com/office/drawing/2014/main" id="{407A2AC1-0D03-4C4E-B452-DFEF5337BC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5" b="25795"/>
          <a:stretch>
            <a:fillRect/>
          </a:stretch>
        </p:blipFill>
        <p:spPr>
          <a:xfrm>
            <a:off x="0" y="2324368"/>
            <a:ext cx="9144000" cy="2819132"/>
          </a:xfrm>
        </p:spPr>
      </p:pic>
      <p:sp>
        <p:nvSpPr>
          <p:cNvPr id="5" name="Frame 4"/>
          <p:cNvSpPr/>
          <p:nvPr/>
        </p:nvSpPr>
        <p:spPr>
          <a:xfrm>
            <a:off x="224644" y="2374776"/>
            <a:ext cx="8694712" cy="2611338"/>
          </a:xfrm>
          <a:prstGeom prst="frame">
            <a:avLst>
              <a:gd name="adj1" fmla="val 178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1619672" y="195486"/>
            <a:ext cx="5904656" cy="6480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Европейска литературна награда</a:t>
            </a:r>
            <a:endParaRPr lang="en-US" altLang="ko-KR" sz="36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0" y="1308705"/>
            <a:ext cx="770485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200" dirty="0" err="1">
                <a:solidFill>
                  <a:schemeClr val="accent2"/>
                </a:solidFill>
                <a:cs typeface="Arial" pitchFamily="34" charset="0"/>
              </a:rPr>
              <a:t>Европейската</a:t>
            </a:r>
            <a:r>
              <a:rPr lang="ru-RU" altLang="ko-KR" sz="12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ru-RU" altLang="ko-KR" sz="1200" dirty="0" err="1">
                <a:solidFill>
                  <a:schemeClr val="accent2"/>
                </a:solidFill>
                <a:cs typeface="Arial" pitchFamily="34" charset="0"/>
              </a:rPr>
              <a:t>литературна</a:t>
            </a:r>
            <a:r>
              <a:rPr lang="ru-RU" altLang="ko-KR" sz="1200" dirty="0">
                <a:solidFill>
                  <a:schemeClr val="accent2"/>
                </a:solidFill>
                <a:cs typeface="Arial" pitchFamily="34" charset="0"/>
              </a:rPr>
              <a:t> награда „</a:t>
            </a:r>
            <a:r>
              <a:rPr lang="ru-RU" altLang="ko-KR" sz="1200" dirty="0" err="1">
                <a:solidFill>
                  <a:schemeClr val="accent2"/>
                </a:solidFill>
                <a:cs typeface="Arial" pitchFamily="34" charset="0"/>
              </a:rPr>
              <a:t>Димитър</a:t>
            </a:r>
            <a:r>
              <a:rPr lang="ru-RU" altLang="ko-KR" sz="12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ru-RU" altLang="ko-KR" sz="1200" dirty="0" err="1">
                <a:solidFill>
                  <a:schemeClr val="accent2"/>
                </a:solidFill>
                <a:cs typeface="Arial" pitchFamily="34" charset="0"/>
              </a:rPr>
              <a:t>Димов</a:t>
            </a:r>
            <a:r>
              <a:rPr lang="ru-RU" altLang="ko-KR" sz="1200" dirty="0">
                <a:solidFill>
                  <a:schemeClr val="accent2"/>
                </a:solidFill>
                <a:cs typeface="Arial" pitchFamily="34" charset="0"/>
              </a:rPr>
              <a:t>“ е </a:t>
            </a:r>
            <a:r>
              <a:rPr lang="ru-RU" altLang="ko-KR" sz="1200" dirty="0" err="1">
                <a:solidFill>
                  <a:schemeClr val="accent2"/>
                </a:solidFill>
                <a:cs typeface="Arial" pitchFamily="34" charset="0"/>
              </a:rPr>
              <a:t>учредена</a:t>
            </a:r>
            <a:r>
              <a:rPr lang="ru-RU" altLang="ko-KR" sz="1200" dirty="0">
                <a:solidFill>
                  <a:schemeClr val="accent2"/>
                </a:solidFill>
                <a:cs typeface="Arial" pitchFamily="34" charset="0"/>
              </a:rPr>
              <a:t> от община Варна и се </a:t>
            </a:r>
            <a:r>
              <a:rPr lang="ru-RU" altLang="ko-KR" sz="1200" dirty="0" err="1">
                <a:solidFill>
                  <a:schemeClr val="accent2"/>
                </a:solidFill>
                <a:cs typeface="Arial" pitchFamily="34" charset="0"/>
              </a:rPr>
              <a:t>присъжда</a:t>
            </a:r>
            <a:r>
              <a:rPr lang="ru-RU" altLang="ko-KR" sz="1200" dirty="0">
                <a:solidFill>
                  <a:schemeClr val="accent2"/>
                </a:solidFill>
                <a:cs typeface="Arial" pitchFamily="34" charset="0"/>
              </a:rPr>
              <a:t> за </a:t>
            </a:r>
            <a:r>
              <a:rPr lang="ru-RU" altLang="ko-KR" sz="1200" dirty="0" err="1">
                <a:solidFill>
                  <a:schemeClr val="accent2"/>
                </a:solidFill>
                <a:cs typeface="Arial" pitchFamily="34" charset="0"/>
              </a:rPr>
              <a:t>съвременни</a:t>
            </a:r>
            <a:r>
              <a:rPr lang="ru-RU" altLang="ko-KR" sz="12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ru-RU" altLang="ko-KR" sz="1200" dirty="0" err="1">
                <a:solidFill>
                  <a:schemeClr val="accent2"/>
                </a:solidFill>
                <a:cs typeface="Arial" pitchFamily="34" charset="0"/>
              </a:rPr>
              <a:t>романи</a:t>
            </a:r>
            <a:r>
              <a:rPr lang="ru-RU" altLang="ko-KR" sz="1200" dirty="0">
                <a:solidFill>
                  <a:schemeClr val="accent2"/>
                </a:solidFill>
                <a:cs typeface="Arial" pitchFamily="34" charset="0"/>
              </a:rPr>
              <a:t> с </a:t>
            </a:r>
            <a:r>
              <a:rPr lang="ru-RU" altLang="ko-KR" sz="1200" dirty="0" err="1">
                <a:solidFill>
                  <a:schemeClr val="accent2"/>
                </a:solidFill>
                <a:cs typeface="Arial" pitchFamily="34" charset="0"/>
              </a:rPr>
              <a:t>висока</a:t>
            </a:r>
            <a:r>
              <a:rPr lang="ru-RU" altLang="ko-KR" sz="12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ru-RU" altLang="ko-KR" sz="1200" dirty="0" err="1">
                <a:solidFill>
                  <a:schemeClr val="accent2"/>
                </a:solidFill>
                <a:cs typeface="Arial" pitchFamily="34" charset="0"/>
              </a:rPr>
              <a:t>художествена</a:t>
            </a:r>
            <a:r>
              <a:rPr lang="ru-RU" altLang="ko-KR" sz="12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ru-RU" altLang="ko-KR" sz="1200" dirty="0" err="1">
                <a:solidFill>
                  <a:schemeClr val="accent2"/>
                </a:solidFill>
                <a:cs typeface="Arial" pitchFamily="34" charset="0"/>
              </a:rPr>
              <a:t>стойност</a:t>
            </a:r>
            <a:r>
              <a:rPr lang="ru-RU" altLang="ko-KR" sz="1200" dirty="0">
                <a:solidFill>
                  <a:schemeClr val="accent2"/>
                </a:solidFill>
                <a:cs typeface="Arial" pitchFamily="34" charset="0"/>
              </a:rPr>
              <a:t>, </a:t>
            </a:r>
            <a:r>
              <a:rPr lang="ru-RU" altLang="ko-KR" sz="1200" dirty="0" err="1">
                <a:solidFill>
                  <a:schemeClr val="accent2"/>
                </a:solidFill>
                <a:cs typeface="Arial" pitchFamily="34" charset="0"/>
              </a:rPr>
              <a:t>писани</a:t>
            </a:r>
            <a:r>
              <a:rPr lang="ru-RU" altLang="ko-KR" sz="1200" dirty="0">
                <a:solidFill>
                  <a:schemeClr val="accent2"/>
                </a:solidFill>
                <a:cs typeface="Arial" pitchFamily="34" charset="0"/>
              </a:rPr>
              <a:t> на </a:t>
            </a:r>
            <a:r>
              <a:rPr lang="ru-RU" altLang="ko-KR" sz="1200" dirty="0" err="1">
                <a:solidFill>
                  <a:schemeClr val="accent2"/>
                </a:solidFill>
                <a:cs typeface="Arial" pitchFamily="34" charset="0"/>
              </a:rPr>
              <a:t>територията</a:t>
            </a:r>
            <a:r>
              <a:rPr lang="ru-RU" altLang="ko-KR" sz="1200" dirty="0">
                <a:solidFill>
                  <a:schemeClr val="accent2"/>
                </a:solidFill>
                <a:cs typeface="Arial" pitchFamily="34" charset="0"/>
              </a:rPr>
              <a:t> на </a:t>
            </a:r>
            <a:r>
              <a:rPr lang="ru-RU" altLang="ko-KR" sz="1200" dirty="0" err="1">
                <a:solidFill>
                  <a:schemeClr val="accent2"/>
                </a:solidFill>
                <a:cs typeface="Arial" pitchFamily="34" charset="0"/>
              </a:rPr>
              <a:t>европейския</a:t>
            </a:r>
            <a:r>
              <a:rPr lang="ru-RU" altLang="ko-KR" sz="1200" dirty="0">
                <a:solidFill>
                  <a:schemeClr val="accent2"/>
                </a:solidFill>
                <a:cs typeface="Arial" pitchFamily="34" charset="0"/>
              </a:rPr>
              <a:t> континент и </a:t>
            </a:r>
            <a:r>
              <a:rPr lang="ru-RU" altLang="ko-KR" sz="1200" dirty="0" err="1">
                <a:solidFill>
                  <a:schemeClr val="accent2"/>
                </a:solidFill>
                <a:cs typeface="Arial" pitchFamily="34" charset="0"/>
              </a:rPr>
              <a:t>издадени</a:t>
            </a:r>
            <a:r>
              <a:rPr lang="ru-RU" altLang="ko-KR" sz="1200" dirty="0">
                <a:solidFill>
                  <a:schemeClr val="accent2"/>
                </a:solidFill>
                <a:cs typeface="Arial" pitchFamily="34" charset="0"/>
              </a:rPr>
              <a:t> на </a:t>
            </a:r>
            <a:r>
              <a:rPr lang="ru-RU" altLang="ko-KR" sz="1200" dirty="0" err="1">
                <a:solidFill>
                  <a:schemeClr val="accent2"/>
                </a:solidFill>
                <a:cs typeface="Arial" pitchFamily="34" charset="0"/>
              </a:rPr>
              <a:t>български</a:t>
            </a:r>
            <a:r>
              <a:rPr lang="ru-RU" altLang="ko-KR" sz="12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ru-RU" altLang="ko-KR" sz="1200" dirty="0" err="1">
                <a:solidFill>
                  <a:schemeClr val="accent2"/>
                </a:solidFill>
                <a:cs typeface="Arial" pitchFamily="34" charset="0"/>
              </a:rPr>
              <a:t>език</a:t>
            </a:r>
            <a:r>
              <a:rPr lang="ru-RU" altLang="ko-KR" sz="1200" dirty="0">
                <a:solidFill>
                  <a:schemeClr val="accent2"/>
                </a:solidFill>
                <a:cs typeface="Arial" pitchFamily="34" charset="0"/>
              </a:rPr>
              <a:t> в </a:t>
            </a:r>
            <a:r>
              <a:rPr lang="ru-RU" altLang="ko-KR" sz="1200" dirty="0" err="1">
                <a:solidFill>
                  <a:schemeClr val="accent2"/>
                </a:solidFill>
                <a:cs typeface="Arial" pitchFamily="34" charset="0"/>
              </a:rPr>
              <a:t>предходната</a:t>
            </a:r>
            <a:r>
              <a:rPr lang="ru-RU" altLang="ko-KR" sz="1200" dirty="0">
                <a:solidFill>
                  <a:schemeClr val="accent2"/>
                </a:solidFill>
                <a:cs typeface="Arial" pitchFamily="34" charset="0"/>
              </a:rPr>
              <a:t> година. </a:t>
            </a:r>
            <a:r>
              <a:rPr lang="ru-RU" altLang="ko-KR" sz="1200" dirty="0" err="1">
                <a:solidFill>
                  <a:schemeClr val="accent2"/>
                </a:solidFill>
                <a:cs typeface="Arial" pitchFamily="34" charset="0"/>
              </a:rPr>
              <a:t>Тя</a:t>
            </a:r>
            <a:r>
              <a:rPr lang="ru-RU" altLang="ko-KR" sz="1200" dirty="0">
                <a:solidFill>
                  <a:schemeClr val="accent2"/>
                </a:solidFill>
                <a:cs typeface="Arial" pitchFamily="34" charset="0"/>
              </a:rPr>
              <a:t> е </a:t>
            </a:r>
            <a:r>
              <a:rPr lang="ru-RU" altLang="ko-KR" sz="1200" dirty="0" err="1">
                <a:solidFill>
                  <a:schemeClr val="accent2"/>
                </a:solidFill>
                <a:cs typeface="Arial" pitchFamily="34" charset="0"/>
              </a:rPr>
              <a:t>създадена</a:t>
            </a:r>
            <a:r>
              <a:rPr lang="ru-RU" altLang="ko-KR" sz="12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ru-RU" altLang="ko-KR" sz="1200" dirty="0" err="1">
                <a:solidFill>
                  <a:schemeClr val="accent2"/>
                </a:solidFill>
                <a:cs typeface="Arial" pitchFamily="34" charset="0"/>
              </a:rPr>
              <a:t>през</a:t>
            </a:r>
            <a:r>
              <a:rPr lang="ru-RU" altLang="ko-KR" sz="1200" dirty="0">
                <a:solidFill>
                  <a:schemeClr val="accent2"/>
                </a:solidFill>
                <a:cs typeface="Arial" pitchFamily="34" charset="0"/>
              </a:rPr>
              <a:t> 2018 г. по инициатива на </a:t>
            </a:r>
            <a:r>
              <a:rPr lang="ru-RU" altLang="ko-KR" sz="1200" dirty="0" err="1">
                <a:solidFill>
                  <a:schemeClr val="accent2"/>
                </a:solidFill>
                <a:cs typeface="Arial" pitchFamily="34" charset="0"/>
              </a:rPr>
              <a:t>фестивала</a:t>
            </a:r>
            <a:r>
              <a:rPr lang="ru-RU" altLang="ko-KR" sz="1200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ru-RU" altLang="ko-KR" sz="1200" dirty="0" err="1">
                <a:solidFill>
                  <a:schemeClr val="accent2"/>
                </a:solidFill>
                <a:cs typeface="Arial" pitchFamily="34" charset="0"/>
              </a:rPr>
              <a:t>ВарнаЛит</a:t>
            </a:r>
            <a:r>
              <a:rPr lang="ru-RU" altLang="ko-KR" sz="1200" dirty="0">
                <a:solidFill>
                  <a:schemeClr val="accent2"/>
                </a:solidFill>
                <a:cs typeface="Arial" pitchFamily="34" charset="0"/>
              </a:rPr>
              <a:t> под патронажа на </a:t>
            </a:r>
            <a:r>
              <a:rPr lang="ru-RU" altLang="ko-KR" sz="1200" dirty="0" err="1">
                <a:solidFill>
                  <a:schemeClr val="accent2"/>
                </a:solidFill>
                <a:cs typeface="Arial" pitchFamily="34" charset="0"/>
              </a:rPr>
              <a:t>кмета</a:t>
            </a:r>
            <a:r>
              <a:rPr lang="ru-RU" altLang="ko-KR" sz="1200" dirty="0">
                <a:solidFill>
                  <a:schemeClr val="accent2"/>
                </a:solidFill>
                <a:cs typeface="Arial" pitchFamily="34" charset="0"/>
              </a:rPr>
              <a:t> на Община Варна в </a:t>
            </a:r>
            <a:r>
              <a:rPr lang="ru-RU" altLang="ko-KR" sz="1200" dirty="0" err="1">
                <a:solidFill>
                  <a:schemeClr val="accent2"/>
                </a:solidFill>
                <a:cs typeface="Arial" pitchFamily="34" charset="0"/>
              </a:rPr>
              <a:t>навечерието</a:t>
            </a:r>
            <a:r>
              <a:rPr lang="ru-RU" altLang="ko-KR" sz="1200" dirty="0">
                <a:solidFill>
                  <a:schemeClr val="accent2"/>
                </a:solidFill>
                <a:cs typeface="Arial" pitchFamily="34" charset="0"/>
              </a:rPr>
              <a:t> на 110-годишнината от </a:t>
            </a:r>
            <a:r>
              <a:rPr lang="ru-RU" altLang="ko-KR" sz="1200" dirty="0" err="1">
                <a:solidFill>
                  <a:schemeClr val="accent2"/>
                </a:solidFill>
                <a:cs typeface="Arial" pitchFamily="34" charset="0"/>
              </a:rPr>
              <a:t>рождението</a:t>
            </a:r>
            <a:r>
              <a:rPr lang="ru-RU" altLang="ko-KR" sz="1200" dirty="0">
                <a:solidFill>
                  <a:schemeClr val="accent2"/>
                </a:solidFill>
                <a:cs typeface="Arial" pitchFamily="34" charset="0"/>
              </a:rPr>
              <a:t> на писателя.</a:t>
            </a:r>
            <a:endParaRPr lang="en-US" altLang="ko-KR" sz="1200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160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 контейнер 1">
            <a:extLst>
              <a:ext uri="{FF2B5EF4-FFF2-40B4-BE49-F238E27FC236}">
                <a16:creationId xmlns:a16="http://schemas.microsoft.com/office/drawing/2014/main" id="{82FE0050-ED7E-4CF3-A0EF-6A38F60338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36512" y="3939902"/>
            <a:ext cx="9144000" cy="576063"/>
          </a:xfrm>
        </p:spPr>
        <p:txBody>
          <a:bodyPr/>
          <a:lstStyle/>
          <a:p>
            <a:r>
              <a:rPr lang="ru-RU" sz="2000" dirty="0" err="1"/>
              <a:t>Димов</a:t>
            </a:r>
            <a:r>
              <a:rPr lang="ru-RU" sz="2000" dirty="0"/>
              <a:t> е </a:t>
            </a:r>
            <a:r>
              <a:rPr lang="ru-RU" sz="2000" dirty="0" err="1"/>
              <a:t>роден</a:t>
            </a:r>
            <a:r>
              <a:rPr lang="ru-RU" sz="2000" dirty="0"/>
              <a:t> на 25 </a:t>
            </a:r>
            <a:r>
              <a:rPr lang="ru-RU" sz="2000" dirty="0" err="1"/>
              <a:t>юни</a:t>
            </a:r>
            <a:r>
              <a:rPr lang="ru-RU" sz="2000" dirty="0"/>
              <a:t> 1909 г. в </a:t>
            </a:r>
            <a:r>
              <a:rPr lang="ru-RU" sz="2000" dirty="0" err="1"/>
              <a:t>Ловеч</a:t>
            </a:r>
            <a:r>
              <a:rPr lang="ru-RU" sz="2000" dirty="0"/>
              <a:t>, но </a:t>
            </a:r>
            <a:r>
              <a:rPr lang="ru-RU" sz="2000" dirty="0" err="1"/>
              <a:t>изкарва</a:t>
            </a:r>
            <a:r>
              <a:rPr lang="ru-RU" sz="2000" dirty="0"/>
              <a:t> </a:t>
            </a:r>
            <a:r>
              <a:rPr lang="ru-RU" sz="2000" dirty="0" err="1"/>
              <a:t>детството</a:t>
            </a:r>
            <a:r>
              <a:rPr lang="ru-RU" sz="2000" dirty="0"/>
              <a:t> си в </a:t>
            </a:r>
          </a:p>
          <a:p>
            <a:r>
              <a:rPr lang="ru-RU" sz="2000" dirty="0"/>
              <a:t> </a:t>
            </a:r>
            <a:r>
              <a:rPr lang="ru-RU" sz="2000" dirty="0" err="1"/>
              <a:t>Дупница</a:t>
            </a:r>
            <a:r>
              <a:rPr lang="ru-RU" sz="2000" dirty="0"/>
              <a:t>. </a:t>
            </a:r>
            <a:r>
              <a:rPr lang="ru-RU" sz="2000" dirty="0" err="1"/>
              <a:t>Родът</a:t>
            </a:r>
            <a:r>
              <a:rPr lang="ru-RU" sz="2000" dirty="0"/>
              <a:t> на писателя е от сой – </a:t>
            </a:r>
            <a:r>
              <a:rPr lang="ru-RU" sz="2000" dirty="0" err="1"/>
              <a:t>дядо</a:t>
            </a:r>
            <a:r>
              <a:rPr lang="ru-RU" sz="2000" dirty="0"/>
              <a:t> </a:t>
            </a:r>
            <a:r>
              <a:rPr lang="ru-RU" sz="2000" dirty="0" err="1"/>
              <a:t>му</a:t>
            </a:r>
            <a:r>
              <a:rPr lang="ru-RU" sz="2000" dirty="0"/>
              <a:t> Спас </a:t>
            </a:r>
            <a:r>
              <a:rPr lang="ru-RU" sz="2000" dirty="0" err="1"/>
              <a:t>Харизанов</a:t>
            </a:r>
            <a:r>
              <a:rPr lang="ru-RU" sz="2000" dirty="0"/>
              <a:t>, </a:t>
            </a:r>
          </a:p>
          <a:p>
            <a:r>
              <a:rPr lang="ru-RU" sz="2000" dirty="0" err="1"/>
              <a:t>който</a:t>
            </a:r>
            <a:r>
              <a:rPr lang="ru-RU" sz="2000" dirty="0"/>
              <a:t> е </a:t>
            </a:r>
            <a:r>
              <a:rPr lang="ru-RU" sz="2000" dirty="0" err="1"/>
              <a:t>преселник</a:t>
            </a:r>
            <a:r>
              <a:rPr lang="ru-RU" sz="2000" dirty="0"/>
              <a:t> от </a:t>
            </a:r>
            <a:r>
              <a:rPr lang="ru-RU" sz="2000" dirty="0" err="1"/>
              <a:t>мелнишкото</a:t>
            </a:r>
            <a:r>
              <a:rPr lang="ru-RU" sz="2000" dirty="0"/>
              <a:t> село Влахи, е </a:t>
            </a:r>
            <a:r>
              <a:rPr lang="ru-RU" sz="2000" dirty="0" err="1"/>
              <a:t>дипломиран</a:t>
            </a:r>
            <a:r>
              <a:rPr lang="ru-RU" sz="2000" dirty="0"/>
              <a:t> </a:t>
            </a:r>
            <a:r>
              <a:rPr lang="ru-RU" sz="2000" dirty="0" err="1"/>
              <a:t>като</a:t>
            </a:r>
            <a:r>
              <a:rPr lang="ru-RU" sz="2000" dirty="0"/>
              <a:t> </a:t>
            </a:r>
          </a:p>
          <a:p>
            <a:r>
              <a:rPr lang="ru-RU" sz="2000" dirty="0"/>
              <a:t>юрист в </a:t>
            </a:r>
            <a:r>
              <a:rPr lang="ru-RU" sz="2000" dirty="0" err="1"/>
              <a:t>Русия</a:t>
            </a:r>
            <a:r>
              <a:rPr lang="ru-RU" sz="2000" dirty="0"/>
              <a:t> и </a:t>
            </a:r>
            <a:r>
              <a:rPr lang="ru-RU" sz="2000" dirty="0" err="1"/>
              <a:t>работи</a:t>
            </a:r>
            <a:r>
              <a:rPr lang="ru-RU" sz="2000" dirty="0"/>
              <a:t> </a:t>
            </a:r>
            <a:r>
              <a:rPr lang="ru-RU" sz="2000" dirty="0" err="1"/>
              <a:t>като</a:t>
            </a:r>
            <a:r>
              <a:rPr lang="ru-RU" sz="2000" dirty="0"/>
              <a:t> адвокат в </a:t>
            </a:r>
            <a:r>
              <a:rPr lang="ru-RU" sz="2000" dirty="0" err="1"/>
              <a:t>Дупница</a:t>
            </a:r>
            <a:r>
              <a:rPr lang="ru-RU" sz="2000" dirty="0"/>
              <a:t>. Сестра </a:t>
            </a:r>
            <a:r>
              <a:rPr lang="ru-RU" sz="2000" dirty="0" err="1"/>
              <a:t>му</a:t>
            </a:r>
            <a:r>
              <a:rPr lang="ru-RU" sz="2000" dirty="0"/>
              <a:t> Милка е </a:t>
            </a:r>
          </a:p>
          <a:p>
            <a:r>
              <a:rPr lang="ru-RU" sz="2000" dirty="0"/>
              <a:t>майка на Яне </a:t>
            </a:r>
            <a:r>
              <a:rPr lang="ru-RU" sz="2000" dirty="0" err="1"/>
              <a:t>Сандански</a:t>
            </a:r>
            <a:r>
              <a:rPr lang="ru-RU" sz="2000" dirty="0"/>
              <a:t>. 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252518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1520" y="2571750"/>
            <a:ext cx="2376264" cy="288032"/>
          </a:xfrm>
        </p:spPr>
        <p:txBody>
          <a:bodyPr/>
          <a:lstStyle/>
          <a:p>
            <a:pPr lvl="0"/>
            <a:r>
              <a:rPr lang="ru-RU" altLang="ko-KR" dirty="0"/>
              <a:t>Горд от </a:t>
            </a:r>
            <a:r>
              <a:rPr lang="ru-RU" altLang="ko-KR" dirty="0" err="1"/>
              <a:t>този</a:t>
            </a:r>
            <a:r>
              <a:rPr lang="ru-RU" altLang="ko-KR" dirty="0"/>
              <a:t> факт, </a:t>
            </a:r>
            <a:r>
              <a:rPr lang="ru-RU" altLang="ko-KR" dirty="0" err="1"/>
              <a:t>Димов</a:t>
            </a:r>
            <a:r>
              <a:rPr lang="ru-RU" altLang="ko-KR" dirty="0"/>
              <a:t> иска да </a:t>
            </a:r>
            <a:r>
              <a:rPr lang="ru-RU" altLang="ko-KR" dirty="0" err="1"/>
              <a:t>издаде</a:t>
            </a:r>
            <a:r>
              <a:rPr lang="ru-RU" altLang="ko-KR" dirty="0"/>
              <a:t> книга за </a:t>
            </a:r>
            <a:r>
              <a:rPr lang="ru-RU" altLang="ko-KR" dirty="0" err="1"/>
              <a:t>войводата</a:t>
            </a:r>
            <a:r>
              <a:rPr lang="ru-RU" altLang="ko-KR" dirty="0"/>
              <a:t> и </a:t>
            </a:r>
            <a:r>
              <a:rPr lang="ru-RU" altLang="ko-KR" dirty="0" err="1"/>
              <a:t>дълго</a:t>
            </a:r>
            <a:r>
              <a:rPr lang="ru-RU" altLang="ko-KR" dirty="0"/>
              <a:t> </a:t>
            </a:r>
            <a:r>
              <a:rPr lang="ru-RU" altLang="ko-KR" dirty="0" err="1"/>
              <a:t>събира</a:t>
            </a:r>
            <a:r>
              <a:rPr lang="ru-RU" altLang="ko-KR" dirty="0"/>
              <a:t> </a:t>
            </a:r>
            <a:r>
              <a:rPr lang="ru-RU" altLang="ko-KR" dirty="0" err="1"/>
              <a:t>материали</a:t>
            </a:r>
            <a:r>
              <a:rPr lang="ru-RU" altLang="ko-KR" dirty="0"/>
              <a:t>, но </a:t>
            </a:r>
            <a:r>
              <a:rPr lang="ru-RU" altLang="ko-KR" dirty="0" err="1"/>
              <a:t>така</a:t>
            </a:r>
            <a:r>
              <a:rPr lang="ru-RU" altLang="ko-KR" dirty="0"/>
              <a:t> и не </a:t>
            </a:r>
            <a:r>
              <a:rPr lang="ru-RU" altLang="ko-KR" dirty="0" err="1"/>
              <a:t>успява</a:t>
            </a:r>
            <a:r>
              <a:rPr lang="ru-RU" altLang="ko-KR" dirty="0"/>
              <a:t> да я </a:t>
            </a:r>
            <a:r>
              <a:rPr lang="ru-RU" altLang="ko-KR" dirty="0" err="1"/>
              <a:t>напише</a:t>
            </a:r>
            <a:r>
              <a:rPr lang="ru-RU" altLang="ko-KR" dirty="0"/>
              <a:t>. </a:t>
            </a:r>
            <a:r>
              <a:rPr lang="ru-RU" altLang="ko-KR" dirty="0" err="1"/>
              <a:t>Единият</a:t>
            </a:r>
            <a:r>
              <a:rPr lang="ru-RU" altLang="ko-KR" dirty="0"/>
              <a:t> от </a:t>
            </a:r>
            <a:r>
              <a:rPr lang="ru-RU" altLang="ko-KR" dirty="0" err="1"/>
              <a:t>синовете</a:t>
            </a:r>
            <a:r>
              <a:rPr lang="ru-RU" altLang="ko-KR" dirty="0"/>
              <a:t> на </a:t>
            </a:r>
            <a:r>
              <a:rPr lang="ru-RU" altLang="ko-KR" dirty="0" err="1"/>
              <a:t>Харизанов</a:t>
            </a:r>
            <a:r>
              <a:rPr lang="ru-RU" altLang="ko-KR" dirty="0"/>
              <a:t> – </a:t>
            </a:r>
            <a:r>
              <a:rPr lang="ru-RU" altLang="ko-KR" dirty="0" err="1"/>
              <a:t>чичото</a:t>
            </a:r>
            <a:r>
              <a:rPr lang="ru-RU" altLang="ko-KR" dirty="0"/>
              <a:t> на </a:t>
            </a:r>
            <a:r>
              <a:rPr lang="ru-RU" altLang="ko-KR" dirty="0" err="1"/>
              <a:t>Димов</a:t>
            </a:r>
            <a:r>
              <a:rPr lang="ru-RU" altLang="ko-KR" dirty="0"/>
              <a:t> – Иван, е журналист и </a:t>
            </a:r>
            <a:r>
              <a:rPr lang="ru-RU" altLang="ko-KR" dirty="0" err="1"/>
              <a:t>общественик</a:t>
            </a:r>
            <a:r>
              <a:rPr lang="ru-RU" altLang="ko-KR" dirty="0"/>
              <a:t> с огромен авторитет, той е и </a:t>
            </a:r>
            <a:r>
              <a:rPr lang="ru-RU" altLang="ko-KR" dirty="0" err="1"/>
              <a:t>съпруг</a:t>
            </a:r>
            <a:r>
              <a:rPr lang="ru-RU" altLang="ko-KR" dirty="0"/>
              <a:t> на </a:t>
            </a:r>
            <a:r>
              <a:rPr lang="ru-RU" altLang="ko-KR" dirty="0" err="1"/>
              <a:t>поетесата</a:t>
            </a:r>
            <a:r>
              <a:rPr lang="ru-RU" altLang="ko-KR" dirty="0"/>
              <a:t> Екатерина </a:t>
            </a:r>
            <a:r>
              <a:rPr lang="ru-RU" altLang="ko-KR" dirty="0" err="1"/>
              <a:t>Ненчева</a:t>
            </a:r>
            <a:r>
              <a:rPr lang="ru-RU" altLang="ko-KR" dirty="0"/>
              <a:t>. За </a:t>
            </a:r>
            <a:r>
              <a:rPr lang="ru-RU" altLang="ko-KR" dirty="0" err="1"/>
              <a:t>развитието</a:t>
            </a:r>
            <a:r>
              <a:rPr lang="ru-RU" altLang="ko-KR" dirty="0"/>
              <a:t> на </a:t>
            </a:r>
            <a:r>
              <a:rPr lang="ru-RU" altLang="ko-KR" dirty="0" err="1"/>
              <a:t>Димов</a:t>
            </a:r>
            <a:r>
              <a:rPr lang="ru-RU" altLang="ko-KR" dirty="0"/>
              <a:t> най-</a:t>
            </a:r>
            <a:r>
              <a:rPr lang="ru-RU" altLang="ko-KR" dirty="0" err="1"/>
              <a:t>голямо</a:t>
            </a:r>
            <a:r>
              <a:rPr lang="ru-RU" altLang="ko-KR" dirty="0"/>
              <a:t> влияние </a:t>
            </a:r>
            <a:r>
              <a:rPr lang="ru-RU" altLang="ko-KR" dirty="0" err="1"/>
              <a:t>има</a:t>
            </a:r>
            <a:r>
              <a:rPr lang="ru-RU" altLang="ko-KR" dirty="0"/>
              <a:t> </a:t>
            </a:r>
            <a:r>
              <a:rPr lang="ru-RU" altLang="ko-KR" dirty="0" err="1"/>
              <a:t>този</a:t>
            </a:r>
            <a:r>
              <a:rPr lang="ru-RU" altLang="ko-KR" dirty="0"/>
              <a:t> </a:t>
            </a:r>
            <a:r>
              <a:rPr lang="ru-RU" altLang="ko-KR" dirty="0" err="1"/>
              <a:t>родственик</a:t>
            </a:r>
            <a:r>
              <a:rPr lang="ru-RU" altLang="ko-KR" dirty="0"/>
              <a:t>, </a:t>
            </a:r>
            <a:r>
              <a:rPr lang="ru-RU" altLang="ko-KR" dirty="0" err="1"/>
              <a:t>заедно</a:t>
            </a:r>
            <a:r>
              <a:rPr lang="ru-RU" altLang="ko-KR" dirty="0"/>
              <a:t> с </a:t>
            </a:r>
            <a:r>
              <a:rPr lang="ru-RU" altLang="ko-KR" dirty="0" err="1"/>
              <a:t>майката</a:t>
            </a:r>
            <a:r>
              <a:rPr lang="ru-RU" altLang="ko-KR" dirty="0"/>
              <a:t> Веса </a:t>
            </a:r>
            <a:r>
              <a:rPr lang="ru-RU" altLang="ko-KR" dirty="0" err="1"/>
              <a:t>Харизанова</a:t>
            </a:r>
            <a:r>
              <a:rPr lang="ru-RU" altLang="ko-K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altLang="ko-KR" dirty="0"/>
              <a:t>Детство и юношество</a:t>
            </a:r>
            <a:endParaRPr lang="ko-KR" altLang="en-US" dirty="0"/>
          </a:p>
        </p:txBody>
      </p:sp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id="{5A8BD7B5-6765-4335-BFE8-315A12F7186B}"/>
              </a:ext>
            </a:extLst>
          </p:cNvPr>
          <p:cNvSpPr/>
          <p:nvPr/>
        </p:nvSpPr>
        <p:spPr>
          <a:xfrm>
            <a:off x="3923928" y="1410097"/>
            <a:ext cx="51125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Макар и с </a:t>
            </a:r>
            <a:r>
              <a:rPr lang="ru-RU" dirty="0" err="1">
                <a:solidFill>
                  <a:schemeClr val="bg1"/>
                </a:solidFill>
              </a:rPr>
              <a:t>гимназиално</a:t>
            </a:r>
            <a:r>
              <a:rPr lang="ru-RU" dirty="0">
                <a:solidFill>
                  <a:schemeClr val="bg1"/>
                </a:solidFill>
              </a:rPr>
              <a:t> образование, </a:t>
            </a:r>
            <a:r>
              <a:rPr lang="ru-RU" dirty="0" err="1">
                <a:solidFill>
                  <a:schemeClr val="bg1"/>
                </a:solidFill>
              </a:rPr>
              <a:t>тя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r>
              <a:rPr lang="ru-RU" dirty="0">
                <a:solidFill>
                  <a:schemeClr val="bg1"/>
                </a:solidFill>
              </a:rPr>
              <a:t>живо се </a:t>
            </a:r>
            <a:r>
              <a:rPr lang="ru-RU" dirty="0" err="1">
                <a:solidFill>
                  <a:schemeClr val="bg1"/>
                </a:solidFill>
              </a:rPr>
              <a:t>интересува</a:t>
            </a:r>
            <a:r>
              <a:rPr lang="ru-RU" dirty="0">
                <a:solidFill>
                  <a:schemeClr val="bg1"/>
                </a:solidFill>
              </a:rPr>
              <a:t> от литература и </a:t>
            </a:r>
            <a:r>
              <a:rPr lang="ru-RU" dirty="0" err="1">
                <a:solidFill>
                  <a:schemeClr val="bg1"/>
                </a:solidFill>
              </a:rPr>
              <a:t>изкуство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Разказват</a:t>
            </a:r>
            <a:r>
              <a:rPr lang="ru-RU" dirty="0">
                <a:solidFill>
                  <a:schemeClr val="bg1"/>
                </a:solidFill>
              </a:rPr>
              <a:t>, че била </a:t>
            </a:r>
            <a:r>
              <a:rPr lang="ru-RU" dirty="0" err="1">
                <a:solidFill>
                  <a:schemeClr val="bg1"/>
                </a:solidFill>
              </a:rPr>
              <a:t>ексцентричка</a:t>
            </a:r>
            <a:r>
              <a:rPr lang="ru-RU" dirty="0">
                <a:solidFill>
                  <a:schemeClr val="bg1"/>
                </a:solidFill>
              </a:rPr>
              <a:t> – обличала </a:t>
            </a:r>
          </a:p>
          <a:p>
            <a:r>
              <a:rPr lang="ru-RU" dirty="0">
                <a:solidFill>
                  <a:schemeClr val="bg1"/>
                </a:solidFill>
              </a:rPr>
              <a:t>се </a:t>
            </a:r>
            <a:r>
              <a:rPr lang="ru-RU" dirty="0" err="1">
                <a:solidFill>
                  <a:schemeClr val="bg1"/>
                </a:solidFill>
              </a:rPr>
              <a:t>демоде</a:t>
            </a:r>
            <a:r>
              <a:rPr lang="ru-RU" dirty="0">
                <a:solidFill>
                  <a:schemeClr val="bg1"/>
                </a:solidFill>
              </a:rPr>
              <a:t> и </a:t>
            </a:r>
            <a:r>
              <a:rPr lang="ru-RU" dirty="0" err="1">
                <a:solidFill>
                  <a:schemeClr val="bg1"/>
                </a:solidFill>
              </a:rPr>
              <a:t>рецитирала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поезия</a:t>
            </a:r>
            <a:r>
              <a:rPr lang="ru-RU" dirty="0">
                <a:solidFill>
                  <a:schemeClr val="bg1"/>
                </a:solidFill>
              </a:rPr>
              <a:t>. Веса </a:t>
            </a:r>
            <a:r>
              <a:rPr lang="ru-RU" dirty="0" err="1">
                <a:solidFill>
                  <a:schemeClr val="bg1"/>
                </a:solidFill>
              </a:rPr>
              <a:t>мечтае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синът</a:t>
            </a:r>
            <a:r>
              <a:rPr lang="ru-RU" dirty="0">
                <a:solidFill>
                  <a:schemeClr val="bg1"/>
                </a:solidFill>
              </a:rPr>
              <a:t> й да стане поет или художник. </a:t>
            </a:r>
            <a:r>
              <a:rPr lang="ru-RU" dirty="0" err="1">
                <a:solidFill>
                  <a:schemeClr val="bg1"/>
                </a:solidFill>
              </a:rPr>
              <a:t>Бащата</a:t>
            </a:r>
            <a:r>
              <a:rPr lang="ru-RU" dirty="0">
                <a:solidFill>
                  <a:schemeClr val="bg1"/>
                </a:solidFill>
              </a:rPr>
              <a:t> Тодор </a:t>
            </a:r>
            <a:r>
              <a:rPr lang="ru-RU" dirty="0" err="1">
                <a:solidFill>
                  <a:schemeClr val="bg1"/>
                </a:solidFill>
              </a:rPr>
              <a:t>Димов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също</a:t>
            </a:r>
            <a:r>
              <a:rPr lang="ru-RU" dirty="0">
                <a:solidFill>
                  <a:schemeClr val="bg1"/>
                </a:solidFill>
              </a:rPr>
              <a:t> е </a:t>
            </a:r>
            <a:r>
              <a:rPr lang="ru-RU" dirty="0" err="1">
                <a:solidFill>
                  <a:schemeClr val="bg1"/>
                </a:solidFill>
              </a:rPr>
              <a:t>културен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човек</a:t>
            </a:r>
            <a:r>
              <a:rPr lang="ru-RU" dirty="0">
                <a:solidFill>
                  <a:schemeClr val="bg1"/>
                </a:solidFill>
              </a:rPr>
              <a:t>, но </a:t>
            </a:r>
          </a:p>
          <a:p>
            <a:r>
              <a:rPr lang="ru-RU" dirty="0" err="1">
                <a:solidFill>
                  <a:schemeClr val="bg1"/>
                </a:solidFill>
              </a:rPr>
              <a:t>умира</a:t>
            </a:r>
            <a:r>
              <a:rPr lang="ru-RU" dirty="0">
                <a:solidFill>
                  <a:schemeClr val="bg1"/>
                </a:solidFill>
              </a:rPr>
              <a:t>  </a:t>
            </a:r>
            <a:r>
              <a:rPr lang="ru-RU" dirty="0" err="1">
                <a:solidFill>
                  <a:schemeClr val="bg1"/>
                </a:solidFill>
              </a:rPr>
              <a:t>като</a:t>
            </a:r>
            <a:r>
              <a:rPr lang="ru-RU" dirty="0">
                <a:solidFill>
                  <a:schemeClr val="bg1"/>
                </a:solidFill>
              </a:rPr>
              <a:t> капитан на фронта </a:t>
            </a:r>
            <a:r>
              <a:rPr lang="ru-RU" dirty="0" err="1">
                <a:solidFill>
                  <a:schemeClr val="bg1"/>
                </a:solidFill>
              </a:rPr>
              <a:t>през</a:t>
            </a:r>
            <a:r>
              <a:rPr lang="ru-RU" dirty="0">
                <a:solidFill>
                  <a:schemeClr val="bg1"/>
                </a:solidFill>
              </a:rPr>
              <a:t> юли 1913 г., </a:t>
            </a:r>
            <a:r>
              <a:rPr lang="ru-RU" dirty="0" err="1">
                <a:solidFill>
                  <a:schemeClr val="bg1"/>
                </a:solidFill>
              </a:rPr>
              <a:t>няколко</a:t>
            </a:r>
            <a:r>
              <a:rPr lang="ru-RU" dirty="0">
                <a:solidFill>
                  <a:schemeClr val="bg1"/>
                </a:solidFill>
              </a:rPr>
              <a:t> дни </a:t>
            </a:r>
            <a:r>
              <a:rPr lang="ru-RU" dirty="0" err="1">
                <a:solidFill>
                  <a:schemeClr val="bg1"/>
                </a:solidFill>
              </a:rPr>
              <a:t>преди</a:t>
            </a:r>
            <a:r>
              <a:rPr lang="ru-RU" dirty="0">
                <a:solidFill>
                  <a:schemeClr val="bg1"/>
                </a:solidFill>
              </a:rPr>
              <a:t> края на </a:t>
            </a:r>
            <a:r>
              <a:rPr lang="ru-RU" dirty="0" err="1">
                <a:solidFill>
                  <a:schemeClr val="bg1"/>
                </a:solidFill>
              </a:rPr>
              <a:t>Междусъюзни</a:t>
            </a:r>
            <a:r>
              <a:rPr lang="ru-RU" dirty="0">
                <a:solidFill>
                  <a:schemeClr val="bg1"/>
                </a:solidFill>
              </a:rPr>
              <a:t>-</a:t>
            </a:r>
          </a:p>
          <a:p>
            <a:r>
              <a:rPr lang="ru-RU" dirty="0" err="1">
                <a:solidFill>
                  <a:schemeClr val="bg1"/>
                </a:solidFill>
              </a:rPr>
              <a:t>ческата</a:t>
            </a:r>
            <a:r>
              <a:rPr lang="ru-RU" dirty="0">
                <a:solidFill>
                  <a:schemeClr val="bg1"/>
                </a:solidFill>
              </a:rPr>
              <a:t> война, </a:t>
            </a:r>
            <a:r>
              <a:rPr lang="ru-RU" dirty="0" err="1">
                <a:solidFill>
                  <a:schemeClr val="bg1"/>
                </a:solidFill>
              </a:rPr>
              <a:t>когато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синът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Димитър</a:t>
            </a:r>
            <a:r>
              <a:rPr lang="ru-RU" dirty="0">
                <a:solidFill>
                  <a:schemeClr val="bg1"/>
                </a:solidFill>
              </a:rPr>
              <a:t> е </a:t>
            </a:r>
          </a:p>
          <a:p>
            <a:r>
              <a:rPr lang="ru-RU" dirty="0">
                <a:solidFill>
                  <a:schemeClr val="bg1"/>
                </a:solidFill>
              </a:rPr>
              <a:t>едва </a:t>
            </a:r>
            <a:r>
              <a:rPr lang="ru-RU" dirty="0" err="1">
                <a:solidFill>
                  <a:schemeClr val="bg1"/>
                </a:solidFill>
              </a:rPr>
              <a:t>четиригодишен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00F31EAB-93C1-448C-9EDB-9E8102DD7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5219"/>
          <a:stretch>
            <a:fillRect/>
          </a:stretch>
        </p:blipFill>
        <p:spPr bwMode="auto">
          <a:xfrm>
            <a:off x="1691680" y="1424948"/>
            <a:ext cx="2090419" cy="3460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6142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>
            <a:extLst>
              <a:ext uri="{FF2B5EF4-FFF2-40B4-BE49-F238E27FC236}">
                <a16:creationId xmlns:a16="http://schemas.microsoft.com/office/drawing/2014/main" id="{04D3D179-00E5-40E2-B133-3A2F5436E1F1}"/>
              </a:ext>
            </a:extLst>
          </p:cNvPr>
          <p:cNvSpPr/>
          <p:nvPr/>
        </p:nvSpPr>
        <p:spPr>
          <a:xfrm>
            <a:off x="127856" y="699542"/>
            <a:ext cx="2643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solidFill>
                  <a:schemeClr val="bg1"/>
                </a:solidFill>
              </a:rPr>
              <a:t>Още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като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малък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Димитър</a:t>
            </a:r>
            <a:r>
              <a:rPr lang="ru-RU" sz="1200" dirty="0">
                <a:solidFill>
                  <a:schemeClr val="bg1"/>
                </a:solidFill>
              </a:rPr>
              <a:t> е тих и </a:t>
            </a:r>
            <a:r>
              <a:rPr lang="ru-RU" sz="1200" dirty="0" err="1">
                <a:solidFill>
                  <a:schemeClr val="bg1"/>
                </a:solidFill>
              </a:rPr>
              <a:t>вглъбен</a:t>
            </a:r>
            <a:r>
              <a:rPr lang="ru-RU" sz="1200" dirty="0">
                <a:solidFill>
                  <a:schemeClr val="bg1"/>
                </a:solidFill>
              </a:rPr>
              <a:t>, особняк, </a:t>
            </a:r>
            <a:r>
              <a:rPr lang="ru-RU" sz="1200" dirty="0" err="1">
                <a:solidFill>
                  <a:schemeClr val="bg1"/>
                </a:solidFill>
              </a:rPr>
              <a:t>който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обича</a:t>
            </a:r>
            <a:r>
              <a:rPr lang="ru-RU" sz="1200" dirty="0">
                <a:solidFill>
                  <a:schemeClr val="bg1"/>
                </a:solidFill>
              </a:rPr>
              <a:t> да се </a:t>
            </a:r>
            <a:r>
              <a:rPr lang="ru-RU" sz="1200" dirty="0" err="1">
                <a:solidFill>
                  <a:schemeClr val="bg1"/>
                </a:solidFill>
              </a:rPr>
              <a:t>усамотява</a:t>
            </a:r>
            <a:r>
              <a:rPr lang="ru-RU" sz="1200" dirty="0">
                <a:solidFill>
                  <a:schemeClr val="bg1"/>
                </a:solidFill>
              </a:rPr>
              <a:t>. </a:t>
            </a:r>
            <a:r>
              <a:rPr lang="ru-RU" sz="1200" dirty="0" err="1">
                <a:solidFill>
                  <a:schemeClr val="bg1"/>
                </a:solidFill>
              </a:rPr>
              <a:t>Такъв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остава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характерът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му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през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целия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му</a:t>
            </a:r>
            <a:r>
              <a:rPr lang="ru-RU" sz="1200" dirty="0">
                <a:solidFill>
                  <a:schemeClr val="bg1"/>
                </a:solidFill>
              </a:rPr>
              <a:t> живот. За да се оформи </a:t>
            </a:r>
            <a:r>
              <a:rPr lang="ru-RU" sz="1200" dirty="0" err="1">
                <a:solidFill>
                  <a:schemeClr val="bg1"/>
                </a:solidFill>
              </a:rPr>
              <a:t>такъв</a:t>
            </a:r>
            <a:r>
              <a:rPr lang="ru-RU" sz="1200" dirty="0">
                <a:solidFill>
                  <a:schemeClr val="bg1"/>
                </a:solidFill>
              </a:rPr>
              <a:t>, роля </a:t>
            </a:r>
            <a:r>
              <a:rPr lang="ru-RU" sz="1200" dirty="0" err="1">
                <a:solidFill>
                  <a:schemeClr val="bg1"/>
                </a:solidFill>
              </a:rPr>
              <a:t>има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</a:p>
          <a:p>
            <a:r>
              <a:rPr lang="ru-RU" sz="1200" dirty="0" err="1">
                <a:solidFill>
                  <a:schemeClr val="bg1"/>
                </a:solidFill>
              </a:rPr>
              <a:t>майката</a:t>
            </a:r>
            <a:r>
              <a:rPr lang="ru-RU" sz="1200" dirty="0">
                <a:solidFill>
                  <a:schemeClr val="bg1"/>
                </a:solidFill>
              </a:rPr>
              <a:t>, </a:t>
            </a:r>
            <a:r>
              <a:rPr lang="ru-RU" sz="1200" dirty="0" err="1">
                <a:solidFill>
                  <a:schemeClr val="bg1"/>
                </a:solidFill>
              </a:rPr>
              <a:t>която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дори</a:t>
            </a:r>
            <a:r>
              <a:rPr lang="ru-RU" sz="1200" dirty="0">
                <a:solidFill>
                  <a:schemeClr val="bg1"/>
                </a:solidFill>
              </a:rPr>
              <a:t> не </a:t>
            </a:r>
            <a:r>
              <a:rPr lang="ru-RU" sz="1200" dirty="0" err="1">
                <a:solidFill>
                  <a:schemeClr val="bg1"/>
                </a:solidFill>
              </a:rPr>
              <a:t>го</a:t>
            </a:r>
            <a:r>
              <a:rPr lang="ru-RU" sz="1200" dirty="0">
                <a:solidFill>
                  <a:schemeClr val="bg1"/>
                </a:solidFill>
              </a:rPr>
              <a:t> пускала да </a:t>
            </a:r>
            <a:r>
              <a:rPr lang="ru-RU" sz="1200" dirty="0" err="1">
                <a:solidFill>
                  <a:schemeClr val="bg1"/>
                </a:solidFill>
              </a:rPr>
              <a:t>играе</a:t>
            </a:r>
            <a:r>
              <a:rPr lang="ru-RU" sz="1200" dirty="0">
                <a:solidFill>
                  <a:schemeClr val="bg1"/>
                </a:solidFill>
              </a:rPr>
              <a:t> на </a:t>
            </a:r>
            <a:r>
              <a:rPr lang="ru-RU" sz="1200" dirty="0" err="1">
                <a:solidFill>
                  <a:schemeClr val="bg1"/>
                </a:solidFill>
              </a:rPr>
              <a:t>улицата</a:t>
            </a:r>
            <a:r>
              <a:rPr lang="ru-RU" sz="1200" dirty="0">
                <a:solidFill>
                  <a:schemeClr val="bg1"/>
                </a:solidFill>
              </a:rPr>
              <a:t> сам и </a:t>
            </a:r>
            <a:r>
              <a:rPr lang="ru-RU" sz="1200" dirty="0" err="1">
                <a:solidFill>
                  <a:schemeClr val="bg1"/>
                </a:solidFill>
              </a:rPr>
              <a:t>дори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го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връзвала</a:t>
            </a:r>
            <a:r>
              <a:rPr lang="ru-RU" sz="1200" dirty="0">
                <a:solidFill>
                  <a:schemeClr val="bg1"/>
                </a:solidFill>
              </a:rPr>
              <a:t> за стола. Макар и много затворен, </a:t>
            </a:r>
            <a:r>
              <a:rPr lang="ru-RU" sz="1200" dirty="0" err="1">
                <a:solidFill>
                  <a:schemeClr val="bg1"/>
                </a:solidFill>
              </a:rPr>
              <a:t>Димов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има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силно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въоб-ражение</a:t>
            </a:r>
            <a:r>
              <a:rPr lang="ru-RU" sz="1200" dirty="0">
                <a:solidFill>
                  <a:schemeClr val="bg1"/>
                </a:solidFill>
              </a:rPr>
              <a:t>. </a:t>
            </a:r>
            <a:r>
              <a:rPr lang="ru-RU" sz="1200" dirty="0" err="1">
                <a:solidFill>
                  <a:schemeClr val="bg1"/>
                </a:solidFill>
              </a:rPr>
              <a:t>Младежът</a:t>
            </a:r>
            <a:r>
              <a:rPr lang="ru-RU" sz="1200" dirty="0">
                <a:solidFill>
                  <a:schemeClr val="bg1"/>
                </a:solidFill>
              </a:rPr>
              <a:t> чете много, </a:t>
            </a:r>
          </a:p>
          <a:p>
            <a:r>
              <a:rPr lang="ru-RU" sz="1200" dirty="0" err="1">
                <a:solidFill>
                  <a:schemeClr val="bg1"/>
                </a:solidFill>
              </a:rPr>
              <a:t>неудържимо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го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влекат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науките</a:t>
            </a:r>
            <a:r>
              <a:rPr lang="ru-RU" sz="1200" dirty="0">
                <a:solidFill>
                  <a:schemeClr val="bg1"/>
                </a:solidFill>
              </a:rPr>
              <a:t> – </a:t>
            </a:r>
          </a:p>
          <a:p>
            <a:r>
              <a:rPr lang="ru-RU" sz="1200" dirty="0">
                <a:solidFill>
                  <a:schemeClr val="bg1"/>
                </a:solidFill>
              </a:rPr>
              <a:t>физика и химия. </a:t>
            </a:r>
            <a:r>
              <a:rPr lang="ru-RU" sz="1200" dirty="0" err="1">
                <a:solidFill>
                  <a:schemeClr val="bg1"/>
                </a:solidFill>
              </a:rPr>
              <a:t>Проявява</a:t>
            </a:r>
            <a:r>
              <a:rPr lang="ru-RU" sz="1200" dirty="0">
                <a:solidFill>
                  <a:schemeClr val="bg1"/>
                </a:solidFill>
              </a:rPr>
              <a:t> и дар-ба на художник и </a:t>
            </a:r>
            <a:r>
              <a:rPr lang="ru-RU" sz="1200" dirty="0" err="1">
                <a:solidFill>
                  <a:schemeClr val="bg1"/>
                </a:solidFill>
              </a:rPr>
              <a:t>често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разсмива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съучениците</a:t>
            </a:r>
            <a:r>
              <a:rPr lang="ru-RU" sz="1200" dirty="0">
                <a:solidFill>
                  <a:schemeClr val="bg1"/>
                </a:solidFill>
              </a:rPr>
              <a:t> си с </a:t>
            </a:r>
            <a:r>
              <a:rPr lang="ru-RU" sz="1200" dirty="0" err="1">
                <a:solidFill>
                  <a:schemeClr val="bg1"/>
                </a:solidFill>
              </a:rPr>
              <a:t>карикатури</a:t>
            </a:r>
            <a:r>
              <a:rPr lang="ru-RU" sz="1200" dirty="0">
                <a:solidFill>
                  <a:schemeClr val="bg1"/>
                </a:solidFill>
              </a:rPr>
              <a:t> на </a:t>
            </a:r>
          </a:p>
          <a:p>
            <a:r>
              <a:rPr lang="ru-RU" sz="1200" dirty="0" err="1">
                <a:solidFill>
                  <a:schemeClr val="bg1"/>
                </a:solidFill>
              </a:rPr>
              <a:t>учителите</a:t>
            </a:r>
            <a:r>
              <a:rPr lang="ru-RU" sz="1200" dirty="0">
                <a:solidFill>
                  <a:schemeClr val="bg1"/>
                </a:solidFill>
              </a:rPr>
              <a:t>. </a:t>
            </a:r>
            <a:r>
              <a:rPr lang="ru-RU" sz="1200" dirty="0" err="1">
                <a:solidFill>
                  <a:schemeClr val="bg1"/>
                </a:solidFill>
              </a:rPr>
              <a:t>Когато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баща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му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умира</a:t>
            </a:r>
            <a:r>
              <a:rPr lang="ru-RU" sz="1200" dirty="0">
                <a:solidFill>
                  <a:schemeClr val="bg1"/>
                </a:solidFill>
              </a:rPr>
              <a:t>, </a:t>
            </a:r>
            <a:r>
              <a:rPr lang="ru-RU" sz="1200" dirty="0" err="1">
                <a:solidFill>
                  <a:schemeClr val="bg1"/>
                </a:solidFill>
              </a:rPr>
              <a:t>майката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му</a:t>
            </a:r>
            <a:r>
              <a:rPr lang="ru-RU" sz="1200" dirty="0">
                <a:solidFill>
                  <a:schemeClr val="bg1"/>
                </a:solidFill>
              </a:rPr>
              <a:t> се </a:t>
            </a:r>
            <a:r>
              <a:rPr lang="ru-RU" sz="1200" dirty="0" err="1">
                <a:solidFill>
                  <a:schemeClr val="bg1"/>
                </a:solidFill>
              </a:rPr>
              <a:t>омъжва</a:t>
            </a:r>
            <a:r>
              <a:rPr lang="ru-RU" sz="1200" dirty="0">
                <a:solidFill>
                  <a:schemeClr val="bg1"/>
                </a:solidFill>
              </a:rPr>
              <a:t> за </a:t>
            </a:r>
            <a:r>
              <a:rPr lang="ru-RU" sz="1200" dirty="0" err="1">
                <a:solidFill>
                  <a:schemeClr val="bg1"/>
                </a:solidFill>
              </a:rPr>
              <a:t>офице</a:t>
            </a:r>
            <a:r>
              <a:rPr lang="ru-RU" sz="1200" dirty="0">
                <a:solidFill>
                  <a:schemeClr val="bg1"/>
                </a:solidFill>
              </a:rPr>
              <a:t>-</a:t>
            </a:r>
          </a:p>
          <a:p>
            <a:r>
              <a:rPr lang="ru-RU" sz="1200" dirty="0" err="1">
                <a:solidFill>
                  <a:schemeClr val="bg1"/>
                </a:solidFill>
              </a:rPr>
              <a:t>ра</a:t>
            </a:r>
            <a:r>
              <a:rPr lang="ru-RU" sz="1200" dirty="0">
                <a:solidFill>
                  <a:schemeClr val="bg1"/>
                </a:solidFill>
              </a:rPr>
              <a:t> Руси </a:t>
            </a:r>
            <a:r>
              <a:rPr lang="ru-RU" sz="1200" dirty="0" err="1">
                <a:solidFill>
                  <a:schemeClr val="bg1"/>
                </a:solidFill>
              </a:rPr>
              <a:t>Генев-също</a:t>
            </a:r>
            <a:r>
              <a:rPr lang="ru-RU" sz="1200" dirty="0">
                <a:solidFill>
                  <a:schemeClr val="bg1"/>
                </a:solidFill>
              </a:rPr>
              <a:t> офицер, а </a:t>
            </a:r>
            <a:r>
              <a:rPr lang="ru-RU" sz="1200" dirty="0" err="1">
                <a:solidFill>
                  <a:schemeClr val="bg1"/>
                </a:solidFill>
              </a:rPr>
              <a:t>по-късно</a:t>
            </a:r>
            <a:r>
              <a:rPr lang="ru-RU" sz="1200" dirty="0">
                <a:solidFill>
                  <a:schemeClr val="bg1"/>
                </a:solidFill>
              </a:rPr>
              <a:t> и </a:t>
            </a:r>
            <a:r>
              <a:rPr lang="ru-RU" sz="1200" dirty="0" err="1">
                <a:solidFill>
                  <a:schemeClr val="bg1"/>
                </a:solidFill>
              </a:rPr>
              <a:t>тютюнев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експерт</a:t>
            </a:r>
            <a:r>
              <a:rPr lang="ru-RU" sz="1200" dirty="0">
                <a:solidFill>
                  <a:schemeClr val="bg1"/>
                </a:solidFill>
              </a:rPr>
              <a:t>. Семей-</a:t>
            </a:r>
          </a:p>
          <a:p>
            <a:r>
              <a:rPr lang="ru-RU" sz="1200" dirty="0" err="1">
                <a:solidFill>
                  <a:schemeClr val="bg1"/>
                </a:solidFill>
              </a:rPr>
              <a:t>ството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има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късмет</a:t>
            </a:r>
            <a:r>
              <a:rPr lang="ru-RU" sz="1200" dirty="0">
                <a:solidFill>
                  <a:schemeClr val="bg1"/>
                </a:solidFill>
              </a:rPr>
              <a:t>- </a:t>
            </a:r>
            <a:r>
              <a:rPr lang="ru-RU" sz="1200" dirty="0" err="1">
                <a:solidFill>
                  <a:schemeClr val="bg1"/>
                </a:solidFill>
              </a:rPr>
              <a:t>пастрокът</a:t>
            </a:r>
            <a:r>
              <a:rPr lang="ru-RU" sz="1200" dirty="0">
                <a:solidFill>
                  <a:schemeClr val="bg1"/>
                </a:solidFill>
              </a:rPr>
              <a:t> е </a:t>
            </a:r>
          </a:p>
          <a:p>
            <a:r>
              <a:rPr lang="ru-RU" sz="1200" dirty="0">
                <a:solidFill>
                  <a:schemeClr val="bg1"/>
                </a:solidFill>
              </a:rPr>
              <a:t>много </a:t>
            </a:r>
            <a:r>
              <a:rPr lang="ru-RU" sz="1200" dirty="0" err="1">
                <a:solidFill>
                  <a:schemeClr val="bg1"/>
                </a:solidFill>
              </a:rPr>
              <a:t>грижовен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към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момчето</a:t>
            </a:r>
            <a:r>
              <a:rPr lang="ru-RU" sz="1200" dirty="0">
                <a:solidFill>
                  <a:schemeClr val="bg1"/>
                </a:solidFill>
              </a:rPr>
              <a:t>.</a:t>
            </a:r>
            <a:endParaRPr lang="bg-BG" sz="1200" dirty="0">
              <a:solidFill>
                <a:schemeClr val="bg1"/>
              </a:solidFill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AAFD170E-409B-4FC5-A554-2DD9D1118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067944" y="390276"/>
            <a:ext cx="2812689" cy="4013451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Правоъгълник 16">
            <a:extLst>
              <a:ext uri="{FF2B5EF4-FFF2-40B4-BE49-F238E27FC236}">
                <a16:creationId xmlns:a16="http://schemas.microsoft.com/office/drawing/2014/main" id="{A2D10AD2-747F-4C61-89E3-ED592A7616CA}"/>
              </a:ext>
            </a:extLst>
          </p:cNvPr>
          <p:cNvSpPr/>
          <p:nvPr/>
        </p:nvSpPr>
        <p:spPr>
          <a:xfrm>
            <a:off x="3347864" y="430052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bg-BG" altLang="bg-BG" sz="1200" dirty="0">
                <a:solidFill>
                  <a:schemeClr val="bg1"/>
                </a:solidFill>
                <a:latin typeface="Arial" panose="020B0604020202020204" pitchFamily="34" charset="0"/>
              </a:rPr>
              <a:t>Димитър Димов с баба си </a:t>
            </a:r>
            <a:r>
              <a:rPr lang="bg-BG" altLang="bg-BG" sz="1200" dirty="0" err="1">
                <a:solidFill>
                  <a:schemeClr val="bg1"/>
                </a:solidFill>
                <a:latin typeface="Arial" panose="020B0604020202020204" pitchFamily="34" charset="0"/>
              </a:rPr>
              <a:t>Фикия</a:t>
            </a:r>
            <a:r>
              <a:rPr lang="bg-BG" altLang="bg-BG" sz="1200" dirty="0">
                <a:solidFill>
                  <a:schemeClr val="bg1"/>
                </a:solidFill>
                <a:latin typeface="Arial" panose="020B0604020202020204" pitchFamily="34" charset="0"/>
              </a:rPr>
              <a:t>, сестрина дъщеря на Яне </a:t>
            </a:r>
          </a:p>
          <a:p>
            <a:pPr algn="ctr">
              <a:spcBef>
                <a:spcPct val="0"/>
              </a:spcBef>
            </a:pPr>
            <a:r>
              <a:rPr lang="bg-BG" altLang="bg-BG" sz="1200" dirty="0">
                <a:solidFill>
                  <a:schemeClr val="bg1"/>
                </a:solidFill>
                <a:latin typeface="Arial" panose="020B0604020202020204" pitchFamily="34" charset="0"/>
              </a:rPr>
              <a:t>Сандански</a:t>
            </a:r>
          </a:p>
        </p:txBody>
      </p:sp>
    </p:spTree>
    <p:extLst>
      <p:ext uri="{BB962C8B-B14F-4D97-AF65-F5344CB8AC3E}">
        <p14:creationId xmlns:p14="http://schemas.microsoft.com/office/powerpoint/2010/main" val="1130720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363839"/>
            <a:ext cx="9144000" cy="1779662"/>
          </a:xfrm>
        </p:spPr>
        <p:txBody>
          <a:bodyPr/>
          <a:lstStyle/>
          <a:p>
            <a:pPr algn="just"/>
            <a:r>
              <a:rPr lang="bg-BG" altLang="ko-KR" sz="1600" dirty="0"/>
              <a:t>Димов учи до 10-годишва възраст в Дупница, след това в София, където завършва Първа мъжка гимназия през 1928г. </a:t>
            </a:r>
            <a:r>
              <a:rPr lang="ru-RU" altLang="ko-KR" sz="1600" dirty="0"/>
              <a:t>След </a:t>
            </a:r>
            <a:r>
              <a:rPr lang="ru-RU" altLang="ko-KR" sz="1600" dirty="0" err="1"/>
              <a:t>средното</a:t>
            </a:r>
            <a:r>
              <a:rPr lang="ru-RU" altLang="ko-KR" sz="1600" dirty="0"/>
              <a:t> си образование </a:t>
            </a:r>
            <a:r>
              <a:rPr lang="ru-RU" altLang="ko-KR" sz="1600" dirty="0" err="1"/>
              <a:t>Димов</a:t>
            </a:r>
            <a:r>
              <a:rPr lang="ru-RU" altLang="ko-KR" sz="1600" dirty="0"/>
              <a:t> учи само един </a:t>
            </a:r>
            <a:r>
              <a:rPr lang="ru-RU" altLang="ko-KR" sz="1600" dirty="0" err="1"/>
              <a:t>семестър</a:t>
            </a:r>
            <a:r>
              <a:rPr lang="ru-RU" altLang="ko-KR" sz="1600" dirty="0"/>
              <a:t> </a:t>
            </a:r>
            <a:r>
              <a:rPr lang="ru-RU" altLang="ko-KR" sz="1600" dirty="0" err="1"/>
              <a:t>във</a:t>
            </a:r>
            <a:r>
              <a:rPr lang="ru-RU" altLang="ko-KR" sz="1600" dirty="0"/>
              <a:t> </a:t>
            </a:r>
            <a:r>
              <a:rPr lang="ru-RU" altLang="ko-KR" sz="1600" dirty="0" err="1"/>
              <a:t>Ветериринарномедицинския</a:t>
            </a:r>
            <a:r>
              <a:rPr lang="ru-RU" altLang="ko-KR" sz="1600" dirty="0"/>
              <a:t> </a:t>
            </a:r>
            <a:r>
              <a:rPr lang="ru-RU" altLang="ko-KR" sz="1600" dirty="0" err="1"/>
              <a:t>факултет</a:t>
            </a:r>
            <a:r>
              <a:rPr lang="ru-RU" altLang="ko-KR" sz="1600" dirty="0"/>
              <a:t> на СУ, след </a:t>
            </a:r>
            <a:r>
              <a:rPr lang="ru-RU" altLang="ko-KR" sz="1600" dirty="0" err="1"/>
              <a:t>което</a:t>
            </a:r>
            <a:r>
              <a:rPr lang="ru-RU" altLang="ko-KR" sz="1600" dirty="0"/>
              <a:t> се </a:t>
            </a:r>
            <a:r>
              <a:rPr lang="ru-RU" altLang="ko-KR" sz="1600" dirty="0" err="1"/>
              <a:t>прехвърля</a:t>
            </a:r>
            <a:r>
              <a:rPr lang="ru-RU" altLang="ko-KR" sz="1600" dirty="0"/>
              <a:t> в </a:t>
            </a:r>
            <a:r>
              <a:rPr lang="ru-RU" altLang="ko-KR" sz="1600" dirty="0" err="1"/>
              <a:t>Юридическия</a:t>
            </a:r>
            <a:r>
              <a:rPr lang="ru-RU" altLang="ko-KR" sz="1600" dirty="0"/>
              <a:t> </a:t>
            </a:r>
            <a:r>
              <a:rPr lang="ru-RU" altLang="ko-KR" sz="1600" dirty="0" err="1"/>
              <a:t>факултет</a:t>
            </a:r>
            <a:r>
              <a:rPr lang="ru-RU" altLang="ko-KR" sz="1600" dirty="0"/>
              <a:t> по </a:t>
            </a:r>
            <a:r>
              <a:rPr lang="ru-RU" altLang="ko-KR" sz="1600" dirty="0" err="1"/>
              <a:t>настояване</a:t>
            </a:r>
            <a:r>
              <a:rPr lang="ru-RU" altLang="ko-KR" sz="1600" dirty="0"/>
              <a:t> на </a:t>
            </a:r>
            <a:r>
              <a:rPr lang="ru-RU" altLang="ko-KR" sz="1600" dirty="0" err="1"/>
              <a:t>втория</a:t>
            </a:r>
            <a:r>
              <a:rPr lang="ru-RU" altLang="ko-KR" sz="1600" dirty="0"/>
              <a:t> си </a:t>
            </a:r>
            <a:r>
              <a:rPr lang="ru-RU" altLang="ko-KR" sz="1600" dirty="0" err="1"/>
              <a:t>баща</a:t>
            </a:r>
            <a:r>
              <a:rPr lang="ru-RU" altLang="ko-KR" sz="1600" dirty="0"/>
              <a:t>, но после се </a:t>
            </a:r>
            <a:r>
              <a:rPr lang="ru-RU" altLang="ko-KR" sz="1600" dirty="0" err="1"/>
              <a:t>връща</a:t>
            </a:r>
            <a:r>
              <a:rPr lang="ru-RU" altLang="ko-KR" sz="1600" dirty="0"/>
              <a:t> обратно и се </a:t>
            </a:r>
            <a:r>
              <a:rPr lang="ru-RU" altLang="ko-KR" sz="1600" dirty="0" err="1"/>
              <a:t>дипломира</a:t>
            </a:r>
            <a:r>
              <a:rPr lang="ru-RU" altLang="ko-KR" sz="1600" dirty="0"/>
              <a:t> </a:t>
            </a:r>
            <a:r>
              <a:rPr lang="ru-RU" altLang="ko-KR" sz="1600" dirty="0" err="1"/>
              <a:t>като</a:t>
            </a:r>
            <a:r>
              <a:rPr lang="ru-RU" altLang="ko-KR" sz="1600" dirty="0"/>
              <a:t> </a:t>
            </a:r>
            <a:r>
              <a:rPr lang="ru-RU" altLang="ko-KR" sz="1600" dirty="0" err="1"/>
              <a:t>ветеринарен</a:t>
            </a:r>
            <a:r>
              <a:rPr lang="ru-RU" altLang="ko-KR" sz="1600" dirty="0"/>
              <a:t> </a:t>
            </a:r>
            <a:r>
              <a:rPr lang="ru-RU" altLang="ko-KR" sz="1600" dirty="0" err="1"/>
              <a:t>лекар</a:t>
            </a:r>
            <a:r>
              <a:rPr lang="ru-RU" altLang="ko-KR" sz="1600" dirty="0"/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71999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435846"/>
            <a:ext cx="9144000" cy="1707653"/>
          </a:xfrm>
        </p:spPr>
        <p:txBody>
          <a:bodyPr/>
          <a:lstStyle/>
          <a:p>
            <a:pPr algn="just"/>
            <a:r>
              <a:rPr lang="ru-RU" altLang="ko-KR" sz="1400" dirty="0" err="1"/>
              <a:t>Вторият</a:t>
            </a:r>
            <a:r>
              <a:rPr lang="ru-RU" altLang="ko-KR" sz="1400" dirty="0"/>
              <a:t> </a:t>
            </a:r>
            <a:r>
              <a:rPr lang="ru-RU" altLang="ko-KR" sz="1400" dirty="0" err="1"/>
              <a:t>баща</a:t>
            </a:r>
            <a:r>
              <a:rPr lang="ru-RU" altLang="ko-KR" sz="1400" dirty="0"/>
              <a:t> на </a:t>
            </a:r>
            <a:r>
              <a:rPr lang="ru-RU" altLang="ko-KR" sz="1400" dirty="0" err="1"/>
              <a:t>Димитър</a:t>
            </a:r>
            <a:r>
              <a:rPr lang="ru-RU" altLang="ko-KR" sz="1400" dirty="0"/>
              <a:t> е </a:t>
            </a:r>
            <a:r>
              <a:rPr lang="ru-RU" altLang="ko-KR" sz="1400" dirty="0" err="1"/>
              <a:t>артилерист</a:t>
            </a:r>
            <a:r>
              <a:rPr lang="ru-RU" altLang="ko-KR" sz="1400" dirty="0"/>
              <a:t>, </a:t>
            </a:r>
            <a:r>
              <a:rPr lang="ru-RU" altLang="ko-KR" sz="1400" dirty="0" err="1"/>
              <a:t>завършил</a:t>
            </a:r>
            <a:r>
              <a:rPr lang="ru-RU" altLang="ko-KR" sz="1400" dirty="0"/>
              <a:t> е </a:t>
            </a:r>
            <a:r>
              <a:rPr lang="ru-RU" altLang="ko-KR" sz="1400" dirty="0" err="1"/>
              <a:t>военно</a:t>
            </a:r>
            <a:r>
              <a:rPr lang="ru-RU" altLang="ko-KR" sz="1400" dirty="0"/>
              <a:t> училище в Санкт Петербург. </a:t>
            </a:r>
            <a:r>
              <a:rPr lang="ru-RU" altLang="ko-KR" sz="1400" dirty="0" err="1"/>
              <a:t>Когато</a:t>
            </a:r>
            <a:r>
              <a:rPr lang="ru-RU" altLang="ko-KR" sz="1400" dirty="0"/>
              <a:t> </a:t>
            </a:r>
            <a:r>
              <a:rPr lang="ru-RU" altLang="ko-KR" sz="1400" dirty="0" err="1"/>
              <a:t>фамилията</a:t>
            </a:r>
            <a:r>
              <a:rPr lang="ru-RU" altLang="ko-KR" sz="1400" dirty="0"/>
              <a:t> се мести в София, </a:t>
            </a:r>
            <a:r>
              <a:rPr lang="ru-RU" altLang="ko-KR" sz="1400" dirty="0" err="1"/>
              <a:t>Генев</a:t>
            </a:r>
            <a:r>
              <a:rPr lang="ru-RU" altLang="ko-KR" sz="1400" dirty="0"/>
              <a:t> </a:t>
            </a:r>
            <a:r>
              <a:rPr lang="ru-RU" altLang="ko-KR" sz="1400" dirty="0" err="1"/>
              <a:t>излиза</a:t>
            </a:r>
            <a:r>
              <a:rPr lang="ru-RU" altLang="ko-KR" sz="1400" dirty="0"/>
              <a:t> в </a:t>
            </a:r>
            <a:r>
              <a:rPr lang="ru-RU" altLang="ko-KR" sz="1400" dirty="0" err="1"/>
              <a:t>оставка</a:t>
            </a:r>
            <a:r>
              <a:rPr lang="ru-RU" altLang="ko-KR" sz="1400" dirty="0"/>
              <a:t> с чин майор. След </a:t>
            </a:r>
            <a:r>
              <a:rPr lang="ru-RU" altLang="ko-KR" sz="1400" dirty="0" err="1"/>
              <a:t>като</a:t>
            </a:r>
            <a:r>
              <a:rPr lang="ru-RU" altLang="ko-KR" sz="1400" dirty="0"/>
              <a:t> </a:t>
            </a:r>
            <a:r>
              <a:rPr lang="ru-RU" altLang="ko-KR" sz="1400" dirty="0" err="1"/>
              <a:t>завършва</a:t>
            </a:r>
            <a:r>
              <a:rPr lang="ru-RU" altLang="ko-KR" sz="1400" dirty="0"/>
              <a:t> право, </a:t>
            </a:r>
            <a:r>
              <a:rPr lang="ru-RU" altLang="ko-KR" sz="1400" dirty="0" err="1"/>
              <a:t>започва</a:t>
            </a:r>
            <a:r>
              <a:rPr lang="ru-RU" altLang="ko-KR" sz="1400" dirty="0"/>
              <a:t> </a:t>
            </a:r>
            <a:r>
              <a:rPr lang="ru-RU" altLang="ko-KR" sz="1400" dirty="0" err="1"/>
              <a:t>сериозно</a:t>
            </a:r>
            <a:r>
              <a:rPr lang="ru-RU" altLang="ko-KR" sz="1400" dirty="0"/>
              <a:t> </a:t>
            </a:r>
            <a:r>
              <a:rPr lang="ru-RU" altLang="ko-KR" sz="1400" dirty="0" err="1"/>
              <a:t>платена</a:t>
            </a:r>
            <a:r>
              <a:rPr lang="ru-RU" altLang="ko-KR" sz="1400" dirty="0"/>
              <a:t> работа </a:t>
            </a:r>
            <a:r>
              <a:rPr lang="ru-RU" altLang="ko-KR" sz="1400" dirty="0" err="1"/>
              <a:t>като</a:t>
            </a:r>
            <a:r>
              <a:rPr lang="ru-RU" altLang="ko-KR" sz="1400" dirty="0"/>
              <a:t> </a:t>
            </a:r>
            <a:r>
              <a:rPr lang="ru-RU" altLang="ko-KR" sz="1400" dirty="0" err="1"/>
              <a:t>тютюнев</a:t>
            </a:r>
            <a:r>
              <a:rPr lang="ru-RU" altLang="ko-KR" sz="1400" dirty="0"/>
              <a:t> </a:t>
            </a:r>
            <a:r>
              <a:rPr lang="ru-RU" altLang="ko-KR" sz="1400" dirty="0" err="1"/>
              <a:t>експерт</a:t>
            </a:r>
            <a:r>
              <a:rPr lang="ru-RU" altLang="ko-KR" sz="1400" dirty="0"/>
              <a:t>. </a:t>
            </a:r>
            <a:r>
              <a:rPr lang="ru-RU" altLang="ko-KR" sz="1400" dirty="0" err="1"/>
              <a:t>Тъкмо</a:t>
            </a:r>
            <a:r>
              <a:rPr lang="ru-RU" altLang="ko-KR" sz="1400" dirty="0"/>
              <a:t> в </a:t>
            </a:r>
            <a:r>
              <a:rPr lang="ru-RU" altLang="ko-KR" sz="1400" dirty="0" err="1"/>
              <a:t>този</a:t>
            </a:r>
            <a:r>
              <a:rPr lang="ru-RU" altLang="ko-KR" sz="1400" dirty="0"/>
              <a:t> период, </a:t>
            </a:r>
            <a:r>
              <a:rPr lang="ru-RU" altLang="ko-KR" sz="1400" dirty="0" err="1"/>
              <a:t>момчето</a:t>
            </a:r>
            <a:r>
              <a:rPr lang="ru-RU" altLang="ko-KR" sz="1400" dirty="0"/>
              <a:t> </a:t>
            </a:r>
            <a:r>
              <a:rPr lang="ru-RU" altLang="ko-KR" sz="1400" dirty="0" err="1"/>
              <a:t>има</a:t>
            </a:r>
            <a:r>
              <a:rPr lang="ru-RU" altLang="ko-KR" sz="1400" dirty="0"/>
              <a:t> </a:t>
            </a:r>
            <a:r>
              <a:rPr lang="ru-RU" altLang="ko-KR" sz="1400" dirty="0" err="1"/>
              <a:t>възможност</a:t>
            </a:r>
            <a:r>
              <a:rPr lang="ru-RU" altLang="ko-KR" sz="1400" dirty="0"/>
              <a:t> да </a:t>
            </a:r>
            <a:r>
              <a:rPr lang="ru-RU" altLang="ko-KR" sz="1400" dirty="0" err="1"/>
              <a:t>наблюдава</a:t>
            </a:r>
            <a:r>
              <a:rPr lang="ru-RU" altLang="ko-KR" sz="1400" dirty="0"/>
              <a:t> </a:t>
            </a:r>
            <a:r>
              <a:rPr lang="ru-RU" altLang="ko-KR" sz="1400" dirty="0" err="1"/>
              <a:t>работниците</a:t>
            </a:r>
            <a:r>
              <a:rPr lang="ru-RU" altLang="ko-KR" sz="1400" dirty="0"/>
              <a:t> и </a:t>
            </a:r>
            <a:r>
              <a:rPr lang="ru-RU" altLang="ko-KR" sz="1400" dirty="0" err="1"/>
              <a:t>условията</a:t>
            </a:r>
            <a:r>
              <a:rPr lang="ru-RU" altLang="ko-KR" sz="1400" dirty="0"/>
              <a:t> в </a:t>
            </a:r>
            <a:r>
              <a:rPr lang="ru-RU" altLang="ko-KR" sz="1400" dirty="0" err="1"/>
              <a:t>тютюневите</a:t>
            </a:r>
            <a:r>
              <a:rPr lang="ru-RU" altLang="ko-KR" sz="1400" dirty="0"/>
              <a:t> </a:t>
            </a:r>
            <a:r>
              <a:rPr lang="ru-RU" altLang="ko-KR" sz="1400" dirty="0" err="1"/>
              <a:t>складове</a:t>
            </a:r>
            <a:r>
              <a:rPr lang="ru-RU" altLang="ko-KR" sz="1400" dirty="0"/>
              <a:t> и </a:t>
            </a:r>
            <a:r>
              <a:rPr lang="ru-RU" altLang="ko-KR" sz="1400" dirty="0" err="1"/>
              <a:t>това</a:t>
            </a:r>
            <a:r>
              <a:rPr lang="ru-RU" altLang="ko-KR" sz="1400" dirty="0"/>
              <a:t> </a:t>
            </a:r>
            <a:r>
              <a:rPr lang="ru-RU" altLang="ko-KR" sz="1400" dirty="0" err="1"/>
              <a:t>му</a:t>
            </a:r>
            <a:r>
              <a:rPr lang="ru-RU" altLang="ko-KR" sz="1400" dirty="0"/>
              <a:t> </a:t>
            </a:r>
            <a:r>
              <a:rPr lang="ru-RU" altLang="ko-KR" sz="1400" dirty="0" err="1"/>
              <a:t>дава</a:t>
            </a:r>
            <a:r>
              <a:rPr lang="ru-RU" altLang="ko-KR" sz="1400" dirty="0"/>
              <a:t> </a:t>
            </a:r>
            <a:r>
              <a:rPr lang="ru-RU" altLang="ko-KR" sz="1400" dirty="0" err="1"/>
              <a:t>детайлни</a:t>
            </a:r>
            <a:r>
              <a:rPr lang="ru-RU" altLang="ko-KR" sz="1400" dirty="0"/>
              <a:t> познания, за да </a:t>
            </a:r>
            <a:r>
              <a:rPr lang="ru-RU" altLang="ko-KR" sz="1400" dirty="0" err="1"/>
              <a:t>опише</a:t>
            </a:r>
            <a:r>
              <a:rPr lang="ru-RU" altLang="ko-KR" sz="1400" dirty="0"/>
              <a:t> в най-малки </a:t>
            </a:r>
            <a:r>
              <a:rPr lang="ru-RU" altLang="ko-KR" sz="1400" dirty="0" err="1"/>
              <a:t>детайли</a:t>
            </a:r>
            <a:r>
              <a:rPr lang="ru-RU" altLang="ko-KR" sz="1400" dirty="0"/>
              <a:t> </a:t>
            </a:r>
            <a:r>
              <a:rPr lang="ru-RU" altLang="ko-KR" sz="1400" dirty="0" err="1"/>
              <a:t>дейността</a:t>
            </a:r>
            <a:r>
              <a:rPr lang="ru-RU" altLang="ko-KR" sz="1400" dirty="0"/>
              <a:t> на „</a:t>
            </a:r>
            <a:r>
              <a:rPr lang="ru-RU" altLang="ko-KR" sz="1400" dirty="0" err="1"/>
              <a:t>Никотиана</a:t>
            </a:r>
            <a:r>
              <a:rPr lang="ru-RU" altLang="ko-KR" sz="1400" dirty="0"/>
              <a:t>” в романа си „Тютюн”. 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altLang="ko-KR" dirty="0"/>
              <a:t>Кариера</a:t>
            </a:r>
            <a:endParaRPr lang="ko-KR" altLang="en-US" dirty="0"/>
          </a:p>
        </p:txBody>
      </p:sp>
      <p:sp>
        <p:nvSpPr>
          <p:cNvPr id="28" name="Правоъгълник 27">
            <a:extLst>
              <a:ext uri="{FF2B5EF4-FFF2-40B4-BE49-F238E27FC236}">
                <a16:creationId xmlns:a16="http://schemas.microsoft.com/office/drawing/2014/main" id="{2E784B2E-7723-4458-A677-29D384013A0F}"/>
              </a:ext>
            </a:extLst>
          </p:cNvPr>
          <p:cNvSpPr/>
          <p:nvPr/>
        </p:nvSpPr>
        <p:spPr>
          <a:xfrm>
            <a:off x="2448272" y="1540011"/>
            <a:ext cx="66957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/>
              <a:t>Когато</a:t>
            </a:r>
            <a:r>
              <a:rPr lang="ru-RU" sz="1600" dirty="0"/>
              <a:t> </a:t>
            </a:r>
            <a:r>
              <a:rPr lang="ru-RU" sz="1600" dirty="0" err="1"/>
              <a:t>през</a:t>
            </a:r>
            <a:r>
              <a:rPr lang="ru-RU" sz="1600" dirty="0"/>
              <a:t> 1934 г. </a:t>
            </a:r>
            <a:r>
              <a:rPr lang="ru-RU" sz="1600" dirty="0" err="1"/>
              <a:t>облича</a:t>
            </a:r>
            <a:r>
              <a:rPr lang="ru-RU" sz="1600" dirty="0"/>
              <a:t> </a:t>
            </a:r>
            <a:r>
              <a:rPr lang="ru-RU" sz="1600" dirty="0" err="1"/>
              <a:t>бяла</a:t>
            </a:r>
            <a:r>
              <a:rPr lang="ru-RU" sz="1600" dirty="0"/>
              <a:t> </a:t>
            </a:r>
            <a:r>
              <a:rPr lang="ru-RU" sz="1600" dirty="0" err="1"/>
              <a:t>престилка</a:t>
            </a:r>
            <a:r>
              <a:rPr lang="ru-RU" sz="1600" dirty="0"/>
              <a:t>, той вече </a:t>
            </a:r>
            <a:r>
              <a:rPr lang="ru-RU" sz="1600" dirty="0" err="1"/>
              <a:t>пише</a:t>
            </a:r>
            <a:r>
              <a:rPr lang="ru-RU" sz="1600" dirty="0"/>
              <a:t> рома-</a:t>
            </a:r>
          </a:p>
          <a:p>
            <a:pPr algn="just"/>
            <a:r>
              <a:rPr lang="ru-RU" sz="1600" dirty="0" err="1"/>
              <a:t>ните</a:t>
            </a:r>
            <a:r>
              <a:rPr lang="ru-RU" sz="1600" dirty="0"/>
              <a:t> си. </a:t>
            </a:r>
            <a:r>
              <a:rPr lang="ru-RU" sz="1600" dirty="0" err="1"/>
              <a:t>Работи</a:t>
            </a:r>
            <a:r>
              <a:rPr lang="ru-RU" sz="1600" dirty="0"/>
              <a:t> </a:t>
            </a:r>
            <a:r>
              <a:rPr lang="ru-RU" sz="1600" dirty="0" err="1"/>
              <a:t>като</a:t>
            </a:r>
            <a:r>
              <a:rPr lang="ru-RU" sz="1600" dirty="0"/>
              <a:t> </a:t>
            </a:r>
            <a:r>
              <a:rPr lang="ru-RU" sz="1600" dirty="0" err="1"/>
              <a:t>участъков</a:t>
            </a:r>
            <a:r>
              <a:rPr lang="ru-RU" sz="1600" dirty="0"/>
              <a:t> </a:t>
            </a:r>
            <a:r>
              <a:rPr lang="ru-RU" sz="1600" dirty="0" err="1"/>
              <a:t>ветеринарен</a:t>
            </a:r>
            <a:r>
              <a:rPr lang="ru-RU" sz="1600" dirty="0"/>
              <a:t> </a:t>
            </a:r>
            <a:r>
              <a:rPr lang="ru-RU" sz="1600" dirty="0" err="1"/>
              <a:t>лекар</a:t>
            </a:r>
            <a:r>
              <a:rPr lang="ru-RU" sz="1600" dirty="0"/>
              <a:t> в </a:t>
            </a:r>
            <a:r>
              <a:rPr lang="ru-RU" sz="1600" dirty="0" err="1"/>
              <a:t>софийското</a:t>
            </a:r>
            <a:r>
              <a:rPr lang="ru-RU" sz="1600" dirty="0"/>
              <a:t> </a:t>
            </a:r>
          </a:p>
          <a:p>
            <a:pPr algn="just"/>
            <a:r>
              <a:rPr lang="ru-RU" sz="1600" dirty="0"/>
              <a:t>село </a:t>
            </a:r>
            <a:r>
              <a:rPr lang="ru-RU" sz="1600" dirty="0" err="1"/>
              <a:t>Ваксево</a:t>
            </a:r>
            <a:r>
              <a:rPr lang="ru-RU" sz="1600" dirty="0"/>
              <a:t> и в </a:t>
            </a:r>
            <a:r>
              <a:rPr lang="ru-RU" sz="1600" dirty="0" err="1"/>
              <a:t>Кнежа</a:t>
            </a:r>
            <a:r>
              <a:rPr lang="ru-RU" sz="1600" dirty="0"/>
              <a:t>. От 1939 г. е </a:t>
            </a:r>
            <a:r>
              <a:rPr lang="ru-RU" sz="1600" dirty="0" err="1"/>
              <a:t>асистент</a:t>
            </a:r>
            <a:r>
              <a:rPr lang="ru-RU" sz="1600" dirty="0"/>
              <a:t> по анатомия </a:t>
            </a:r>
            <a:r>
              <a:rPr lang="ru-RU" sz="1600" dirty="0" err="1"/>
              <a:t>във</a:t>
            </a:r>
            <a:r>
              <a:rPr lang="ru-RU" sz="1600" dirty="0"/>
              <a:t> </a:t>
            </a:r>
          </a:p>
          <a:p>
            <a:pPr algn="just"/>
            <a:r>
              <a:rPr lang="ru-RU" sz="1600" dirty="0" err="1"/>
              <a:t>Ветеринарномедицинския</a:t>
            </a:r>
            <a:r>
              <a:rPr lang="ru-RU" sz="1600" dirty="0"/>
              <a:t> </a:t>
            </a:r>
            <a:r>
              <a:rPr lang="ru-RU" sz="1600" dirty="0" err="1"/>
              <a:t>факултет</a:t>
            </a:r>
            <a:r>
              <a:rPr lang="ru-RU" sz="1600" dirty="0"/>
              <a:t> на </a:t>
            </a:r>
            <a:r>
              <a:rPr lang="ru-RU" sz="1600" dirty="0" err="1"/>
              <a:t>Софийски</a:t>
            </a:r>
            <a:r>
              <a:rPr lang="ru-RU" sz="1600" dirty="0"/>
              <a:t> университет. </a:t>
            </a:r>
          </a:p>
          <a:p>
            <a:pPr algn="just"/>
            <a:r>
              <a:rPr lang="ru-RU" sz="1600" dirty="0"/>
              <a:t>Три </a:t>
            </a:r>
            <a:r>
              <a:rPr lang="ru-RU" sz="1600" dirty="0" err="1"/>
              <a:t>години</a:t>
            </a:r>
            <a:r>
              <a:rPr lang="ru-RU" sz="1600" dirty="0"/>
              <a:t> </a:t>
            </a:r>
            <a:r>
              <a:rPr lang="ru-RU" sz="1600" dirty="0" err="1"/>
              <a:t>по-късно</a:t>
            </a:r>
            <a:r>
              <a:rPr lang="ru-RU" sz="1600" dirty="0"/>
              <a:t> </a:t>
            </a:r>
            <a:r>
              <a:rPr lang="ru-RU" sz="1600" dirty="0" err="1"/>
              <a:t>специализира</a:t>
            </a:r>
            <a:r>
              <a:rPr lang="ru-RU" sz="1600" dirty="0"/>
              <a:t> </a:t>
            </a:r>
            <a:r>
              <a:rPr lang="ru-RU" sz="1600" dirty="0" err="1"/>
              <a:t>хистология</a:t>
            </a:r>
            <a:r>
              <a:rPr lang="ru-RU" sz="1600" dirty="0"/>
              <a:t> на </a:t>
            </a:r>
            <a:r>
              <a:rPr lang="ru-RU" sz="1600" dirty="0" err="1"/>
              <a:t>нервната</a:t>
            </a:r>
            <a:r>
              <a:rPr lang="ru-RU" sz="1600" dirty="0"/>
              <a:t> </a:t>
            </a:r>
            <a:r>
              <a:rPr lang="ru-RU" sz="1600" dirty="0" err="1"/>
              <a:t>сис</a:t>
            </a:r>
            <a:r>
              <a:rPr lang="ru-RU" sz="1600" dirty="0"/>
              <a:t>-</a:t>
            </a:r>
          </a:p>
          <a:p>
            <a:pPr algn="just"/>
            <a:r>
              <a:rPr lang="ru-RU" sz="1600" dirty="0"/>
              <a:t>тема в </a:t>
            </a:r>
            <a:r>
              <a:rPr lang="ru-RU" sz="1600" dirty="0" err="1"/>
              <a:t>Мадридския</a:t>
            </a:r>
            <a:r>
              <a:rPr lang="ru-RU" sz="1600" dirty="0"/>
              <a:t> институт „</a:t>
            </a:r>
            <a:r>
              <a:rPr lang="ru-RU" sz="1600" dirty="0" err="1"/>
              <a:t>Рамон</a:t>
            </a:r>
            <a:r>
              <a:rPr lang="ru-RU" sz="1600" dirty="0"/>
              <a:t>-и-</a:t>
            </a:r>
            <a:r>
              <a:rPr lang="ru-RU" sz="1600" dirty="0" err="1"/>
              <a:t>Кахал</a:t>
            </a:r>
            <a:r>
              <a:rPr lang="ru-RU" sz="1600" dirty="0"/>
              <a:t>“. </a:t>
            </a:r>
            <a:r>
              <a:rPr lang="ru-RU" sz="1600" dirty="0" err="1"/>
              <a:t>През</a:t>
            </a:r>
            <a:r>
              <a:rPr lang="ru-RU" sz="1600" dirty="0"/>
              <a:t> март 1944 г. се </a:t>
            </a:r>
            <a:r>
              <a:rPr lang="ru-RU" sz="1600" dirty="0" err="1"/>
              <a:t>връща</a:t>
            </a:r>
            <a:r>
              <a:rPr lang="ru-RU" sz="1600" dirty="0"/>
              <a:t> в </a:t>
            </a:r>
            <a:r>
              <a:rPr lang="ru-RU" sz="1600" dirty="0" err="1"/>
              <a:t>България</a:t>
            </a:r>
            <a:r>
              <a:rPr lang="ru-RU" sz="1600" dirty="0"/>
              <a:t> и е </a:t>
            </a:r>
            <a:r>
              <a:rPr lang="ru-RU" sz="1600" dirty="0" err="1"/>
              <a:t>мобилизиран</a:t>
            </a:r>
            <a:r>
              <a:rPr lang="ru-RU" sz="1600" dirty="0"/>
              <a:t> в </a:t>
            </a:r>
            <a:r>
              <a:rPr lang="ru-RU" sz="1600" dirty="0" err="1"/>
              <a:t>Беломорието</a:t>
            </a:r>
            <a:r>
              <a:rPr lang="ru-RU" sz="1600" dirty="0"/>
              <a:t> до </a:t>
            </a:r>
            <a:r>
              <a:rPr lang="ru-RU" sz="1600" dirty="0" err="1"/>
              <a:t>септември</a:t>
            </a:r>
            <a:r>
              <a:rPr lang="ru-RU" sz="1600" dirty="0"/>
              <a:t> </a:t>
            </a:r>
          </a:p>
          <a:p>
            <a:pPr algn="just"/>
            <a:r>
              <a:rPr lang="ru-RU" sz="1600" dirty="0"/>
              <a:t>1944 г. От 1946 г. е доцент в </a:t>
            </a:r>
            <a:r>
              <a:rPr lang="ru-RU" sz="1600" dirty="0" err="1"/>
              <a:t>Агрономическия</a:t>
            </a:r>
            <a:r>
              <a:rPr lang="ru-RU" sz="1600" dirty="0"/>
              <a:t> </a:t>
            </a:r>
            <a:r>
              <a:rPr lang="ru-RU" sz="1600" dirty="0" err="1"/>
              <a:t>факултет</a:t>
            </a:r>
            <a:r>
              <a:rPr lang="ru-RU" sz="1600" dirty="0"/>
              <a:t> в Пловдив, а после в </a:t>
            </a:r>
            <a:r>
              <a:rPr lang="ru-RU" sz="1600" dirty="0" err="1"/>
              <a:t>Селскостопанската</a:t>
            </a:r>
            <a:r>
              <a:rPr lang="ru-RU" sz="1600" dirty="0"/>
              <a:t> академия в София. От 1953 г. е </a:t>
            </a:r>
            <a:r>
              <a:rPr lang="ru-RU" sz="1600" dirty="0" err="1"/>
              <a:t>профе</a:t>
            </a:r>
            <a:r>
              <a:rPr lang="ru-RU" sz="1600" dirty="0"/>
              <a:t>-</a:t>
            </a:r>
          </a:p>
          <a:p>
            <a:pPr algn="just"/>
            <a:r>
              <a:rPr lang="ru-RU" sz="1600" dirty="0"/>
              <a:t>сор по анатомия, </a:t>
            </a:r>
            <a:r>
              <a:rPr lang="ru-RU" sz="1600" dirty="0" err="1"/>
              <a:t>ембриология</a:t>
            </a:r>
            <a:r>
              <a:rPr lang="ru-RU" sz="1600" dirty="0"/>
              <a:t> и </a:t>
            </a:r>
            <a:r>
              <a:rPr lang="ru-RU" sz="1600" dirty="0" err="1"/>
              <a:t>хистология</a:t>
            </a:r>
            <a:r>
              <a:rPr lang="ru-RU" sz="1600" dirty="0"/>
              <a:t> на </a:t>
            </a:r>
            <a:r>
              <a:rPr lang="ru-RU" sz="1600" dirty="0" err="1"/>
              <a:t>гръбначните</a:t>
            </a:r>
            <a:r>
              <a:rPr lang="ru-RU" sz="1600" dirty="0"/>
              <a:t> живот-</a:t>
            </a:r>
          </a:p>
          <a:p>
            <a:pPr algn="just"/>
            <a:r>
              <a:rPr lang="ru-RU" sz="1600" dirty="0"/>
              <a:t>ни </a:t>
            </a:r>
            <a:r>
              <a:rPr lang="ru-RU" sz="1600" dirty="0" err="1"/>
              <a:t>във</a:t>
            </a:r>
            <a:r>
              <a:rPr lang="ru-RU" sz="1600" dirty="0"/>
              <a:t> ВСИ „Г. Димитров“ в </a:t>
            </a:r>
            <a:r>
              <a:rPr lang="ru-RU" sz="1600" dirty="0" err="1"/>
              <a:t>столицата</a:t>
            </a:r>
            <a:r>
              <a:rPr lang="ru-RU" sz="1600" dirty="0"/>
              <a:t>.</a:t>
            </a:r>
            <a:endParaRPr lang="bg-BG" sz="1600" dirty="0"/>
          </a:p>
        </p:txBody>
      </p:sp>
    </p:spTree>
    <p:extLst>
      <p:ext uri="{BB962C8B-B14F-4D97-AF65-F5344CB8AC3E}">
        <p14:creationId xmlns:p14="http://schemas.microsoft.com/office/powerpoint/2010/main" val="1445212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altLang="ko-KR" dirty="0"/>
              <a:t>Кариера</a:t>
            </a:r>
            <a:endParaRPr lang="ko-KR" altLang="en-US" dirty="0"/>
          </a:p>
        </p:txBody>
      </p:sp>
      <p:sp>
        <p:nvSpPr>
          <p:cNvPr id="8" name="Text Placeholder 17"/>
          <p:cNvSpPr txBox="1">
            <a:spLocks/>
          </p:cNvSpPr>
          <p:nvPr/>
        </p:nvSpPr>
        <p:spPr>
          <a:xfrm>
            <a:off x="683568" y="3485700"/>
            <a:ext cx="2412000" cy="454202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1400" b="1" dirty="0">
                <a:solidFill>
                  <a:schemeClr val="bg1"/>
                </a:solidFill>
                <a:cs typeface="Arial" pitchFamily="34" charset="0"/>
              </a:rPr>
              <a:t>Д. Димов, скица от Вл. </a:t>
            </a:r>
          </a:p>
          <a:p>
            <a:pPr marL="0" indent="0" algn="ctr">
              <a:buNone/>
            </a:pPr>
            <a:r>
              <a:rPr lang="bg-BG" sz="1400" b="1" dirty="0" err="1">
                <a:solidFill>
                  <a:schemeClr val="bg1"/>
                </a:solidFill>
                <a:cs typeface="Arial" pitchFamily="34" charset="0"/>
              </a:rPr>
              <a:t>Мусаков</a:t>
            </a:r>
            <a:endParaRPr 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 Placeholder 17"/>
          <p:cNvSpPr txBox="1">
            <a:spLocks/>
          </p:cNvSpPr>
          <p:nvPr/>
        </p:nvSpPr>
        <p:spPr>
          <a:xfrm>
            <a:off x="3366000" y="3416953"/>
            <a:ext cx="2574152" cy="86823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1400" b="1" dirty="0">
                <a:solidFill>
                  <a:schemeClr val="bg1"/>
                </a:solidFill>
                <a:cs typeface="Arial" pitchFamily="34" charset="0"/>
              </a:rPr>
              <a:t>Д. Димов в работния си </a:t>
            </a:r>
          </a:p>
          <a:p>
            <a:pPr marL="0" indent="0" algn="ctr">
              <a:buNone/>
            </a:pPr>
            <a:r>
              <a:rPr lang="bg-BG" sz="1400" b="1" dirty="0">
                <a:solidFill>
                  <a:schemeClr val="bg1"/>
                </a:solidFill>
                <a:cs typeface="Arial" pitchFamily="34" charset="0"/>
              </a:rPr>
              <a:t>кабинет в Зоотехническия факултет, 1957г.</a:t>
            </a:r>
            <a:endParaRPr 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048432" y="3416953"/>
            <a:ext cx="2412000" cy="1145229"/>
            <a:chOff x="3779911" y="3327770"/>
            <a:chExt cx="1608001" cy="1145229"/>
          </a:xfrm>
        </p:grpSpPr>
        <p:sp>
          <p:nvSpPr>
            <p:cNvPr id="16" name="Text Placeholder 17"/>
            <p:cNvSpPr txBox="1">
              <a:spLocks/>
            </p:cNvSpPr>
            <p:nvPr/>
          </p:nvSpPr>
          <p:spPr>
            <a:xfrm>
              <a:off x="3779911" y="3327770"/>
              <a:ext cx="1608001" cy="360000"/>
            </a:xfrm>
            <a:prstGeom prst="rect">
              <a:avLst/>
            </a:prstGeom>
            <a:solidFill>
              <a:schemeClr val="accent4"/>
            </a:solidFill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bg-BG" sz="1400" b="1" dirty="0">
                  <a:solidFill>
                    <a:schemeClr val="bg1"/>
                  </a:solidFill>
                  <a:cs typeface="Arial" pitchFamily="34" charset="0"/>
                </a:rPr>
                <a:t>Испания, 1943г.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79911" y="4196000"/>
              <a:ext cx="160800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21" name="Picture 5">
            <a:extLst>
              <a:ext uri="{FF2B5EF4-FFF2-40B4-BE49-F238E27FC236}">
                <a16:creationId xmlns:a16="http://schemas.microsoft.com/office/drawing/2014/main" id="{656623E7-6E1E-41A6-A9D6-52E434D75022}"/>
              </a:ext>
            </a:extLst>
          </p:cNvPr>
          <p:cNvPicPr>
            <a:picLocks noGrp="1" noChangeAspect="1" noChangeArrowheads="1"/>
          </p:cNvPicPr>
          <p:nvPr>
            <p:ph type="pic" idx="12"/>
          </p:nvPr>
        </p:nvPicPr>
        <p:blipFill>
          <a:blip r:embed="rId2" cstate="print">
            <a:grayscl/>
          </a:blip>
          <a:srcRect t="22429" b="22429"/>
          <a:stretch>
            <a:fillRect/>
          </a:stretch>
        </p:blipFill>
        <p:spPr bwMode="auto">
          <a:xfrm>
            <a:off x="684213" y="1492250"/>
            <a:ext cx="2411412" cy="1792288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DD5410F7-21CC-480D-ADEA-C443E1326195}"/>
              </a:ext>
            </a:extLst>
          </p:cNvPr>
          <p:cNvPicPr>
            <a:picLocks noGrp="1" noChangeAspect="1" noChangeArrowheads="1"/>
          </p:cNvPicPr>
          <p:nvPr>
            <p:ph type="pic" idx="13"/>
          </p:nvPr>
        </p:nvPicPr>
        <p:blipFill>
          <a:blip r:embed="rId3" cstate="print">
            <a:grayscl/>
          </a:blip>
          <a:srcRect t="14939" b="14939"/>
          <a:stretch>
            <a:fillRect/>
          </a:stretch>
        </p:blipFill>
        <p:spPr bwMode="auto">
          <a:xfrm>
            <a:off x="3365500" y="1492250"/>
            <a:ext cx="2413000" cy="1792288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601EE8F2-0E71-4C5B-BE0F-57051412A201}"/>
              </a:ext>
            </a:extLst>
          </p:cNvPr>
          <p:cNvPicPr>
            <a:picLocks noGrp="1" noChangeAspect="1" noChangeArrowheads="1"/>
          </p:cNvPicPr>
          <p:nvPr>
            <p:ph type="pic" idx="14"/>
          </p:nvPr>
        </p:nvPicPr>
        <p:blipFill>
          <a:blip r:embed="rId4" cstate="print">
            <a:grayscl/>
          </a:blip>
          <a:srcRect t="24869" b="24869"/>
          <a:stretch>
            <a:fillRect/>
          </a:stretch>
        </p:blipFill>
        <p:spPr bwMode="auto">
          <a:xfrm>
            <a:off x="6048375" y="1492250"/>
            <a:ext cx="2411413" cy="1792288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257870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1715</Words>
  <Application>Microsoft Office PowerPoint</Application>
  <PresentationFormat>On-screen Show (16:9)</PresentationFormat>
  <Paragraphs>156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맑은 고딕</vt:lpstr>
      <vt:lpstr>Arial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Заприна Г. Глушкова</cp:lastModifiedBy>
  <cp:revision>110</cp:revision>
  <dcterms:created xsi:type="dcterms:W3CDTF">2016-12-05T23:26:54Z</dcterms:created>
  <dcterms:modified xsi:type="dcterms:W3CDTF">2021-10-27T19:22:19Z</dcterms:modified>
</cp:coreProperties>
</file>