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9"/>
  </p:notesMasterIdLst>
  <p:sldIdLst>
    <p:sldId id="257" r:id="rId5"/>
    <p:sldId id="277" r:id="rId6"/>
    <p:sldId id="259" r:id="rId7"/>
    <p:sldId id="272" r:id="rId8"/>
    <p:sldId id="264" r:id="rId9"/>
    <p:sldId id="279" r:id="rId10"/>
    <p:sldId id="280" r:id="rId11"/>
    <p:sldId id="278" r:id="rId12"/>
    <p:sldId id="281" r:id="rId13"/>
    <p:sldId id="267" r:id="rId14"/>
    <p:sldId id="282" r:id="rId15"/>
    <p:sldId id="283" r:id="rId16"/>
    <p:sldId id="27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8047D-2EE3-48FC-BB09-9C13E16CFD13}" type="datetimeFigureOut">
              <a:rPr lang="bg-BG" smtClean="0"/>
              <a:t>1.12.2020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23F04-D872-4E44-B7D9-5F1A8E46560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019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15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1881800" y="1777333"/>
            <a:ext cx="8428400" cy="3303200"/>
          </a:xfrm>
          <a:prstGeom prst="rect">
            <a:avLst/>
          </a:prstGeom>
          <a:noFill/>
          <a:ln w="28575" cap="flat" cmpd="sng">
            <a:solidFill>
              <a:srgbClr val="403228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2018600" y="2111133"/>
            <a:ext cx="8154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892433" y="3583533"/>
            <a:ext cx="4407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sz="2133" i="1"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None/>
              <a:defRPr i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60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632567" y="1970333"/>
            <a:ext cx="8926800" cy="4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✣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22" name="Google Shape;22;p5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432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801433" y="2024500"/>
            <a:ext cx="4169200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221525" y="2024500"/>
            <a:ext cx="4169200" cy="4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✣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⨳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211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1281600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4515217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7748835" y="2069800"/>
            <a:ext cx="3076000" cy="43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✣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⨳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cxnSp>
        <p:nvCxnSpPr>
          <p:cNvPr id="35" name="Google Shape;35;p7"/>
          <p:cNvCxnSpPr/>
          <p:nvPr/>
        </p:nvCxnSpPr>
        <p:spPr>
          <a:xfrm>
            <a:off x="5706000" y="1903067"/>
            <a:ext cx="780000" cy="0"/>
          </a:xfrm>
          <a:prstGeom prst="straightConnector1">
            <a:avLst/>
          </a:prstGeom>
          <a:noFill/>
          <a:ln w="28575" cap="flat" cmpd="sng">
            <a:solidFill>
              <a:srgbClr val="9269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547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2" y="4188361"/>
            <a:ext cx="4775075" cy="55965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bg-BG" dirty="0">
                <a:solidFill>
                  <a:schemeClr val="tx1"/>
                </a:solidFill>
              </a:rPr>
              <a:t>Автор: Заприна Глушкова – старши учител по БЕЛ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Google Shape;51;p11">
            <a:extLst>
              <a:ext uri="{FF2B5EF4-FFF2-40B4-BE49-F238E27FC236}">
                <a16:creationId xmlns:a16="http://schemas.microsoft.com/office/drawing/2014/main" id="{7836ADD0-F9AD-4555-8BCE-CEC6C0BD1A65}"/>
              </a:ext>
            </a:extLst>
          </p:cNvPr>
          <p:cNvSpPr txBox="1">
            <a:spLocks/>
          </p:cNvSpPr>
          <p:nvPr/>
        </p:nvSpPr>
        <p:spPr>
          <a:xfrm>
            <a:off x="5929460" y="2127341"/>
            <a:ext cx="5052190" cy="17164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8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dirty="0"/>
              <a:t>„Две </a:t>
            </a:r>
            <a:r>
              <a:rPr lang="ru-RU" sz="4000" dirty="0" err="1"/>
              <a:t>хубави</a:t>
            </a:r>
            <a:r>
              <a:rPr lang="ru-RU" sz="4000" dirty="0"/>
              <a:t> очи“</a:t>
            </a:r>
            <a:br>
              <a:rPr lang="ru-RU" sz="4000" dirty="0"/>
            </a:br>
            <a:r>
              <a:rPr lang="ru-RU" sz="4000" dirty="0"/>
              <a:t>ПЕЙО КРАЧОЛОВ Яворов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755" y="426563"/>
            <a:ext cx="3124200" cy="762000"/>
          </a:xfrm>
        </p:spPr>
        <p:txBody>
          <a:bodyPr>
            <a:normAutofit fontScale="90000"/>
          </a:bodyPr>
          <a:lstStyle/>
          <a:p>
            <a:r>
              <a:rPr lang="bg-BG" b="1" i="1" dirty="0"/>
              <a:t>Образи	</a:t>
            </a:r>
            <a:r>
              <a:rPr lang="bg-BG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066800"/>
            <a:ext cx="4724400" cy="5486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g-BG" dirty="0"/>
              <a:t> 		</a:t>
            </a:r>
            <a:r>
              <a:rPr lang="bg-BG" sz="2800" b="1" i="1" dirty="0"/>
              <a:t>В стихотворението главен е образът на жената, на любимата. Този </a:t>
            </a:r>
            <a:r>
              <a:rPr lang="ru-RU" sz="2800" b="1" i="1" dirty="0"/>
              <a:t>образ е изразител и стимулатор на това извечно човешко чувство - любовта, носител е на поетичните надежди и видения, които донасят в жестокия свят на делника небесната красота и етичната чистота.</a:t>
            </a:r>
            <a:endParaRPr lang="en-US" sz="2800" b="1" i="1" dirty="0"/>
          </a:p>
        </p:txBody>
      </p:sp>
      <p:pic>
        <p:nvPicPr>
          <p:cNvPr id="4" name="Picture 3" descr="mina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51" y="990600"/>
            <a:ext cx="3328446" cy="5125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679644" y="3004678"/>
            <a:ext cx="4169200" cy="317930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-RU" sz="2200" dirty="0"/>
              <a:t>Става дума за образа на човека, съсредоточен типично лирически в една точка - очите. Лирическият човек е представен пряко и непосредствено, като душевно сроден с читателя.</a:t>
            </a:r>
            <a:endParaRPr sz="2200"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bg-BG" sz="4267" dirty="0"/>
              <a:t>Проблеми и идеи </a:t>
            </a:r>
            <a:br>
              <a:rPr lang="bg-BG" sz="4267" dirty="0"/>
            </a:br>
            <a:r>
              <a:rPr lang="bg-BG" sz="4267" dirty="0"/>
              <a:t>на стихотворението</a:t>
            </a:r>
            <a:endParaRPr sz="4267" dirty="0"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2"/>
          </p:nvPr>
        </p:nvSpPr>
        <p:spPr>
          <a:xfrm>
            <a:off x="6782814" y="2721187"/>
            <a:ext cx="4866971" cy="334144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-RU" sz="2200" dirty="0"/>
              <a:t>„Две хубави очи” става символ на женското начало, на споделената самота - „музика”, „лъчи”. В образа на любимата най-отчетливо са детайлизирани „очите”, синонимизирани с „лъчи”, „душа”, „музика”.</a:t>
            </a:r>
            <a:endParaRPr sz="2200"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11</a:t>
            </a:fld>
            <a:endParaRPr/>
          </a:p>
        </p:txBody>
      </p:sp>
      <p:pic>
        <p:nvPicPr>
          <p:cNvPr id="6" name="Picture 5" descr="1.jpg">
            <a:extLst>
              <a:ext uri="{FF2B5EF4-FFF2-40B4-BE49-F238E27FC236}">
                <a16:creationId xmlns:a16="http://schemas.microsoft.com/office/drawing/2014/main" id="{ACBA0418-98A6-4CB3-A662-D6755E37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539" y="579433"/>
            <a:ext cx="2413391" cy="1960880"/>
          </a:xfrm>
          <a:prstGeom prst="rect">
            <a:avLst/>
          </a:prstGeom>
        </p:spPr>
      </p:pic>
      <p:pic>
        <p:nvPicPr>
          <p:cNvPr id="8" name="Picture 7" descr="1.jpg">
            <a:extLst>
              <a:ext uri="{FF2B5EF4-FFF2-40B4-BE49-F238E27FC236}">
                <a16:creationId xmlns:a16="http://schemas.microsoft.com/office/drawing/2014/main" id="{80B0ABFB-C475-4D54-8658-8CB4D13E1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644" y="597579"/>
            <a:ext cx="2413391" cy="196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7968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bg-BG" sz="4267" dirty="0"/>
              <a:t>Изразни средства</a:t>
            </a:r>
            <a:endParaRPr sz="4267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12</a:t>
            </a:fld>
            <a:endParaRPr/>
          </a:p>
        </p:txBody>
      </p:sp>
      <p:sp>
        <p:nvSpPr>
          <p:cNvPr id="2" name="Текстов контейнер 1">
            <a:extLst>
              <a:ext uri="{FF2B5EF4-FFF2-40B4-BE49-F238E27FC236}">
                <a16:creationId xmlns:a16="http://schemas.microsoft.com/office/drawing/2014/main" id="{98185DF9-ADF9-48D0-8B90-B562267543D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8143" y="1230800"/>
            <a:ext cx="6206034" cy="4396400"/>
          </a:xfrm>
        </p:spPr>
        <p:txBody>
          <a:bodyPr/>
          <a:lstStyle/>
          <a:p>
            <a:pPr marL="169329" indent="0">
              <a:buNone/>
            </a:pPr>
            <a:r>
              <a:rPr lang="bg-BG" b="1" dirty="0"/>
              <a:t>Изразни средства:</a:t>
            </a:r>
          </a:p>
          <a:p>
            <a:r>
              <a:rPr lang="bg-BG" sz="1800" dirty="0"/>
              <a:t>Повторения - пораждат мелодиката на стиха.</a:t>
            </a:r>
          </a:p>
          <a:p>
            <a:r>
              <a:rPr lang="bg-BG" sz="1800" dirty="0"/>
              <a:t> Метонимия - още в заглавието (очите като елемент от човешкото тяло). Знак за духовност, непорочност, невинност.</a:t>
            </a:r>
          </a:p>
          <a:p>
            <a:r>
              <a:rPr lang="bg-BG" sz="1800" dirty="0"/>
              <a:t>Антиномии – неразрешими противоречия, единствено за противоположностите.</a:t>
            </a:r>
          </a:p>
          <a:p>
            <a:r>
              <a:rPr lang="ru-RU" sz="1800" dirty="0" err="1"/>
              <a:t>Апосиопеза</a:t>
            </a:r>
            <a:r>
              <a:rPr lang="ru-RU" sz="1800" dirty="0"/>
              <a:t> (</a:t>
            </a:r>
            <a:r>
              <a:rPr lang="ru-RU" sz="1800" dirty="0" err="1"/>
              <a:t>замълчаване</a:t>
            </a:r>
            <a:r>
              <a:rPr lang="ru-RU" sz="1800" dirty="0"/>
              <a:t> в края) - характерно за </a:t>
            </a:r>
            <a:r>
              <a:rPr lang="ru-RU" sz="1800" dirty="0" err="1"/>
              <a:t>символистичната</a:t>
            </a:r>
            <a:r>
              <a:rPr lang="ru-RU" sz="1800" dirty="0"/>
              <a:t> </a:t>
            </a:r>
            <a:r>
              <a:rPr lang="ru-RU" sz="1800" dirty="0" err="1"/>
              <a:t>поезия</a:t>
            </a:r>
            <a:r>
              <a:rPr lang="ru-RU" sz="1800" dirty="0"/>
              <a:t>-предчувствие за </a:t>
            </a:r>
            <a:r>
              <a:rPr lang="ru-RU" sz="1800" dirty="0" err="1"/>
              <a:t>нещо</a:t>
            </a:r>
            <a:r>
              <a:rPr lang="ru-RU" sz="1800" dirty="0"/>
              <a:t> </a:t>
            </a:r>
            <a:r>
              <a:rPr lang="ru-RU" sz="1800" dirty="0" err="1"/>
              <a:t>предстоящо</a:t>
            </a:r>
            <a:r>
              <a:rPr lang="ru-RU" sz="1800" dirty="0"/>
              <a:t>, </a:t>
            </a:r>
            <a:r>
              <a:rPr lang="ru-RU" sz="1800" dirty="0" err="1"/>
              <a:t>може</a:t>
            </a:r>
            <a:r>
              <a:rPr lang="ru-RU" sz="1800" dirty="0"/>
              <a:t> би неизбежно, </a:t>
            </a:r>
            <a:r>
              <a:rPr lang="ru-RU" sz="1800" dirty="0" err="1"/>
              <a:t>загадъчно</a:t>
            </a:r>
            <a:r>
              <a:rPr lang="ru-RU" sz="1800" dirty="0"/>
              <a:t>. "</a:t>
            </a:r>
            <a:r>
              <a:rPr lang="ru-RU" sz="1800" dirty="0" err="1"/>
              <a:t>Душата</a:t>
            </a:r>
            <a:r>
              <a:rPr lang="ru-RU" sz="1800" dirty="0"/>
              <a:t> ми се моли....." - </a:t>
            </a:r>
            <a:r>
              <a:rPr lang="ru-RU" sz="1800" dirty="0" err="1"/>
              <a:t>усещане</a:t>
            </a:r>
            <a:r>
              <a:rPr lang="ru-RU" sz="1800" dirty="0"/>
              <a:t> за </a:t>
            </a:r>
            <a:r>
              <a:rPr lang="ru-RU" sz="1800" dirty="0" err="1"/>
              <a:t>нестихваща</a:t>
            </a:r>
            <a:r>
              <a:rPr lang="ru-RU" sz="1800" dirty="0"/>
              <a:t> </a:t>
            </a:r>
            <a:r>
              <a:rPr lang="ru-RU" sz="1800" dirty="0" err="1"/>
              <a:t>вътрешна</a:t>
            </a:r>
            <a:r>
              <a:rPr lang="ru-RU" sz="1800" dirty="0"/>
              <a:t> </a:t>
            </a:r>
            <a:r>
              <a:rPr lang="ru-RU" sz="1800" dirty="0" err="1"/>
              <a:t>борба</a:t>
            </a:r>
            <a:r>
              <a:rPr lang="ru-RU" sz="1800" dirty="0"/>
              <a:t> между </a:t>
            </a:r>
            <a:r>
              <a:rPr lang="ru-RU" sz="1800" dirty="0" err="1"/>
              <a:t>вярата</a:t>
            </a:r>
            <a:r>
              <a:rPr lang="ru-RU" sz="1800" dirty="0"/>
              <a:t> и </a:t>
            </a:r>
            <a:r>
              <a:rPr lang="ru-RU" sz="1800" dirty="0" err="1"/>
              <a:t>съмнението</a:t>
            </a:r>
            <a:r>
              <a:rPr lang="ru-RU" sz="1800" dirty="0"/>
              <a:t>.</a:t>
            </a:r>
            <a:endParaRPr lang="bg-BG" sz="1800" dirty="0"/>
          </a:p>
          <a:p>
            <a:endParaRPr lang="bg-BG" sz="1867" dirty="0"/>
          </a:p>
          <a:p>
            <a:endParaRPr lang="bg-BG" dirty="0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623D4885-B24C-4976-8668-9CD2D6813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800" y="1763145"/>
            <a:ext cx="5234032" cy="4396400"/>
          </a:xfrm>
        </p:spPr>
        <p:txBody>
          <a:bodyPr/>
          <a:lstStyle/>
          <a:p>
            <a:r>
              <a:rPr lang="bg-BG" sz="1800" dirty="0"/>
              <a:t>Анджамбман - пренасяне на фраза от един стих в следващия. Изразява драматизма в изживяванията на лир. говорител.</a:t>
            </a:r>
          </a:p>
          <a:p>
            <a:r>
              <a:rPr lang="bg-BG" sz="1800" dirty="0"/>
              <a:t>Ангелизация - естетизираният, серафичен (ангелски) образ се извисява над всичко тленно. Икона, прекрасно видение. Внушения за храм, божествено…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bg-BG" sz="7200" b="1" dirty="0"/>
              <a:t>Анализ</a:t>
            </a:r>
            <a:endParaRPr sz="7200" b="1" dirty="0"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445101" y="1220424"/>
            <a:ext cx="3002000" cy="174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bg-BG" sz="1467" b="1" dirty="0"/>
              <a:t>1-ва строфа</a:t>
            </a:r>
            <a:endParaRPr sz="1467" b="1" dirty="0"/>
          </a:p>
          <a:p>
            <a:pPr marL="0" indent="0">
              <a:buNone/>
            </a:pPr>
            <a:r>
              <a:rPr lang="ru-RU" sz="1333" dirty="0"/>
              <a:t>Чистотата и красотата на любимата се подчертават чрез двете смислообразуващи метафори - „музика”, „лъчи”. Музиката е изразител на етичната и моралната същност, лъчите - на красивото на неземното, според вижданията на кръга „Мисъл”. </a:t>
            </a:r>
            <a:endParaRPr sz="1333" dirty="0"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2"/>
          </p:nvPr>
        </p:nvSpPr>
        <p:spPr>
          <a:xfrm>
            <a:off x="3372732" y="1845392"/>
            <a:ext cx="3002000" cy="174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bg-BG" sz="1467" b="1" dirty="0"/>
              <a:t>2-ра строфа</a:t>
            </a:r>
          </a:p>
          <a:p>
            <a:pPr marL="0" indent="0">
              <a:buNone/>
            </a:pPr>
            <a:r>
              <a:rPr lang="ru-RU" sz="1333" dirty="0"/>
              <a:t>Стремежът към любимата е белязан естетически от романтичния порив към хармония между красивото и прекрасното. Може би заради това са използвани твърде много синоними за назоваването, Яворов използва във всяка творба различен епитет или оригинално сравнение за любимата.</a:t>
            </a:r>
            <a:endParaRPr sz="1333" b="1" dirty="0"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3"/>
          </p:nvPr>
        </p:nvSpPr>
        <p:spPr>
          <a:xfrm>
            <a:off x="6300363" y="1845392"/>
            <a:ext cx="3002000" cy="174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bg-BG" sz="1467" b="1" dirty="0"/>
              <a:t>3-та строфа</a:t>
            </a:r>
            <a:endParaRPr sz="1467" b="1" dirty="0"/>
          </a:p>
          <a:p>
            <a:pPr marL="0" indent="0">
              <a:buNone/>
            </a:pPr>
            <a:r>
              <a:rPr lang="ru-RU" sz="1333" dirty="0"/>
              <a:t>Любовта в поезията на Яворов не може да се приеме само като част от неговия собствен свят. В много голяма степен чрез нея се размиват границите между индивида и света. Комуникативността на чувствата се осъществява в сферата на желаното пътуване към чистота и истина.</a:t>
            </a:r>
            <a:endParaRPr sz="1333" dirty="0"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445101" y="3585392"/>
            <a:ext cx="3002000" cy="174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ru-RU" sz="1333" dirty="0"/>
              <a:t>След тревожната мисъл “Не искат и не обещават те!”,поетът изведнъж осъзнава колко прелестно е детското незнание на любимата. Тя, за разлика от него, не познава огорченията на живота. Непокварена, душата й е изпълнена с красота и надежди. В очите й той намира своето щастие и повтаря унесено:</a:t>
            </a:r>
            <a:endParaRPr sz="1333" dirty="0"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2"/>
          </p:nvPr>
        </p:nvSpPr>
        <p:spPr>
          <a:xfrm>
            <a:off x="9227993" y="1805141"/>
            <a:ext cx="2696914" cy="174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bg-BG" sz="1467" b="1" dirty="0"/>
              <a:t>4-та строфа</a:t>
            </a:r>
            <a:endParaRPr sz="1467" b="1" dirty="0"/>
          </a:p>
          <a:p>
            <a:pPr marL="0" indent="0">
              <a:buNone/>
            </a:pPr>
            <a:r>
              <a:rPr lang="ru-RU" sz="1333" dirty="0"/>
              <a:t>Любовта като конфликт се пренася от сблъсъка между вътрешния свят на човека и външния свят на обществото към синтеза между идеалното и реалното в личността. Женските образи са изразители и стимулатори на това извечно човешко чувство, носители са на поетичните надежди и видения, донасят в жестокия свят на делника небесната красота и етичната чистота.</a:t>
            </a:r>
            <a:endParaRPr sz="1333" dirty="0"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13</a:t>
            </a:fld>
            <a:endParaRPr/>
          </a:p>
        </p:txBody>
      </p:sp>
      <p:sp>
        <p:nvSpPr>
          <p:cNvPr id="16" name="Google Shape;282;p37">
            <a:extLst>
              <a:ext uri="{FF2B5EF4-FFF2-40B4-BE49-F238E27FC236}">
                <a16:creationId xmlns:a16="http://schemas.microsoft.com/office/drawing/2014/main" id="{5B5899FF-0B7C-4D00-A8E0-01066AF37DD2}"/>
              </a:ext>
            </a:extLst>
          </p:cNvPr>
          <p:cNvSpPr/>
          <p:nvPr/>
        </p:nvSpPr>
        <p:spPr>
          <a:xfrm>
            <a:off x="2492668" y="667488"/>
            <a:ext cx="498497" cy="639593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25;p37">
            <a:extLst>
              <a:ext uri="{FF2B5EF4-FFF2-40B4-BE49-F238E27FC236}">
                <a16:creationId xmlns:a16="http://schemas.microsoft.com/office/drawing/2014/main" id="{FC2F06A0-502A-4122-817E-14F37A1CBBD3}"/>
              </a:ext>
            </a:extLst>
          </p:cNvPr>
          <p:cNvSpPr/>
          <p:nvPr/>
        </p:nvSpPr>
        <p:spPr>
          <a:xfrm>
            <a:off x="7759753" y="1943400"/>
            <a:ext cx="579332" cy="323337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40322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02EFA7A-0C2D-4E80-8F86-69734AD72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56" y="1493086"/>
            <a:ext cx="495851" cy="609653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9BA4D6D-E8FD-4B19-B747-F94319AA1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5376" y="1585665"/>
            <a:ext cx="512108" cy="438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/>
          <p:nvPr/>
        </p:nvSpPr>
        <p:spPr>
          <a:xfrm>
            <a:off x="6186487" y="761182"/>
            <a:ext cx="5140196" cy="400170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403228">
              <a:alpha val="21150"/>
            </a:srgbClr>
          </a:solidFill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252;p33"/>
          <p:cNvSpPr/>
          <p:nvPr/>
        </p:nvSpPr>
        <p:spPr>
          <a:xfrm>
            <a:off x="5562600" y="1716500"/>
            <a:ext cx="4710000" cy="3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i="1">
                <a:solidFill>
                  <a:srgbClr val="9269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 your screenshot here</a:t>
            </a:r>
            <a:endParaRPr sz="1333" i="1">
              <a:solidFill>
                <a:srgbClr val="9269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4" name="Google Shape;254;p33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14</a:t>
            </a:fld>
            <a:endParaRPr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C56D64B-A897-4E6D-9B4E-0618E627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85" y="988025"/>
            <a:ext cx="4710000" cy="3009008"/>
          </a:xfrm>
          <a:prstGeom prst="rect">
            <a:avLst/>
          </a:prstGeom>
        </p:spPr>
      </p:pic>
      <p:sp>
        <p:nvSpPr>
          <p:cNvPr id="9" name="Google Shape;253;p33">
            <a:extLst>
              <a:ext uri="{FF2B5EF4-FFF2-40B4-BE49-F238E27FC236}">
                <a16:creationId xmlns:a16="http://schemas.microsoft.com/office/drawing/2014/main" id="{94327CF5-0B2F-49BC-B9B7-A1681B2E85ED}"/>
              </a:ext>
            </a:extLst>
          </p:cNvPr>
          <p:cNvSpPr txBox="1">
            <a:spLocks/>
          </p:cNvSpPr>
          <p:nvPr/>
        </p:nvSpPr>
        <p:spPr>
          <a:xfrm>
            <a:off x="550262" y="2004849"/>
            <a:ext cx="5455252" cy="234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26940"/>
              </a:buClr>
              <a:buSzPts val="2400"/>
              <a:buFont typeface="Libre Baskerville"/>
              <a:buChar char="✣"/>
              <a:defRPr sz="24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⨳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2000"/>
              <a:buFont typeface="Libre Baskerville"/>
              <a:buChar char="■"/>
              <a:defRPr sz="20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6940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●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○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3228"/>
              </a:buClr>
              <a:buSzPts val="1600"/>
              <a:buFont typeface="Libre Baskerville"/>
              <a:buChar char="■"/>
              <a:defRPr sz="1600" b="0" i="0" u="none" strike="noStrike" cap="none">
                <a:solidFill>
                  <a:srgbClr val="40322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indent="0">
              <a:buNone/>
            </a:pPr>
            <a:r>
              <a:rPr lang="ru-RU" sz="4800" i="1" dirty="0">
                <a:solidFill>
                  <a:srgbClr val="746954"/>
                </a:solidFill>
                <a:latin typeface="Cinzel"/>
                <a:ea typeface="Cinzel"/>
                <a:cs typeface="Cinzel"/>
                <a:sym typeface="Cinzel"/>
              </a:rPr>
              <a:t>Благодаря Ви за вниманието!</a:t>
            </a:r>
          </a:p>
        </p:txBody>
      </p:sp>
      <p:sp>
        <p:nvSpPr>
          <p:cNvPr id="10" name="Google Shape;363;p37">
            <a:extLst>
              <a:ext uri="{FF2B5EF4-FFF2-40B4-BE49-F238E27FC236}">
                <a16:creationId xmlns:a16="http://schemas.microsoft.com/office/drawing/2014/main" id="{9E5B29A1-4855-4A3E-9639-73CF9A131031}"/>
              </a:ext>
            </a:extLst>
          </p:cNvPr>
          <p:cNvSpPr/>
          <p:nvPr/>
        </p:nvSpPr>
        <p:spPr>
          <a:xfrm>
            <a:off x="2095105" y="198548"/>
            <a:ext cx="1473215" cy="1451157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6383603" y="728437"/>
            <a:ext cx="3839339" cy="5429793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403228">
              <a:alpha val="21150"/>
            </a:srgbClr>
          </a:solidFill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244;p32"/>
          <p:cNvSpPr/>
          <p:nvPr/>
        </p:nvSpPr>
        <p:spPr>
          <a:xfrm>
            <a:off x="6648533" y="1213767"/>
            <a:ext cx="332440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i="1">
                <a:solidFill>
                  <a:srgbClr val="9269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 your screenshot here</a:t>
            </a:r>
            <a:endParaRPr sz="1333" i="1">
              <a:solidFill>
                <a:srgbClr val="9269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4294967295"/>
          </p:nvPr>
        </p:nvSpPr>
        <p:spPr>
          <a:xfrm>
            <a:off x="1482425" y="1014519"/>
            <a:ext cx="3839339" cy="45351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bg-BG" sz="3000" b="1" dirty="0">
                <a:solidFill>
                  <a:srgbClr val="926940"/>
                </a:solidFill>
                <a:latin typeface="+mj-lt"/>
                <a:ea typeface="Cinzel"/>
                <a:cs typeface="Cinzel"/>
                <a:sym typeface="Cinzel"/>
              </a:rPr>
              <a:t>Текстът на произведението:</a:t>
            </a:r>
            <a:endParaRPr sz="3000" b="1" dirty="0">
              <a:solidFill>
                <a:srgbClr val="926940"/>
              </a:solidFill>
              <a:latin typeface="+mj-lt"/>
              <a:ea typeface="Cinzel"/>
              <a:cs typeface="Cinzel"/>
              <a:sym typeface="Cinzel"/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bg-BG" sz="3000" dirty="0">
                <a:latin typeface="+mj-lt"/>
              </a:rPr>
              <a:t>„Две хубави очи“</a:t>
            </a:r>
            <a:endParaRPr sz="3000" dirty="0">
              <a:latin typeface="+mj-lt"/>
            </a:endParaRPr>
          </a:p>
        </p:txBody>
      </p:sp>
      <p:sp>
        <p:nvSpPr>
          <p:cNvPr id="246" name="Google Shape;246;p32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A13BB5A-D575-48EC-A5C1-5458A502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72" y="1228100"/>
            <a:ext cx="3324400" cy="4430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439542" y="1913830"/>
            <a:ext cx="3144774" cy="1645920"/>
          </a:xfrm>
        </p:spPr>
        <p:txBody>
          <a:bodyPr spcFirstLastPara="1" vert="horz" lIns="121900" tIns="121900" rIns="121900" bIns="121900" rtlCol="0" anchor="b" anchorCtr="0"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ru-RU" sz="2200" dirty="0"/>
              <a:t>ПОВОД ЗА ВЪЗНИКВАНЕ НА СТИХОТВОРЕНИЕТО</a:t>
            </a:r>
          </a:p>
        </p:txBody>
      </p:sp>
      <p:pic>
        <p:nvPicPr>
          <p:cNvPr id="6" name="Picture Placeholder 5" descr="Mina_Todorova_2.jpg">
            <a:extLst>
              <a:ext uri="{FF2B5EF4-FFF2-40B4-BE49-F238E27FC236}">
                <a16:creationId xmlns:a16="http://schemas.microsoft.com/office/drawing/2014/main" id="{01C5463F-E877-490F-94C6-4965194BA1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7761" b="17761"/>
          <a:stretch>
            <a:fillRect/>
          </a:stretch>
        </p:blipFill>
        <p:spPr>
          <a:xfrm>
            <a:off x="228600" y="238125"/>
            <a:ext cx="7696200" cy="638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2517200" y="579433"/>
            <a:ext cx="71576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bg-BG" sz="7200" b="1" dirty="0"/>
              <a:t>Години</a:t>
            </a:r>
            <a:endParaRPr sz="7200" b="1" dirty="0"/>
          </a:p>
        </p:txBody>
      </p:sp>
      <p:cxnSp>
        <p:nvCxnSpPr>
          <p:cNvPr id="187" name="Google Shape;187;p27"/>
          <p:cNvCxnSpPr/>
          <p:nvPr/>
        </p:nvCxnSpPr>
        <p:spPr>
          <a:xfrm>
            <a:off x="-6400" y="3937000"/>
            <a:ext cx="12204800" cy="0"/>
          </a:xfrm>
          <a:prstGeom prst="straightConnector1">
            <a:avLst/>
          </a:prstGeom>
          <a:noFill/>
          <a:ln w="9525" cap="flat" cmpd="sng">
            <a:solidFill>
              <a:srgbClr val="92694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8" name="Google Shape;188;p27"/>
          <p:cNvSpPr/>
          <p:nvPr/>
        </p:nvSpPr>
        <p:spPr>
          <a:xfrm>
            <a:off x="2933500" y="3657400"/>
            <a:ext cx="558800" cy="559200"/>
          </a:xfrm>
          <a:prstGeom prst="donut">
            <a:avLst>
              <a:gd name="adj" fmla="val 24108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89" name="Google Shape;189;p27"/>
          <p:cNvCxnSpPr/>
          <p:nvPr/>
        </p:nvCxnSpPr>
        <p:spPr>
          <a:xfrm rot="10800000">
            <a:off x="3213100" y="3154940"/>
            <a:ext cx="0" cy="8156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90" name="Google Shape;190;p27"/>
          <p:cNvSpPr/>
          <p:nvPr/>
        </p:nvSpPr>
        <p:spPr>
          <a:xfrm>
            <a:off x="5816600" y="3657400"/>
            <a:ext cx="558800" cy="559200"/>
          </a:xfrm>
          <a:prstGeom prst="donut">
            <a:avLst>
              <a:gd name="adj" fmla="val 24108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191;p27"/>
          <p:cNvSpPr/>
          <p:nvPr/>
        </p:nvSpPr>
        <p:spPr>
          <a:xfrm>
            <a:off x="8699300" y="3657400"/>
            <a:ext cx="558800" cy="559200"/>
          </a:xfrm>
          <a:prstGeom prst="donut">
            <a:avLst>
              <a:gd name="adj" fmla="val 24108"/>
            </a:avLst>
          </a:prstGeom>
          <a:solidFill>
            <a:srgbClr val="403228">
              <a:alpha val="2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192" name="Google Shape;192;p27"/>
          <p:cNvCxnSpPr/>
          <p:nvPr/>
        </p:nvCxnSpPr>
        <p:spPr>
          <a:xfrm>
            <a:off x="6096000" y="3890760"/>
            <a:ext cx="0" cy="8156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93" name="Google Shape;193;p27"/>
          <p:cNvCxnSpPr/>
          <p:nvPr/>
        </p:nvCxnSpPr>
        <p:spPr>
          <a:xfrm rot="10800000">
            <a:off x="8978900" y="3154940"/>
            <a:ext cx="0" cy="815600"/>
          </a:xfrm>
          <a:prstGeom prst="straightConnector1">
            <a:avLst/>
          </a:prstGeom>
          <a:noFill/>
          <a:ln w="19050" cap="flat" cmpd="sng">
            <a:solidFill>
              <a:srgbClr val="926940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94" name="Google Shape;194;p27"/>
          <p:cNvSpPr txBox="1"/>
          <p:nvPr/>
        </p:nvSpPr>
        <p:spPr>
          <a:xfrm>
            <a:off x="1756464" y="1809329"/>
            <a:ext cx="2912871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bg-BG" sz="2400" i="1" dirty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25 Март 1906</a:t>
            </a:r>
            <a:r>
              <a:rPr lang="en-US" sz="2400" i="1" dirty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bg-BG" sz="2400" i="1" dirty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г. </a:t>
            </a:r>
            <a:endParaRPr lang="en-US" sz="24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/>
            <a:r>
              <a:rPr lang="bg-BG" sz="2400" i="1" dirty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Яворов среща Мина Тодорова</a:t>
            </a:r>
            <a:endParaRPr sz="24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4044899" y="4665133"/>
            <a:ext cx="4033871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bg-BG" sz="2400" i="1" dirty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1906г. Стихотворението е публикувано в сп.“Мисъл“</a:t>
            </a:r>
            <a:endParaRPr sz="24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7814833" y="2095255"/>
            <a:ext cx="2554646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bg-BG" sz="2400" i="1" dirty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1910г. </a:t>
            </a:r>
            <a:endParaRPr lang="en-US" sz="24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/>
            <a:r>
              <a:rPr lang="bg-BG" sz="2400" i="1" dirty="0">
                <a:solidFill>
                  <a:srgbClr val="1D1D1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Мина умира в Париж.</a:t>
            </a:r>
            <a:endParaRPr sz="2400" i="1" dirty="0">
              <a:solidFill>
                <a:srgbClr val="1D1D1B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431" y="382223"/>
            <a:ext cx="7317137" cy="803434"/>
          </a:xfrm>
        </p:spPr>
        <p:txBody>
          <a:bodyPr/>
          <a:lstStyle/>
          <a:p>
            <a:r>
              <a:rPr lang="bg-BG" dirty="0"/>
              <a:t>„Две хубави очи“</a:t>
            </a:r>
            <a:r>
              <a:rPr lang="en-US" dirty="0"/>
              <a:t> – </a:t>
            </a:r>
            <a:r>
              <a:rPr lang="bg-BG" dirty="0"/>
              <a:t>резюме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32" y="1807535"/>
            <a:ext cx="6184605" cy="4440156"/>
          </a:xfrm>
        </p:spPr>
        <p:txBody>
          <a:bodyPr>
            <a:normAutofit fontScale="92500" lnSpcReduction="20000"/>
          </a:bodyPr>
          <a:lstStyle/>
          <a:p>
            <a:r>
              <a:rPr lang="bg-BG" sz="2400" dirty="0"/>
              <a:t>Лирическо стихотворение (миниатюра), 1906г.</a:t>
            </a:r>
          </a:p>
          <a:p>
            <a:r>
              <a:rPr lang="bg-BG" sz="2400" dirty="0"/>
              <a:t>Заглавие: </a:t>
            </a:r>
            <a:r>
              <a:rPr lang="bg-BG" sz="2400" dirty="0" err="1"/>
              <a:t>метонимн</a:t>
            </a:r>
            <a:r>
              <a:rPr lang="en-US" sz="2400" dirty="0"/>
              <a:t>o</a:t>
            </a:r>
            <a:r>
              <a:rPr lang="bg-BG" sz="2400" dirty="0"/>
              <a:t> назовава любимата, акцентирайки върху нейната душевност</a:t>
            </a:r>
          </a:p>
          <a:p>
            <a:r>
              <a:rPr lang="bg-BG" sz="2400" dirty="0"/>
              <a:t>Композиция: 18 стиха, 2 композиционни части, огледален принцип</a:t>
            </a:r>
          </a:p>
          <a:p>
            <a:r>
              <a:rPr lang="bg-BG" sz="2400" dirty="0"/>
              <a:t>Проблеми и конфликти: невъзможната любов, сблъсъкът между невинността и греха, между небесното, част от което е любимата, и земното, към което принадлежи лирическият аз</a:t>
            </a:r>
          </a:p>
          <a:p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76" b="2358"/>
          <a:stretch/>
        </p:blipFill>
        <p:spPr>
          <a:xfrm>
            <a:off x="7925991" y="1161820"/>
            <a:ext cx="3916683" cy="53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4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4;p19">
            <a:extLst>
              <a:ext uri="{FF2B5EF4-FFF2-40B4-BE49-F238E27FC236}">
                <a16:creationId xmlns:a16="http://schemas.microsoft.com/office/drawing/2014/main" id="{93276AC3-798D-4AAB-8711-B67446A23D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spcFirstLastPara="1" vert="horz" lIns="121900" tIns="121900" rIns="121900" bIns="121900" rtlCol="0" anchor="ctr" anchorCtr="0">
            <a:normAutofit/>
          </a:bodyPr>
          <a:lstStyle/>
          <a:p>
            <a:pPr lvl="0"/>
            <a:r>
              <a:rPr lang="bg-BG" i="1"/>
              <a:t>Композиционни особености</a:t>
            </a:r>
          </a:p>
        </p:txBody>
      </p:sp>
      <p:sp>
        <p:nvSpPr>
          <p:cNvPr id="86" name="Google Shape;86;p16"/>
          <p:cNvSpPr txBox="1"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pPr marL="101597" indent="0">
              <a:buNone/>
            </a:pPr>
            <a:r>
              <a:rPr lang="ru-RU" sz="1700"/>
              <a:t>Стихотворението „Две хубави очи” е композирано по антитетичен принцип:</a:t>
            </a:r>
          </a:p>
          <a:p>
            <a:pPr lvl="0"/>
            <a:r>
              <a:rPr lang="ru-RU" sz="1700"/>
              <a:t>Повторението на централните стихове е тяхно отрицание.</a:t>
            </a:r>
          </a:p>
          <a:p>
            <a:pPr lvl="0"/>
            <a:r>
              <a:rPr lang="ru-RU" sz="1700"/>
              <a:t>Стихотворението има кръгова композиция.</a:t>
            </a:r>
          </a:p>
          <a:p>
            <a:pPr lvl="0"/>
            <a:r>
              <a:rPr lang="ru-RU" sz="1700"/>
              <a:t>Изграждане на любовната тема в изповеден екстаз.</a:t>
            </a:r>
          </a:p>
          <a:p>
            <a:pPr lvl="0"/>
            <a:r>
              <a:rPr lang="ru-RU" sz="1700"/>
              <a:t>Молитвени интонации, характерни за библейските текстове.</a:t>
            </a:r>
          </a:p>
        </p:txBody>
      </p:sp>
      <p:sp>
        <p:nvSpPr>
          <p:cNvPr id="87" name="Google Shape;87;p16" hidden="1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Aft>
                <a:spcPts val="600"/>
              </a:spcAft>
            </a:pPr>
            <a:fld id="{00000000-1234-1234-1234-123412341234}" type="slidenum">
              <a:rPr lang="en"/>
              <a:pPr algn="ctr">
                <a:spcAft>
                  <a:spcPts val="600"/>
                </a:spcAft>
              </a:pPr>
              <a:t>6</a:t>
            </a:fld>
            <a:endParaRPr lang="bg-BG"/>
          </a:p>
        </p:txBody>
      </p:sp>
      <p:pic>
        <p:nvPicPr>
          <p:cNvPr id="7" name="Content Placeholder 6" descr="ф фэяояа.jpg">
            <a:extLst>
              <a:ext uri="{FF2B5EF4-FFF2-40B4-BE49-F238E27FC236}">
                <a16:creationId xmlns:a16="http://schemas.microsoft.com/office/drawing/2014/main" id="{24AD6387-BF12-42C4-997A-4F09ADE59C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382442" y="642594"/>
            <a:ext cx="2377440" cy="3740727"/>
          </a:xfrm>
          <a:prstGeom prst="rect">
            <a:avLst/>
          </a:prstGeom>
        </p:spPr>
      </p:pic>
      <p:pic>
        <p:nvPicPr>
          <p:cNvPr id="8" name="Picture 7" descr="20110131_0028.jpg">
            <a:extLst>
              <a:ext uri="{FF2B5EF4-FFF2-40B4-BE49-F238E27FC236}">
                <a16:creationId xmlns:a16="http://schemas.microsoft.com/office/drawing/2014/main" id="{828AFBA7-ED4A-4CF0-BECE-C6052C2D8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120" y="3977640"/>
            <a:ext cx="3962400" cy="2449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6383603" y="728437"/>
            <a:ext cx="3839339" cy="5429793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403228">
              <a:alpha val="21150"/>
            </a:srgbClr>
          </a:solidFill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244;p32"/>
          <p:cNvSpPr/>
          <p:nvPr/>
        </p:nvSpPr>
        <p:spPr>
          <a:xfrm>
            <a:off x="6648533" y="1213767"/>
            <a:ext cx="332440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i="1">
                <a:solidFill>
                  <a:srgbClr val="9269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 your screenshot here</a:t>
            </a:r>
            <a:endParaRPr sz="1333" i="1">
              <a:solidFill>
                <a:srgbClr val="92694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4294967295"/>
          </p:nvPr>
        </p:nvSpPr>
        <p:spPr>
          <a:xfrm>
            <a:off x="1482425" y="1014519"/>
            <a:ext cx="3839339" cy="45351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bg-BG" sz="3000" b="1" dirty="0">
                <a:solidFill>
                  <a:srgbClr val="926940"/>
                </a:solidFill>
                <a:latin typeface="+mj-lt"/>
                <a:ea typeface="Cinzel"/>
                <a:cs typeface="Cinzel"/>
                <a:sym typeface="Cinzel"/>
              </a:rPr>
              <a:t>Текстът на произведението:</a:t>
            </a:r>
            <a:endParaRPr sz="3000" b="1" dirty="0">
              <a:solidFill>
                <a:srgbClr val="926940"/>
              </a:solidFill>
              <a:latin typeface="+mj-lt"/>
              <a:ea typeface="Cinzel"/>
              <a:cs typeface="Cinzel"/>
              <a:sym typeface="Cinzel"/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bg-BG" sz="3000" dirty="0">
                <a:latin typeface="+mj-lt"/>
              </a:rPr>
              <a:t>„Две хубави очи“</a:t>
            </a:r>
            <a:endParaRPr sz="3000" dirty="0">
              <a:latin typeface="+mj-lt"/>
            </a:endParaRPr>
          </a:p>
        </p:txBody>
      </p:sp>
      <p:sp>
        <p:nvSpPr>
          <p:cNvPr id="246" name="Google Shape;246;p32"/>
          <p:cNvSpPr txBox="1">
            <a:spLocks noGrp="1"/>
          </p:cNvSpPr>
          <p:nvPr>
            <p:ph type="sldNum" idx="12"/>
          </p:nvPr>
        </p:nvSpPr>
        <p:spPr>
          <a:xfrm>
            <a:off x="5730200" y="6333201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7</a:t>
            </a:fld>
            <a:endParaRPr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A13BB5A-D575-48EC-A5C1-5458A502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72" y="1228100"/>
            <a:ext cx="3324400" cy="44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868" y="381000"/>
            <a:ext cx="6069291" cy="944562"/>
          </a:xfrm>
        </p:spPr>
        <p:txBody>
          <a:bodyPr/>
          <a:lstStyle/>
          <a:p>
            <a:r>
              <a:rPr lang="bg-BG" b="1" i="1" dirty="0"/>
              <a:t>Лирически говорител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413" y="4191000"/>
            <a:ext cx="7696200" cy="2286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800" b="1" dirty="0"/>
              <a:t>	</a:t>
            </a:r>
            <a:r>
              <a:rPr lang="ru-RU" sz="2800" b="1" dirty="0" err="1"/>
              <a:t>Лирическият</a:t>
            </a:r>
            <a:r>
              <a:rPr lang="ru-RU" sz="2800" b="1" dirty="0"/>
              <a:t> човек е представен пряко и непосредствено, като душевно сроден с читателя. Той извървява път, през който преосмисля себе си, като изменя собственото си отношение към абсолютното.</a:t>
            </a:r>
            <a:endParaRPr lang="en-US" sz="2800" b="1" dirty="0"/>
          </a:p>
        </p:txBody>
      </p:sp>
      <p:pic>
        <p:nvPicPr>
          <p:cNvPr id="4" name="Picture 3" descr="peyo_iavo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868" y="1246495"/>
            <a:ext cx="5090756" cy="2841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334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/>
              <a:t>		Лирическият изказ на чувствата се осъществява предимно чрез молитвеното съзерцание и преклонение пред любимата заради нейното духовно богатство.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                                                        </a:t>
            </a:r>
            <a:r>
              <a:rPr lang="ru-RU" sz="2000" b="1" dirty="0" err="1"/>
              <a:t>Душата</a:t>
            </a:r>
            <a:r>
              <a:rPr lang="ru-RU" sz="2000" b="1" dirty="0"/>
              <a:t> ми се моли,</a:t>
            </a:r>
            <a:br>
              <a:rPr lang="ru-RU" sz="2000" b="1" dirty="0"/>
            </a:br>
            <a:r>
              <a:rPr lang="ru-RU" sz="2000" b="1" dirty="0"/>
              <a:t>                                        </a:t>
            </a:r>
            <a:r>
              <a:rPr lang="ru-RU" sz="2000" b="1" dirty="0" err="1"/>
              <a:t>дете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                                        </a:t>
            </a:r>
            <a:r>
              <a:rPr lang="ru-RU" sz="2000" b="1" dirty="0" err="1"/>
              <a:t>душата</a:t>
            </a:r>
            <a:r>
              <a:rPr lang="ru-RU" sz="2000" b="1" dirty="0"/>
              <a:t> ми се моли!</a:t>
            </a:r>
            <a:endParaRPr lang="en-US" sz="2000" dirty="0"/>
          </a:p>
        </p:txBody>
      </p:sp>
      <p:pic>
        <p:nvPicPr>
          <p:cNvPr id="4" name="Picture 3" descr="Mina_Todorova 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11" y="1910499"/>
            <a:ext cx="2971800" cy="4156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863</Words>
  <Application>Microsoft Office PowerPoint</Application>
  <PresentationFormat>Widescreen</PresentationFormat>
  <Paragraphs>65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Cinzel</vt:lpstr>
      <vt:lpstr>Garamond</vt:lpstr>
      <vt:lpstr>Libre Baskerville</vt:lpstr>
      <vt:lpstr>SavonVTI</vt:lpstr>
      <vt:lpstr>PowerPoint Presentation</vt:lpstr>
      <vt:lpstr>PowerPoint Presentation</vt:lpstr>
      <vt:lpstr>ПОВОД ЗА ВЪЗНИКВАНЕ НА СТИХОТВОРЕНИЕТО</vt:lpstr>
      <vt:lpstr>Години</vt:lpstr>
      <vt:lpstr>„Две хубави очи“ – резюме</vt:lpstr>
      <vt:lpstr>Композиционни особености</vt:lpstr>
      <vt:lpstr>PowerPoint Presentation</vt:lpstr>
      <vt:lpstr>Лирически говорител</vt:lpstr>
      <vt:lpstr>PowerPoint Presentation</vt:lpstr>
      <vt:lpstr>Образи  </vt:lpstr>
      <vt:lpstr>Проблеми и идеи  на стихотворението</vt:lpstr>
      <vt:lpstr>Изразни средства</vt:lpstr>
      <vt:lpstr>Анализ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Заприна Глушкова</dc:creator>
  <cp:lastModifiedBy>Заприна Глушкова</cp:lastModifiedBy>
  <cp:revision>3</cp:revision>
  <dcterms:created xsi:type="dcterms:W3CDTF">2020-12-01T06:37:11Z</dcterms:created>
  <dcterms:modified xsi:type="dcterms:W3CDTF">2020-12-01T08:20:36Z</dcterms:modified>
</cp:coreProperties>
</file>