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4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65F1883-6D0D-454D-87B5-4D8FB4BC3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5400" y="2514600"/>
            <a:ext cx="6399212" cy="2262781"/>
          </a:xfrm>
        </p:spPr>
        <p:txBody>
          <a:bodyPr>
            <a:normAutofit/>
          </a:bodyPr>
          <a:lstStyle/>
          <a:p>
            <a:r>
              <a:rPr lang="bg-BG" dirty="0"/>
              <a:t>Гюстав Флобер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C85CCE79-4BD0-40E2-A812-3CD7F5585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5400" y="4777379"/>
            <a:ext cx="6399212" cy="1126283"/>
          </a:xfrm>
        </p:spPr>
        <p:txBody>
          <a:bodyPr>
            <a:normAutofit/>
          </a:bodyPr>
          <a:lstStyle/>
          <a:p>
            <a:r>
              <a:rPr lang="bg-BG" dirty="0"/>
              <a:t>„Мадам </a:t>
            </a:r>
            <a:r>
              <a:rPr lang="bg-BG" dirty="0" err="1"/>
              <a:t>Бовари</a:t>
            </a:r>
            <a:r>
              <a:rPr lang="bg-BG" dirty="0"/>
              <a:t>“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017044FB-ACA9-4552-ADC6-FE8C709F7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9" r="3027" b="4"/>
          <a:stretch/>
        </p:blipFill>
        <p:spPr>
          <a:xfrm>
            <a:off x="2032987" y="2216703"/>
            <a:ext cx="2867710" cy="382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80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9C4AA9E-2224-4855-A7D0-040EA196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633466" cy="1280890"/>
          </a:xfrm>
        </p:spPr>
        <p:txBody>
          <a:bodyPr>
            <a:normAutofit/>
          </a:bodyPr>
          <a:lstStyle/>
          <a:p>
            <a:r>
              <a:rPr lang="bg-BG" dirty="0"/>
              <a:t>Авторът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7020F0A-EDA3-4694-8349-DBC032D6E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040467"/>
            <a:ext cx="4637179" cy="38707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януари</a:t>
            </a:r>
            <a:r>
              <a:rPr lang="ru-RU" dirty="0"/>
              <a:t> 1844 г. по </a:t>
            </a:r>
            <a:r>
              <a:rPr lang="ru-RU" dirty="0" err="1"/>
              <a:t>време</a:t>
            </a:r>
            <a:r>
              <a:rPr lang="ru-RU" dirty="0"/>
              <a:t> на </a:t>
            </a:r>
            <a:r>
              <a:rPr lang="ru-RU" dirty="0" err="1"/>
              <a:t>едно</a:t>
            </a:r>
            <a:r>
              <a:rPr lang="ru-RU" dirty="0"/>
              <a:t> </a:t>
            </a:r>
            <a:r>
              <a:rPr lang="ru-RU" dirty="0" err="1"/>
              <a:t>пътуване</a:t>
            </a:r>
            <a:r>
              <a:rPr lang="ru-RU" dirty="0"/>
              <a:t> до </a:t>
            </a:r>
            <a:r>
              <a:rPr lang="ru-RU" dirty="0" err="1"/>
              <a:t>Пон</a:t>
            </a:r>
            <a:r>
              <a:rPr lang="ru-RU" dirty="0"/>
              <a:t> </a:t>
            </a:r>
            <a:r>
              <a:rPr lang="ru-RU" dirty="0" err="1"/>
              <a:t>Левек</a:t>
            </a:r>
            <a:r>
              <a:rPr lang="ru-RU" dirty="0"/>
              <a:t> Флобер </a:t>
            </a:r>
            <a:r>
              <a:rPr lang="ru-RU" dirty="0" err="1"/>
              <a:t>получава</a:t>
            </a:r>
            <a:r>
              <a:rPr lang="ru-RU" dirty="0"/>
              <a:t> </a:t>
            </a:r>
            <a:r>
              <a:rPr lang="ru-RU" dirty="0" err="1"/>
              <a:t>тежък</a:t>
            </a:r>
            <a:r>
              <a:rPr lang="ru-RU" dirty="0"/>
              <a:t> </a:t>
            </a:r>
            <a:r>
              <a:rPr lang="ru-RU" dirty="0" err="1"/>
              <a:t>епилептичен</a:t>
            </a:r>
            <a:r>
              <a:rPr lang="ru-RU" dirty="0"/>
              <a:t> </a:t>
            </a:r>
            <a:r>
              <a:rPr lang="ru-RU" dirty="0" err="1"/>
              <a:t>припадък</a:t>
            </a:r>
            <a:r>
              <a:rPr lang="ru-RU" dirty="0"/>
              <a:t>. </a:t>
            </a:r>
            <a:r>
              <a:rPr lang="ru-RU" dirty="0" err="1"/>
              <a:t>Лекарите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</a:t>
            </a:r>
            <a:r>
              <a:rPr lang="ru-RU" dirty="0" err="1"/>
              <a:t>предписват</a:t>
            </a:r>
            <a:r>
              <a:rPr lang="ru-RU" dirty="0"/>
              <a:t> </a:t>
            </a:r>
            <a:r>
              <a:rPr lang="ru-RU" dirty="0" err="1"/>
              <a:t>сериозен</a:t>
            </a:r>
            <a:r>
              <a:rPr lang="ru-RU" dirty="0"/>
              <a:t> </a:t>
            </a:r>
            <a:r>
              <a:rPr lang="ru-RU" dirty="0" err="1"/>
              <a:t>ограничителен</a:t>
            </a:r>
            <a:r>
              <a:rPr lang="ru-RU" dirty="0"/>
              <a:t> режим и той се </a:t>
            </a:r>
            <a:r>
              <a:rPr lang="ru-RU" dirty="0" err="1"/>
              <a:t>отказва</a:t>
            </a:r>
            <a:r>
              <a:rPr lang="ru-RU" dirty="0"/>
              <a:t> от </a:t>
            </a:r>
            <a:r>
              <a:rPr lang="ru-RU" dirty="0" err="1"/>
              <a:t>следването</a:t>
            </a:r>
            <a:r>
              <a:rPr lang="ru-RU" dirty="0"/>
              <a:t> в Париж. </a:t>
            </a:r>
            <a:r>
              <a:rPr lang="ru-RU" dirty="0" err="1"/>
              <a:t>Същата</a:t>
            </a:r>
            <a:r>
              <a:rPr lang="ru-RU" dirty="0"/>
              <a:t> пролет доктор Флобер </a:t>
            </a:r>
            <a:r>
              <a:rPr lang="ru-RU" dirty="0" err="1"/>
              <a:t>купува</a:t>
            </a:r>
            <a:r>
              <a:rPr lang="ru-RU" dirty="0"/>
              <a:t> </a:t>
            </a:r>
            <a:r>
              <a:rPr lang="ru-RU" dirty="0" err="1"/>
              <a:t>къщата</a:t>
            </a:r>
            <a:r>
              <a:rPr lang="ru-RU" dirty="0"/>
              <a:t> в </a:t>
            </a:r>
            <a:r>
              <a:rPr lang="ru-RU" dirty="0" err="1"/>
              <a:t>Кроасе</a:t>
            </a:r>
            <a:r>
              <a:rPr lang="ru-RU" dirty="0"/>
              <a:t>, </a:t>
            </a:r>
            <a:r>
              <a:rPr lang="ru-RU" dirty="0" err="1"/>
              <a:t>която</a:t>
            </a:r>
            <a:r>
              <a:rPr lang="ru-RU" dirty="0"/>
              <a:t> се </a:t>
            </a:r>
            <a:r>
              <a:rPr lang="ru-RU" dirty="0" err="1"/>
              <a:t>намира</a:t>
            </a:r>
            <a:r>
              <a:rPr lang="ru-RU" dirty="0"/>
              <a:t>  край брега на Сена в </a:t>
            </a:r>
            <a:r>
              <a:rPr lang="ru-RU" dirty="0" err="1"/>
              <a:t>едно</a:t>
            </a:r>
            <a:r>
              <a:rPr lang="ru-RU" dirty="0"/>
              <a:t> от </a:t>
            </a:r>
            <a:r>
              <a:rPr lang="ru-RU" dirty="0" err="1"/>
              <a:t>предградията</a:t>
            </a:r>
            <a:r>
              <a:rPr lang="ru-RU" dirty="0"/>
              <a:t> на Руан. В </a:t>
            </a:r>
            <a:r>
              <a:rPr lang="ru-RU" dirty="0" err="1"/>
              <a:t>нея</a:t>
            </a:r>
            <a:r>
              <a:rPr lang="ru-RU" dirty="0"/>
              <a:t> </a:t>
            </a:r>
            <a:r>
              <a:rPr lang="ru-RU" dirty="0" err="1"/>
              <a:t>писателят</a:t>
            </a:r>
            <a:r>
              <a:rPr lang="ru-RU" dirty="0"/>
              <a:t> </a:t>
            </a:r>
            <a:r>
              <a:rPr lang="ru-RU" dirty="0" err="1"/>
              <a:t>прекарва</a:t>
            </a:r>
            <a:r>
              <a:rPr lang="ru-RU" dirty="0"/>
              <a:t> </a:t>
            </a:r>
            <a:r>
              <a:rPr lang="ru-RU" dirty="0" err="1"/>
              <a:t>по-голямата</a:t>
            </a:r>
            <a:r>
              <a:rPr lang="ru-RU" dirty="0"/>
              <a:t> част от живота си </a:t>
            </a:r>
            <a:r>
              <a:rPr lang="ru-RU" dirty="0" err="1"/>
              <a:t>заедно</a:t>
            </a:r>
            <a:r>
              <a:rPr lang="ru-RU" dirty="0"/>
              <a:t> с майка си,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/>
              <a:t>умира</a:t>
            </a:r>
            <a:r>
              <a:rPr lang="ru-RU" dirty="0"/>
              <a:t> </a:t>
            </a:r>
            <a:r>
              <a:rPr lang="ru-RU" dirty="0" err="1"/>
              <a:t>осем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</a:t>
            </a:r>
            <a:r>
              <a:rPr lang="ru-RU" dirty="0" err="1"/>
              <a:t>преди</a:t>
            </a:r>
            <a:r>
              <a:rPr lang="ru-RU" dirty="0"/>
              <a:t> него </a:t>
            </a:r>
            <a:r>
              <a:rPr lang="ru-RU" dirty="0" err="1"/>
              <a:t>през</a:t>
            </a:r>
            <a:r>
              <a:rPr lang="ru-RU" dirty="0"/>
              <a:t> 1872 г.</a:t>
            </a:r>
            <a:endParaRPr lang="ru-RU"/>
          </a:p>
          <a:p>
            <a:pPr>
              <a:lnSpc>
                <a:spcPct val="90000"/>
              </a:lnSpc>
            </a:pPr>
            <a:endParaRPr lang="bg-BG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F4EE3FB5-B50F-438F-AF7B-4FD767DDF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410" y="1830176"/>
            <a:ext cx="4001315" cy="2890950"/>
          </a:xfrm>
          <a:prstGeom prst="rect">
            <a:avLst/>
          </a:prstGeom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D6D37836-FE27-4A3F-ABDC-537133E399BB}"/>
              </a:ext>
            </a:extLst>
          </p:cNvPr>
          <p:cNvSpPr txBox="1"/>
          <p:nvPr/>
        </p:nvSpPr>
        <p:spPr>
          <a:xfrm>
            <a:off x="7556410" y="5262465"/>
            <a:ext cx="3826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Ашиль и Гюстав Флоберы в юношеском возрасте. Рисунки Д. Делануа. 1836 г.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82315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84FD149-94B6-4257-AB5B-C478E6038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0AEE3A3-9C61-4BC8-9A94-EA57B3CB1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bg-BG" dirty="0"/>
              <a:t>Авторът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43F4F4-276D-4A4D-930A-0530386F9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A84470B-44B2-4FEB-BF95-30529997E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r>
              <a:rPr lang="ru-RU" dirty="0"/>
              <a:t> В </a:t>
            </a:r>
            <a:r>
              <a:rPr lang="ru-RU" dirty="0" err="1"/>
              <a:t>ранната</a:t>
            </a:r>
            <a:r>
              <a:rPr lang="ru-RU" dirty="0"/>
              <a:t> пролет на 1845 г. </a:t>
            </a:r>
            <a:r>
              <a:rPr lang="ru-RU" dirty="0" err="1"/>
              <a:t>заедно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семейството</a:t>
            </a:r>
            <a:r>
              <a:rPr lang="ru-RU" dirty="0"/>
              <a:t> си Гюстав </a:t>
            </a:r>
            <a:r>
              <a:rPr lang="ru-RU" dirty="0" err="1"/>
              <a:t>взима</a:t>
            </a:r>
            <a:r>
              <a:rPr lang="ru-RU" dirty="0"/>
              <a:t> участие в </a:t>
            </a:r>
            <a:r>
              <a:rPr lang="ru-RU" dirty="0" err="1"/>
              <a:t>сватбеното</a:t>
            </a:r>
            <a:r>
              <a:rPr lang="ru-RU" dirty="0"/>
              <a:t> </a:t>
            </a:r>
            <a:r>
              <a:rPr lang="ru-RU" dirty="0" err="1"/>
              <a:t>пътешествие</a:t>
            </a:r>
            <a:r>
              <a:rPr lang="ru-RU" dirty="0"/>
              <a:t> на сестра си Каролин в Италия. В </a:t>
            </a:r>
            <a:r>
              <a:rPr lang="ru-RU" dirty="0" err="1"/>
              <a:t>Генуа</a:t>
            </a:r>
            <a:r>
              <a:rPr lang="ru-RU" dirty="0"/>
              <a:t> той е </a:t>
            </a:r>
            <a:r>
              <a:rPr lang="ru-RU" dirty="0" err="1"/>
              <a:t>силно</a:t>
            </a:r>
            <a:r>
              <a:rPr lang="ru-RU" dirty="0"/>
              <a:t> впечатлен от </a:t>
            </a:r>
            <a:r>
              <a:rPr lang="ru-RU" dirty="0" err="1"/>
              <a:t>картината</a:t>
            </a:r>
            <a:r>
              <a:rPr lang="ru-RU" dirty="0"/>
              <a:t> на </a:t>
            </a:r>
            <a:r>
              <a:rPr lang="ru-RU" dirty="0" err="1"/>
              <a:t>Брьогел</a:t>
            </a:r>
            <a:r>
              <a:rPr lang="ru-RU" dirty="0"/>
              <a:t>, </a:t>
            </a:r>
            <a:r>
              <a:rPr lang="ru-RU" dirty="0" err="1"/>
              <a:t>представяща</a:t>
            </a:r>
            <a:r>
              <a:rPr lang="ru-RU" dirty="0"/>
              <a:t> свети Антоний. </a:t>
            </a:r>
            <a:r>
              <a:rPr lang="ru-RU" dirty="0" err="1"/>
              <a:t>През</a:t>
            </a:r>
            <a:r>
              <a:rPr lang="ru-RU" dirty="0"/>
              <a:t> 1846 г. </a:t>
            </a:r>
            <a:r>
              <a:rPr lang="ru-RU" dirty="0" err="1"/>
              <a:t>умира</a:t>
            </a:r>
            <a:r>
              <a:rPr lang="ru-RU" dirty="0"/>
              <a:t> доктор Флобер, а Гюстав се </a:t>
            </a:r>
            <a:r>
              <a:rPr lang="ru-RU" dirty="0" err="1"/>
              <a:t>заселва</a:t>
            </a:r>
            <a:r>
              <a:rPr lang="ru-RU" dirty="0"/>
              <a:t> в </a:t>
            </a:r>
            <a:r>
              <a:rPr lang="ru-RU" dirty="0" err="1"/>
              <a:t>Кроасе</a:t>
            </a:r>
            <a:r>
              <a:rPr lang="ru-RU" dirty="0"/>
              <a:t> с майка си и с </a:t>
            </a:r>
            <a:r>
              <a:rPr lang="ru-RU" dirty="0" err="1"/>
              <a:t>племенницата</a:t>
            </a:r>
            <a:r>
              <a:rPr lang="ru-RU" dirty="0"/>
              <a:t> си Каролин, </a:t>
            </a:r>
            <a:r>
              <a:rPr lang="ru-RU" dirty="0" err="1"/>
              <a:t>прекръстена</a:t>
            </a:r>
            <a:r>
              <a:rPr lang="ru-RU" dirty="0"/>
              <a:t> на </a:t>
            </a:r>
            <a:r>
              <a:rPr lang="ru-RU" dirty="0" err="1"/>
              <a:t>името</a:t>
            </a:r>
            <a:r>
              <a:rPr lang="ru-RU" dirty="0"/>
              <a:t> на майка си, починала от </a:t>
            </a:r>
            <a:r>
              <a:rPr lang="ru-RU" dirty="0" err="1"/>
              <a:t>родилна</a:t>
            </a:r>
            <a:r>
              <a:rPr lang="ru-RU" dirty="0"/>
              <a:t> треска.</a:t>
            </a:r>
            <a:endParaRPr lang="bg-BG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B8089FE5-F192-407F-9214-385FECD8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916" y="1613048"/>
            <a:ext cx="5451627" cy="3311863"/>
          </a:xfrm>
          <a:prstGeom prst="rect">
            <a:avLst/>
          </a:prstGeom>
        </p:spPr>
      </p:pic>
      <p:sp>
        <p:nvSpPr>
          <p:cNvPr id="13" name="Freeform 10">
            <a:extLst>
              <a:ext uri="{FF2B5EF4-FFF2-40B4-BE49-F238E27FC236}">
                <a16:creationId xmlns:a16="http://schemas.microsoft.com/office/drawing/2014/main" id="{AA1386B8-14BD-4682-B537-BC9027D6E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96541BD6-CC54-415F-855B-5384B1FC5695}"/>
              </a:ext>
            </a:extLst>
          </p:cNvPr>
          <p:cNvSpPr txBox="1"/>
          <p:nvPr/>
        </p:nvSpPr>
        <p:spPr>
          <a:xfrm>
            <a:off x="6420125" y="5542384"/>
            <a:ext cx="512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Руан, 1830</a:t>
            </a:r>
          </a:p>
        </p:txBody>
      </p:sp>
    </p:spTree>
    <p:extLst>
      <p:ext uri="{BB962C8B-B14F-4D97-AF65-F5344CB8AC3E}">
        <p14:creationId xmlns:p14="http://schemas.microsoft.com/office/powerpoint/2010/main" val="988186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305C72-8769-4E0F-B31D-F4B1C9DC9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83CFC-05A3-4743-9A2E-7C2095B8D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A751892-92F2-4CB4-BCAB-6D0AAF8F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934046E-4D7C-4AA6-8633-29944553F1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21462AB-19D6-42DB-A850-F35B82C7B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08D8C07-9637-45D3-9E40-7C5C40077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83C90A1-D75A-4818-9F01-B4BF19D74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808F87B-C4B8-4084-BD89-E41A1A44E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7FC0B23-1372-4455-98CE-E0FC7FF99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14B79DD-45AC-487C-B361-0312B3C85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DA09C7F-7AF3-4B6C-BC42-92780A682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F7EBDD4-71BF-4FAF-B00B-444F9AE20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F5E4290-F8B0-440E-A418-613A1552D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F0BF04A-FCC8-42BF-AD17-10F0ACB44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06F0A57-55BB-457C-9C8C-3DEE71009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60DB408E-A426-4658-B39D-0BBF09463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BEFFABCA-CAA4-45E4-A7D4-DB3D2C864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99494AF8-97E4-4473-AA6E-B4AB1279E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D05C67DC-0E54-4C69-90BE-8374C7E97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B2B38B94-E895-4324-B699-EEF28E052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41E77CC3-723C-4C87-A1BA-D8E35B801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CC5757E8-4CBE-4EA3-98AF-96361C918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51E4772B-9FB7-4AC7-B352-C44489167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7F853444-696F-4B42-8C91-1F6EDD53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CD1A3085-30B0-496B-B9D3-55280769A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1B2519D7-F51F-4583-9B50-41B493C14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6E1141E0-4F4D-4B40-BDB5-B2DD0FAEB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320DCCD-6512-4237-A3F3-DA12972B7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bg-BG"/>
              <a:t>Авторът</a:t>
            </a:r>
            <a:endParaRPr lang="bg-BG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5E0C91A-3F1D-43D7-9AB4-5D0A17D5C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3A6C27A1-A438-4EC6-93BF-EC26F29BB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2E3178A9-6ADD-4117-9A41-F40B654FCC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94" r="16417"/>
          <a:stretch/>
        </p:blipFill>
        <p:spPr>
          <a:xfrm>
            <a:off x="-1554" y="1731"/>
            <a:ext cx="4655850" cy="6858000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7E19503-7BC8-4779-B150-CCFB63183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700"/>
              <a:t> В края на юли </a:t>
            </a:r>
            <a:r>
              <a:rPr lang="ru-RU" sz="1700" err="1"/>
              <a:t>същата</a:t>
            </a:r>
            <a:r>
              <a:rPr lang="ru-RU" sz="1700"/>
              <a:t> година (</a:t>
            </a:r>
            <a:r>
              <a:rPr lang="ru-RU" sz="1700" err="1"/>
              <a:t>по-точно</a:t>
            </a:r>
            <a:r>
              <a:rPr lang="ru-RU" sz="1700"/>
              <a:t> на 29 юли) </a:t>
            </a:r>
            <a:r>
              <a:rPr lang="ru-RU" sz="1700" err="1"/>
              <a:t>започва</a:t>
            </a:r>
            <a:r>
              <a:rPr lang="ru-RU" sz="1700"/>
              <a:t> </a:t>
            </a:r>
            <a:r>
              <a:rPr lang="ru-RU" sz="1700" err="1"/>
              <a:t>дългогодишната</a:t>
            </a:r>
            <a:r>
              <a:rPr lang="ru-RU" sz="1700"/>
              <a:t> </a:t>
            </a:r>
            <a:r>
              <a:rPr lang="ru-RU" sz="1700" err="1"/>
              <a:t>връзка</a:t>
            </a:r>
            <a:r>
              <a:rPr lang="ru-RU" sz="1700"/>
              <a:t> на Гюстав Флобер с </a:t>
            </a:r>
            <a:r>
              <a:rPr lang="ru-RU" sz="1700" err="1"/>
              <a:t>поетесата</a:t>
            </a:r>
            <a:r>
              <a:rPr lang="ru-RU" sz="1700"/>
              <a:t> Луиз Коле, с </a:t>
            </a:r>
            <a:r>
              <a:rPr lang="ru-RU" sz="1700" err="1"/>
              <a:t>която</a:t>
            </a:r>
            <a:r>
              <a:rPr lang="ru-RU" sz="1700"/>
              <a:t> той се </a:t>
            </a:r>
            <a:r>
              <a:rPr lang="ru-RU" sz="1700" err="1"/>
              <a:t>запознал</a:t>
            </a:r>
            <a:r>
              <a:rPr lang="ru-RU" sz="1700"/>
              <a:t> в салона на мадам </a:t>
            </a:r>
            <a:r>
              <a:rPr lang="ru-RU" sz="1700" err="1"/>
              <a:t>Прадие</a:t>
            </a:r>
            <a:r>
              <a:rPr lang="ru-RU" sz="1700"/>
              <a:t>, </a:t>
            </a:r>
            <a:r>
              <a:rPr lang="ru-RU" sz="1700" err="1"/>
              <a:t>съпругата</a:t>
            </a:r>
            <a:r>
              <a:rPr lang="ru-RU" sz="1700"/>
              <a:t> на </a:t>
            </a:r>
            <a:r>
              <a:rPr lang="ru-RU" sz="1700" err="1"/>
              <a:t>известния</a:t>
            </a:r>
            <a:r>
              <a:rPr lang="ru-RU" sz="1700"/>
              <a:t> </a:t>
            </a:r>
            <a:r>
              <a:rPr lang="ru-RU" sz="1700" err="1"/>
              <a:t>скулптор</a:t>
            </a:r>
            <a:r>
              <a:rPr lang="ru-RU" sz="1700"/>
              <a:t> </a:t>
            </a:r>
            <a:r>
              <a:rPr lang="ru-RU" sz="1700" err="1"/>
              <a:t>Прадие</a:t>
            </a:r>
            <a:r>
              <a:rPr lang="ru-RU" sz="1700"/>
              <a:t>. На 4 август е написано </a:t>
            </a:r>
            <a:r>
              <a:rPr lang="ru-RU" sz="1700" err="1"/>
              <a:t>първото</a:t>
            </a:r>
            <a:r>
              <a:rPr lang="ru-RU" sz="1700"/>
              <a:t> </a:t>
            </a:r>
            <a:r>
              <a:rPr lang="ru-RU" sz="1700" err="1"/>
              <a:t>писмо</a:t>
            </a:r>
            <a:r>
              <a:rPr lang="ru-RU" sz="1700"/>
              <a:t> до </a:t>
            </a:r>
            <a:r>
              <a:rPr lang="ru-RU" sz="1700" err="1"/>
              <a:t>Музата</a:t>
            </a:r>
            <a:r>
              <a:rPr lang="ru-RU" sz="1700"/>
              <a:t>, </a:t>
            </a:r>
            <a:r>
              <a:rPr lang="ru-RU" sz="1700" err="1"/>
              <a:t>както</a:t>
            </a:r>
            <a:r>
              <a:rPr lang="ru-RU" sz="1700"/>
              <a:t> </a:t>
            </a:r>
            <a:r>
              <a:rPr lang="ru-RU" sz="1700" err="1"/>
              <a:t>писателят</a:t>
            </a:r>
            <a:r>
              <a:rPr lang="ru-RU" sz="1700"/>
              <a:t> </a:t>
            </a:r>
            <a:r>
              <a:rPr lang="ru-RU" sz="1700" err="1"/>
              <a:t>назовава</a:t>
            </a:r>
            <a:r>
              <a:rPr lang="ru-RU" sz="1700"/>
              <a:t> Луиз Коле. </a:t>
            </a:r>
            <a:r>
              <a:rPr lang="ru-RU" sz="1700" err="1"/>
              <a:t>Кореспонденцията</a:t>
            </a:r>
            <a:r>
              <a:rPr lang="ru-RU" sz="1700"/>
              <a:t> между </a:t>
            </a:r>
            <a:r>
              <a:rPr lang="ru-RU" sz="1700" err="1"/>
              <a:t>двамата</a:t>
            </a:r>
            <a:r>
              <a:rPr lang="ru-RU" sz="1700"/>
              <a:t> </a:t>
            </a:r>
            <a:r>
              <a:rPr lang="ru-RU" sz="1700" err="1"/>
              <a:t>трае</a:t>
            </a:r>
            <a:r>
              <a:rPr lang="ru-RU" sz="1700"/>
              <a:t> до </a:t>
            </a:r>
            <a:r>
              <a:rPr lang="ru-RU" sz="1700" err="1"/>
              <a:t>пролетта</a:t>
            </a:r>
            <a:r>
              <a:rPr lang="ru-RU" sz="1700"/>
              <a:t> на 1855 г. и е един от най-</a:t>
            </a:r>
            <a:r>
              <a:rPr lang="ru-RU" sz="1700" err="1"/>
              <a:t>ценните</a:t>
            </a:r>
            <a:r>
              <a:rPr lang="ru-RU" sz="1700"/>
              <a:t> </a:t>
            </a:r>
            <a:r>
              <a:rPr lang="ru-RU" sz="1700" err="1"/>
              <a:t>извори</a:t>
            </a:r>
            <a:r>
              <a:rPr lang="ru-RU" sz="1700"/>
              <a:t> за </a:t>
            </a:r>
            <a:r>
              <a:rPr lang="ru-RU" sz="1700" err="1"/>
              <a:t>естетическите</a:t>
            </a:r>
            <a:r>
              <a:rPr lang="ru-RU" sz="1700"/>
              <a:t> </a:t>
            </a:r>
            <a:r>
              <a:rPr lang="ru-RU" sz="1700" err="1"/>
              <a:t>възгледи</a:t>
            </a:r>
            <a:r>
              <a:rPr lang="ru-RU" sz="1700"/>
              <a:t> на писателя. </a:t>
            </a:r>
            <a:r>
              <a:rPr lang="ru-RU" sz="1700" err="1"/>
              <a:t>Първата</a:t>
            </a:r>
            <a:r>
              <a:rPr lang="ru-RU" sz="1700"/>
              <a:t> </a:t>
            </a:r>
            <a:r>
              <a:rPr lang="ru-RU" sz="1700" err="1"/>
              <a:t>любовна</a:t>
            </a:r>
            <a:r>
              <a:rPr lang="ru-RU" sz="1700"/>
              <a:t> </a:t>
            </a:r>
            <a:r>
              <a:rPr lang="ru-RU" sz="1700" err="1"/>
              <a:t>среща</a:t>
            </a:r>
            <a:r>
              <a:rPr lang="ru-RU" sz="1700"/>
              <a:t> на </a:t>
            </a:r>
            <a:r>
              <a:rPr lang="ru-RU" sz="1700" err="1"/>
              <a:t>двамата</a:t>
            </a:r>
            <a:r>
              <a:rPr lang="ru-RU" sz="1700"/>
              <a:t> е била на 9-10.IX.1846 г. в хотел „</a:t>
            </a:r>
            <a:r>
              <a:rPr lang="ru-RU" sz="1700" err="1"/>
              <a:t>Големият</a:t>
            </a:r>
            <a:r>
              <a:rPr lang="ru-RU" sz="1700"/>
              <a:t> </a:t>
            </a:r>
            <a:r>
              <a:rPr lang="ru-RU" sz="1700" err="1"/>
              <a:t>елен</a:t>
            </a:r>
            <a:r>
              <a:rPr lang="ru-RU" sz="1700"/>
              <a:t>“ в град Нант.</a:t>
            </a:r>
            <a:endParaRPr lang="bg-BG" sz="1700"/>
          </a:p>
        </p:txBody>
      </p:sp>
    </p:spTree>
    <p:extLst>
      <p:ext uri="{BB962C8B-B14F-4D97-AF65-F5344CB8AC3E}">
        <p14:creationId xmlns:p14="http://schemas.microsoft.com/office/powerpoint/2010/main" val="938068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497D94E-9D7F-4D76-B935-FA769F120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A32A7A7-F73C-4151-A8B9-7D0F6D0EC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bg-BG"/>
              <a:t>Авторът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F29E96-05BD-491D-A16C-4BAE9BC63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F2E30B2-09A3-46BD-BDA9-FBE45E73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/>
              <a:t> Към края на февруари 1848 г. Флобер е в Париж заедно с приятеля си Луи Буйе, когато избухва революцията. По-късно впечатленията от тези дни залягат в описанието на Февруарската революция в романа „Възпитание на чувствата“. През май на същата година писателят започва първата версия на „Изкушението на свети Антоний“.</a:t>
            </a:r>
            <a:endParaRPr lang="bg-BG"/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2E19632F-1515-4DC4-9606-E0CAC2623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654986"/>
            <a:ext cx="3394925" cy="5222961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23233B6C-2EB6-484F-91F9-3C2C68E6A5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79" r="11568" b="-2"/>
          <a:stretch/>
        </p:blipFill>
        <p:spPr>
          <a:xfrm>
            <a:off x="8178194" y="1632482"/>
            <a:ext cx="3394926" cy="3267969"/>
          </a:xfrm>
          <a:prstGeom prst="rect">
            <a:avLst/>
          </a:prstGeom>
        </p:spPr>
      </p:pic>
      <p:sp>
        <p:nvSpPr>
          <p:cNvPr id="15" name="Freeform 11">
            <a:extLst>
              <a:ext uri="{FF2B5EF4-FFF2-40B4-BE49-F238E27FC236}">
                <a16:creationId xmlns:a16="http://schemas.microsoft.com/office/drawing/2014/main" id="{0A2F002C-D2EF-4A3F-B17C-B31D57BD6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28D2CE99-9105-4674-9FD8-845A4CC44C79}"/>
              </a:ext>
            </a:extLst>
          </p:cNvPr>
          <p:cNvSpPr txBox="1"/>
          <p:nvPr/>
        </p:nvSpPr>
        <p:spPr>
          <a:xfrm>
            <a:off x="8178194" y="4573655"/>
            <a:ext cx="3394926" cy="32679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000">
                <a:solidFill>
                  <a:srgbClr val="FFFFFF"/>
                </a:solidFill>
              </a:rPr>
              <a:t>«Павильон Флобера» — флигель усадебного дома в Круассе. Открытка. XIX в.</a:t>
            </a:r>
          </a:p>
          <a:p>
            <a:pPr algn="ctr">
              <a:spcAft>
                <a:spcPts val="600"/>
              </a:spcAft>
            </a:pPr>
            <a:endParaRPr lang="ru-RU" sz="1000">
              <a:solidFill>
                <a:srgbClr val="FFFFFF"/>
              </a:solidFill>
            </a:endParaRPr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96C29254-FDD6-45A1-9169-707A6E2FA583}"/>
              </a:ext>
            </a:extLst>
          </p:cNvPr>
          <p:cNvSpPr txBox="1"/>
          <p:nvPr/>
        </p:nvSpPr>
        <p:spPr>
          <a:xfrm>
            <a:off x="5001208" y="6270171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Луи Буйе,1840г.</a:t>
            </a:r>
          </a:p>
        </p:txBody>
      </p:sp>
    </p:spTree>
    <p:extLst>
      <p:ext uri="{BB962C8B-B14F-4D97-AF65-F5344CB8AC3E}">
        <p14:creationId xmlns:p14="http://schemas.microsoft.com/office/powerpoint/2010/main" val="847125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D34D4B4-E91E-4885-8E68-F95FD02A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633466" cy="1280890"/>
          </a:xfrm>
        </p:spPr>
        <p:txBody>
          <a:bodyPr>
            <a:normAutofit/>
          </a:bodyPr>
          <a:lstStyle/>
          <a:p>
            <a:r>
              <a:rPr lang="bg-BG" dirty="0"/>
              <a:t>Авторът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1E432A9-0065-45B2-ABAC-4C126C6C2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040467"/>
            <a:ext cx="4637179" cy="3870755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април</a:t>
            </a:r>
            <a:r>
              <a:rPr lang="ru-RU" dirty="0"/>
              <a:t> 1849 г. Гюстав Флобер и Максим </a:t>
            </a:r>
            <a:r>
              <a:rPr lang="ru-RU" dirty="0" err="1"/>
              <a:t>Дюкан</a:t>
            </a:r>
            <a:r>
              <a:rPr lang="ru-RU" dirty="0"/>
              <a:t> </a:t>
            </a:r>
            <a:r>
              <a:rPr lang="ru-RU" dirty="0" err="1"/>
              <a:t>решават</a:t>
            </a:r>
            <a:r>
              <a:rPr lang="ru-RU" dirty="0"/>
              <a:t> да </a:t>
            </a:r>
            <a:r>
              <a:rPr lang="ru-RU" dirty="0" err="1"/>
              <a:t>предприемат</a:t>
            </a:r>
            <a:r>
              <a:rPr lang="ru-RU" dirty="0"/>
              <a:t> </a:t>
            </a:r>
            <a:r>
              <a:rPr lang="ru-RU" dirty="0" err="1"/>
              <a:t>пътуване</a:t>
            </a:r>
            <a:r>
              <a:rPr lang="ru-RU" dirty="0"/>
              <a:t> из </a:t>
            </a:r>
            <a:r>
              <a:rPr lang="ru-RU" dirty="0" err="1"/>
              <a:t>Предния</a:t>
            </a:r>
            <a:r>
              <a:rPr lang="ru-RU" dirty="0"/>
              <a:t> </a:t>
            </a:r>
            <a:r>
              <a:rPr lang="ru-RU" dirty="0" err="1"/>
              <a:t>Изток</a:t>
            </a:r>
            <a:r>
              <a:rPr lang="ru-RU" dirty="0"/>
              <a:t>, но </a:t>
            </a:r>
            <a:r>
              <a:rPr lang="ru-RU" dirty="0" err="1"/>
              <a:t>го</a:t>
            </a:r>
            <a:r>
              <a:rPr lang="ru-RU" dirty="0"/>
              <a:t> </a:t>
            </a:r>
            <a:r>
              <a:rPr lang="ru-RU" dirty="0" err="1"/>
              <a:t>отлагат</a:t>
            </a:r>
            <a:r>
              <a:rPr lang="ru-RU" dirty="0"/>
              <a:t> за края на </a:t>
            </a:r>
            <a:r>
              <a:rPr lang="ru-RU" dirty="0" err="1"/>
              <a:t>годината</a:t>
            </a:r>
            <a:r>
              <a:rPr lang="ru-RU" dirty="0"/>
              <a:t>, </a:t>
            </a:r>
            <a:r>
              <a:rPr lang="ru-RU" dirty="0" err="1"/>
              <a:t>тъй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Флобер иска да </a:t>
            </a:r>
            <a:r>
              <a:rPr lang="ru-RU" dirty="0" err="1"/>
              <a:t>завърши</a:t>
            </a:r>
            <a:r>
              <a:rPr lang="ru-RU" dirty="0"/>
              <a:t> </a:t>
            </a:r>
            <a:r>
              <a:rPr lang="ru-RU" dirty="0" err="1"/>
              <a:t>своята</a:t>
            </a:r>
            <a:r>
              <a:rPr lang="ru-RU" dirty="0"/>
              <a:t> </a:t>
            </a:r>
            <a:r>
              <a:rPr lang="ru-RU" dirty="0" err="1"/>
              <a:t>повест</a:t>
            </a:r>
            <a:r>
              <a:rPr lang="ru-RU" dirty="0"/>
              <a:t>.</a:t>
            </a:r>
          </a:p>
          <a:p>
            <a:r>
              <a:rPr lang="ru-RU" dirty="0"/>
              <a:t>„</a:t>
            </a:r>
            <a:r>
              <a:rPr lang="ru-RU" dirty="0" err="1"/>
              <a:t>Изкушението</a:t>
            </a:r>
            <a:r>
              <a:rPr lang="ru-RU" dirty="0"/>
              <a:t> на Свети Антония“ е </a:t>
            </a:r>
            <a:r>
              <a:rPr lang="ru-RU" dirty="0" err="1"/>
              <a:t>завършена</a:t>
            </a:r>
            <a:r>
              <a:rPr lang="ru-RU" dirty="0"/>
              <a:t> на 12 </a:t>
            </a:r>
            <a:r>
              <a:rPr lang="ru-RU" dirty="0" err="1"/>
              <a:t>септември</a:t>
            </a:r>
            <a:r>
              <a:rPr lang="ru-RU" dirty="0"/>
              <a:t> и скоро </a:t>
            </a:r>
            <a:r>
              <a:rPr lang="ru-RU" dirty="0" err="1"/>
              <a:t>подир</a:t>
            </a:r>
            <a:r>
              <a:rPr lang="ru-RU" dirty="0"/>
              <a:t>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творбата</a:t>
            </a:r>
            <a:r>
              <a:rPr lang="ru-RU" dirty="0"/>
              <a:t> е </a:t>
            </a:r>
            <a:r>
              <a:rPr lang="ru-RU" dirty="0" err="1"/>
              <a:t>прочетена</a:t>
            </a:r>
            <a:r>
              <a:rPr lang="ru-RU" dirty="0"/>
              <a:t> пред </a:t>
            </a:r>
            <a:r>
              <a:rPr lang="ru-RU" dirty="0" err="1"/>
              <a:t>приятелите</a:t>
            </a:r>
            <a:r>
              <a:rPr lang="ru-RU" dirty="0"/>
              <a:t> </a:t>
            </a:r>
            <a:r>
              <a:rPr lang="ru-RU" dirty="0" err="1"/>
              <a:t>Буйе</a:t>
            </a:r>
            <a:r>
              <a:rPr lang="ru-RU" dirty="0"/>
              <a:t> и </a:t>
            </a:r>
            <a:r>
              <a:rPr lang="ru-RU" dirty="0" err="1"/>
              <a:t>Дюкан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се </a:t>
            </a:r>
            <a:r>
              <a:rPr lang="ru-RU" dirty="0" err="1"/>
              <a:t>отзовават</a:t>
            </a:r>
            <a:r>
              <a:rPr lang="ru-RU" dirty="0"/>
              <a:t> неблагоприятно за </a:t>
            </a:r>
            <a:r>
              <a:rPr lang="ru-RU" dirty="0" err="1"/>
              <a:t>нея</a:t>
            </a:r>
            <a:r>
              <a:rPr lang="ru-RU" dirty="0"/>
              <a:t> и </a:t>
            </a:r>
            <a:r>
              <a:rPr lang="ru-RU" dirty="0" err="1"/>
              <a:t>съветват</a:t>
            </a:r>
            <a:r>
              <a:rPr lang="ru-RU" dirty="0"/>
              <a:t> автора да не я </a:t>
            </a:r>
            <a:r>
              <a:rPr lang="ru-RU" dirty="0" err="1"/>
              <a:t>публикува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176BEC02-A7A0-41DF-9259-C634CF748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247" y="640081"/>
            <a:ext cx="3307640" cy="5271141"/>
          </a:xfrm>
          <a:prstGeom prst="rect">
            <a:avLst/>
          </a:prstGeom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1AB94085-2100-4AE3-8930-F778E35C9E6D}"/>
              </a:ext>
            </a:extLst>
          </p:cNvPr>
          <p:cNvSpPr txBox="1"/>
          <p:nvPr/>
        </p:nvSpPr>
        <p:spPr>
          <a:xfrm>
            <a:off x="7669763" y="6176865"/>
            <a:ext cx="4105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Луиза Коле. Художник Ф. К. Винтерхальтер. 1852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943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E15B4AF-9463-4BD8-A1BE-5EB25083D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790008" cy="1280890"/>
          </a:xfrm>
        </p:spPr>
        <p:txBody>
          <a:bodyPr>
            <a:normAutofit/>
          </a:bodyPr>
          <a:lstStyle/>
          <a:p>
            <a:r>
              <a:rPr lang="bg-BG" dirty="0"/>
              <a:t>Авторът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57ECD09-4D91-49E7-B217-6B9D9BC0E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040467"/>
            <a:ext cx="4802188" cy="38707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400"/>
              <a:t> На </a:t>
            </a:r>
            <a:r>
              <a:rPr lang="ru-RU" sz="1400" err="1"/>
              <a:t>четвърти</a:t>
            </a:r>
            <a:r>
              <a:rPr lang="ru-RU" sz="1400"/>
              <a:t> </a:t>
            </a:r>
            <a:r>
              <a:rPr lang="ru-RU" sz="1400" err="1"/>
              <a:t>ноември</a:t>
            </a:r>
            <a:r>
              <a:rPr lang="ru-RU" sz="1400"/>
              <a:t> 1849 г. в </a:t>
            </a:r>
            <a:r>
              <a:rPr lang="ru-RU" sz="1400" err="1"/>
              <a:t>Марсилия</a:t>
            </a:r>
            <a:r>
              <a:rPr lang="ru-RU" sz="1400"/>
              <a:t> </a:t>
            </a:r>
            <a:r>
              <a:rPr lang="ru-RU" sz="1400" err="1"/>
              <a:t>започва</a:t>
            </a:r>
            <a:r>
              <a:rPr lang="ru-RU" sz="1400"/>
              <a:t> </a:t>
            </a:r>
            <a:r>
              <a:rPr lang="ru-RU" sz="1400" err="1"/>
              <a:t>пътуването</a:t>
            </a:r>
            <a:r>
              <a:rPr lang="ru-RU" sz="1400"/>
              <a:t> на Флобер и </a:t>
            </a:r>
            <a:r>
              <a:rPr lang="ru-RU" sz="1400" err="1"/>
              <a:t>Дюкан</a:t>
            </a:r>
            <a:r>
              <a:rPr lang="ru-RU" sz="1400"/>
              <a:t> </a:t>
            </a:r>
            <a:r>
              <a:rPr lang="ru-RU" sz="1400" err="1"/>
              <a:t>към</a:t>
            </a:r>
            <a:r>
              <a:rPr lang="ru-RU" sz="1400"/>
              <a:t> Ориента, </a:t>
            </a:r>
            <a:r>
              <a:rPr lang="ru-RU" sz="1400" err="1"/>
              <a:t>продължило</a:t>
            </a:r>
            <a:r>
              <a:rPr lang="ru-RU" sz="1400"/>
              <a:t> почти </a:t>
            </a:r>
            <a:r>
              <a:rPr lang="ru-RU" sz="1400" err="1"/>
              <a:t>двадесет</a:t>
            </a:r>
            <a:r>
              <a:rPr lang="ru-RU" sz="1400"/>
              <a:t> </a:t>
            </a:r>
            <a:r>
              <a:rPr lang="ru-RU" sz="1400" err="1"/>
              <a:t>месеца</a:t>
            </a:r>
            <a:r>
              <a:rPr lang="ru-RU" sz="1400"/>
              <a:t>, до </a:t>
            </a:r>
            <a:r>
              <a:rPr lang="ru-RU" sz="1400" err="1"/>
              <a:t>юни</a:t>
            </a:r>
            <a:r>
              <a:rPr lang="ru-RU" sz="1400"/>
              <a:t> 1851 г. </a:t>
            </a:r>
            <a:r>
              <a:rPr lang="ru-RU" sz="1400" err="1"/>
              <a:t>Приятелите</a:t>
            </a:r>
            <a:r>
              <a:rPr lang="ru-RU" sz="1400"/>
              <a:t> </a:t>
            </a:r>
            <a:r>
              <a:rPr lang="ru-RU" sz="1400" err="1"/>
              <a:t>пребивават</a:t>
            </a:r>
            <a:r>
              <a:rPr lang="ru-RU" sz="1400"/>
              <a:t> най-</a:t>
            </a:r>
            <a:r>
              <a:rPr lang="ru-RU" sz="1400" err="1"/>
              <a:t>напред</a:t>
            </a:r>
            <a:r>
              <a:rPr lang="ru-RU" sz="1400"/>
              <a:t> в Египет (Александрия, </a:t>
            </a:r>
            <a:r>
              <a:rPr lang="ru-RU" sz="1400" err="1"/>
              <a:t>Кайро</a:t>
            </a:r>
            <a:r>
              <a:rPr lang="ru-RU" sz="1400"/>
              <a:t>, </a:t>
            </a:r>
            <a:r>
              <a:rPr lang="ru-RU" sz="1400" err="1"/>
              <a:t>пътувания</a:t>
            </a:r>
            <a:r>
              <a:rPr lang="ru-RU" sz="1400"/>
              <a:t> по Нил), а най-</a:t>
            </a:r>
            <a:r>
              <a:rPr lang="ru-RU" sz="1400" err="1"/>
              <a:t>незабравимо</a:t>
            </a:r>
            <a:r>
              <a:rPr lang="ru-RU" sz="1400"/>
              <a:t> се </a:t>
            </a:r>
            <a:r>
              <a:rPr lang="ru-RU" sz="1400" err="1"/>
              <a:t>оказва</a:t>
            </a:r>
            <a:r>
              <a:rPr lang="ru-RU" sz="1400"/>
              <a:t> </a:t>
            </a:r>
            <a:r>
              <a:rPr lang="ru-RU" sz="1400" err="1"/>
              <a:t>запознанството</a:t>
            </a:r>
            <a:r>
              <a:rPr lang="ru-RU" sz="1400"/>
              <a:t> им с </a:t>
            </a:r>
            <a:r>
              <a:rPr lang="ru-RU" sz="1400" err="1"/>
              <a:t>прочутата</a:t>
            </a:r>
            <a:r>
              <a:rPr lang="ru-RU" sz="1400"/>
              <a:t> куртизанка </a:t>
            </a:r>
            <a:r>
              <a:rPr lang="ru-RU" sz="1400" err="1"/>
              <a:t>Кючюк</a:t>
            </a:r>
            <a:r>
              <a:rPr lang="ru-RU" sz="1400"/>
              <a:t> </a:t>
            </a:r>
            <a:r>
              <a:rPr lang="ru-RU" sz="1400" err="1"/>
              <a:t>Ханъм</a:t>
            </a:r>
            <a:r>
              <a:rPr lang="ru-RU" sz="1400"/>
              <a:t>. </a:t>
            </a:r>
            <a:r>
              <a:rPr lang="ru-RU" sz="1400" err="1"/>
              <a:t>Сетне</a:t>
            </a:r>
            <a:r>
              <a:rPr lang="ru-RU" sz="1400"/>
              <a:t> </a:t>
            </a:r>
            <a:r>
              <a:rPr lang="ru-RU" sz="1400" err="1"/>
              <a:t>пътешестват</a:t>
            </a:r>
            <a:r>
              <a:rPr lang="ru-RU" sz="1400"/>
              <a:t> по Светите места, а на </a:t>
            </a:r>
            <a:r>
              <a:rPr lang="ru-RU" sz="1400" err="1"/>
              <a:t>връщане</a:t>
            </a:r>
            <a:r>
              <a:rPr lang="ru-RU" sz="1400"/>
              <a:t> </a:t>
            </a:r>
            <a:r>
              <a:rPr lang="ru-RU" sz="1400" err="1"/>
              <a:t>през</a:t>
            </a:r>
            <a:r>
              <a:rPr lang="ru-RU" sz="1400"/>
              <a:t> Родос и Смирна, </a:t>
            </a:r>
            <a:r>
              <a:rPr lang="ru-RU" sz="1400" err="1"/>
              <a:t>към</a:t>
            </a:r>
            <a:r>
              <a:rPr lang="ru-RU" sz="1400"/>
              <a:t> края на 1850 г. </a:t>
            </a:r>
            <a:r>
              <a:rPr lang="ru-RU" sz="1400" err="1"/>
              <a:t>пристигат</a:t>
            </a:r>
            <a:r>
              <a:rPr lang="ru-RU" sz="1400"/>
              <a:t> в </a:t>
            </a:r>
            <a:r>
              <a:rPr lang="ru-RU" sz="1400" err="1"/>
              <a:t>Цариград</a:t>
            </a:r>
            <a:r>
              <a:rPr lang="ru-RU" sz="1400"/>
              <a:t>, </a:t>
            </a:r>
            <a:r>
              <a:rPr lang="ru-RU" sz="1400" err="1"/>
              <a:t>където</a:t>
            </a:r>
            <a:r>
              <a:rPr lang="ru-RU" sz="1400"/>
              <a:t> </a:t>
            </a:r>
            <a:r>
              <a:rPr lang="ru-RU" sz="1400" err="1"/>
              <a:t>прекарват</a:t>
            </a:r>
            <a:r>
              <a:rPr lang="ru-RU" sz="1400"/>
              <a:t> един </a:t>
            </a:r>
            <a:r>
              <a:rPr lang="ru-RU" sz="1400" err="1"/>
              <a:t>месец</a:t>
            </a:r>
            <a:r>
              <a:rPr lang="ru-RU" sz="1400"/>
              <a:t>. След </a:t>
            </a:r>
            <a:r>
              <a:rPr lang="ru-RU" sz="1400" err="1"/>
              <a:t>това</a:t>
            </a:r>
            <a:r>
              <a:rPr lang="ru-RU" sz="1400"/>
              <a:t> около Нова година </a:t>
            </a:r>
            <a:r>
              <a:rPr lang="ru-RU" sz="1400" err="1"/>
              <a:t>посещават</a:t>
            </a:r>
            <a:r>
              <a:rPr lang="ru-RU" sz="1400"/>
              <a:t> </a:t>
            </a:r>
            <a:r>
              <a:rPr lang="ru-RU" sz="1400" err="1"/>
              <a:t>Атина</a:t>
            </a:r>
            <a:r>
              <a:rPr lang="ru-RU" sz="1400"/>
              <a:t>, а в </a:t>
            </a:r>
            <a:r>
              <a:rPr lang="ru-RU" sz="1400" err="1"/>
              <a:t>началото</a:t>
            </a:r>
            <a:r>
              <a:rPr lang="ru-RU" sz="1400"/>
              <a:t> на </a:t>
            </a:r>
            <a:r>
              <a:rPr lang="ru-RU" sz="1400" err="1"/>
              <a:t>следващата</a:t>
            </a:r>
            <a:r>
              <a:rPr lang="ru-RU" sz="1400"/>
              <a:t> – </a:t>
            </a:r>
            <a:r>
              <a:rPr lang="ru-RU" sz="1400" err="1"/>
              <a:t>Пелопонес</a:t>
            </a:r>
            <a:r>
              <a:rPr lang="ru-RU" sz="1400"/>
              <a:t>, и </a:t>
            </a:r>
            <a:r>
              <a:rPr lang="ru-RU" sz="1400" err="1"/>
              <a:t>през</a:t>
            </a:r>
            <a:r>
              <a:rPr lang="ru-RU" sz="1400"/>
              <a:t> Бриндизи </a:t>
            </a:r>
            <a:r>
              <a:rPr lang="ru-RU" sz="1400" err="1"/>
              <a:t>пристигат</a:t>
            </a:r>
            <a:r>
              <a:rPr lang="ru-RU" sz="1400"/>
              <a:t> в Италия, </a:t>
            </a:r>
            <a:r>
              <a:rPr lang="ru-RU" sz="1400" err="1"/>
              <a:t>където</a:t>
            </a:r>
            <a:r>
              <a:rPr lang="ru-RU" sz="1400"/>
              <a:t> </a:t>
            </a:r>
            <a:r>
              <a:rPr lang="ru-RU" sz="1400" err="1"/>
              <a:t>спирките</a:t>
            </a:r>
            <a:r>
              <a:rPr lang="ru-RU" sz="1400"/>
              <a:t> им </a:t>
            </a:r>
            <a:r>
              <a:rPr lang="ru-RU" sz="1400" err="1"/>
              <a:t>са</a:t>
            </a:r>
            <a:r>
              <a:rPr lang="ru-RU" sz="1400"/>
              <a:t> </a:t>
            </a:r>
            <a:r>
              <a:rPr lang="ru-RU" sz="1400" err="1"/>
              <a:t>Неапол</a:t>
            </a:r>
            <a:r>
              <a:rPr lang="ru-RU" sz="1400"/>
              <a:t>, Рим, Флоренция и Венеция. Флобер е </a:t>
            </a:r>
            <a:r>
              <a:rPr lang="ru-RU" sz="1400" err="1"/>
              <a:t>отново</a:t>
            </a:r>
            <a:r>
              <a:rPr lang="ru-RU" sz="1400"/>
              <a:t> в Париж, </a:t>
            </a:r>
            <a:r>
              <a:rPr lang="ru-RU" sz="1400" err="1"/>
              <a:t>където</a:t>
            </a:r>
            <a:r>
              <a:rPr lang="ru-RU" sz="1400"/>
              <a:t> </a:t>
            </a:r>
            <a:r>
              <a:rPr lang="ru-RU" sz="1400" err="1"/>
              <a:t>го</a:t>
            </a:r>
            <a:r>
              <a:rPr lang="ru-RU" sz="1400"/>
              <a:t> </a:t>
            </a:r>
            <a:r>
              <a:rPr lang="ru-RU" sz="1400" err="1"/>
              <a:t>заварва</a:t>
            </a:r>
            <a:r>
              <a:rPr lang="ru-RU" sz="1400"/>
              <a:t> </a:t>
            </a:r>
            <a:r>
              <a:rPr lang="ru-RU" sz="1400" err="1"/>
              <a:t>превратът</a:t>
            </a:r>
            <a:r>
              <a:rPr lang="ru-RU" sz="1400"/>
              <a:t> на Луи Бонапарт от 2.XII.1851 г.</a:t>
            </a:r>
            <a:endParaRPr lang="bg-BG" sz="140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6FDE4767-9137-47F2-8DD5-D2582E08C6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3" r="-1" b="-1"/>
          <a:stretch/>
        </p:blipFill>
        <p:spPr>
          <a:xfrm>
            <a:off x="7736146" y="711199"/>
            <a:ext cx="3768466" cy="5419237"/>
          </a:xfrm>
          <a:prstGeom prst="rect">
            <a:avLst/>
          </a:prstGeom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FFF576F9-2557-4221-90EA-E49CE283FA02}"/>
              </a:ext>
            </a:extLst>
          </p:cNvPr>
          <p:cNvSpPr txBox="1"/>
          <p:nvPr/>
        </p:nvSpPr>
        <p:spPr>
          <a:xfrm>
            <a:off x="7391401" y="6550090"/>
            <a:ext cx="411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Флобер в Египет, 1850</a:t>
            </a:r>
          </a:p>
        </p:txBody>
      </p:sp>
    </p:spTree>
    <p:extLst>
      <p:ext uri="{BB962C8B-B14F-4D97-AF65-F5344CB8AC3E}">
        <p14:creationId xmlns:p14="http://schemas.microsoft.com/office/powerpoint/2010/main" val="2447735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FF3051C-E089-42DF-9564-590C4E2BA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790008" cy="1280890"/>
          </a:xfrm>
        </p:spPr>
        <p:txBody>
          <a:bodyPr>
            <a:normAutofit/>
          </a:bodyPr>
          <a:lstStyle/>
          <a:p>
            <a:r>
              <a:rPr lang="bg-BG" dirty="0"/>
              <a:t>Авторът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B8212DD-9E18-47FA-B507-D39790516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040467"/>
            <a:ext cx="4802188" cy="3870755"/>
          </a:xfrm>
        </p:spPr>
        <p:txBody>
          <a:bodyPr>
            <a:normAutofit/>
          </a:bodyPr>
          <a:lstStyle/>
          <a:p>
            <a:r>
              <a:rPr lang="ru-RU" sz="1700"/>
              <a:t> От </a:t>
            </a:r>
            <a:r>
              <a:rPr lang="ru-RU" sz="1700" err="1"/>
              <a:t>средата</a:t>
            </a:r>
            <a:r>
              <a:rPr lang="ru-RU" sz="1700"/>
              <a:t> на </a:t>
            </a:r>
            <a:r>
              <a:rPr lang="ru-RU" sz="1700" err="1"/>
              <a:t>септември</a:t>
            </a:r>
            <a:r>
              <a:rPr lang="ru-RU" sz="1700"/>
              <a:t> 1851 г. до края на </a:t>
            </a:r>
            <a:r>
              <a:rPr lang="ru-RU" sz="1700" err="1"/>
              <a:t>април</a:t>
            </a:r>
            <a:r>
              <a:rPr lang="ru-RU" sz="1700"/>
              <a:t> 1856 г. в </a:t>
            </a:r>
            <a:r>
              <a:rPr lang="ru-RU" sz="1700" err="1"/>
              <a:t>продължение</a:t>
            </a:r>
            <a:r>
              <a:rPr lang="ru-RU" sz="1700"/>
              <a:t> на </a:t>
            </a:r>
            <a:r>
              <a:rPr lang="ru-RU" sz="1700" err="1"/>
              <a:t>повече</a:t>
            </a:r>
            <a:r>
              <a:rPr lang="ru-RU" sz="1700"/>
              <a:t> от 54 </a:t>
            </a:r>
            <a:r>
              <a:rPr lang="ru-RU" sz="1700" err="1"/>
              <a:t>месеца</a:t>
            </a:r>
            <a:r>
              <a:rPr lang="ru-RU" sz="1700"/>
              <a:t> </a:t>
            </a:r>
            <a:r>
              <a:rPr lang="ru-RU" sz="1700" err="1"/>
              <a:t>писателят</a:t>
            </a:r>
            <a:r>
              <a:rPr lang="ru-RU" sz="1700"/>
              <a:t> </a:t>
            </a:r>
            <a:r>
              <a:rPr lang="ru-RU" sz="1700" err="1"/>
              <a:t>работи</a:t>
            </a:r>
            <a:r>
              <a:rPr lang="ru-RU" sz="1700"/>
              <a:t> в </a:t>
            </a:r>
            <a:r>
              <a:rPr lang="ru-RU" sz="1700" err="1"/>
              <a:t>Кроасе</a:t>
            </a:r>
            <a:r>
              <a:rPr lang="ru-RU" sz="1700"/>
              <a:t> над романа, </a:t>
            </a:r>
            <a:r>
              <a:rPr lang="ru-RU" sz="1700" err="1"/>
              <a:t>който</a:t>
            </a:r>
            <a:r>
              <a:rPr lang="ru-RU" sz="1700"/>
              <a:t> </a:t>
            </a:r>
            <a:r>
              <a:rPr lang="ru-RU" sz="1700" err="1"/>
              <a:t>го</a:t>
            </a:r>
            <a:r>
              <a:rPr lang="ru-RU" sz="1700"/>
              <a:t> </a:t>
            </a:r>
            <a:r>
              <a:rPr lang="ru-RU" sz="1700" err="1"/>
              <a:t>прави</a:t>
            </a:r>
            <a:r>
              <a:rPr lang="ru-RU" sz="1700"/>
              <a:t> </a:t>
            </a:r>
            <a:r>
              <a:rPr lang="ru-RU" sz="1700" err="1"/>
              <a:t>знаменитост</a:t>
            </a:r>
            <a:r>
              <a:rPr lang="ru-RU" sz="1700"/>
              <a:t> – „Мадам </a:t>
            </a:r>
            <a:r>
              <a:rPr lang="ru-RU" sz="1700" err="1"/>
              <a:t>Бовари</a:t>
            </a:r>
            <a:r>
              <a:rPr lang="ru-RU" sz="1700"/>
              <a:t>“.</a:t>
            </a:r>
          </a:p>
          <a:p>
            <a:r>
              <a:rPr lang="ru-RU" sz="1700" err="1"/>
              <a:t>През</a:t>
            </a:r>
            <a:r>
              <a:rPr lang="ru-RU" sz="1700"/>
              <a:t> </a:t>
            </a:r>
            <a:r>
              <a:rPr lang="ru-RU" sz="1700" err="1"/>
              <a:t>това</a:t>
            </a:r>
            <a:r>
              <a:rPr lang="ru-RU" sz="1700"/>
              <a:t> </a:t>
            </a:r>
            <a:r>
              <a:rPr lang="ru-RU" sz="1700" err="1"/>
              <a:t>време</a:t>
            </a:r>
            <a:r>
              <a:rPr lang="ru-RU" sz="1700"/>
              <a:t> на </a:t>
            </a:r>
            <a:r>
              <a:rPr lang="ru-RU" sz="1700" err="1"/>
              <a:t>всеки</a:t>
            </a:r>
            <a:r>
              <a:rPr lang="ru-RU" sz="1700"/>
              <a:t> три </a:t>
            </a:r>
            <a:r>
              <a:rPr lang="ru-RU" sz="1700" err="1"/>
              <a:t>месеца</a:t>
            </a:r>
            <a:r>
              <a:rPr lang="ru-RU" sz="1700"/>
              <a:t> той се </a:t>
            </a:r>
            <a:r>
              <a:rPr lang="ru-RU" sz="1700" err="1"/>
              <a:t>среща</a:t>
            </a:r>
            <a:r>
              <a:rPr lang="ru-RU" sz="1700"/>
              <a:t> с Луиз Коле в Париж или в Нант. </a:t>
            </a:r>
            <a:r>
              <a:rPr lang="ru-RU" sz="1700" err="1"/>
              <a:t>През</a:t>
            </a:r>
            <a:r>
              <a:rPr lang="ru-RU" sz="1700"/>
              <a:t> </a:t>
            </a:r>
            <a:r>
              <a:rPr lang="ru-RU" sz="1700" err="1"/>
              <a:t>този</a:t>
            </a:r>
            <a:r>
              <a:rPr lang="ru-RU" sz="1700"/>
              <a:t> </a:t>
            </a:r>
            <a:r>
              <a:rPr lang="ru-RU" sz="1700" err="1"/>
              <a:t>напрегнат</a:t>
            </a:r>
            <a:r>
              <a:rPr lang="ru-RU" sz="1700"/>
              <a:t> творчески период </a:t>
            </a:r>
            <a:r>
              <a:rPr lang="ru-RU" sz="1700" err="1"/>
              <a:t>успява</a:t>
            </a:r>
            <a:r>
              <a:rPr lang="ru-RU" sz="1700"/>
              <a:t> да се </a:t>
            </a:r>
            <a:r>
              <a:rPr lang="ru-RU" sz="1700" err="1"/>
              <a:t>скара</a:t>
            </a:r>
            <a:r>
              <a:rPr lang="ru-RU" sz="1700"/>
              <a:t> с Максим </a:t>
            </a:r>
            <a:r>
              <a:rPr lang="ru-RU" sz="1700" err="1"/>
              <a:t>Дюкан</a:t>
            </a:r>
            <a:r>
              <a:rPr lang="ru-RU" sz="1700"/>
              <a:t> </a:t>
            </a:r>
            <a:r>
              <a:rPr lang="ru-RU" sz="1700" err="1"/>
              <a:t>през</a:t>
            </a:r>
            <a:r>
              <a:rPr lang="ru-RU" sz="1700"/>
              <a:t> </a:t>
            </a:r>
            <a:r>
              <a:rPr lang="ru-RU" sz="1700" err="1"/>
              <a:t>юни</a:t>
            </a:r>
            <a:r>
              <a:rPr lang="ru-RU" sz="1700"/>
              <a:t> 1852 г. и да </a:t>
            </a:r>
            <a:r>
              <a:rPr lang="ru-RU" sz="1700" err="1"/>
              <a:t>скъса</a:t>
            </a:r>
            <a:r>
              <a:rPr lang="ru-RU" sz="1700"/>
              <a:t> с Луиз Коле </a:t>
            </a:r>
            <a:r>
              <a:rPr lang="ru-RU" sz="1700" err="1"/>
              <a:t>през</a:t>
            </a:r>
            <a:r>
              <a:rPr lang="ru-RU" sz="1700"/>
              <a:t> </a:t>
            </a:r>
            <a:r>
              <a:rPr lang="ru-RU" sz="1700" err="1"/>
              <a:t>октомври</a:t>
            </a:r>
            <a:r>
              <a:rPr lang="ru-RU" sz="1700"/>
              <a:t> 1854 г. (</a:t>
            </a:r>
            <a:r>
              <a:rPr lang="ru-RU" sz="1700" err="1"/>
              <a:t>Последното</a:t>
            </a:r>
            <a:r>
              <a:rPr lang="ru-RU" sz="1700"/>
              <a:t> </a:t>
            </a:r>
            <a:r>
              <a:rPr lang="ru-RU" sz="1700" err="1"/>
              <a:t>писмо</a:t>
            </a:r>
            <a:r>
              <a:rPr lang="ru-RU" sz="1700"/>
              <a:t> до Луиз носи дата 6.Ш.1855 г.)</a:t>
            </a:r>
            <a:endParaRPr lang="bg-BG" sz="170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726C73B1-9E2D-4A92-B306-9AAEDC9242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2" r="5063" b="-1"/>
          <a:stretch/>
        </p:blipFill>
        <p:spPr>
          <a:xfrm>
            <a:off x="7736146" y="711199"/>
            <a:ext cx="3768466" cy="54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62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8">
            <a:extLst>
              <a:ext uri="{FF2B5EF4-FFF2-40B4-BE49-F238E27FC236}">
                <a16:creationId xmlns:a16="http://schemas.microsoft.com/office/drawing/2014/main" id="{5F305C72-8769-4E0F-B31D-F4B1C9DC9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4" name="Group 10">
            <a:extLst>
              <a:ext uri="{FF2B5EF4-FFF2-40B4-BE49-F238E27FC236}">
                <a16:creationId xmlns:a16="http://schemas.microsoft.com/office/drawing/2014/main" id="{72583CFC-05A3-4743-9A2E-7C2095B8D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A751892-92F2-4CB4-BCAB-6D0AAF8F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934046E-4D7C-4AA6-8633-29944553F1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21462AB-19D6-42DB-A850-F35B82C7B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08D8C07-9637-45D3-9E40-7C5C40077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83C90A1-D75A-4818-9F01-B4BF19D74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808F87B-C4B8-4084-BD89-E41A1A44E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7FC0B23-1372-4455-98CE-E0FC7FF99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14B79DD-45AC-487C-B361-0312B3C85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DA09C7F-7AF3-4B6C-BC42-92780A682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F7EBDD4-71BF-4FAF-B00B-444F9AE20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F5E4290-F8B0-440E-A418-613A1552D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F0BF04A-FCC8-42BF-AD17-10F0ACB44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5" name="Group 24">
            <a:extLst>
              <a:ext uri="{FF2B5EF4-FFF2-40B4-BE49-F238E27FC236}">
                <a16:creationId xmlns:a16="http://schemas.microsoft.com/office/drawing/2014/main" id="{506F0A57-55BB-457C-9C8C-3DEE71009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60DB408E-A426-4658-B39D-0BBF09463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BEFFABCA-CAA4-45E4-A7D4-DB3D2C864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99494AF8-97E4-4473-AA6E-B4AB1279E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D05C67DC-0E54-4C69-90BE-8374C7E97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B2B38B94-E895-4324-B699-EEF28E052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41E77CC3-723C-4C87-A1BA-D8E35B801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CC5757E8-4CBE-4EA3-98AF-96361C918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51E4772B-9FB7-4AC7-B352-C44489167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7F853444-696F-4B42-8C91-1F6EDD53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CD1A3085-30B0-496B-B9D3-55280769A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1B2519D7-F51F-4583-9B50-41B493C14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6E1141E0-4F4D-4B40-BDB5-B2DD0FAEB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9C4184D-7851-4F76-98BF-35683A8B1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bg-BG" dirty="0"/>
              <a:t>Авторът</a:t>
            </a:r>
          </a:p>
        </p:txBody>
      </p:sp>
      <p:sp>
        <p:nvSpPr>
          <p:cNvPr id="46" name="Rectangle 38">
            <a:extLst>
              <a:ext uri="{FF2B5EF4-FFF2-40B4-BE49-F238E27FC236}">
                <a16:creationId xmlns:a16="http://schemas.microsoft.com/office/drawing/2014/main" id="{C5E0C91A-3F1D-43D7-9AB4-5D0A17D5C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Freeform 11">
            <a:extLst>
              <a:ext uri="{FF2B5EF4-FFF2-40B4-BE49-F238E27FC236}">
                <a16:creationId xmlns:a16="http://schemas.microsoft.com/office/drawing/2014/main" id="{3A6C27A1-A438-4EC6-93BF-EC26F29BB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6139F1D5-A653-4EA1-A5C0-F97E62BD9B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93"/>
          <a:stretch/>
        </p:blipFill>
        <p:spPr>
          <a:xfrm>
            <a:off x="-1554" y="1731"/>
            <a:ext cx="4655850" cy="6858000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C172B5C-DA98-4235-9FF7-8331C9FD2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/>
              <a:t> Вече </a:t>
            </a:r>
            <a:r>
              <a:rPr lang="ru-RU" dirty="0" err="1"/>
              <a:t>литературна</a:t>
            </a:r>
            <a:r>
              <a:rPr lang="ru-RU" dirty="0"/>
              <a:t> </a:t>
            </a:r>
            <a:r>
              <a:rPr lang="ru-RU" dirty="0" err="1"/>
              <a:t>знаменитост</a:t>
            </a:r>
            <a:r>
              <a:rPr lang="ru-RU" dirty="0"/>
              <a:t>, в </a:t>
            </a:r>
            <a:r>
              <a:rPr lang="ru-RU" dirty="0" err="1"/>
              <a:t>началото</a:t>
            </a:r>
            <a:r>
              <a:rPr lang="ru-RU" dirty="0"/>
              <a:t> на 1858 г. Флобер </a:t>
            </a:r>
            <a:r>
              <a:rPr lang="ru-RU" dirty="0" err="1"/>
              <a:t>общува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Сент-</a:t>
            </a:r>
            <a:r>
              <a:rPr lang="ru-RU" dirty="0" err="1"/>
              <a:t>Бьов</a:t>
            </a:r>
            <a:r>
              <a:rPr lang="ru-RU" dirty="0"/>
              <a:t> и </a:t>
            </a:r>
            <a:r>
              <a:rPr lang="ru-RU" dirty="0" err="1"/>
              <a:t>Теофил</a:t>
            </a:r>
            <a:r>
              <a:rPr lang="ru-RU" dirty="0"/>
              <a:t> </a:t>
            </a:r>
            <a:r>
              <a:rPr lang="ru-RU" dirty="0" err="1"/>
              <a:t>Готие</a:t>
            </a:r>
            <a:r>
              <a:rPr lang="ru-RU" dirty="0"/>
              <a:t>, </a:t>
            </a:r>
            <a:r>
              <a:rPr lang="ru-RU" dirty="0" err="1"/>
              <a:t>сприятелява</a:t>
            </a:r>
            <a:r>
              <a:rPr lang="ru-RU" dirty="0"/>
              <a:t> се с вече </a:t>
            </a:r>
            <a:r>
              <a:rPr lang="ru-RU" dirty="0" err="1"/>
              <a:t>популярния</a:t>
            </a:r>
            <a:r>
              <a:rPr lang="ru-RU" dirty="0"/>
              <a:t> </a:t>
            </a:r>
            <a:r>
              <a:rPr lang="ru-RU" dirty="0" err="1"/>
              <a:t>писател</a:t>
            </a:r>
            <a:r>
              <a:rPr lang="ru-RU" dirty="0"/>
              <a:t> </a:t>
            </a:r>
            <a:r>
              <a:rPr lang="ru-RU" dirty="0" err="1"/>
              <a:t>Ернест</a:t>
            </a:r>
            <a:r>
              <a:rPr lang="ru-RU" dirty="0"/>
              <a:t> </a:t>
            </a:r>
            <a:r>
              <a:rPr lang="ru-RU" dirty="0" err="1"/>
              <a:t>Фейдо</a:t>
            </a:r>
            <a:r>
              <a:rPr lang="ru-RU" dirty="0"/>
              <a:t>. </a:t>
            </a:r>
            <a:r>
              <a:rPr lang="ru-RU" dirty="0" err="1"/>
              <a:t>Приет</a:t>
            </a:r>
            <a:r>
              <a:rPr lang="ru-RU" dirty="0"/>
              <a:t> е в най-</a:t>
            </a:r>
            <a:r>
              <a:rPr lang="ru-RU" dirty="0" err="1"/>
              <a:t>модните</a:t>
            </a:r>
            <a:r>
              <a:rPr lang="ru-RU" dirty="0"/>
              <a:t> светски </a:t>
            </a:r>
            <a:r>
              <a:rPr lang="ru-RU" dirty="0" err="1"/>
              <a:t>салони</a:t>
            </a:r>
            <a:r>
              <a:rPr lang="ru-RU" dirty="0"/>
              <a:t> на „</a:t>
            </a:r>
            <a:r>
              <a:rPr lang="ru-RU" dirty="0" err="1"/>
              <a:t>лъвиците</a:t>
            </a:r>
            <a:r>
              <a:rPr lang="ru-RU" dirty="0"/>
              <a:t>“ Жан </a:t>
            </a:r>
            <a:r>
              <a:rPr lang="ru-RU" dirty="0" err="1"/>
              <a:t>дьо</a:t>
            </a:r>
            <a:r>
              <a:rPr lang="ru-RU" dirty="0"/>
              <a:t> </a:t>
            </a:r>
            <a:r>
              <a:rPr lang="ru-RU" dirty="0" err="1"/>
              <a:t>Турбей</a:t>
            </a:r>
            <a:r>
              <a:rPr lang="ru-RU" dirty="0"/>
              <a:t>, Аглае </a:t>
            </a:r>
            <a:r>
              <a:rPr lang="ru-RU" dirty="0" err="1"/>
              <a:t>Сабатие</a:t>
            </a:r>
            <a:r>
              <a:rPr lang="ru-RU" dirty="0"/>
              <a:t>, </a:t>
            </a:r>
            <a:r>
              <a:rPr lang="ru-RU" dirty="0" err="1"/>
              <a:t>Арну</a:t>
            </a:r>
            <a:r>
              <a:rPr lang="ru-RU" dirty="0"/>
              <a:t> </a:t>
            </a:r>
            <a:r>
              <a:rPr lang="ru-RU" dirty="0" err="1"/>
              <a:t>Плеси</a:t>
            </a:r>
            <a:r>
              <a:rPr lang="ru-RU" dirty="0"/>
              <a:t> и </a:t>
            </a:r>
            <a:r>
              <a:rPr lang="ru-RU" dirty="0" err="1"/>
              <a:t>Естер</a:t>
            </a:r>
            <a:r>
              <a:rPr lang="ru-RU" dirty="0"/>
              <a:t> </a:t>
            </a:r>
            <a:r>
              <a:rPr lang="ru-RU" dirty="0" err="1"/>
              <a:t>Гимон</a:t>
            </a:r>
            <a:r>
              <a:rPr lang="ru-RU" dirty="0"/>
              <a:t>. Вече </a:t>
            </a:r>
            <a:r>
              <a:rPr lang="ru-RU" dirty="0" err="1"/>
              <a:t>замислил</a:t>
            </a:r>
            <a:r>
              <a:rPr lang="ru-RU" dirty="0"/>
              <a:t> </a:t>
            </a:r>
            <a:r>
              <a:rPr lang="ru-RU" dirty="0" err="1"/>
              <a:t>написването</a:t>
            </a:r>
            <a:r>
              <a:rPr lang="ru-RU" dirty="0"/>
              <a:t> на роман от </a:t>
            </a:r>
            <a:r>
              <a:rPr lang="ru-RU" dirty="0" err="1"/>
              <a:t>времената</a:t>
            </a:r>
            <a:r>
              <a:rPr lang="ru-RU" dirty="0"/>
              <a:t> на </a:t>
            </a:r>
            <a:r>
              <a:rPr lang="ru-RU" dirty="0" err="1"/>
              <a:t>Пуническите</a:t>
            </a:r>
            <a:r>
              <a:rPr lang="ru-RU" dirty="0"/>
              <a:t> </a:t>
            </a:r>
            <a:r>
              <a:rPr lang="ru-RU" dirty="0" err="1"/>
              <a:t>войни</a:t>
            </a:r>
            <a:r>
              <a:rPr lang="ru-RU" dirty="0"/>
              <a:t>,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пролетта</a:t>
            </a:r>
            <a:r>
              <a:rPr lang="ru-RU" dirty="0"/>
              <a:t> на 1858 г. Флобер </a:t>
            </a:r>
            <a:r>
              <a:rPr lang="ru-RU" dirty="0" err="1"/>
              <a:t>прекарва</a:t>
            </a:r>
            <a:r>
              <a:rPr lang="ru-RU" dirty="0"/>
              <a:t> </a:t>
            </a:r>
            <a:r>
              <a:rPr lang="ru-RU" dirty="0" err="1"/>
              <a:t>месец</a:t>
            </a:r>
            <a:r>
              <a:rPr lang="ru-RU" dirty="0"/>
              <a:t> и половина в Тунис, </a:t>
            </a:r>
            <a:r>
              <a:rPr lang="ru-RU" dirty="0" err="1"/>
              <a:t>където</a:t>
            </a:r>
            <a:r>
              <a:rPr lang="ru-RU" dirty="0"/>
              <a:t> </a:t>
            </a:r>
            <a:r>
              <a:rPr lang="ru-RU" dirty="0" err="1"/>
              <a:t>навестява</a:t>
            </a:r>
            <a:r>
              <a:rPr lang="ru-RU" dirty="0"/>
              <a:t> </a:t>
            </a:r>
            <a:r>
              <a:rPr lang="ru-RU" dirty="0" err="1"/>
              <a:t>руините</a:t>
            </a:r>
            <a:r>
              <a:rPr lang="ru-RU" dirty="0"/>
              <a:t> на древен </a:t>
            </a:r>
            <a:r>
              <a:rPr lang="ru-RU" dirty="0" err="1"/>
              <a:t>Картаген</a:t>
            </a:r>
            <a:r>
              <a:rPr lang="ru-RU" dirty="0"/>
              <a:t>.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8022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B9D0C24-E33F-4005-AB09-D1B55E70A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633466" cy="1280890"/>
          </a:xfrm>
        </p:spPr>
        <p:txBody>
          <a:bodyPr>
            <a:normAutofit/>
          </a:bodyPr>
          <a:lstStyle/>
          <a:p>
            <a:r>
              <a:rPr lang="bg-BG" dirty="0"/>
              <a:t>Авторът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98F0F97-F8D0-4B40-A50E-799D26D06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040467"/>
            <a:ext cx="4637179" cy="38707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300"/>
              <a:t> </a:t>
            </a:r>
            <a:r>
              <a:rPr lang="ru-RU" sz="1300" err="1"/>
              <a:t>През</a:t>
            </a:r>
            <a:r>
              <a:rPr lang="ru-RU" sz="1300"/>
              <a:t> 1862 г. </a:t>
            </a:r>
            <a:r>
              <a:rPr lang="ru-RU" sz="1300" err="1"/>
              <a:t>романът</a:t>
            </a:r>
            <a:r>
              <a:rPr lang="ru-RU" sz="1300"/>
              <a:t> „</a:t>
            </a:r>
            <a:r>
              <a:rPr lang="ru-RU" sz="1300" err="1"/>
              <a:t>Саламбо</a:t>
            </a:r>
            <a:r>
              <a:rPr lang="ru-RU" sz="1300"/>
              <a:t>“ </a:t>
            </a:r>
            <a:r>
              <a:rPr lang="ru-RU" sz="1300" err="1"/>
              <a:t>бива</a:t>
            </a:r>
            <a:r>
              <a:rPr lang="ru-RU" sz="1300"/>
              <a:t> </a:t>
            </a:r>
            <a:r>
              <a:rPr lang="ru-RU" sz="1300" err="1"/>
              <a:t>завършен</a:t>
            </a:r>
            <a:r>
              <a:rPr lang="ru-RU" sz="1300"/>
              <a:t>, но </a:t>
            </a:r>
            <a:r>
              <a:rPr lang="ru-RU" sz="1300" err="1"/>
              <a:t>излиза</a:t>
            </a:r>
            <a:r>
              <a:rPr lang="ru-RU" sz="1300"/>
              <a:t> от </a:t>
            </a:r>
            <a:r>
              <a:rPr lang="ru-RU" sz="1300" err="1"/>
              <a:t>печат</a:t>
            </a:r>
            <a:r>
              <a:rPr lang="ru-RU" sz="1300"/>
              <a:t> едва </a:t>
            </a:r>
            <a:r>
              <a:rPr lang="ru-RU" sz="1300" err="1"/>
              <a:t>към</a:t>
            </a:r>
            <a:r>
              <a:rPr lang="ru-RU" sz="1300"/>
              <a:t> края на </a:t>
            </a:r>
            <a:r>
              <a:rPr lang="ru-RU" sz="1300" err="1"/>
              <a:t>ноември</a:t>
            </a:r>
            <a:r>
              <a:rPr lang="ru-RU" sz="1300"/>
              <a:t>.</a:t>
            </a:r>
          </a:p>
          <a:p>
            <a:pPr>
              <a:lnSpc>
                <a:spcPct val="90000"/>
              </a:lnSpc>
            </a:pPr>
            <a:r>
              <a:rPr lang="ru-RU" sz="1300"/>
              <a:t>По Коледа Флобер </a:t>
            </a:r>
            <a:r>
              <a:rPr lang="ru-RU" sz="1300" err="1"/>
              <a:t>работи</a:t>
            </a:r>
            <a:r>
              <a:rPr lang="ru-RU" sz="1300"/>
              <a:t> над отговор по повод критична </a:t>
            </a:r>
            <a:r>
              <a:rPr lang="ru-RU" sz="1300" err="1"/>
              <a:t>статия</a:t>
            </a:r>
            <a:r>
              <a:rPr lang="ru-RU" sz="1300"/>
              <a:t> на Сент-</a:t>
            </a:r>
            <a:r>
              <a:rPr lang="ru-RU" sz="1300" err="1"/>
              <a:t>Бьов</a:t>
            </a:r>
            <a:r>
              <a:rPr lang="ru-RU" sz="1300"/>
              <a:t> за </a:t>
            </a:r>
            <a:r>
              <a:rPr lang="ru-RU" sz="1300" err="1"/>
              <a:t>новоизлезлия</a:t>
            </a:r>
            <a:r>
              <a:rPr lang="ru-RU" sz="1300"/>
              <a:t>  роман. </a:t>
            </a:r>
            <a:r>
              <a:rPr lang="ru-RU" sz="1300" err="1"/>
              <a:t>През</a:t>
            </a:r>
            <a:r>
              <a:rPr lang="ru-RU" sz="1300"/>
              <a:t> </a:t>
            </a:r>
            <a:r>
              <a:rPr lang="ru-RU" sz="1300" err="1"/>
              <a:t>следващата</a:t>
            </a:r>
            <a:r>
              <a:rPr lang="ru-RU" sz="1300"/>
              <a:t> година </a:t>
            </a:r>
            <a:r>
              <a:rPr lang="ru-RU" sz="1300" err="1"/>
              <a:t>светските</a:t>
            </a:r>
            <a:r>
              <a:rPr lang="ru-RU" sz="1300"/>
              <a:t> </a:t>
            </a:r>
            <a:r>
              <a:rPr lang="ru-RU" sz="1300" err="1"/>
              <a:t>изяви</a:t>
            </a:r>
            <a:r>
              <a:rPr lang="ru-RU" sz="1300"/>
              <a:t> на писателя </a:t>
            </a:r>
            <a:r>
              <a:rPr lang="ru-RU" sz="1300" err="1"/>
              <a:t>са</a:t>
            </a:r>
            <a:r>
              <a:rPr lang="ru-RU" sz="1300"/>
              <a:t> </a:t>
            </a:r>
            <a:r>
              <a:rPr lang="ru-RU" sz="1300" err="1"/>
              <a:t>значително</a:t>
            </a:r>
            <a:r>
              <a:rPr lang="ru-RU" sz="1300"/>
              <a:t> </a:t>
            </a:r>
            <a:r>
              <a:rPr lang="ru-RU" sz="1300" err="1"/>
              <a:t>повече</a:t>
            </a:r>
            <a:r>
              <a:rPr lang="ru-RU" sz="1300"/>
              <a:t>. </a:t>
            </a:r>
            <a:r>
              <a:rPr lang="ru-RU" sz="1300" err="1"/>
              <a:t>Към</a:t>
            </a:r>
            <a:r>
              <a:rPr lang="ru-RU" sz="1300"/>
              <a:t> края на </a:t>
            </a:r>
            <a:r>
              <a:rPr lang="ru-RU" sz="1300" err="1"/>
              <a:t>януари</a:t>
            </a:r>
            <a:r>
              <a:rPr lang="ru-RU" sz="1300"/>
              <a:t> 1863 г. </a:t>
            </a:r>
            <a:r>
              <a:rPr lang="ru-RU" sz="1300" err="1"/>
              <a:t>започва</a:t>
            </a:r>
            <a:r>
              <a:rPr lang="ru-RU" sz="1300"/>
              <a:t> </a:t>
            </a:r>
            <a:r>
              <a:rPr lang="ru-RU" sz="1300" err="1"/>
              <a:t>кореспонденцията</a:t>
            </a:r>
            <a:r>
              <a:rPr lang="ru-RU" sz="1300"/>
              <a:t> </a:t>
            </a:r>
            <a:r>
              <a:rPr lang="ru-RU" sz="1300" err="1"/>
              <a:t>му</a:t>
            </a:r>
            <a:r>
              <a:rPr lang="ru-RU" sz="1300"/>
              <a:t> с Жорж Санд, </a:t>
            </a:r>
            <a:r>
              <a:rPr lang="ru-RU" sz="1300" err="1"/>
              <a:t>продължила</a:t>
            </a:r>
            <a:r>
              <a:rPr lang="ru-RU" sz="1300"/>
              <a:t> до </a:t>
            </a:r>
            <a:r>
              <a:rPr lang="ru-RU" sz="1300" err="1"/>
              <a:t>смъртта</a:t>
            </a:r>
            <a:r>
              <a:rPr lang="ru-RU" sz="1300"/>
              <a:t> й </a:t>
            </a:r>
            <a:r>
              <a:rPr lang="ru-RU" sz="1300" err="1"/>
              <a:t>през</a:t>
            </a:r>
            <a:r>
              <a:rPr lang="ru-RU" sz="1300"/>
              <a:t> 1876 г.</a:t>
            </a:r>
          </a:p>
          <a:p>
            <a:pPr>
              <a:lnSpc>
                <a:spcPct val="90000"/>
              </a:lnSpc>
            </a:pPr>
            <a:r>
              <a:rPr lang="ru-RU" sz="1300" err="1"/>
              <a:t>През</a:t>
            </a:r>
            <a:r>
              <a:rPr lang="ru-RU" sz="1300"/>
              <a:t> </a:t>
            </a:r>
            <a:r>
              <a:rPr lang="ru-RU" sz="1300" err="1"/>
              <a:t>същата</a:t>
            </a:r>
            <a:r>
              <a:rPr lang="ru-RU" sz="1300"/>
              <a:t> година </a:t>
            </a:r>
            <a:r>
              <a:rPr lang="ru-RU" sz="1300" err="1"/>
              <a:t>започва</a:t>
            </a:r>
            <a:r>
              <a:rPr lang="ru-RU" sz="1300"/>
              <a:t> </a:t>
            </a:r>
            <a:r>
              <a:rPr lang="ru-RU" sz="1300" err="1"/>
              <a:t>участието</a:t>
            </a:r>
            <a:r>
              <a:rPr lang="ru-RU" sz="1300"/>
              <a:t> </a:t>
            </a:r>
            <a:r>
              <a:rPr lang="ru-RU" sz="1300" err="1"/>
              <a:t>му</a:t>
            </a:r>
            <a:r>
              <a:rPr lang="ru-RU" sz="1300"/>
              <a:t> в </a:t>
            </a:r>
            <a:r>
              <a:rPr lang="ru-RU" sz="1300" err="1"/>
              <a:t>прочутите</a:t>
            </a:r>
            <a:r>
              <a:rPr lang="ru-RU" sz="1300"/>
              <a:t> вечери у реставратора Мани, </a:t>
            </a:r>
            <a:r>
              <a:rPr lang="ru-RU" sz="1300" err="1"/>
              <a:t>където</a:t>
            </a:r>
            <a:r>
              <a:rPr lang="ru-RU" sz="1300"/>
              <a:t> се </a:t>
            </a:r>
            <a:r>
              <a:rPr lang="ru-RU" sz="1300" err="1"/>
              <a:t>запознава</a:t>
            </a:r>
            <a:r>
              <a:rPr lang="ru-RU" sz="1300"/>
              <a:t> с </a:t>
            </a:r>
            <a:r>
              <a:rPr lang="ru-RU" sz="1300" err="1"/>
              <a:t>руския</a:t>
            </a:r>
            <a:r>
              <a:rPr lang="ru-RU" sz="1300"/>
              <a:t> </a:t>
            </a:r>
            <a:r>
              <a:rPr lang="ru-RU" sz="1300" err="1"/>
              <a:t>писател</a:t>
            </a:r>
            <a:r>
              <a:rPr lang="ru-RU" sz="1300"/>
              <a:t> Тургенев. Става </a:t>
            </a:r>
            <a:r>
              <a:rPr lang="ru-RU" sz="1300" err="1"/>
              <a:t>чест</a:t>
            </a:r>
            <a:r>
              <a:rPr lang="ru-RU" sz="1300"/>
              <a:t> гост в салона на </a:t>
            </a:r>
            <a:r>
              <a:rPr lang="ru-RU" sz="1300" err="1"/>
              <a:t>принцеса</a:t>
            </a:r>
            <a:r>
              <a:rPr lang="ru-RU" sz="1300"/>
              <a:t> </a:t>
            </a:r>
            <a:r>
              <a:rPr lang="ru-RU" sz="1300" err="1"/>
              <a:t>Матилд</a:t>
            </a:r>
            <a:r>
              <a:rPr lang="ru-RU" sz="1300"/>
              <a:t>, </a:t>
            </a:r>
            <a:r>
              <a:rPr lang="ru-RU" sz="1300" err="1"/>
              <a:t>племенница</a:t>
            </a:r>
            <a:r>
              <a:rPr lang="ru-RU" sz="1300"/>
              <a:t> на император Наполеон. А </a:t>
            </a:r>
            <a:r>
              <a:rPr lang="ru-RU" sz="1300" err="1"/>
              <a:t>през</a:t>
            </a:r>
            <a:r>
              <a:rPr lang="ru-RU" sz="1300"/>
              <a:t> </a:t>
            </a:r>
            <a:r>
              <a:rPr lang="ru-RU" sz="1300" err="1"/>
              <a:t>ноември</a:t>
            </a:r>
            <a:r>
              <a:rPr lang="ru-RU" sz="1300"/>
              <a:t> 1864 г. е </a:t>
            </a:r>
            <a:r>
              <a:rPr lang="ru-RU" sz="1300" err="1"/>
              <a:t>поканен</a:t>
            </a:r>
            <a:r>
              <a:rPr lang="ru-RU" sz="1300"/>
              <a:t> да </a:t>
            </a:r>
            <a:r>
              <a:rPr lang="ru-RU" sz="1300" err="1"/>
              <a:t>гостува</a:t>
            </a:r>
            <a:r>
              <a:rPr lang="ru-RU" sz="1300"/>
              <a:t> в </a:t>
            </a:r>
            <a:r>
              <a:rPr lang="ru-RU" sz="1300" err="1"/>
              <a:t>двореца</a:t>
            </a:r>
            <a:r>
              <a:rPr lang="ru-RU" sz="1300"/>
              <a:t> на императора в </a:t>
            </a:r>
            <a:r>
              <a:rPr lang="ru-RU" sz="1300" err="1"/>
              <a:t>Компиен</a:t>
            </a:r>
            <a:r>
              <a:rPr lang="ru-RU" sz="1300"/>
              <a:t>. Две </a:t>
            </a:r>
            <a:r>
              <a:rPr lang="ru-RU" sz="1300" err="1"/>
              <a:t>години</a:t>
            </a:r>
            <a:r>
              <a:rPr lang="ru-RU" sz="1300"/>
              <a:t> </a:t>
            </a:r>
            <a:r>
              <a:rPr lang="ru-RU" sz="1300" err="1"/>
              <a:t>по-късно</a:t>
            </a:r>
            <a:r>
              <a:rPr lang="ru-RU" sz="1300"/>
              <a:t> е удостоен с </a:t>
            </a:r>
            <a:r>
              <a:rPr lang="ru-RU" sz="1300" err="1"/>
              <a:t>титлата</a:t>
            </a:r>
            <a:r>
              <a:rPr lang="ru-RU" sz="1300"/>
              <a:t> „Командор на </a:t>
            </a:r>
            <a:r>
              <a:rPr lang="ru-RU" sz="1300" err="1"/>
              <a:t>Почетния</a:t>
            </a:r>
            <a:r>
              <a:rPr lang="ru-RU" sz="1300"/>
              <a:t> легион“.</a:t>
            </a:r>
            <a:endParaRPr lang="bg-BG" sz="130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61D1DABA-0E9D-4003-8792-BA602E834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410" y="751163"/>
            <a:ext cx="4001315" cy="5048977"/>
          </a:xfrm>
          <a:prstGeom prst="rect">
            <a:avLst/>
          </a:prstGeom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59F68EA3-FE38-410F-89C3-11413478ABCB}"/>
              </a:ext>
            </a:extLst>
          </p:cNvPr>
          <p:cNvSpPr txBox="1"/>
          <p:nvPr/>
        </p:nvSpPr>
        <p:spPr>
          <a:xfrm>
            <a:off x="7707086" y="6232849"/>
            <a:ext cx="40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Жорж Санд, 1864г.</a:t>
            </a:r>
          </a:p>
        </p:txBody>
      </p:sp>
    </p:spTree>
    <p:extLst>
      <p:ext uri="{BB962C8B-B14F-4D97-AF65-F5344CB8AC3E}">
        <p14:creationId xmlns:p14="http://schemas.microsoft.com/office/powerpoint/2010/main" val="426184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CB816DA-1DA0-4CB3-8043-99CBD0AFD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Авторът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1E755E8F-4C54-44DF-AEE3-3EF3FC483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Между 1864 г. и 1869 г. Флобер </a:t>
            </a:r>
            <a:r>
              <a:rPr lang="ru-RU" dirty="0" err="1"/>
              <a:t>работи</a:t>
            </a:r>
            <a:r>
              <a:rPr lang="ru-RU" dirty="0"/>
              <a:t> над </a:t>
            </a:r>
            <a:r>
              <a:rPr lang="ru-RU" dirty="0" err="1"/>
              <a:t>втория</a:t>
            </a:r>
            <a:r>
              <a:rPr lang="ru-RU" dirty="0"/>
              <a:t> си значителен роман „</a:t>
            </a:r>
            <a:r>
              <a:rPr lang="ru-RU" dirty="0" err="1"/>
              <a:t>Възпитание</a:t>
            </a:r>
            <a:r>
              <a:rPr lang="ru-RU" dirty="0"/>
              <a:t> на </a:t>
            </a:r>
            <a:r>
              <a:rPr lang="ru-RU" dirty="0" err="1"/>
              <a:t>чувствата</a:t>
            </a:r>
            <a:r>
              <a:rPr lang="ru-RU" dirty="0"/>
              <a:t>“,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излиза</a:t>
            </a:r>
            <a:r>
              <a:rPr lang="ru-RU" dirty="0"/>
              <a:t> в два тома на 17.XI.1869 г., но </a:t>
            </a:r>
            <a:r>
              <a:rPr lang="ru-RU" dirty="0" err="1"/>
              <a:t>като</a:t>
            </a:r>
            <a:r>
              <a:rPr lang="ru-RU" dirty="0"/>
              <a:t> година на </a:t>
            </a:r>
            <a:r>
              <a:rPr lang="ru-RU" dirty="0" err="1"/>
              <a:t>първото</a:t>
            </a:r>
            <a:r>
              <a:rPr lang="ru-RU" dirty="0"/>
              <a:t> издание е </a:t>
            </a:r>
            <a:r>
              <a:rPr lang="ru-RU" dirty="0" err="1"/>
              <a:t>отбелязана</a:t>
            </a:r>
            <a:r>
              <a:rPr lang="ru-RU" dirty="0"/>
              <a:t> 1870 г. </a:t>
            </a:r>
            <a:r>
              <a:rPr lang="ru-RU" dirty="0" err="1"/>
              <a:t>Към</a:t>
            </a:r>
            <a:r>
              <a:rPr lang="ru-RU" dirty="0"/>
              <a:t> края на </a:t>
            </a:r>
            <a:r>
              <a:rPr lang="ru-RU" dirty="0" err="1"/>
              <a:t>годината</a:t>
            </a:r>
            <a:r>
              <a:rPr lang="ru-RU" dirty="0"/>
              <a:t> </a:t>
            </a:r>
            <a:r>
              <a:rPr lang="ru-RU" dirty="0" err="1"/>
              <a:t>посещава</a:t>
            </a:r>
            <a:r>
              <a:rPr lang="ru-RU" dirty="0"/>
              <a:t> Жорж Санд в </a:t>
            </a:r>
            <a:r>
              <a:rPr lang="ru-RU" dirty="0" err="1"/>
              <a:t>имението</a:t>
            </a:r>
            <a:r>
              <a:rPr lang="ru-RU" dirty="0"/>
              <a:t> й в </a:t>
            </a:r>
            <a:r>
              <a:rPr lang="ru-RU" dirty="0" err="1"/>
              <a:t>Ноан</a:t>
            </a:r>
            <a:r>
              <a:rPr lang="ru-RU" dirty="0"/>
              <a:t>. </a:t>
            </a:r>
            <a:r>
              <a:rPr lang="ru-RU" dirty="0" err="1"/>
              <a:t>Същата</a:t>
            </a:r>
            <a:r>
              <a:rPr lang="ru-RU" dirty="0"/>
              <a:t> година </a:t>
            </a:r>
            <a:r>
              <a:rPr lang="ru-RU" dirty="0" err="1"/>
              <a:t>умира</a:t>
            </a:r>
            <a:r>
              <a:rPr lang="ru-RU" dirty="0"/>
              <a:t> най-</a:t>
            </a:r>
            <a:r>
              <a:rPr lang="ru-RU" dirty="0" err="1"/>
              <a:t>близкият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</a:t>
            </a:r>
            <a:r>
              <a:rPr lang="ru-RU" dirty="0" err="1"/>
              <a:t>приятел</a:t>
            </a:r>
            <a:r>
              <a:rPr lang="ru-RU" dirty="0"/>
              <a:t> Луи </a:t>
            </a:r>
            <a:r>
              <a:rPr lang="ru-RU" dirty="0" err="1"/>
              <a:t>Буйе</a:t>
            </a:r>
            <a:r>
              <a:rPr lang="ru-RU" dirty="0"/>
              <a:t>.</a:t>
            </a:r>
          </a:p>
          <a:p>
            <a:r>
              <a:rPr lang="en-GB" dirty="0"/>
              <a:t>https://video.search.yahoo.com/search/video;_ylt=A0geKedAEDFgPSoAJjtXNyoA;_ylu=Y29sbwNiZjEEcG9zAzIEdnRpZAMEc2VjA3Nj?p=%D1%84%D0%BB%D0%BE%D0%B1%D0%B5%D1%80&amp;fr=mcafee#id=9&amp;vid=c7f1d472fd290c190cb800887866dfe4&amp;action=view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9138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305C72-8769-4E0F-B31D-F4B1C9DC9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83CFC-05A3-4743-9A2E-7C2095B8D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A751892-92F2-4CB4-BCAB-6D0AAF8F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934046E-4D7C-4AA6-8633-29944553F1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21462AB-19D6-42DB-A850-F35B82C7B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08D8C07-9637-45D3-9E40-7C5C40077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83C90A1-D75A-4818-9F01-B4BF19D74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808F87B-C4B8-4084-BD89-E41A1A44E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7FC0B23-1372-4455-98CE-E0FC7FF99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14B79DD-45AC-487C-B361-0312B3C85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DA09C7F-7AF3-4B6C-BC42-92780A682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F7EBDD4-71BF-4FAF-B00B-444F9AE20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F5E4290-F8B0-440E-A418-613A1552D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F0BF04A-FCC8-42BF-AD17-10F0ACB44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06F0A57-55BB-457C-9C8C-3DEE71009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60DB408E-A426-4658-B39D-0BBF09463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BEFFABCA-CAA4-45E4-A7D4-DB3D2C864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99494AF8-97E4-4473-AA6E-B4AB1279E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D05C67DC-0E54-4C69-90BE-8374C7E97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B2B38B94-E895-4324-B699-EEF28E052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41E77CC3-723C-4C87-A1BA-D8E35B801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CC5757E8-4CBE-4EA3-98AF-96361C918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51E4772B-9FB7-4AC7-B352-C44489167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7F853444-696F-4B42-8C91-1F6EDD53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CD1A3085-30B0-496B-B9D3-55280769A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1B2519D7-F51F-4583-9B50-41B493C14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6E1141E0-4F4D-4B40-BDB5-B2DD0FAEB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41ADBB0-3904-4C9C-96AF-9320A7A1A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bg-BG" dirty="0"/>
              <a:t>Авторът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5E0C91A-3F1D-43D7-9AB4-5D0A17D5C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3A6C27A1-A438-4EC6-93BF-EC26F29BB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993062AF-C9E4-4BE8-AE02-3CF32174D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15" r="13765"/>
          <a:stretch/>
        </p:blipFill>
        <p:spPr>
          <a:xfrm>
            <a:off x="-1554" y="1731"/>
            <a:ext cx="4655850" cy="6858000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44CE0E3-74B9-41A8-9EB0-A990F935E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500"/>
              <a:t>Флобер е един от най-</a:t>
            </a:r>
            <a:r>
              <a:rPr lang="ru-RU" sz="1500" err="1"/>
              <a:t>самоаналитичните</a:t>
            </a:r>
            <a:r>
              <a:rPr lang="ru-RU" sz="1500"/>
              <a:t> европейски писатели, </a:t>
            </a:r>
            <a:r>
              <a:rPr lang="ru-RU" sz="1500" err="1"/>
              <a:t>който</a:t>
            </a:r>
            <a:r>
              <a:rPr lang="ru-RU" sz="1500"/>
              <a:t> живее само за и чрез </a:t>
            </a:r>
            <a:r>
              <a:rPr lang="ru-RU" sz="1500" err="1"/>
              <a:t>литературата</a:t>
            </a:r>
            <a:r>
              <a:rPr lang="ru-RU" sz="1500"/>
              <a:t>, </a:t>
            </a:r>
            <a:r>
              <a:rPr lang="ru-RU" sz="1500" err="1"/>
              <a:t>като</a:t>
            </a:r>
            <a:r>
              <a:rPr lang="ru-RU" sz="1500"/>
              <a:t> непрестанно </a:t>
            </a:r>
            <a:r>
              <a:rPr lang="ru-RU" sz="1500" err="1"/>
              <a:t>обсъжда</a:t>
            </a:r>
            <a:r>
              <a:rPr lang="ru-RU" sz="1500"/>
              <a:t> с </a:t>
            </a:r>
            <a:r>
              <a:rPr lang="ru-RU" sz="1500" err="1"/>
              <a:t>приятелите</a:t>
            </a:r>
            <a:r>
              <a:rPr lang="ru-RU" sz="1500"/>
              <a:t> си </a:t>
            </a:r>
            <a:r>
              <a:rPr lang="ru-RU" sz="1500" err="1"/>
              <a:t>своята</a:t>
            </a:r>
            <a:r>
              <a:rPr lang="ru-RU" sz="1500"/>
              <a:t> </a:t>
            </a:r>
            <a:r>
              <a:rPr lang="ru-RU" sz="1500" err="1"/>
              <a:t>текуща</a:t>
            </a:r>
            <a:r>
              <a:rPr lang="ru-RU" sz="1500"/>
              <a:t> работа, </a:t>
            </a:r>
            <a:r>
              <a:rPr lang="ru-RU" sz="1500" err="1"/>
              <a:t>творческите</a:t>
            </a:r>
            <a:r>
              <a:rPr lang="ru-RU" sz="1500"/>
              <a:t> си </a:t>
            </a:r>
            <a:r>
              <a:rPr lang="ru-RU" sz="1500" err="1"/>
              <a:t>планове</a:t>
            </a:r>
            <a:r>
              <a:rPr lang="ru-RU" sz="1500"/>
              <a:t>, </a:t>
            </a:r>
            <a:r>
              <a:rPr lang="ru-RU" sz="1500" err="1"/>
              <a:t>тревогите</a:t>
            </a:r>
            <a:r>
              <a:rPr lang="ru-RU" sz="1500"/>
              <a:t> и </a:t>
            </a:r>
            <a:r>
              <a:rPr lang="ru-RU" sz="1500" err="1"/>
              <a:t>вълненията</a:t>
            </a:r>
            <a:r>
              <a:rPr lang="ru-RU" sz="1500"/>
              <a:t> си. </a:t>
            </a:r>
            <a:r>
              <a:rPr lang="ru-RU" sz="1500" err="1"/>
              <a:t>Сигурно</a:t>
            </a:r>
            <a:r>
              <a:rPr lang="ru-RU" sz="1500"/>
              <a:t> само Жорж Санд, </a:t>
            </a:r>
            <a:r>
              <a:rPr lang="ru-RU" sz="1500" err="1"/>
              <a:t>която</a:t>
            </a:r>
            <a:r>
              <a:rPr lang="ru-RU" sz="1500"/>
              <a:t> с </a:t>
            </a:r>
            <a:r>
              <a:rPr lang="ru-RU" sz="1500" err="1"/>
              <a:t>гордост</a:t>
            </a:r>
            <a:r>
              <a:rPr lang="ru-RU" sz="1500"/>
              <a:t> и умиление </a:t>
            </a:r>
            <a:r>
              <a:rPr lang="ru-RU" sz="1500" err="1"/>
              <a:t>го</a:t>
            </a:r>
            <a:r>
              <a:rPr lang="ru-RU" sz="1500"/>
              <a:t> </a:t>
            </a:r>
            <a:r>
              <a:rPr lang="ru-RU" sz="1500" err="1"/>
              <a:t>нарича</a:t>
            </a:r>
            <a:r>
              <a:rPr lang="ru-RU" sz="1500"/>
              <a:t> свой </a:t>
            </a:r>
            <a:r>
              <a:rPr lang="ru-RU" sz="1500" err="1"/>
              <a:t>син</a:t>
            </a:r>
            <a:r>
              <a:rPr lang="ru-RU" sz="1500"/>
              <a:t>, </a:t>
            </a:r>
            <a:r>
              <a:rPr lang="ru-RU" sz="1500" err="1"/>
              <a:t>има</a:t>
            </a:r>
            <a:r>
              <a:rPr lang="ru-RU" sz="1500"/>
              <a:t> </a:t>
            </a:r>
            <a:r>
              <a:rPr lang="ru-RU" sz="1500" err="1"/>
              <a:t>по-обемиста</a:t>
            </a:r>
            <a:r>
              <a:rPr lang="ru-RU" sz="1500"/>
              <a:t> </a:t>
            </a:r>
            <a:r>
              <a:rPr lang="ru-RU" sz="1500" err="1"/>
              <a:t>кореспонденция</a:t>
            </a:r>
            <a:r>
              <a:rPr lang="ru-RU" sz="1500"/>
              <a:t>. (</a:t>
            </a:r>
            <a:r>
              <a:rPr lang="ru-RU" sz="1500" err="1"/>
              <a:t>Нека</a:t>
            </a:r>
            <a:r>
              <a:rPr lang="ru-RU" sz="1500"/>
              <a:t> не </a:t>
            </a:r>
            <a:r>
              <a:rPr lang="ru-RU" sz="1500" err="1"/>
              <a:t>пропуснем</a:t>
            </a:r>
            <a:r>
              <a:rPr lang="ru-RU" sz="1500"/>
              <a:t> да </a:t>
            </a:r>
            <a:r>
              <a:rPr lang="ru-RU" sz="1500" err="1"/>
              <a:t>отбележим</a:t>
            </a:r>
            <a:r>
              <a:rPr lang="ru-RU" sz="1500"/>
              <a:t>, че </a:t>
            </a:r>
            <a:r>
              <a:rPr lang="ru-RU" sz="1500" err="1"/>
              <a:t>писмата</a:t>
            </a:r>
            <a:r>
              <a:rPr lang="ru-RU" sz="1500"/>
              <a:t>, </a:t>
            </a:r>
            <a:r>
              <a:rPr lang="ru-RU" sz="1500" err="1"/>
              <a:t>разменени</a:t>
            </a:r>
            <a:r>
              <a:rPr lang="ru-RU" sz="1500"/>
              <a:t> между </a:t>
            </a:r>
            <a:r>
              <a:rPr lang="ru-RU" sz="1500" err="1"/>
              <a:t>двамата</a:t>
            </a:r>
            <a:r>
              <a:rPr lang="ru-RU" sz="1500"/>
              <a:t>, се </a:t>
            </a:r>
            <a:r>
              <a:rPr lang="ru-RU" sz="1500" err="1"/>
              <a:t>нареждат</a:t>
            </a:r>
            <a:r>
              <a:rPr lang="ru-RU" sz="1500"/>
              <a:t> сред </a:t>
            </a:r>
            <a:r>
              <a:rPr lang="ru-RU" sz="1500" err="1"/>
              <a:t>шедьоврите</a:t>
            </a:r>
            <a:r>
              <a:rPr lang="ru-RU" sz="1500"/>
              <a:t> на </a:t>
            </a:r>
            <a:r>
              <a:rPr lang="ru-RU" sz="1500" err="1"/>
              <a:t>епистоларнат</a:t>
            </a:r>
            <a:r>
              <a:rPr lang="ru-RU" sz="1500"/>
              <a:t> литература.)</a:t>
            </a:r>
          </a:p>
          <a:p>
            <a:pPr>
              <a:lnSpc>
                <a:spcPct val="90000"/>
              </a:lnSpc>
            </a:pPr>
            <a:r>
              <a:rPr lang="ru-RU" sz="1500" err="1"/>
              <a:t>Кореспонденцията</a:t>
            </a:r>
            <a:r>
              <a:rPr lang="ru-RU" sz="1500"/>
              <a:t> на Флобер, </a:t>
            </a:r>
            <a:r>
              <a:rPr lang="ru-RU" sz="1500" err="1"/>
              <a:t>издадена</a:t>
            </a:r>
            <a:r>
              <a:rPr lang="ru-RU" sz="1500"/>
              <a:t> между 1926 и 1933 г., </a:t>
            </a:r>
            <a:r>
              <a:rPr lang="ru-RU" sz="1500" err="1"/>
              <a:t>обхваща</a:t>
            </a:r>
            <a:r>
              <a:rPr lang="ru-RU" sz="1500"/>
              <a:t> </a:t>
            </a:r>
            <a:r>
              <a:rPr lang="ru-RU" sz="1500" err="1"/>
              <a:t>девет</a:t>
            </a:r>
            <a:r>
              <a:rPr lang="ru-RU" sz="1500"/>
              <a:t> тома, а </a:t>
            </a:r>
            <a:r>
              <a:rPr lang="ru-RU" sz="1500" err="1"/>
              <a:t>през</a:t>
            </a:r>
            <a:r>
              <a:rPr lang="ru-RU" sz="1500"/>
              <a:t> 1954 г. </a:t>
            </a:r>
            <a:r>
              <a:rPr lang="ru-RU" sz="1500" err="1"/>
              <a:t>към</a:t>
            </a:r>
            <a:r>
              <a:rPr lang="ru-RU" sz="1500"/>
              <a:t> </a:t>
            </a:r>
            <a:r>
              <a:rPr lang="ru-RU" sz="1500" err="1"/>
              <a:t>нея</a:t>
            </a:r>
            <a:r>
              <a:rPr lang="ru-RU" sz="1500"/>
              <a:t> </a:t>
            </a:r>
            <a:r>
              <a:rPr lang="ru-RU" sz="1500" err="1"/>
              <a:t>са</a:t>
            </a:r>
            <a:r>
              <a:rPr lang="ru-RU" sz="1500"/>
              <a:t> </a:t>
            </a:r>
            <a:r>
              <a:rPr lang="ru-RU" sz="1500" err="1"/>
              <a:t>прибавени</a:t>
            </a:r>
            <a:r>
              <a:rPr lang="ru-RU" sz="1500"/>
              <a:t> </a:t>
            </a:r>
            <a:r>
              <a:rPr lang="ru-RU" sz="1500" err="1"/>
              <a:t>още</a:t>
            </a:r>
            <a:r>
              <a:rPr lang="ru-RU" sz="1500"/>
              <a:t> </a:t>
            </a:r>
            <a:r>
              <a:rPr lang="ru-RU" sz="1500" err="1"/>
              <a:t>четири</a:t>
            </a:r>
            <a:r>
              <a:rPr lang="ru-RU" sz="1500"/>
              <a:t>.</a:t>
            </a:r>
            <a:endParaRPr lang="bg-BG" sz="1500"/>
          </a:p>
        </p:txBody>
      </p:sp>
    </p:spTree>
    <p:extLst>
      <p:ext uri="{BB962C8B-B14F-4D97-AF65-F5344CB8AC3E}">
        <p14:creationId xmlns:p14="http://schemas.microsoft.com/office/powerpoint/2010/main" val="3487000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5303F1-AF94-4311-B5EF-A9C5F6D18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90B82F4-2729-47F8-AACE-0A57408F8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6574536" cy="1259894"/>
          </a:xfrm>
        </p:spPr>
        <p:txBody>
          <a:bodyPr>
            <a:normAutofit/>
          </a:bodyPr>
          <a:lstStyle/>
          <a:p>
            <a:r>
              <a:rPr lang="bg-BG" dirty="0"/>
              <a:t>Авторът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310D98-E16D-4AA1-8834-28F2202C0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75858A5E-CE95-4F0C-85A9-576C91CF0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133600"/>
            <a:ext cx="6574535" cy="37592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700"/>
              <a:t> </a:t>
            </a:r>
            <a:r>
              <a:rPr lang="ru-RU" sz="1700" err="1"/>
              <a:t>През</a:t>
            </a:r>
            <a:r>
              <a:rPr lang="ru-RU" sz="1700"/>
              <a:t> 1870 г., </a:t>
            </a:r>
            <a:r>
              <a:rPr lang="ru-RU" sz="1700" err="1"/>
              <a:t>годината</a:t>
            </a:r>
            <a:r>
              <a:rPr lang="ru-RU" sz="1700"/>
              <a:t> на </a:t>
            </a:r>
            <a:r>
              <a:rPr lang="ru-RU" sz="1700" err="1"/>
              <a:t>Френско-пруската</a:t>
            </a:r>
            <a:r>
              <a:rPr lang="ru-RU" sz="1700"/>
              <a:t> война, </a:t>
            </a:r>
            <a:r>
              <a:rPr lang="ru-RU" sz="1700" err="1"/>
              <a:t>поражението</a:t>
            </a:r>
            <a:r>
              <a:rPr lang="ru-RU" sz="1700"/>
              <a:t> на Франция и </a:t>
            </a:r>
            <a:r>
              <a:rPr lang="ru-RU" sz="1700" err="1"/>
              <a:t>падането</a:t>
            </a:r>
            <a:r>
              <a:rPr lang="ru-RU" sz="1700"/>
              <a:t> на </a:t>
            </a:r>
            <a:r>
              <a:rPr lang="ru-RU" sz="1700" err="1"/>
              <a:t>Империята</a:t>
            </a:r>
            <a:r>
              <a:rPr lang="ru-RU" sz="1700"/>
              <a:t>, Флобер е зле </a:t>
            </a:r>
            <a:r>
              <a:rPr lang="ru-RU" sz="1700" err="1"/>
              <a:t>със</a:t>
            </a:r>
            <a:r>
              <a:rPr lang="ru-RU" sz="1700"/>
              <a:t> </a:t>
            </a:r>
            <a:r>
              <a:rPr lang="ru-RU" sz="1700" err="1"/>
              <a:t>здравето</a:t>
            </a:r>
            <a:r>
              <a:rPr lang="ru-RU" sz="1700"/>
              <a:t>, а </a:t>
            </a:r>
            <a:r>
              <a:rPr lang="ru-RU" sz="1700" err="1"/>
              <a:t>през</a:t>
            </a:r>
            <a:r>
              <a:rPr lang="ru-RU" sz="1700"/>
              <a:t> </a:t>
            </a:r>
            <a:r>
              <a:rPr lang="ru-RU" sz="1700" err="1"/>
              <a:t>ноември</a:t>
            </a:r>
            <a:r>
              <a:rPr lang="ru-RU" sz="1700"/>
              <a:t> </a:t>
            </a:r>
            <a:r>
              <a:rPr lang="ru-RU" sz="1700" err="1"/>
              <a:t>прусите</a:t>
            </a:r>
            <a:r>
              <a:rPr lang="ru-RU" sz="1700"/>
              <a:t> </a:t>
            </a:r>
            <a:r>
              <a:rPr lang="ru-RU" sz="1700" err="1"/>
              <a:t>окупират</a:t>
            </a:r>
            <a:r>
              <a:rPr lang="ru-RU" sz="1700"/>
              <a:t> и </a:t>
            </a:r>
            <a:r>
              <a:rPr lang="ru-RU" sz="1700" err="1"/>
              <a:t>Кроасе</a:t>
            </a:r>
            <a:r>
              <a:rPr lang="ru-RU" sz="1700"/>
              <a:t>.</a:t>
            </a:r>
          </a:p>
          <a:p>
            <a:pPr>
              <a:lnSpc>
                <a:spcPct val="90000"/>
              </a:lnSpc>
            </a:pPr>
            <a:r>
              <a:rPr lang="ru-RU" sz="1700"/>
              <a:t>          </a:t>
            </a:r>
            <a:r>
              <a:rPr lang="ru-RU" sz="1700" err="1"/>
              <a:t>Последното</a:t>
            </a:r>
            <a:r>
              <a:rPr lang="ru-RU" sz="1700"/>
              <a:t> </a:t>
            </a:r>
            <a:r>
              <a:rPr lang="ru-RU" sz="1700" err="1"/>
              <a:t>десетилетие</a:t>
            </a:r>
            <a:r>
              <a:rPr lang="ru-RU" sz="1700"/>
              <a:t> от живота на писателя (1869-1880) е </a:t>
            </a:r>
            <a:r>
              <a:rPr lang="ru-RU" sz="1700" err="1"/>
              <a:t>време</a:t>
            </a:r>
            <a:r>
              <a:rPr lang="ru-RU" sz="1700"/>
              <a:t> на </a:t>
            </a:r>
            <a:r>
              <a:rPr lang="ru-RU" sz="1700" err="1"/>
              <a:t>постепенното</a:t>
            </a:r>
            <a:r>
              <a:rPr lang="ru-RU" sz="1700"/>
              <a:t> </a:t>
            </a:r>
            <a:r>
              <a:rPr lang="ru-RU" sz="1700" err="1"/>
              <a:t>му</a:t>
            </a:r>
            <a:r>
              <a:rPr lang="ru-RU" sz="1700"/>
              <a:t> </a:t>
            </a:r>
            <a:r>
              <a:rPr lang="ru-RU" sz="1700" err="1"/>
              <a:t>утвърждаване</a:t>
            </a:r>
            <a:r>
              <a:rPr lang="ru-RU" sz="1700"/>
              <a:t> </a:t>
            </a:r>
            <a:r>
              <a:rPr lang="ru-RU" sz="1700" err="1"/>
              <a:t>като</a:t>
            </a:r>
            <a:r>
              <a:rPr lang="ru-RU" sz="1700"/>
              <a:t> един от най-</a:t>
            </a:r>
            <a:r>
              <a:rPr lang="ru-RU" sz="1700" err="1"/>
              <a:t>значителните</a:t>
            </a:r>
            <a:r>
              <a:rPr lang="ru-RU" sz="1700"/>
              <a:t> </a:t>
            </a:r>
            <a:r>
              <a:rPr lang="ru-RU" sz="1700" err="1"/>
              <a:t>френски</a:t>
            </a:r>
            <a:r>
              <a:rPr lang="ru-RU" sz="1700"/>
              <a:t> писатели. Но то е и </a:t>
            </a:r>
            <a:r>
              <a:rPr lang="ru-RU" sz="1700" err="1"/>
              <a:t>време</a:t>
            </a:r>
            <a:r>
              <a:rPr lang="ru-RU" sz="1700"/>
              <a:t> на </a:t>
            </a:r>
            <a:r>
              <a:rPr lang="ru-RU" sz="1700" err="1"/>
              <a:t>материални</a:t>
            </a:r>
            <a:r>
              <a:rPr lang="ru-RU" sz="1700"/>
              <a:t> </a:t>
            </a:r>
            <a:r>
              <a:rPr lang="ru-RU" sz="1700" err="1"/>
              <a:t>проблеми</a:t>
            </a:r>
            <a:r>
              <a:rPr lang="ru-RU" sz="1700"/>
              <a:t> и тревоги, </a:t>
            </a:r>
            <a:r>
              <a:rPr lang="ru-RU" sz="1700" err="1"/>
              <a:t>които</a:t>
            </a:r>
            <a:r>
              <a:rPr lang="ru-RU" sz="1700"/>
              <a:t> </a:t>
            </a:r>
            <a:r>
              <a:rPr lang="ru-RU" sz="1700" err="1"/>
              <a:t>подкопават</a:t>
            </a:r>
            <a:r>
              <a:rPr lang="ru-RU" sz="1700"/>
              <a:t> и без </a:t>
            </a:r>
            <a:r>
              <a:rPr lang="ru-RU" sz="1700" err="1"/>
              <a:t>това</a:t>
            </a:r>
            <a:r>
              <a:rPr lang="ru-RU" sz="1700"/>
              <a:t> </a:t>
            </a:r>
            <a:r>
              <a:rPr lang="ru-RU" sz="1700" err="1"/>
              <a:t>крехкото</a:t>
            </a:r>
            <a:r>
              <a:rPr lang="ru-RU" sz="1700"/>
              <a:t> </a:t>
            </a:r>
            <a:r>
              <a:rPr lang="ru-RU" sz="1700" err="1"/>
              <a:t>му</a:t>
            </a:r>
            <a:r>
              <a:rPr lang="ru-RU" sz="1700"/>
              <a:t> </a:t>
            </a:r>
            <a:r>
              <a:rPr lang="ru-RU" sz="1700" err="1"/>
              <a:t>здраве</a:t>
            </a:r>
            <a:r>
              <a:rPr lang="ru-RU" sz="1700"/>
              <a:t>. Макар </a:t>
            </a:r>
            <a:r>
              <a:rPr lang="ru-RU" sz="1700" err="1"/>
              <a:t>самият</a:t>
            </a:r>
            <a:r>
              <a:rPr lang="ru-RU" sz="1700"/>
              <a:t> той да не е </a:t>
            </a:r>
            <a:r>
              <a:rPr lang="ru-RU" sz="1700" err="1"/>
              <a:t>възрастен</a:t>
            </a:r>
            <a:r>
              <a:rPr lang="ru-RU" sz="1700"/>
              <a:t>, </a:t>
            </a:r>
            <a:r>
              <a:rPr lang="ru-RU" sz="1700" err="1"/>
              <a:t>през</a:t>
            </a:r>
            <a:r>
              <a:rPr lang="ru-RU" sz="1700"/>
              <a:t> </a:t>
            </a:r>
            <a:r>
              <a:rPr lang="ru-RU" sz="1700" err="1"/>
              <a:t>това</a:t>
            </a:r>
            <a:r>
              <a:rPr lang="ru-RU" sz="1700"/>
              <a:t> </a:t>
            </a:r>
            <a:r>
              <a:rPr lang="ru-RU" sz="1700" err="1"/>
              <a:t>време</a:t>
            </a:r>
            <a:r>
              <a:rPr lang="ru-RU" sz="1700"/>
              <a:t> </a:t>
            </a:r>
            <a:r>
              <a:rPr lang="ru-RU" sz="1700" err="1"/>
              <a:t>умират</a:t>
            </a:r>
            <a:r>
              <a:rPr lang="ru-RU" sz="1700"/>
              <a:t> и </a:t>
            </a:r>
            <a:r>
              <a:rPr lang="ru-RU" sz="1700" err="1"/>
              <a:t>повечето</a:t>
            </a:r>
            <a:r>
              <a:rPr lang="ru-RU" sz="1700"/>
              <a:t> от най-</a:t>
            </a:r>
            <a:r>
              <a:rPr lang="ru-RU" sz="1700" err="1"/>
              <a:t>близките</a:t>
            </a:r>
            <a:r>
              <a:rPr lang="ru-RU" sz="1700"/>
              <a:t> </a:t>
            </a:r>
            <a:r>
              <a:rPr lang="ru-RU" sz="1700" err="1"/>
              <a:t>му</a:t>
            </a:r>
            <a:r>
              <a:rPr lang="ru-RU" sz="1700"/>
              <a:t> приятели. </a:t>
            </a:r>
            <a:r>
              <a:rPr lang="ru-RU" sz="1700" err="1"/>
              <a:t>През</a:t>
            </a:r>
            <a:r>
              <a:rPr lang="ru-RU" sz="1700"/>
              <a:t> 1869 г. си </a:t>
            </a:r>
            <a:r>
              <a:rPr lang="ru-RU" sz="1700" err="1"/>
              <a:t>отиват</a:t>
            </a:r>
            <a:r>
              <a:rPr lang="ru-RU" sz="1700"/>
              <a:t> Луи </a:t>
            </a:r>
            <a:r>
              <a:rPr lang="ru-RU" sz="1700" err="1"/>
              <a:t>Буйе</a:t>
            </a:r>
            <a:r>
              <a:rPr lang="ru-RU" sz="1700"/>
              <a:t> и Сент </a:t>
            </a:r>
            <a:r>
              <a:rPr lang="ru-RU" sz="1700" err="1"/>
              <a:t>Бьов</a:t>
            </a:r>
            <a:r>
              <a:rPr lang="ru-RU" sz="1700"/>
              <a:t>, а след </a:t>
            </a:r>
            <a:r>
              <a:rPr lang="ru-RU" sz="1700" err="1"/>
              <a:t>тях</a:t>
            </a:r>
            <a:r>
              <a:rPr lang="ru-RU" sz="1700"/>
              <a:t> – </a:t>
            </a:r>
            <a:r>
              <a:rPr lang="ru-RU" sz="1700" err="1"/>
              <a:t>Жюл</a:t>
            </a:r>
            <a:r>
              <a:rPr lang="ru-RU" sz="1700"/>
              <a:t> </a:t>
            </a:r>
            <a:r>
              <a:rPr lang="ru-RU" sz="1700" err="1"/>
              <a:t>дьо</a:t>
            </a:r>
            <a:r>
              <a:rPr lang="ru-RU" sz="1700"/>
              <a:t> Гонкур, </a:t>
            </a:r>
            <a:r>
              <a:rPr lang="ru-RU" sz="1700" err="1"/>
              <a:t>Теофил</a:t>
            </a:r>
            <a:r>
              <a:rPr lang="ru-RU" sz="1700"/>
              <a:t> </a:t>
            </a:r>
            <a:r>
              <a:rPr lang="ru-RU" sz="1700" err="1"/>
              <a:t>Готие</a:t>
            </a:r>
            <a:r>
              <a:rPr lang="ru-RU" sz="1700"/>
              <a:t>, Луиз Коле и Жорж Санд. </a:t>
            </a:r>
            <a:r>
              <a:rPr lang="ru-RU" sz="1700" err="1"/>
              <a:t>През</a:t>
            </a:r>
            <a:r>
              <a:rPr lang="ru-RU" sz="1700"/>
              <a:t> 1872 г. </a:t>
            </a:r>
            <a:r>
              <a:rPr lang="ru-RU" sz="1700" err="1"/>
              <a:t>умира</a:t>
            </a:r>
            <a:r>
              <a:rPr lang="ru-RU" sz="1700"/>
              <a:t> и </a:t>
            </a:r>
            <a:r>
              <a:rPr lang="ru-RU" sz="1700" err="1"/>
              <a:t>майката</a:t>
            </a:r>
            <a:r>
              <a:rPr lang="ru-RU" sz="1700"/>
              <a:t> на писателя.</a:t>
            </a:r>
            <a:endParaRPr lang="bg-BG" sz="170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7C93764A-CBBA-4085-B755-CE28DFF67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088" y="1870493"/>
            <a:ext cx="3981455" cy="2796972"/>
          </a:xfrm>
          <a:prstGeom prst="rect">
            <a:avLst/>
          </a:prstGeom>
        </p:spPr>
      </p:pic>
      <p:sp>
        <p:nvSpPr>
          <p:cNvPr id="13" name="Freeform 10">
            <a:extLst>
              <a:ext uri="{FF2B5EF4-FFF2-40B4-BE49-F238E27FC236}">
                <a16:creationId xmlns:a16="http://schemas.microsoft.com/office/drawing/2014/main" id="{5B65E675-687B-4B31-9CB4-880C46205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04173707-FF56-40E9-A1EE-2D2FF20AB64C}"/>
              </a:ext>
            </a:extLst>
          </p:cNvPr>
          <p:cNvSpPr txBox="1"/>
          <p:nvPr/>
        </p:nvSpPr>
        <p:spPr>
          <a:xfrm>
            <a:off x="7875037" y="5523722"/>
            <a:ext cx="3667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Интерьер мемориального музея Флобера в Круассе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74085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0D01C9C-88C4-4CE5-BB85-C4259FA9F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633466" cy="1280890"/>
          </a:xfrm>
        </p:spPr>
        <p:txBody>
          <a:bodyPr>
            <a:normAutofit/>
          </a:bodyPr>
          <a:lstStyle/>
          <a:p>
            <a:r>
              <a:rPr lang="bg-BG" dirty="0"/>
              <a:t>Авторът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82F145E-A0E8-4272-A98A-4B7513217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040467"/>
            <a:ext cx="4637179" cy="38707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/>
              <a:t>Флобер се </a:t>
            </a:r>
            <a:r>
              <a:rPr lang="ru-RU" dirty="0" err="1"/>
              <a:t>разорява</a:t>
            </a:r>
            <a:r>
              <a:rPr lang="ru-RU" dirty="0"/>
              <a:t> </a:t>
            </a:r>
            <a:r>
              <a:rPr lang="ru-RU" dirty="0" err="1"/>
              <a:t>поради</a:t>
            </a:r>
            <a:r>
              <a:rPr lang="ru-RU" dirty="0"/>
              <a:t> </a:t>
            </a:r>
            <a:r>
              <a:rPr lang="ru-RU" dirty="0" err="1"/>
              <a:t>фалита</a:t>
            </a:r>
            <a:r>
              <a:rPr lang="ru-RU" dirty="0"/>
              <a:t> на </a:t>
            </a:r>
            <a:r>
              <a:rPr lang="ru-RU" dirty="0" err="1"/>
              <a:t>съпруга</a:t>
            </a:r>
            <a:r>
              <a:rPr lang="ru-RU" dirty="0"/>
              <a:t> на </a:t>
            </a:r>
            <a:r>
              <a:rPr lang="ru-RU" dirty="0" err="1"/>
              <a:t>племенницата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</a:t>
            </a:r>
            <a:r>
              <a:rPr lang="ru-RU" dirty="0" err="1"/>
              <a:t>Ернест</a:t>
            </a:r>
            <a:r>
              <a:rPr lang="ru-RU" dirty="0"/>
              <a:t> </a:t>
            </a:r>
            <a:r>
              <a:rPr lang="ru-RU" dirty="0" err="1"/>
              <a:t>Команвил</a:t>
            </a:r>
            <a:r>
              <a:rPr lang="ru-RU" dirty="0"/>
              <a:t> и е </a:t>
            </a:r>
            <a:r>
              <a:rPr lang="ru-RU" dirty="0" err="1"/>
              <a:t>принуден</a:t>
            </a:r>
            <a:r>
              <a:rPr lang="ru-RU" dirty="0"/>
              <a:t> да моли Каролин да не </a:t>
            </a:r>
            <a:r>
              <a:rPr lang="ru-RU" dirty="0" err="1"/>
              <a:t>го</a:t>
            </a:r>
            <a:r>
              <a:rPr lang="ru-RU" dirty="0"/>
              <a:t> гони от </a:t>
            </a:r>
            <a:r>
              <a:rPr lang="ru-RU" dirty="0" err="1"/>
              <a:t>имението</a:t>
            </a:r>
            <a:r>
              <a:rPr lang="ru-RU" dirty="0"/>
              <a:t> в </a:t>
            </a:r>
            <a:r>
              <a:rPr lang="ru-RU" dirty="0" err="1"/>
              <a:t>Кроасе</a:t>
            </a:r>
            <a:r>
              <a:rPr lang="ru-RU" dirty="0"/>
              <a:t>. Джулиан </a:t>
            </a:r>
            <a:r>
              <a:rPr lang="ru-RU" dirty="0" err="1"/>
              <a:t>Барне</a:t>
            </a:r>
            <a:r>
              <a:rPr lang="ru-RU" dirty="0"/>
              <a:t> </a:t>
            </a:r>
            <a:r>
              <a:rPr lang="ru-RU" dirty="0" err="1"/>
              <a:t>отбелязва</a:t>
            </a:r>
            <a:r>
              <a:rPr lang="ru-RU" dirty="0"/>
              <a:t> в </a:t>
            </a:r>
            <a:r>
              <a:rPr lang="ru-RU" dirty="0" err="1"/>
              <a:t>книгата</a:t>
            </a:r>
            <a:r>
              <a:rPr lang="ru-RU" dirty="0"/>
              <a:t> си </a:t>
            </a:r>
            <a:r>
              <a:rPr lang="ru-RU" dirty="0" err="1"/>
              <a:t>унизителния</a:t>
            </a:r>
            <a:r>
              <a:rPr lang="ru-RU" dirty="0"/>
              <a:t> факт, че Каролин и </a:t>
            </a:r>
            <a:r>
              <a:rPr lang="ru-RU" dirty="0" err="1"/>
              <a:t>Ернест</a:t>
            </a:r>
            <a:r>
              <a:rPr lang="ru-RU" dirty="0"/>
              <a:t> </a:t>
            </a:r>
            <a:r>
              <a:rPr lang="ru-RU" dirty="0" err="1"/>
              <a:t>Команвил</a:t>
            </a:r>
            <a:r>
              <a:rPr lang="ru-RU" dirty="0"/>
              <a:t> </a:t>
            </a:r>
            <a:r>
              <a:rPr lang="ru-RU" dirty="0" err="1"/>
              <a:t>тогава</a:t>
            </a:r>
            <a:r>
              <a:rPr lang="ru-RU" dirty="0"/>
              <a:t> </a:t>
            </a:r>
            <a:r>
              <a:rPr lang="ru-RU" dirty="0" err="1"/>
              <a:t>започват</a:t>
            </a:r>
            <a:r>
              <a:rPr lang="ru-RU" dirty="0"/>
              <a:t> да </a:t>
            </a:r>
            <a:r>
              <a:rPr lang="ru-RU" dirty="0" err="1"/>
              <a:t>го</a:t>
            </a:r>
            <a:r>
              <a:rPr lang="ru-RU" dirty="0"/>
              <a:t> </a:t>
            </a:r>
            <a:r>
              <a:rPr lang="ru-RU" dirty="0" err="1"/>
              <a:t>назовават</a:t>
            </a:r>
            <a:r>
              <a:rPr lang="ru-RU" dirty="0"/>
              <a:t> </a:t>
            </a:r>
            <a:r>
              <a:rPr lang="ru-RU" dirty="0" err="1"/>
              <a:t>Навлека</a:t>
            </a:r>
            <a:r>
              <a:rPr lang="ru-RU" dirty="0"/>
              <a:t>. Флобер не </a:t>
            </a:r>
            <a:r>
              <a:rPr lang="ru-RU" dirty="0" err="1"/>
              <a:t>успява</a:t>
            </a:r>
            <a:r>
              <a:rPr lang="ru-RU" dirty="0"/>
              <a:t> да </a:t>
            </a:r>
            <a:r>
              <a:rPr lang="ru-RU" dirty="0" err="1"/>
              <a:t>стъпи</a:t>
            </a:r>
            <a:r>
              <a:rPr lang="ru-RU" dirty="0"/>
              <a:t> на </a:t>
            </a:r>
            <a:r>
              <a:rPr lang="ru-RU" dirty="0" err="1"/>
              <a:t>краката</a:t>
            </a:r>
            <a:r>
              <a:rPr lang="ru-RU" dirty="0"/>
              <a:t> си и </a:t>
            </a:r>
            <a:r>
              <a:rPr lang="ru-RU" dirty="0" err="1"/>
              <a:t>през</a:t>
            </a:r>
            <a:r>
              <a:rPr lang="ru-RU" dirty="0"/>
              <a:t> 1879 г. е </a:t>
            </a:r>
            <a:r>
              <a:rPr lang="ru-RU" dirty="0" err="1"/>
              <a:t>принуден</a:t>
            </a:r>
            <a:r>
              <a:rPr lang="ru-RU" dirty="0"/>
              <a:t> да приеме скромна </a:t>
            </a:r>
            <a:r>
              <a:rPr lang="ru-RU" dirty="0" err="1"/>
              <a:t>държавна</a:t>
            </a:r>
            <a:r>
              <a:rPr lang="ru-RU" dirty="0"/>
              <a:t> пенсия, </a:t>
            </a:r>
            <a:r>
              <a:rPr lang="ru-RU" dirty="0" err="1"/>
              <a:t>издействана</a:t>
            </a:r>
            <a:r>
              <a:rPr lang="ru-RU" dirty="0"/>
              <a:t> от </a:t>
            </a:r>
            <a:r>
              <a:rPr lang="ru-RU" dirty="0" err="1"/>
              <a:t>приятелите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.</a:t>
            </a:r>
            <a:endParaRPr lang="ru-RU"/>
          </a:p>
          <a:p>
            <a:pPr>
              <a:lnSpc>
                <a:spcPct val="90000"/>
              </a:lnSpc>
            </a:pPr>
            <a:endParaRPr lang="bg-BG"/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0A8DEA99-5B7B-4916-9271-8A9E06CFE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8048" y="560860"/>
            <a:ext cx="2001491" cy="2541577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29400127-BF0B-4A0E-AD9C-A9CF19CF50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02" r="13779"/>
          <a:stretch/>
        </p:blipFill>
        <p:spPr>
          <a:xfrm>
            <a:off x="8232664" y="3351275"/>
            <a:ext cx="2640300" cy="2541578"/>
          </a:xfrm>
          <a:prstGeom prst="rect">
            <a:avLst/>
          </a:prstGeom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60E8F17E-60DC-4D82-B575-5ADA297B1F24}"/>
              </a:ext>
            </a:extLst>
          </p:cNvPr>
          <p:cNvSpPr txBox="1"/>
          <p:nvPr/>
        </p:nvSpPr>
        <p:spPr>
          <a:xfrm>
            <a:off x="8232664" y="6212894"/>
            <a:ext cx="331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g-BG" dirty="0"/>
              <a:t>Кабинетът на Флобер</a:t>
            </a:r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56D60243-4955-4F30-8496-647B95A371B3}"/>
              </a:ext>
            </a:extLst>
          </p:cNvPr>
          <p:cNvSpPr txBox="1"/>
          <p:nvPr/>
        </p:nvSpPr>
        <p:spPr>
          <a:xfrm>
            <a:off x="7011879" y="821095"/>
            <a:ext cx="2001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Племенницата</a:t>
            </a:r>
            <a:r>
              <a:rPr lang="ru-RU" dirty="0"/>
              <a:t> на  Флобер Каролин </a:t>
            </a:r>
            <a:r>
              <a:rPr lang="ru-RU" dirty="0" err="1"/>
              <a:t>Команвил</a:t>
            </a:r>
            <a:r>
              <a:rPr lang="ru-RU" dirty="0"/>
              <a:t>, 1920 г.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38951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F843839-4B61-40E4-9988-457153BFC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bg-BG" sz="3200" dirty="0"/>
              <a:t>Авторът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6211BA0-AFDE-40B8-BB70-ECEB85A32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ru-RU" sz="1600">
                <a:solidFill>
                  <a:srgbClr val="000000"/>
                </a:solidFill>
              </a:rPr>
              <a:t> Въпреки грижите и неприятностите, писателят не престава да твори и през това трудно десетилетие. Тогава са публикувани „Изкушението на свети Антоний“ и сборникът „Три новели“.</a:t>
            </a:r>
          </a:p>
          <a:p>
            <a:r>
              <a:rPr lang="ru-RU" sz="1600">
                <a:solidFill>
                  <a:srgbClr val="000000"/>
                </a:solidFill>
              </a:rPr>
              <a:t>През това време той работи и над последния си роман „Бувар и Пекюше“, който не успява да завърши.</a:t>
            </a:r>
            <a:endParaRPr lang="bg-BG" sz="1600">
              <a:solidFill>
                <a:srgbClr val="000000"/>
              </a:solidFill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D6B0720D-F855-4763-A5A0-C7FA271181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2" r="9013" b="-2"/>
          <a:stretch/>
        </p:blipFill>
        <p:spPr>
          <a:xfrm>
            <a:off x="6091916" y="645106"/>
            <a:ext cx="5451627" cy="52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02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A1DE431-FA0E-4C23-93D8-E1A14DF90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790008" cy="1280890"/>
          </a:xfrm>
        </p:spPr>
        <p:txBody>
          <a:bodyPr>
            <a:normAutofit/>
          </a:bodyPr>
          <a:lstStyle/>
          <a:p>
            <a:r>
              <a:rPr lang="bg-BG" dirty="0"/>
              <a:t>Авторът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8A7F2E5-77FB-47FE-B7ED-377C3BD78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040467"/>
            <a:ext cx="4802188" cy="3870755"/>
          </a:xfrm>
        </p:spPr>
        <p:txBody>
          <a:bodyPr>
            <a:normAutofit/>
          </a:bodyPr>
          <a:lstStyle/>
          <a:p>
            <a:r>
              <a:rPr lang="ru-RU"/>
              <a:t> В началото на 1880 г. Флобер се чувствал твърде слаб и уморен. Работата над „Бувар и Пекюше“ напредвала трудно: „Кога ще й се види краят на моята книга? Въпрос. Ако е речено да излезе следващата година, отсега нататък не ми остава минута за губене. Но има моменти, когато съм толкова уморен, че направо се размеквам и потичам като камамбер на слънце.“</a:t>
            </a:r>
            <a:endParaRPr lang="bg-BG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F46E3961-D979-4334-A986-70FA88F468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97" r="-1" b="-1"/>
          <a:stretch/>
        </p:blipFill>
        <p:spPr>
          <a:xfrm>
            <a:off x="7736146" y="711199"/>
            <a:ext cx="3768466" cy="5419237"/>
          </a:xfrm>
          <a:prstGeom prst="rect">
            <a:avLst/>
          </a:prstGeom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4355EA67-2B60-4B2C-BA2A-8592A6335664}"/>
              </a:ext>
            </a:extLst>
          </p:cNvPr>
          <p:cNvSpPr txBox="1"/>
          <p:nvPr/>
        </p:nvSpPr>
        <p:spPr>
          <a:xfrm>
            <a:off x="7736146" y="6550090"/>
            <a:ext cx="4039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err="1"/>
              <a:t>Посмертная</a:t>
            </a:r>
            <a:r>
              <a:rPr lang="bg-BG" dirty="0"/>
              <a:t> маска </a:t>
            </a:r>
            <a:r>
              <a:rPr lang="bg-BG" dirty="0" err="1"/>
              <a:t>Флобера</a:t>
            </a:r>
            <a:endParaRPr lang="bg-BG" dirty="0"/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F54D7B7B-9D66-4A19-87D3-1BD91F39D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2040467"/>
            <a:ext cx="2490539" cy="364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30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2D42CD9-96CC-4F9A-B405-964488B22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633466" cy="1280890"/>
          </a:xfrm>
        </p:spPr>
        <p:txBody>
          <a:bodyPr>
            <a:normAutofit/>
          </a:bodyPr>
          <a:lstStyle/>
          <a:p>
            <a:r>
              <a:rPr lang="bg-BG" dirty="0"/>
              <a:t>Авторът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3F0FCA34-E8F3-4164-92E9-769F95946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040467"/>
            <a:ext cx="4637179" cy="38707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400"/>
              <a:t> </a:t>
            </a:r>
            <a:r>
              <a:rPr lang="ru-RU" sz="1400" err="1"/>
              <a:t>През</a:t>
            </a:r>
            <a:r>
              <a:rPr lang="ru-RU" sz="1400"/>
              <a:t> </a:t>
            </a:r>
            <a:r>
              <a:rPr lang="ru-RU" sz="1400" err="1"/>
              <a:t>февруари</a:t>
            </a:r>
            <a:r>
              <a:rPr lang="ru-RU" sz="1400"/>
              <a:t> </a:t>
            </a:r>
            <a:r>
              <a:rPr lang="ru-RU" sz="1400" err="1"/>
              <a:t>писателят</a:t>
            </a:r>
            <a:r>
              <a:rPr lang="ru-RU" sz="1400"/>
              <a:t> </a:t>
            </a:r>
            <a:r>
              <a:rPr lang="ru-RU" sz="1400" err="1"/>
              <a:t>получава</a:t>
            </a:r>
            <a:r>
              <a:rPr lang="ru-RU" sz="1400"/>
              <a:t> </a:t>
            </a:r>
            <a:r>
              <a:rPr lang="ru-RU" sz="1400" err="1"/>
              <a:t>коректурите</a:t>
            </a:r>
            <a:r>
              <a:rPr lang="ru-RU" sz="1400"/>
              <a:t> от </a:t>
            </a:r>
            <a:r>
              <a:rPr lang="ru-RU" sz="1400" err="1"/>
              <a:t>новелата</a:t>
            </a:r>
            <a:r>
              <a:rPr lang="ru-RU" sz="1400"/>
              <a:t> на </a:t>
            </a:r>
            <a:r>
              <a:rPr lang="ru-RU" sz="1400" err="1"/>
              <a:t>Мопасан</a:t>
            </a:r>
            <a:r>
              <a:rPr lang="ru-RU" sz="1400"/>
              <a:t> „</a:t>
            </a:r>
            <a:r>
              <a:rPr lang="ru-RU" sz="1400" err="1"/>
              <a:t>Лоената</a:t>
            </a:r>
            <a:r>
              <a:rPr lang="ru-RU" sz="1400"/>
              <a:t> топка“. По </a:t>
            </a:r>
            <a:r>
              <a:rPr lang="ru-RU" sz="1400" err="1"/>
              <a:t>същото</a:t>
            </a:r>
            <a:r>
              <a:rPr lang="ru-RU" sz="1400"/>
              <a:t> </a:t>
            </a:r>
            <a:r>
              <a:rPr lang="ru-RU" sz="1400" err="1"/>
              <a:t>време</a:t>
            </a:r>
            <a:r>
              <a:rPr lang="ru-RU" sz="1400"/>
              <a:t> </a:t>
            </a:r>
            <a:r>
              <a:rPr lang="ru-RU" sz="1400" err="1"/>
              <a:t>Мопасан</a:t>
            </a:r>
            <a:r>
              <a:rPr lang="ru-RU" sz="1400"/>
              <a:t>, </a:t>
            </a:r>
            <a:r>
              <a:rPr lang="ru-RU" sz="1400" err="1"/>
              <a:t>когото</a:t>
            </a:r>
            <a:r>
              <a:rPr lang="ru-RU" sz="1400"/>
              <a:t> Флобер цени </a:t>
            </a:r>
            <a:r>
              <a:rPr lang="ru-RU" sz="1400" err="1"/>
              <a:t>като</a:t>
            </a:r>
            <a:r>
              <a:rPr lang="ru-RU" sz="1400"/>
              <a:t> най-</a:t>
            </a:r>
            <a:r>
              <a:rPr lang="ru-RU" sz="1400" err="1"/>
              <a:t>даровития</a:t>
            </a:r>
            <a:r>
              <a:rPr lang="ru-RU" sz="1400"/>
              <a:t> свой ученик, </a:t>
            </a:r>
            <a:r>
              <a:rPr lang="ru-RU" sz="1400" err="1"/>
              <a:t>има</a:t>
            </a:r>
            <a:r>
              <a:rPr lang="ru-RU" sz="1400"/>
              <a:t> неприятности с </a:t>
            </a:r>
            <a:r>
              <a:rPr lang="ru-RU" sz="1400" err="1"/>
              <a:t>правосъдието</a:t>
            </a:r>
            <a:r>
              <a:rPr lang="ru-RU" sz="1400"/>
              <a:t> </a:t>
            </a:r>
            <a:r>
              <a:rPr lang="ru-RU" sz="1400" err="1"/>
              <a:t>заради</a:t>
            </a:r>
            <a:r>
              <a:rPr lang="ru-RU" sz="1400"/>
              <a:t> свое стихотворение и той </a:t>
            </a:r>
            <a:r>
              <a:rPr lang="ru-RU" sz="1400" err="1"/>
              <a:t>му</a:t>
            </a:r>
            <a:r>
              <a:rPr lang="ru-RU" sz="1400"/>
              <a:t> </a:t>
            </a:r>
            <a:r>
              <a:rPr lang="ru-RU" sz="1400" err="1"/>
              <a:t>отправя</a:t>
            </a:r>
            <a:r>
              <a:rPr lang="ru-RU" sz="1400"/>
              <a:t> </a:t>
            </a:r>
            <a:r>
              <a:rPr lang="ru-RU" sz="1400" err="1"/>
              <a:t>открито</a:t>
            </a:r>
            <a:r>
              <a:rPr lang="ru-RU" sz="1400"/>
              <a:t> </a:t>
            </a:r>
            <a:r>
              <a:rPr lang="ru-RU" sz="1400" err="1"/>
              <a:t>писмо</a:t>
            </a:r>
            <a:r>
              <a:rPr lang="ru-RU" sz="1400"/>
              <a:t> в знак на </a:t>
            </a:r>
            <a:r>
              <a:rPr lang="ru-RU" sz="1400" err="1"/>
              <a:t>подкрепа</a:t>
            </a:r>
            <a:r>
              <a:rPr lang="ru-RU" sz="1400"/>
              <a:t>.</a:t>
            </a:r>
          </a:p>
          <a:p>
            <a:pPr>
              <a:lnSpc>
                <a:spcPct val="90000"/>
              </a:lnSpc>
            </a:pPr>
            <a:r>
              <a:rPr lang="ru-RU" sz="1400" err="1"/>
              <a:t>През</a:t>
            </a:r>
            <a:r>
              <a:rPr lang="ru-RU" sz="1400"/>
              <a:t> </a:t>
            </a:r>
            <a:r>
              <a:rPr lang="ru-RU" sz="1400" err="1"/>
              <a:t>април</a:t>
            </a:r>
            <a:r>
              <a:rPr lang="ru-RU" sz="1400"/>
              <a:t> </a:t>
            </a:r>
            <a:r>
              <a:rPr lang="ru-RU" sz="1400" err="1"/>
              <a:t>Мопасан</a:t>
            </a:r>
            <a:r>
              <a:rPr lang="ru-RU" sz="1400"/>
              <a:t> </a:t>
            </a:r>
            <a:r>
              <a:rPr lang="ru-RU" sz="1400" err="1"/>
              <a:t>му</a:t>
            </a:r>
            <a:r>
              <a:rPr lang="ru-RU" sz="1400"/>
              <a:t> </a:t>
            </a:r>
            <a:r>
              <a:rPr lang="ru-RU" sz="1400" err="1"/>
              <a:t>изпраща</a:t>
            </a:r>
            <a:r>
              <a:rPr lang="ru-RU" sz="1400"/>
              <a:t> </a:t>
            </a:r>
            <a:r>
              <a:rPr lang="ru-RU" sz="1400" err="1"/>
              <a:t>книгата</a:t>
            </a:r>
            <a:r>
              <a:rPr lang="ru-RU" sz="1400"/>
              <a:t> си „</a:t>
            </a:r>
            <a:r>
              <a:rPr lang="ru-RU" sz="1400" err="1"/>
              <a:t>Стихове</a:t>
            </a:r>
            <a:r>
              <a:rPr lang="ru-RU" sz="1400"/>
              <a:t>“ с </a:t>
            </a:r>
            <a:r>
              <a:rPr lang="ru-RU" sz="1400" err="1"/>
              <a:t>посвещение</a:t>
            </a:r>
            <a:r>
              <a:rPr lang="ru-RU" sz="1400"/>
              <a:t>. В </a:t>
            </a:r>
            <a:r>
              <a:rPr lang="ru-RU" sz="1400" err="1"/>
              <a:t>началото</a:t>
            </a:r>
            <a:r>
              <a:rPr lang="ru-RU" sz="1400"/>
              <a:t> на май Флобер се </a:t>
            </a:r>
            <a:r>
              <a:rPr lang="ru-RU" sz="1400" err="1"/>
              <a:t>кани</a:t>
            </a:r>
            <a:r>
              <a:rPr lang="ru-RU" sz="1400"/>
              <a:t> да </a:t>
            </a:r>
            <a:r>
              <a:rPr lang="ru-RU" sz="1400" err="1"/>
              <a:t>отпътува</a:t>
            </a:r>
            <a:r>
              <a:rPr lang="ru-RU" sz="1400"/>
              <a:t> за Париж, но на </a:t>
            </a:r>
            <a:r>
              <a:rPr lang="ru-RU" sz="1400" err="1"/>
              <a:t>осми</a:t>
            </a:r>
            <a:r>
              <a:rPr lang="ru-RU" sz="1400"/>
              <a:t> май </a:t>
            </a:r>
            <a:r>
              <a:rPr lang="ru-RU" sz="1400" err="1"/>
              <a:t>получава</a:t>
            </a:r>
            <a:r>
              <a:rPr lang="ru-RU" sz="1400"/>
              <a:t> </a:t>
            </a:r>
            <a:r>
              <a:rPr lang="ru-RU" sz="1400" err="1"/>
              <a:t>мозъчен</a:t>
            </a:r>
            <a:r>
              <a:rPr lang="ru-RU" sz="1400"/>
              <a:t> </a:t>
            </a:r>
            <a:r>
              <a:rPr lang="ru-RU" sz="1400" err="1"/>
              <a:t>кръвоизлив</a:t>
            </a:r>
            <a:r>
              <a:rPr lang="ru-RU" sz="1400"/>
              <a:t> и за </a:t>
            </a:r>
            <a:r>
              <a:rPr lang="ru-RU" sz="1400" err="1"/>
              <a:t>няколко</a:t>
            </a:r>
            <a:r>
              <a:rPr lang="ru-RU" sz="1400"/>
              <a:t> часа </a:t>
            </a:r>
            <a:r>
              <a:rPr lang="ru-RU" sz="1400" err="1"/>
              <a:t>умира</a:t>
            </a:r>
            <a:r>
              <a:rPr lang="ru-RU" sz="1400"/>
              <a:t>.</a:t>
            </a:r>
          </a:p>
          <a:p>
            <a:pPr>
              <a:lnSpc>
                <a:spcPct val="90000"/>
              </a:lnSpc>
            </a:pPr>
            <a:r>
              <a:rPr lang="ru-RU" sz="1400" err="1"/>
              <a:t>Погребан</a:t>
            </a:r>
            <a:r>
              <a:rPr lang="ru-RU" sz="1400"/>
              <a:t> е в </a:t>
            </a:r>
            <a:r>
              <a:rPr lang="ru-RU" sz="1400" err="1"/>
              <a:t>градските</a:t>
            </a:r>
            <a:r>
              <a:rPr lang="ru-RU" sz="1400"/>
              <a:t> </a:t>
            </a:r>
            <a:r>
              <a:rPr lang="ru-RU" sz="1400" err="1"/>
              <a:t>гробища</a:t>
            </a:r>
            <a:r>
              <a:rPr lang="ru-RU" sz="1400"/>
              <a:t> на Руан на </a:t>
            </a:r>
            <a:r>
              <a:rPr lang="ru-RU" sz="1400" err="1"/>
              <a:t>единадесети</a:t>
            </a:r>
            <a:r>
              <a:rPr lang="ru-RU" sz="1400"/>
              <a:t> май. На 15.XII.1880 г. списание „</a:t>
            </a:r>
            <a:r>
              <a:rPr lang="ru-RU" sz="1400" err="1"/>
              <a:t>Нувел</a:t>
            </a:r>
            <a:r>
              <a:rPr lang="ru-RU" sz="1400"/>
              <a:t> </a:t>
            </a:r>
            <a:r>
              <a:rPr lang="ru-RU" sz="1400" err="1"/>
              <a:t>рьовю</a:t>
            </a:r>
            <a:r>
              <a:rPr lang="ru-RU" sz="1400"/>
              <a:t>“ </a:t>
            </a:r>
            <a:r>
              <a:rPr lang="ru-RU" sz="1400" err="1"/>
              <a:t>започва</a:t>
            </a:r>
            <a:r>
              <a:rPr lang="ru-RU" sz="1400"/>
              <a:t> </a:t>
            </a:r>
            <a:r>
              <a:rPr lang="ru-RU" sz="1400" err="1"/>
              <a:t>публикацията</a:t>
            </a:r>
            <a:r>
              <a:rPr lang="ru-RU" sz="1400"/>
              <a:t> на „Бувар и </a:t>
            </a:r>
            <a:r>
              <a:rPr lang="ru-RU" sz="1400" err="1"/>
              <a:t>Пекюше</a:t>
            </a:r>
            <a:r>
              <a:rPr lang="ru-RU" sz="1400"/>
              <a:t>“.</a:t>
            </a:r>
            <a:endParaRPr lang="bg-BG" sz="140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5B662D92-D62C-48B3-A9C4-728529F5EB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8681"/>
          <a:stretch/>
        </p:blipFill>
        <p:spPr>
          <a:xfrm>
            <a:off x="8669128" y="645106"/>
            <a:ext cx="1767375" cy="2541577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DEF2A053-62DC-4C3C-B361-1C9EBA226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402" y="3351275"/>
            <a:ext cx="3630825" cy="254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1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02D70AE-EF1D-46FB-A757-F044ACDA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bg-BG"/>
              <a:t>Авторът</a:t>
            </a:r>
            <a:endParaRPr lang="bg-BG" dirty="0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9BCAF1C-536A-48C8-B46F-377C0028B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ru-RU" sz="1700"/>
              <a:t> </a:t>
            </a:r>
            <a:r>
              <a:rPr lang="ru-RU" sz="1700" err="1"/>
              <a:t>Съдбовно</a:t>
            </a:r>
            <a:r>
              <a:rPr lang="ru-RU" sz="1700"/>
              <a:t> </a:t>
            </a:r>
            <a:r>
              <a:rPr lang="ru-RU" sz="1700" err="1"/>
              <a:t>отдаден</a:t>
            </a:r>
            <a:r>
              <a:rPr lang="ru-RU" sz="1700"/>
              <a:t> на </a:t>
            </a:r>
            <a:r>
              <a:rPr lang="ru-RU" sz="1700" err="1"/>
              <a:t>литературата</a:t>
            </a:r>
            <a:r>
              <a:rPr lang="ru-RU" sz="1700"/>
              <a:t>, не без известно чувство за </a:t>
            </a:r>
            <a:r>
              <a:rPr lang="ru-RU" sz="1700" err="1"/>
              <a:t>хумор</a:t>
            </a:r>
            <a:r>
              <a:rPr lang="ru-RU" sz="1700"/>
              <a:t> Флобер се определял </a:t>
            </a:r>
            <a:r>
              <a:rPr lang="ru-RU" sz="1700" err="1"/>
              <a:t>като</a:t>
            </a:r>
            <a:r>
              <a:rPr lang="ru-RU" sz="1700"/>
              <a:t> </a:t>
            </a:r>
            <a:r>
              <a:rPr lang="ru-RU" sz="1700" err="1"/>
              <a:t>човек</a:t>
            </a:r>
            <a:r>
              <a:rPr lang="ru-RU" sz="1700"/>
              <a:t> перо. По </a:t>
            </a:r>
            <a:r>
              <a:rPr lang="ru-RU" sz="1700" err="1"/>
              <a:t>негово</a:t>
            </a:r>
            <a:r>
              <a:rPr lang="ru-RU" sz="1700"/>
              <a:t> </a:t>
            </a:r>
            <a:r>
              <a:rPr lang="ru-RU" sz="1700" err="1"/>
              <a:t>време</a:t>
            </a:r>
            <a:r>
              <a:rPr lang="ru-RU" sz="1700"/>
              <a:t> </a:t>
            </a:r>
            <a:r>
              <a:rPr lang="ru-RU" sz="1700" err="1"/>
              <a:t>пишещата</a:t>
            </a:r>
            <a:r>
              <a:rPr lang="ru-RU" sz="1700"/>
              <a:t> машина вече е била изобретена в САЩ, но не е </a:t>
            </a:r>
            <a:r>
              <a:rPr lang="ru-RU" sz="1700" err="1"/>
              <a:t>още</a:t>
            </a:r>
            <a:r>
              <a:rPr lang="ru-RU" sz="1700"/>
              <a:t> </a:t>
            </a:r>
            <a:r>
              <a:rPr lang="ru-RU" sz="1700" err="1"/>
              <a:t>влязла</a:t>
            </a:r>
            <a:r>
              <a:rPr lang="ru-RU" sz="1700"/>
              <a:t> в широка </a:t>
            </a:r>
            <a:r>
              <a:rPr lang="ru-RU" sz="1700" err="1"/>
              <a:t>употреба</a:t>
            </a:r>
            <a:r>
              <a:rPr lang="ru-RU" sz="1700"/>
              <a:t>: Флобер </a:t>
            </a:r>
            <a:r>
              <a:rPr lang="ru-RU" sz="1700" err="1"/>
              <a:t>пишел</a:t>
            </a:r>
            <a:r>
              <a:rPr lang="ru-RU" sz="1700"/>
              <a:t> с добре подострено </a:t>
            </a:r>
            <a:r>
              <a:rPr lang="ru-RU" sz="1700" err="1"/>
              <a:t>гъше</a:t>
            </a:r>
            <a:r>
              <a:rPr lang="ru-RU" sz="1700"/>
              <a:t> перо, а </a:t>
            </a:r>
            <a:r>
              <a:rPr lang="ru-RU" sz="1700" err="1"/>
              <a:t>мастилницата</a:t>
            </a:r>
            <a:r>
              <a:rPr lang="ru-RU" sz="1700"/>
              <a:t>, в </a:t>
            </a:r>
            <a:r>
              <a:rPr lang="ru-RU" sz="1700" err="1"/>
              <a:t>която</a:t>
            </a:r>
            <a:r>
              <a:rPr lang="ru-RU" sz="1700"/>
              <a:t> </a:t>
            </a:r>
            <a:r>
              <a:rPr lang="ru-RU" sz="1700" err="1"/>
              <a:t>го</a:t>
            </a:r>
            <a:r>
              <a:rPr lang="ru-RU" sz="1700"/>
              <a:t> </a:t>
            </a:r>
            <a:r>
              <a:rPr lang="ru-RU" sz="1700" err="1"/>
              <a:t>топял</a:t>
            </a:r>
            <a:r>
              <a:rPr lang="ru-RU" sz="1700"/>
              <a:t>, </a:t>
            </a:r>
            <a:r>
              <a:rPr lang="ru-RU" sz="1700" err="1"/>
              <a:t>представлявала</a:t>
            </a:r>
            <a:r>
              <a:rPr lang="ru-RU" sz="1700"/>
              <a:t> жаба с </a:t>
            </a:r>
            <a:r>
              <a:rPr lang="ru-RU" sz="1700" err="1"/>
              <a:t>раззината</a:t>
            </a:r>
            <a:r>
              <a:rPr lang="ru-RU" sz="1700"/>
              <a:t> уста.</a:t>
            </a:r>
            <a:endParaRPr lang="bg-BG" sz="1700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0200C24A-402B-4F4B-8E2F-3C2628C754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22" r="2541" b="2"/>
          <a:stretch/>
        </p:blipFill>
        <p:spPr>
          <a:xfrm>
            <a:off x="4619543" y="10"/>
            <a:ext cx="7572457" cy="685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6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17E0938C-BE37-4513-97E2-1388386840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4" r="36346" b="-1"/>
          <a:stretch/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E9A71E6-4F95-4C60-A923-2ACD047A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bg-BG" sz="3200">
                <a:solidFill>
                  <a:srgbClr val="FEFFFF"/>
                </a:solidFill>
              </a:rPr>
              <a:t>Авторът 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763BA440-C924-46DB-A71E-748282592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770" y="2017668"/>
            <a:ext cx="3750205" cy="38578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500">
                <a:solidFill>
                  <a:schemeClr val="tx1">
                    <a:lumMod val="95000"/>
                    <a:lumOff val="5000"/>
                  </a:schemeClr>
                </a:solidFill>
              </a:rPr>
              <a:t> Като всеки забележителен новатор Гюстав Флобер е получил признание едва към края на живота си и то не е било в състояние да компенсира несгодите и неприятностите в личния му живот. Изключително взискателен към себе си и самокритичен, писателят дълго е „износвал“ творбите си. Романовите му шедьоври, които се броят на пръстите на едната ръка, са били писани всеки по около пет години, а последният му роман „Бувар и Пекюше“ останал недовършен поради преждевременната му смърт.</a:t>
            </a:r>
            <a:endParaRPr lang="bg-BG" sz="15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00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341DEF-81B7-4EEC-8909-6F2B6087D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5AC064-ADE7-4B0C-8245-B2F1EB5B8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37B7EBB-C9FD-4E5D-BD7F-BB6092F9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8B2AE09-B233-4FDA-B631-5206203CA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8F32931-9845-458F-B8F8-8E78CCEE7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48BE82D-39C4-48EF-997D-8BFA63F38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52DC9DE-9D71-4A37-B4FA-E42217110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47E097E-D860-4834-88D3-8BC8D65074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6A387B9-DEF4-466D-9126-83B19CE7B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54CD8CA-8183-40A6-AEF0-5DBAB801B9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A88D6FA-1489-4872-9E82-BAE278A57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7DE90D4-F72A-4FE4-862E-C424D270D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3D158C-2B8A-4243-A03E-63081E204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3129423-824E-4B81-A87E-447D1E3A8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9E48F8-A2B8-4478-8AC8-5E209D09A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0847DF35-E732-4994-9178-C716F67AC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4587982D-A0D3-4EE2-8CEF-37993A51E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BB673465-572A-42D0-BD59-7EC8540B5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A4FC5299-7FE6-4E03-8940-7DE35873E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86E2AF04-90CB-449E-AB7A-D10235983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C11C6385-7122-4AD4-AE84-D76BCB361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D487FA13-07EC-4E0F-B832-08E2BCC2F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9F4E74A1-DFE6-4E08-8F2F-B4BBEA92F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13CC4D3F-FA7A-4C14-BDC3-BC2BB704D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1B592E45-964E-4F95-9828-EFC8B12D5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BCE85C42-D558-4570-A659-2A22AE3F6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9EAFB9C6-4F7C-4206-9FAC-19FA84406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1DBF3BD-E8AC-4E27-BBC0-C91ECC082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/>
          </a:bodyPr>
          <a:lstStyle/>
          <a:p>
            <a:r>
              <a:rPr lang="bg-BG" dirty="0"/>
              <a:t>Авторът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11A4BE3-B040-48E2-8AC0-783C1FA5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2B22D258-32DB-4A09-A867-02C497F2B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088ACBE0-7B5B-46C3-9E88-FA56AE26A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61" r="18414"/>
          <a:stretch/>
        </p:blipFill>
        <p:spPr>
          <a:xfrm>
            <a:off x="20" y="1730"/>
            <a:ext cx="2720524" cy="6858000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0535313-1D29-473A-99DA-17AAD692C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67" y="2133600"/>
            <a:ext cx="6847944" cy="377762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/>
              <a:t>Трудното</a:t>
            </a:r>
            <a:r>
              <a:rPr lang="ru-RU" dirty="0"/>
              <a:t> </a:t>
            </a:r>
            <a:r>
              <a:rPr lang="ru-RU" dirty="0" err="1"/>
              <a:t>дете</a:t>
            </a:r>
            <a:r>
              <a:rPr lang="ru-RU" dirty="0"/>
              <a:t> Гюстав,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брат, </a:t>
            </a:r>
            <a:r>
              <a:rPr lang="ru-RU" dirty="0" err="1"/>
              <a:t>осем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</a:t>
            </a:r>
            <a:r>
              <a:rPr lang="ru-RU" dirty="0" err="1"/>
              <a:t>по-възрастен</a:t>
            </a:r>
            <a:r>
              <a:rPr lang="ru-RU" dirty="0"/>
              <a:t>, </a:t>
            </a:r>
            <a:r>
              <a:rPr lang="ru-RU" dirty="0" err="1"/>
              <a:t>комуто</a:t>
            </a:r>
            <a:r>
              <a:rPr lang="ru-RU" dirty="0"/>
              <a:t> </a:t>
            </a:r>
            <a:r>
              <a:rPr lang="ru-RU" dirty="0" err="1"/>
              <a:t>родителите</a:t>
            </a:r>
            <a:r>
              <a:rPr lang="ru-RU" dirty="0"/>
              <a:t> </a:t>
            </a:r>
            <a:r>
              <a:rPr lang="ru-RU" dirty="0" err="1"/>
              <a:t>възлагат</a:t>
            </a:r>
            <a:r>
              <a:rPr lang="ru-RU" dirty="0"/>
              <a:t> </a:t>
            </a:r>
            <a:r>
              <a:rPr lang="ru-RU" dirty="0" err="1"/>
              <a:t>всичките</a:t>
            </a:r>
            <a:r>
              <a:rPr lang="ru-RU" dirty="0"/>
              <a:t> си </a:t>
            </a:r>
            <a:r>
              <a:rPr lang="ru-RU" dirty="0" err="1"/>
              <a:t>надежди</a:t>
            </a:r>
            <a:r>
              <a:rPr lang="ru-RU" dirty="0"/>
              <a:t> и амбиции, </a:t>
            </a:r>
            <a:r>
              <a:rPr lang="ru-RU" dirty="0" err="1"/>
              <a:t>решава</a:t>
            </a:r>
            <a:r>
              <a:rPr lang="ru-RU" dirty="0"/>
              <a:t> </a:t>
            </a:r>
            <a:r>
              <a:rPr lang="ru-RU" dirty="0" err="1"/>
              <a:t>още</a:t>
            </a:r>
            <a:r>
              <a:rPr lang="ru-RU" dirty="0"/>
              <a:t> от </a:t>
            </a:r>
            <a:r>
              <a:rPr lang="ru-RU" dirty="0" err="1"/>
              <a:t>малък</a:t>
            </a:r>
            <a:r>
              <a:rPr lang="ru-RU" dirty="0"/>
              <a:t> да стане </a:t>
            </a:r>
            <a:r>
              <a:rPr lang="ru-RU" dirty="0" err="1"/>
              <a:t>писател</a:t>
            </a:r>
            <a:r>
              <a:rPr lang="ru-RU" dirty="0"/>
              <a:t>. Един от </a:t>
            </a:r>
            <a:r>
              <a:rPr lang="ru-RU" dirty="0" err="1"/>
              <a:t>изследователите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находчиво </a:t>
            </a:r>
            <a:r>
              <a:rPr lang="ru-RU" dirty="0" err="1"/>
              <a:t>отбелязва</a:t>
            </a:r>
            <a:r>
              <a:rPr lang="ru-RU" dirty="0"/>
              <a:t>, че той е </a:t>
            </a:r>
            <a:r>
              <a:rPr lang="ru-RU" dirty="0" err="1"/>
              <a:t>открил</a:t>
            </a:r>
            <a:r>
              <a:rPr lang="ru-RU" dirty="0"/>
              <a:t> сюжет, за </a:t>
            </a:r>
            <a:r>
              <a:rPr lang="ru-RU" dirty="0" err="1"/>
              <a:t>който</a:t>
            </a:r>
            <a:r>
              <a:rPr lang="ru-RU" dirty="0"/>
              <a:t> един </a:t>
            </a:r>
            <a:r>
              <a:rPr lang="ru-RU" dirty="0" err="1"/>
              <a:t>писателски</a:t>
            </a:r>
            <a:r>
              <a:rPr lang="ru-RU" dirty="0"/>
              <a:t> живот не би </a:t>
            </a:r>
            <a:r>
              <a:rPr lang="ru-RU" dirty="0" err="1"/>
              <a:t>стигнал</a:t>
            </a:r>
            <a:r>
              <a:rPr lang="ru-RU" dirty="0"/>
              <a:t>, за да </a:t>
            </a:r>
            <a:r>
              <a:rPr lang="ru-RU" dirty="0" err="1"/>
              <a:t>бъде</a:t>
            </a:r>
            <a:r>
              <a:rPr lang="ru-RU" dirty="0"/>
              <a:t> </a:t>
            </a:r>
            <a:r>
              <a:rPr lang="ru-RU" dirty="0" err="1"/>
              <a:t>изчерпан</a:t>
            </a:r>
            <a:r>
              <a:rPr lang="ru-RU" dirty="0"/>
              <a:t> – </a:t>
            </a:r>
            <a:r>
              <a:rPr lang="ru-RU" dirty="0" err="1"/>
              <a:t>глупостта</a:t>
            </a:r>
            <a:r>
              <a:rPr lang="ru-RU" dirty="0"/>
              <a:t>. Едва </a:t>
            </a:r>
            <a:r>
              <a:rPr lang="ru-RU" dirty="0" err="1"/>
              <a:t>деветгодишен</a:t>
            </a:r>
            <a:r>
              <a:rPr lang="ru-RU" dirty="0"/>
              <a:t>, </a:t>
            </a:r>
            <a:r>
              <a:rPr lang="ru-RU" dirty="0" err="1"/>
              <a:t>бъдещият</a:t>
            </a:r>
            <a:r>
              <a:rPr lang="ru-RU" dirty="0"/>
              <a:t> велик </a:t>
            </a:r>
            <a:r>
              <a:rPr lang="ru-RU" dirty="0" err="1"/>
              <a:t>писател</a:t>
            </a:r>
            <a:r>
              <a:rPr lang="ru-RU" dirty="0"/>
              <a:t> </a:t>
            </a:r>
            <a:r>
              <a:rPr lang="ru-RU" dirty="0" err="1"/>
              <a:t>споделя</a:t>
            </a:r>
            <a:r>
              <a:rPr lang="ru-RU" dirty="0"/>
              <a:t> в </a:t>
            </a:r>
            <a:r>
              <a:rPr lang="ru-RU" dirty="0" err="1"/>
              <a:t>писмо</a:t>
            </a:r>
            <a:r>
              <a:rPr lang="ru-RU" dirty="0"/>
              <a:t> до свой </a:t>
            </a:r>
            <a:r>
              <a:rPr lang="ru-RU" dirty="0" err="1"/>
              <a:t>приятел</a:t>
            </a:r>
            <a:r>
              <a:rPr lang="ru-RU" dirty="0"/>
              <a:t>: „Понеже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една</a:t>
            </a:r>
            <a:r>
              <a:rPr lang="ru-RU" dirty="0"/>
              <a:t> госпожа,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/>
              <a:t>идва</a:t>
            </a:r>
            <a:r>
              <a:rPr lang="ru-RU" dirty="0"/>
              <a:t> при </a:t>
            </a:r>
            <a:r>
              <a:rPr lang="ru-RU" dirty="0" err="1"/>
              <a:t>татко</a:t>
            </a:r>
            <a:r>
              <a:rPr lang="ru-RU" dirty="0"/>
              <a:t> и ни </a:t>
            </a:r>
            <a:r>
              <a:rPr lang="ru-RU" dirty="0" err="1"/>
              <a:t>разправя</a:t>
            </a:r>
            <a:r>
              <a:rPr lang="ru-RU" dirty="0"/>
              <a:t> </a:t>
            </a:r>
            <a:r>
              <a:rPr lang="ru-RU" dirty="0" err="1"/>
              <a:t>винаги</a:t>
            </a:r>
            <a:r>
              <a:rPr lang="ru-RU" dirty="0"/>
              <a:t> глупости, аз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ги</a:t>
            </a:r>
            <a:r>
              <a:rPr lang="ru-RU" dirty="0"/>
              <a:t> </a:t>
            </a:r>
            <a:r>
              <a:rPr lang="ru-RU" dirty="0" err="1"/>
              <a:t>опиша</a:t>
            </a:r>
            <a:r>
              <a:rPr lang="ru-RU" dirty="0"/>
              <a:t>...“</a:t>
            </a:r>
            <a:endParaRPr lang="bg-BG" dirty="0"/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BA86E16D-6616-48AF-A64D-4BA8DB368562}"/>
              </a:ext>
            </a:extLst>
          </p:cNvPr>
          <p:cNvSpPr txBox="1"/>
          <p:nvPr/>
        </p:nvSpPr>
        <p:spPr>
          <a:xfrm>
            <a:off x="3242060" y="6503797"/>
            <a:ext cx="4626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Ашиль</a:t>
            </a:r>
            <a:r>
              <a:rPr lang="ru-RU" dirty="0"/>
              <a:t> </a:t>
            </a:r>
            <a:r>
              <a:rPr lang="ru-RU" dirty="0" err="1"/>
              <a:t>Клеофас</a:t>
            </a:r>
            <a:r>
              <a:rPr lang="ru-RU" dirty="0"/>
              <a:t> Флобер, отец Гюстава. Гравюра. XIX в.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71465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235DCA4-470A-4569-B9AB-F3C117C69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bg-BG" dirty="0"/>
              <a:t>Авторът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7E0D3410-AFFA-40B8-964F-EDC1053A5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25362"/>
            <a:ext cx="5835121" cy="3785860"/>
          </a:xfrm>
        </p:spPr>
        <p:txBody>
          <a:bodyPr>
            <a:normAutofit/>
          </a:bodyPr>
          <a:lstStyle/>
          <a:p>
            <a:r>
              <a:rPr lang="ru-RU" dirty="0"/>
              <a:t>Роден е на 12 </a:t>
            </a:r>
            <a:r>
              <a:rPr lang="ru-RU" dirty="0" err="1"/>
              <a:t>декември</a:t>
            </a:r>
            <a:r>
              <a:rPr lang="ru-RU" dirty="0"/>
              <a:t> 1821 г. в Руан в </a:t>
            </a:r>
            <a:r>
              <a:rPr lang="ru-RU" dirty="0" err="1"/>
              <a:t>семейството</a:t>
            </a:r>
            <a:r>
              <a:rPr lang="ru-RU" dirty="0"/>
              <a:t> на </a:t>
            </a:r>
            <a:r>
              <a:rPr lang="ru-RU" dirty="0" err="1"/>
              <a:t>Ашил-Клеофас</a:t>
            </a:r>
            <a:r>
              <a:rPr lang="ru-RU" dirty="0"/>
              <a:t> Флобер, хирург и </a:t>
            </a:r>
            <a:r>
              <a:rPr lang="ru-RU" dirty="0" err="1"/>
              <a:t>главен</a:t>
            </a:r>
            <a:r>
              <a:rPr lang="ru-RU" dirty="0"/>
              <a:t> </a:t>
            </a:r>
            <a:r>
              <a:rPr lang="ru-RU" dirty="0" err="1"/>
              <a:t>лекар</a:t>
            </a:r>
            <a:r>
              <a:rPr lang="ru-RU" dirty="0"/>
              <a:t> на </a:t>
            </a:r>
            <a:r>
              <a:rPr lang="ru-RU" dirty="0" err="1"/>
              <a:t>болницата</a:t>
            </a:r>
            <a:r>
              <a:rPr lang="ru-RU" dirty="0"/>
              <a:t> в Руан. Майка </a:t>
            </a:r>
            <a:r>
              <a:rPr lang="ru-RU" dirty="0" err="1"/>
              <a:t>му</a:t>
            </a:r>
            <a:r>
              <a:rPr lang="ru-RU" dirty="0"/>
              <a:t> Жюстин-Каролин </a:t>
            </a:r>
            <a:r>
              <a:rPr lang="ru-RU" dirty="0" err="1"/>
              <a:t>Фльорио</a:t>
            </a:r>
            <a:r>
              <a:rPr lang="ru-RU" dirty="0"/>
              <a:t> е нормандка и е от </a:t>
            </a:r>
            <a:r>
              <a:rPr lang="ru-RU" dirty="0" err="1"/>
              <a:t>лекарско</a:t>
            </a:r>
            <a:r>
              <a:rPr lang="ru-RU" dirty="0"/>
              <a:t> семейство. Гюстав е </a:t>
            </a:r>
            <a:r>
              <a:rPr lang="ru-RU" dirty="0" err="1"/>
              <a:t>петото</a:t>
            </a:r>
            <a:r>
              <a:rPr lang="ru-RU" dirty="0"/>
              <a:t> </a:t>
            </a:r>
            <a:r>
              <a:rPr lang="ru-RU" dirty="0" err="1"/>
              <a:t>дете</a:t>
            </a:r>
            <a:r>
              <a:rPr lang="ru-RU" dirty="0"/>
              <a:t> на </a:t>
            </a:r>
            <a:r>
              <a:rPr lang="ru-RU" dirty="0" err="1"/>
              <a:t>семейството</a:t>
            </a:r>
            <a:r>
              <a:rPr lang="ru-RU" dirty="0"/>
              <a:t>, </a:t>
            </a:r>
            <a:r>
              <a:rPr lang="ru-RU" dirty="0" err="1"/>
              <a:t>подир</a:t>
            </a:r>
            <a:r>
              <a:rPr lang="ru-RU" dirty="0"/>
              <a:t> </a:t>
            </a:r>
            <a:r>
              <a:rPr lang="ru-RU" dirty="0" err="1"/>
              <a:t>което</a:t>
            </a:r>
            <a:r>
              <a:rPr lang="ru-RU" dirty="0"/>
              <a:t> след три </a:t>
            </a:r>
            <a:r>
              <a:rPr lang="ru-RU" dirty="0" err="1"/>
              <a:t>години</a:t>
            </a:r>
            <a:r>
              <a:rPr lang="ru-RU" dirty="0"/>
              <a:t> се </a:t>
            </a:r>
            <a:r>
              <a:rPr lang="ru-RU" dirty="0" err="1"/>
              <a:t>ражда</a:t>
            </a:r>
            <a:r>
              <a:rPr lang="ru-RU" dirty="0"/>
              <a:t> </a:t>
            </a:r>
            <a:r>
              <a:rPr lang="ru-RU" dirty="0" err="1"/>
              <a:t>още</a:t>
            </a:r>
            <a:r>
              <a:rPr lang="ru-RU" dirty="0"/>
              <a:t> </a:t>
            </a:r>
            <a:r>
              <a:rPr lang="ru-RU" dirty="0" err="1"/>
              <a:t>едно</a:t>
            </a:r>
            <a:r>
              <a:rPr lang="ru-RU" dirty="0"/>
              <a:t> </a:t>
            </a:r>
            <a:r>
              <a:rPr lang="ru-RU" dirty="0" err="1"/>
              <a:t>момиче</a:t>
            </a:r>
            <a:r>
              <a:rPr lang="ru-RU" dirty="0"/>
              <a:t>. От </a:t>
            </a:r>
            <a:r>
              <a:rPr lang="ru-RU" dirty="0" err="1"/>
              <a:t>шестте</a:t>
            </a:r>
            <a:r>
              <a:rPr lang="ru-RU" dirty="0"/>
              <a:t> </a:t>
            </a:r>
            <a:r>
              <a:rPr lang="ru-RU" dirty="0" err="1"/>
              <a:t>деца</a:t>
            </a:r>
            <a:r>
              <a:rPr lang="ru-RU" dirty="0"/>
              <a:t> до </a:t>
            </a:r>
            <a:r>
              <a:rPr lang="ru-RU" dirty="0" err="1"/>
              <a:t>зряла</a:t>
            </a:r>
            <a:r>
              <a:rPr lang="ru-RU" dirty="0"/>
              <a:t> </a:t>
            </a:r>
            <a:r>
              <a:rPr lang="ru-RU" dirty="0" err="1"/>
              <a:t>възраст</a:t>
            </a:r>
            <a:r>
              <a:rPr lang="ru-RU" dirty="0"/>
              <a:t> </a:t>
            </a:r>
            <a:r>
              <a:rPr lang="ru-RU" dirty="0" err="1"/>
              <a:t>достигат</a:t>
            </a:r>
            <a:r>
              <a:rPr lang="ru-RU" dirty="0"/>
              <a:t> само Гюстав и </a:t>
            </a:r>
            <a:r>
              <a:rPr lang="ru-RU" dirty="0" err="1"/>
              <a:t>по-големият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брат </a:t>
            </a:r>
            <a:r>
              <a:rPr lang="ru-RU" dirty="0" err="1"/>
              <a:t>Ашил</a:t>
            </a:r>
            <a:r>
              <a:rPr lang="ru-RU" dirty="0"/>
              <a:t>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по-късно</a:t>
            </a:r>
            <a:r>
              <a:rPr lang="ru-RU" dirty="0"/>
              <a:t> </a:t>
            </a:r>
            <a:r>
              <a:rPr lang="ru-RU" dirty="0" err="1"/>
              <a:t>наследява</a:t>
            </a:r>
            <a:r>
              <a:rPr lang="ru-RU" dirty="0"/>
              <a:t> </a:t>
            </a:r>
            <a:r>
              <a:rPr lang="ru-RU" dirty="0" err="1"/>
              <a:t>професията</a:t>
            </a:r>
            <a:r>
              <a:rPr lang="ru-RU" dirty="0"/>
              <a:t> и </a:t>
            </a:r>
            <a:r>
              <a:rPr lang="ru-RU" dirty="0" err="1"/>
              <a:t>мястото</a:t>
            </a:r>
            <a:r>
              <a:rPr lang="ru-RU" dirty="0"/>
              <a:t> на </a:t>
            </a:r>
            <a:r>
              <a:rPr lang="ru-RU" dirty="0" err="1"/>
              <a:t>баща</a:t>
            </a:r>
            <a:r>
              <a:rPr lang="ru-RU" dirty="0"/>
              <a:t> си.</a:t>
            </a:r>
            <a:endParaRPr lang="bg-BG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59557FB9-F5EC-4DC3-B402-9DEF1990AA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4" r="5" b="5"/>
          <a:stretch/>
        </p:blipFill>
        <p:spPr>
          <a:xfrm>
            <a:off x="8631452" y="2129586"/>
            <a:ext cx="2873159" cy="3737814"/>
          </a:xfrm>
          <a:prstGeom prst="rect">
            <a:avLst/>
          </a:prstGeom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9E97DE47-1A3D-4299-AAB1-43DC6E20E3D4}"/>
              </a:ext>
            </a:extLst>
          </p:cNvPr>
          <p:cNvSpPr txBox="1"/>
          <p:nvPr/>
        </p:nvSpPr>
        <p:spPr>
          <a:xfrm>
            <a:off x="7128588" y="6363478"/>
            <a:ext cx="464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Анна Жюстина Каролина Флобер, мать Гюстава. Гравюра. XIX в.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6592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5303F1-AF94-4311-B5EF-A9C5F6D18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E0C6DE2-DFEF-43BE-A7D0-AFC1A6DA1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6574536" cy="1259894"/>
          </a:xfrm>
        </p:spPr>
        <p:txBody>
          <a:bodyPr>
            <a:normAutofit/>
          </a:bodyPr>
          <a:lstStyle/>
          <a:p>
            <a:r>
              <a:rPr lang="bg-BG" dirty="0"/>
              <a:t>Авторът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310D98-E16D-4AA1-8834-28F2202C0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166BD9A0-5E19-499F-8C7E-298146C5D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133600"/>
            <a:ext cx="6574535" cy="3759253"/>
          </a:xfrm>
        </p:spPr>
        <p:txBody>
          <a:bodyPr>
            <a:normAutofit/>
          </a:bodyPr>
          <a:lstStyle/>
          <a:p>
            <a:r>
              <a:rPr lang="ru-RU" dirty="0"/>
              <a:t> В </a:t>
            </a:r>
            <a:r>
              <a:rPr lang="ru-RU" dirty="0" err="1"/>
              <a:t>книгата</a:t>
            </a:r>
            <a:r>
              <a:rPr lang="ru-RU" dirty="0"/>
              <a:t> на Дж. </a:t>
            </a:r>
            <a:r>
              <a:rPr lang="ru-RU" dirty="0" err="1"/>
              <a:t>Барне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годината</a:t>
            </a:r>
            <a:r>
              <a:rPr lang="ru-RU" dirty="0"/>
              <a:t> 1822 след </a:t>
            </a:r>
            <a:r>
              <a:rPr lang="ru-RU" dirty="0" err="1"/>
              <a:t>смъртта</a:t>
            </a:r>
            <a:r>
              <a:rPr lang="ru-RU" dirty="0"/>
              <a:t> на един от </a:t>
            </a:r>
            <a:r>
              <a:rPr lang="ru-RU" dirty="0" err="1"/>
              <a:t>невръстните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</a:t>
            </a:r>
            <a:r>
              <a:rPr lang="ru-RU" dirty="0" err="1"/>
              <a:t>братя</a:t>
            </a:r>
            <a:r>
              <a:rPr lang="ru-RU" dirty="0"/>
              <a:t> е </a:t>
            </a:r>
            <a:r>
              <a:rPr lang="ru-RU" dirty="0" err="1"/>
              <a:t>отбелязано</a:t>
            </a:r>
            <a:r>
              <a:rPr lang="ru-RU" dirty="0"/>
              <a:t>: „Брат </a:t>
            </a:r>
            <a:r>
              <a:rPr lang="ru-RU" dirty="0" err="1"/>
              <a:t>му</a:t>
            </a:r>
            <a:r>
              <a:rPr lang="ru-RU" dirty="0"/>
              <a:t> Гюстав, </a:t>
            </a:r>
            <a:r>
              <a:rPr lang="ru-RU" dirty="0" err="1"/>
              <a:t>роден</a:t>
            </a:r>
            <a:r>
              <a:rPr lang="ru-RU" dirty="0"/>
              <a:t> между две погребения, е </a:t>
            </a:r>
            <a:r>
              <a:rPr lang="ru-RU" dirty="0" err="1"/>
              <a:t>болнав</a:t>
            </a:r>
            <a:r>
              <a:rPr lang="ru-RU" dirty="0"/>
              <a:t> и никой не се </a:t>
            </a:r>
            <a:r>
              <a:rPr lang="ru-RU" dirty="0" err="1"/>
              <a:t>надява</a:t>
            </a:r>
            <a:r>
              <a:rPr lang="ru-RU" dirty="0"/>
              <a:t>, че </a:t>
            </a:r>
            <a:r>
              <a:rPr lang="ru-RU" dirty="0" err="1"/>
              <a:t>ще</a:t>
            </a:r>
            <a:r>
              <a:rPr lang="ru-RU" dirty="0"/>
              <a:t> живее </a:t>
            </a:r>
            <a:r>
              <a:rPr lang="ru-RU" dirty="0" err="1"/>
              <a:t>дълго</a:t>
            </a:r>
            <a:r>
              <a:rPr lang="ru-RU" dirty="0"/>
              <a:t>. Доктор Флобер </a:t>
            </a:r>
            <a:r>
              <a:rPr lang="ru-RU" dirty="0" err="1"/>
              <a:t>купува</a:t>
            </a:r>
            <a:r>
              <a:rPr lang="ru-RU" dirty="0"/>
              <a:t> </a:t>
            </a:r>
            <a:r>
              <a:rPr lang="ru-RU" dirty="0" err="1"/>
              <a:t>семеен</a:t>
            </a:r>
            <a:r>
              <a:rPr lang="ru-RU" dirty="0"/>
              <a:t> </a:t>
            </a:r>
            <a:r>
              <a:rPr lang="ru-RU" dirty="0" err="1"/>
              <a:t>парцел</a:t>
            </a:r>
            <a:r>
              <a:rPr lang="ru-RU" dirty="0"/>
              <a:t> в </a:t>
            </a:r>
            <a:r>
              <a:rPr lang="ru-RU" dirty="0" err="1"/>
              <a:t>руанското</a:t>
            </a:r>
            <a:r>
              <a:rPr lang="ru-RU" dirty="0"/>
              <a:t> </a:t>
            </a:r>
            <a:r>
              <a:rPr lang="ru-RU" dirty="0" err="1"/>
              <a:t>гробище</a:t>
            </a:r>
            <a:r>
              <a:rPr lang="ru-RU" dirty="0"/>
              <a:t>, </a:t>
            </a:r>
            <a:r>
              <a:rPr lang="ru-RU" dirty="0" err="1"/>
              <a:t>където</a:t>
            </a:r>
            <a:r>
              <a:rPr lang="ru-RU" dirty="0"/>
              <a:t> </a:t>
            </a:r>
            <a:r>
              <a:rPr lang="ru-RU" dirty="0" err="1"/>
              <a:t>изкопава</a:t>
            </a:r>
            <a:r>
              <a:rPr lang="ru-RU" dirty="0"/>
              <a:t> </a:t>
            </a:r>
            <a:r>
              <a:rPr lang="ru-RU" dirty="0" err="1"/>
              <a:t>малко</a:t>
            </a:r>
            <a:r>
              <a:rPr lang="ru-RU" dirty="0"/>
              <a:t> </a:t>
            </a:r>
            <a:r>
              <a:rPr lang="ru-RU" dirty="0" err="1"/>
              <a:t>гробче</a:t>
            </a:r>
            <a:r>
              <a:rPr lang="ru-RU" dirty="0"/>
              <a:t> за Гюстав. Но </a:t>
            </a:r>
            <a:r>
              <a:rPr lang="ru-RU" dirty="0" err="1"/>
              <a:t>неочаквано</a:t>
            </a:r>
            <a:r>
              <a:rPr lang="ru-RU" dirty="0"/>
              <a:t> за </a:t>
            </a:r>
            <a:r>
              <a:rPr lang="ru-RU" dirty="0" err="1"/>
              <a:t>всички</a:t>
            </a:r>
            <a:r>
              <a:rPr lang="ru-RU" dirty="0"/>
              <a:t> той </a:t>
            </a:r>
            <a:r>
              <a:rPr lang="ru-RU" dirty="0" err="1"/>
              <a:t>оживява</a:t>
            </a:r>
            <a:r>
              <a:rPr lang="ru-RU" dirty="0"/>
              <a:t>. </a:t>
            </a:r>
            <a:r>
              <a:rPr lang="ru-RU" dirty="0" err="1"/>
              <a:t>Оказва</a:t>
            </a:r>
            <a:r>
              <a:rPr lang="ru-RU" dirty="0"/>
              <a:t> се </a:t>
            </a:r>
            <a:r>
              <a:rPr lang="ru-RU" dirty="0" err="1"/>
              <a:t>мудно</a:t>
            </a:r>
            <a:r>
              <a:rPr lang="ru-RU" dirty="0"/>
              <a:t> </a:t>
            </a:r>
            <a:r>
              <a:rPr lang="ru-RU" dirty="0" err="1"/>
              <a:t>дете</a:t>
            </a:r>
            <a:r>
              <a:rPr lang="ru-RU" dirty="0"/>
              <a:t> с глуповато </a:t>
            </a:r>
            <a:r>
              <a:rPr lang="ru-RU" dirty="0" err="1"/>
              <a:t>изражение</a:t>
            </a:r>
            <a:r>
              <a:rPr lang="ru-RU" dirty="0"/>
              <a:t>,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часове</a:t>
            </a:r>
            <a:r>
              <a:rPr lang="ru-RU" dirty="0"/>
              <a:t> </a:t>
            </a:r>
            <a:r>
              <a:rPr lang="ru-RU" dirty="0" err="1"/>
              <a:t>наред</a:t>
            </a:r>
            <a:r>
              <a:rPr lang="ru-RU" dirty="0"/>
              <a:t> седи кротко с </a:t>
            </a:r>
            <a:r>
              <a:rPr lang="ru-RU" dirty="0" err="1"/>
              <a:t>пръст</a:t>
            </a:r>
            <a:r>
              <a:rPr lang="ru-RU" dirty="0"/>
              <a:t> в </a:t>
            </a:r>
            <a:r>
              <a:rPr lang="ru-RU" dirty="0" err="1"/>
              <a:t>устата</a:t>
            </a:r>
            <a:r>
              <a:rPr lang="ru-RU" dirty="0"/>
              <a:t>. За Сартр той е „</a:t>
            </a:r>
            <a:r>
              <a:rPr lang="ru-RU" dirty="0" err="1"/>
              <a:t>идиотът</a:t>
            </a:r>
            <a:r>
              <a:rPr lang="ru-RU" dirty="0"/>
              <a:t> в </a:t>
            </a:r>
            <a:r>
              <a:rPr lang="ru-RU" dirty="0" err="1"/>
              <a:t>семейството</a:t>
            </a:r>
            <a:r>
              <a:rPr lang="ru-RU" dirty="0"/>
              <a:t>“. (Прев. Д. </a:t>
            </a:r>
            <a:r>
              <a:rPr lang="ru-RU" dirty="0" err="1"/>
              <a:t>Кондева</a:t>
            </a:r>
            <a:r>
              <a:rPr lang="ru-RU" dirty="0"/>
              <a:t>)</a:t>
            </a:r>
          </a:p>
          <a:p>
            <a:endParaRPr lang="bg-BG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D25692BC-4BB2-469F-9ABB-B53BFEB49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088" y="749071"/>
            <a:ext cx="3981455" cy="5039816"/>
          </a:xfrm>
          <a:prstGeom prst="rect">
            <a:avLst/>
          </a:prstGeom>
        </p:spPr>
      </p:pic>
      <p:sp>
        <p:nvSpPr>
          <p:cNvPr id="13" name="Freeform 10">
            <a:extLst>
              <a:ext uri="{FF2B5EF4-FFF2-40B4-BE49-F238E27FC236}">
                <a16:creationId xmlns:a16="http://schemas.microsoft.com/office/drawing/2014/main" id="{5B65E675-687B-4B31-9CB4-880C46205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C01202A5-0F75-4B3A-A984-579A6E13A4EF}"/>
              </a:ext>
            </a:extLst>
          </p:cNvPr>
          <p:cNvSpPr txBox="1"/>
          <p:nvPr/>
        </p:nvSpPr>
        <p:spPr>
          <a:xfrm>
            <a:off x="3564294" y="5788887"/>
            <a:ext cx="4125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Гюстав Флобер в детстве. Гравюра Э. Г. Ланглуа. 1830 г.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46130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D27D0B-B236-43E0-84ED-24198D786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5BD1582-6123-4102-AEB1-B5CFF6E9F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bg-BG" dirty="0"/>
              <a:t>Авторът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47E887-C87E-4D8A-9840-6D0718819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C896EA1-F9E4-4460-A0C3-9389524E5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r>
              <a:rPr lang="ru-RU" dirty="0"/>
              <a:t> В </a:t>
            </a:r>
            <a:r>
              <a:rPr lang="ru-RU" dirty="0" err="1"/>
              <a:t>началото</a:t>
            </a:r>
            <a:r>
              <a:rPr lang="ru-RU" dirty="0"/>
              <a:t> на 1832 г. Гюстав </a:t>
            </a:r>
            <a:r>
              <a:rPr lang="ru-RU" dirty="0" err="1"/>
              <a:t>постъпва</a:t>
            </a:r>
            <a:r>
              <a:rPr lang="ru-RU" dirty="0"/>
              <a:t> в </a:t>
            </a:r>
            <a:r>
              <a:rPr lang="ru-RU" dirty="0" err="1"/>
              <a:t>Кралския</a:t>
            </a:r>
            <a:r>
              <a:rPr lang="ru-RU" dirty="0"/>
              <a:t> </a:t>
            </a:r>
            <a:r>
              <a:rPr lang="ru-RU" dirty="0" err="1"/>
              <a:t>колеж</a:t>
            </a:r>
            <a:r>
              <a:rPr lang="ru-RU" dirty="0"/>
              <a:t> в Руан, </a:t>
            </a:r>
            <a:r>
              <a:rPr lang="ru-RU" dirty="0" err="1"/>
              <a:t>където</a:t>
            </a:r>
            <a:r>
              <a:rPr lang="ru-RU" dirty="0"/>
              <a:t> е </a:t>
            </a:r>
            <a:r>
              <a:rPr lang="ru-RU" dirty="0" err="1"/>
              <a:t>редовен</a:t>
            </a:r>
            <a:r>
              <a:rPr lang="ru-RU" dirty="0"/>
              <a:t> ученик до 1838 г., а след </a:t>
            </a:r>
            <a:r>
              <a:rPr lang="ru-RU" dirty="0" err="1"/>
              <a:t>това</a:t>
            </a:r>
            <a:r>
              <a:rPr lang="ru-RU" dirty="0"/>
              <a:t> – до </a:t>
            </a:r>
            <a:r>
              <a:rPr lang="ru-RU" dirty="0" err="1"/>
              <a:t>завършването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1840 г. – </a:t>
            </a:r>
            <a:r>
              <a:rPr lang="ru-RU" dirty="0" err="1"/>
              <a:t>задочник</a:t>
            </a:r>
            <a:r>
              <a:rPr lang="ru-RU" dirty="0"/>
              <a:t>. </a:t>
            </a:r>
            <a:r>
              <a:rPr lang="ru-RU" dirty="0" err="1"/>
              <a:t>Започва</a:t>
            </a:r>
            <a:r>
              <a:rPr lang="ru-RU" dirty="0"/>
              <a:t> да </a:t>
            </a:r>
            <a:r>
              <a:rPr lang="ru-RU" dirty="0" err="1"/>
              <a:t>пише</a:t>
            </a:r>
            <a:r>
              <a:rPr lang="ru-RU" dirty="0"/>
              <a:t> </a:t>
            </a:r>
            <a:r>
              <a:rPr lang="ru-RU" dirty="0" err="1"/>
              <a:t>още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1835 г., </a:t>
            </a:r>
            <a:r>
              <a:rPr lang="ru-RU" dirty="0" err="1"/>
              <a:t>като</a:t>
            </a:r>
            <a:r>
              <a:rPr lang="ru-RU" dirty="0"/>
              <a:t> по </a:t>
            </a:r>
            <a:r>
              <a:rPr lang="ru-RU" dirty="0" err="1"/>
              <a:t>едно</a:t>
            </a:r>
            <a:r>
              <a:rPr lang="ru-RU" dirty="0"/>
              <a:t> </a:t>
            </a:r>
            <a:r>
              <a:rPr lang="ru-RU" dirty="0" err="1"/>
              <a:t>време</a:t>
            </a:r>
            <a:r>
              <a:rPr lang="ru-RU" dirty="0"/>
              <a:t> </a:t>
            </a:r>
            <a:r>
              <a:rPr lang="ru-RU" dirty="0" err="1"/>
              <a:t>редактира</a:t>
            </a:r>
            <a:r>
              <a:rPr lang="ru-RU" dirty="0"/>
              <a:t> </a:t>
            </a:r>
            <a:r>
              <a:rPr lang="ru-RU" dirty="0" err="1"/>
              <a:t>собствено</a:t>
            </a:r>
            <a:r>
              <a:rPr lang="ru-RU" dirty="0"/>
              <a:t> списание „</a:t>
            </a:r>
            <a:r>
              <a:rPr lang="ru-RU" dirty="0" err="1"/>
              <a:t>Изкуство</a:t>
            </a:r>
            <a:r>
              <a:rPr lang="ru-RU" dirty="0"/>
              <a:t> и </a:t>
            </a:r>
            <a:r>
              <a:rPr lang="ru-RU" dirty="0" err="1"/>
              <a:t>прогрес</a:t>
            </a:r>
            <a:r>
              <a:rPr lang="ru-RU" dirty="0"/>
              <a:t>“. </a:t>
            </a:r>
            <a:r>
              <a:rPr lang="ru-RU" dirty="0" err="1"/>
              <a:t>През</a:t>
            </a:r>
            <a:r>
              <a:rPr lang="ru-RU" dirty="0"/>
              <a:t> 1836 г. по </a:t>
            </a:r>
            <a:r>
              <a:rPr lang="ru-RU" dirty="0" err="1"/>
              <a:t>време</a:t>
            </a:r>
            <a:r>
              <a:rPr lang="ru-RU" dirty="0"/>
              <a:t> на </a:t>
            </a:r>
            <a:r>
              <a:rPr lang="ru-RU" dirty="0" err="1"/>
              <a:t>лятна</a:t>
            </a:r>
            <a:r>
              <a:rPr lang="ru-RU" dirty="0"/>
              <a:t> </a:t>
            </a:r>
            <a:r>
              <a:rPr lang="ru-RU" dirty="0" err="1"/>
              <a:t>ваканция</a:t>
            </a:r>
            <a:r>
              <a:rPr lang="ru-RU" dirty="0"/>
              <a:t> в курорта </a:t>
            </a:r>
            <a:r>
              <a:rPr lang="ru-RU" dirty="0" err="1"/>
              <a:t>Трувил</a:t>
            </a:r>
            <a:r>
              <a:rPr lang="ru-RU" dirty="0"/>
              <a:t> </a:t>
            </a:r>
            <a:r>
              <a:rPr lang="ru-RU" dirty="0" err="1"/>
              <a:t>юношата</a:t>
            </a:r>
            <a:r>
              <a:rPr lang="ru-RU" dirty="0"/>
              <a:t> се </a:t>
            </a:r>
            <a:r>
              <a:rPr lang="ru-RU" dirty="0" err="1"/>
              <a:t>запознава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съпругата</a:t>
            </a:r>
            <a:r>
              <a:rPr lang="ru-RU" dirty="0"/>
              <a:t> на </a:t>
            </a:r>
            <a:r>
              <a:rPr lang="ru-RU" dirty="0" err="1"/>
              <a:t>музикалния</a:t>
            </a:r>
            <a:r>
              <a:rPr lang="ru-RU" dirty="0"/>
              <a:t> </a:t>
            </a:r>
            <a:r>
              <a:rPr lang="ru-RU" dirty="0" err="1"/>
              <a:t>издател</a:t>
            </a:r>
            <a:r>
              <a:rPr lang="ru-RU" dirty="0"/>
              <a:t> Морис </a:t>
            </a:r>
            <a:r>
              <a:rPr lang="ru-RU" dirty="0" err="1"/>
              <a:t>Шлезенже</a:t>
            </a:r>
            <a:r>
              <a:rPr lang="ru-RU" dirty="0"/>
              <a:t> </a:t>
            </a:r>
            <a:r>
              <a:rPr lang="ru-RU" dirty="0" err="1"/>
              <a:t>Близа</a:t>
            </a:r>
            <a:r>
              <a:rPr lang="ru-RU" dirty="0"/>
              <a:t> Фуко, в </a:t>
            </a:r>
            <a:r>
              <a:rPr lang="ru-RU" dirty="0" err="1"/>
              <a:t>която</a:t>
            </a:r>
            <a:r>
              <a:rPr lang="ru-RU" dirty="0"/>
              <a:t> се </a:t>
            </a:r>
            <a:r>
              <a:rPr lang="ru-RU" dirty="0" err="1"/>
              <a:t>влюбва</a:t>
            </a:r>
            <a:r>
              <a:rPr lang="ru-RU" dirty="0"/>
              <a:t> за </a:t>
            </a:r>
            <a:r>
              <a:rPr lang="ru-RU" dirty="0" err="1"/>
              <a:t>цял</a:t>
            </a:r>
            <a:r>
              <a:rPr lang="ru-RU" dirty="0"/>
              <a:t> живот.</a:t>
            </a:r>
            <a:endParaRPr lang="bg-BG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40F1C9BA-BB18-4772-A625-2E1B63A0F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94" r="8987" b="-1"/>
          <a:stretch/>
        </p:blipFill>
        <p:spPr>
          <a:xfrm>
            <a:off x="6091916" y="645106"/>
            <a:ext cx="5451627" cy="5247747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CC5AFBB9-F80F-4FCC-A53E-F9CD83EFE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A985007A-9642-49EA-BE8B-71DF365BBCCD}"/>
              </a:ext>
            </a:extLst>
          </p:cNvPr>
          <p:cNvSpPr txBox="1"/>
          <p:nvPr/>
        </p:nvSpPr>
        <p:spPr>
          <a:xfrm>
            <a:off x="5771876" y="6251510"/>
            <a:ext cx="5771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Градската болница в Руан</a:t>
            </a:r>
          </a:p>
        </p:txBody>
      </p:sp>
    </p:spTree>
    <p:extLst>
      <p:ext uri="{BB962C8B-B14F-4D97-AF65-F5344CB8AC3E}">
        <p14:creationId xmlns:p14="http://schemas.microsoft.com/office/powerpoint/2010/main" val="3834408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A5DF921-83E8-4961-87CE-C332932BD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790008" cy="1280890"/>
          </a:xfrm>
        </p:spPr>
        <p:txBody>
          <a:bodyPr>
            <a:normAutofit/>
          </a:bodyPr>
          <a:lstStyle/>
          <a:p>
            <a:r>
              <a:rPr lang="bg-BG" dirty="0"/>
              <a:t>Авторът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0BB07C5D-646C-4770-9147-250AA64DD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040467"/>
            <a:ext cx="4802188" cy="38707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/>
              <a:t> След </a:t>
            </a:r>
            <a:r>
              <a:rPr lang="ru-RU" dirty="0" err="1"/>
              <a:t>завършване</a:t>
            </a:r>
            <a:r>
              <a:rPr lang="ru-RU" dirty="0"/>
              <a:t> на </a:t>
            </a:r>
            <a:r>
              <a:rPr lang="ru-RU" dirty="0" err="1"/>
              <a:t>колежа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лятото</a:t>
            </a:r>
            <a:r>
              <a:rPr lang="ru-RU" dirty="0"/>
              <a:t> на 1840 г. </a:t>
            </a:r>
            <a:r>
              <a:rPr lang="ru-RU" dirty="0" err="1"/>
              <a:t>предприема</a:t>
            </a:r>
            <a:r>
              <a:rPr lang="ru-RU" dirty="0"/>
              <a:t> </a:t>
            </a:r>
            <a:r>
              <a:rPr lang="ru-RU" dirty="0" err="1"/>
              <a:t>пътуване</a:t>
            </a:r>
            <a:r>
              <a:rPr lang="ru-RU" dirty="0"/>
              <a:t> из </a:t>
            </a:r>
            <a:r>
              <a:rPr lang="ru-RU" dirty="0" err="1"/>
              <a:t>Пиренеите</a:t>
            </a:r>
            <a:r>
              <a:rPr lang="ru-RU" dirty="0"/>
              <a:t> и Корсика с лекаря </a:t>
            </a:r>
            <a:r>
              <a:rPr lang="ru-RU" dirty="0" err="1"/>
              <a:t>Жюл</a:t>
            </a:r>
            <a:r>
              <a:rPr lang="ru-RU" dirty="0"/>
              <a:t> Клоке, </a:t>
            </a:r>
            <a:r>
              <a:rPr lang="ru-RU" dirty="0" err="1"/>
              <a:t>приятел</a:t>
            </a:r>
            <a:r>
              <a:rPr lang="ru-RU" dirty="0"/>
              <a:t> на </a:t>
            </a:r>
            <a:r>
              <a:rPr lang="ru-RU" dirty="0" err="1"/>
              <a:t>баща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. По </a:t>
            </a:r>
            <a:r>
              <a:rPr lang="ru-RU" dirty="0" err="1"/>
              <a:t>същото</a:t>
            </a:r>
            <a:r>
              <a:rPr lang="ru-RU" dirty="0"/>
              <a:t> </a:t>
            </a:r>
            <a:r>
              <a:rPr lang="ru-RU" dirty="0" err="1"/>
              <a:t>време</a:t>
            </a:r>
            <a:r>
              <a:rPr lang="ru-RU" dirty="0"/>
              <a:t> е </a:t>
            </a:r>
            <a:r>
              <a:rPr lang="ru-RU" dirty="0" err="1"/>
              <a:t>първата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</a:t>
            </a:r>
            <a:r>
              <a:rPr lang="ru-RU" dirty="0" err="1"/>
              <a:t>любовна</a:t>
            </a:r>
            <a:r>
              <a:rPr lang="ru-RU" dirty="0"/>
              <a:t> авантюра с </a:t>
            </a:r>
            <a:r>
              <a:rPr lang="ru-RU" dirty="0" err="1"/>
              <a:t>Йолали</a:t>
            </a:r>
            <a:r>
              <a:rPr lang="ru-RU" dirty="0"/>
              <a:t> Фуко </a:t>
            </a:r>
            <a:r>
              <a:rPr lang="ru-RU" dirty="0" err="1"/>
              <a:t>дьо</a:t>
            </a:r>
            <a:r>
              <a:rPr lang="ru-RU" dirty="0"/>
              <a:t> </a:t>
            </a:r>
            <a:r>
              <a:rPr lang="ru-RU" dirty="0" err="1"/>
              <a:t>Ланглад</a:t>
            </a:r>
            <a:r>
              <a:rPr lang="ru-RU" dirty="0"/>
              <a:t> в </a:t>
            </a:r>
            <a:r>
              <a:rPr lang="ru-RU" dirty="0" err="1"/>
              <a:t>Марсилия</a:t>
            </a:r>
            <a:r>
              <a:rPr lang="ru-RU" dirty="0"/>
              <a:t>. От </a:t>
            </a:r>
            <a:r>
              <a:rPr lang="ru-RU" dirty="0" err="1"/>
              <a:t>късната</a:t>
            </a:r>
            <a:r>
              <a:rPr lang="ru-RU" dirty="0"/>
              <a:t> </a:t>
            </a:r>
            <a:r>
              <a:rPr lang="ru-RU" dirty="0" err="1"/>
              <a:t>есен</a:t>
            </a:r>
            <a:r>
              <a:rPr lang="ru-RU" dirty="0"/>
              <a:t> на 1841 г. до </a:t>
            </a:r>
            <a:r>
              <a:rPr lang="ru-RU" dirty="0" err="1"/>
              <a:t>началото</a:t>
            </a:r>
            <a:r>
              <a:rPr lang="ru-RU" dirty="0"/>
              <a:t> на 1844г. Флобер е студент по право в Париж. По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време</a:t>
            </a:r>
            <a:r>
              <a:rPr lang="ru-RU" dirty="0"/>
              <a:t> </a:t>
            </a:r>
            <a:r>
              <a:rPr lang="ru-RU" dirty="0" err="1"/>
              <a:t>написва</a:t>
            </a:r>
            <a:r>
              <a:rPr lang="ru-RU" dirty="0"/>
              <a:t> </a:t>
            </a:r>
            <a:r>
              <a:rPr lang="ru-RU" dirty="0" err="1"/>
              <a:t>повестта</a:t>
            </a:r>
            <a:r>
              <a:rPr lang="ru-RU" dirty="0"/>
              <a:t> „</a:t>
            </a:r>
            <a:r>
              <a:rPr lang="ru-RU" dirty="0" err="1"/>
              <a:t>Ноември</a:t>
            </a:r>
            <a:r>
              <a:rPr lang="ru-RU" dirty="0"/>
              <a:t>“ (1842), а на </a:t>
            </a:r>
            <a:r>
              <a:rPr lang="ru-RU" dirty="0" err="1"/>
              <a:t>следващата</a:t>
            </a:r>
            <a:r>
              <a:rPr lang="ru-RU" dirty="0"/>
              <a:t> година се </a:t>
            </a:r>
            <a:r>
              <a:rPr lang="ru-RU" dirty="0" err="1"/>
              <a:t>сприятелява</a:t>
            </a:r>
            <a:r>
              <a:rPr lang="ru-RU" dirty="0"/>
              <a:t> с Максим </a:t>
            </a:r>
            <a:r>
              <a:rPr lang="ru-RU" dirty="0" err="1"/>
              <a:t>Дюкан</a:t>
            </a:r>
            <a:r>
              <a:rPr lang="ru-RU" dirty="0"/>
              <a:t> (на </a:t>
            </a:r>
            <a:r>
              <a:rPr lang="ru-RU" dirty="0" err="1"/>
              <a:t>френски</a:t>
            </a:r>
            <a:r>
              <a:rPr lang="ru-RU" dirty="0"/>
              <a:t> </a:t>
            </a:r>
            <a:r>
              <a:rPr lang="ru-RU" dirty="0" err="1"/>
              <a:t>Du</a:t>
            </a:r>
            <a:r>
              <a:rPr lang="ru-RU" dirty="0"/>
              <a:t> </a:t>
            </a:r>
            <a:r>
              <a:rPr lang="ru-RU" dirty="0" err="1"/>
              <a:t>Camp</a:t>
            </a:r>
            <a:r>
              <a:rPr lang="ru-RU" dirty="0"/>
              <a:t>) и </a:t>
            </a:r>
            <a:r>
              <a:rPr lang="ru-RU" dirty="0" err="1"/>
              <a:t>пише</a:t>
            </a:r>
            <a:r>
              <a:rPr lang="ru-RU" dirty="0"/>
              <a:t> </a:t>
            </a:r>
            <a:r>
              <a:rPr lang="ru-RU" dirty="0" err="1"/>
              <a:t>първата</a:t>
            </a:r>
            <a:r>
              <a:rPr lang="ru-RU" dirty="0"/>
              <a:t> версия на романа „</a:t>
            </a:r>
            <a:r>
              <a:rPr lang="ru-RU" dirty="0" err="1"/>
              <a:t>Възпитание</a:t>
            </a:r>
            <a:r>
              <a:rPr lang="ru-RU" dirty="0"/>
              <a:t> на </a:t>
            </a:r>
            <a:r>
              <a:rPr lang="ru-RU" dirty="0" err="1"/>
              <a:t>чувствата</a:t>
            </a:r>
            <a:r>
              <a:rPr lang="ru-RU" dirty="0"/>
              <a:t>“.</a:t>
            </a:r>
            <a:endParaRPr lang="bg-BG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65E05057-89AB-4B12-8A85-A7F56D5F1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79" r="7482" b="-1"/>
          <a:stretch/>
        </p:blipFill>
        <p:spPr>
          <a:xfrm>
            <a:off x="7736146" y="711199"/>
            <a:ext cx="3768466" cy="54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52922"/>
      </p:ext>
    </p:extLst>
  </p:cSld>
  <p:clrMapOvr>
    <a:masterClrMapping/>
  </p:clrMapOvr>
</p:sld>
</file>

<file path=ppt/theme/theme1.xml><?xml version="1.0" encoding="utf-8"?>
<a:theme xmlns:a="http://schemas.openxmlformats.org/drawingml/2006/main" name="Загатване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2298</Words>
  <Application>Microsoft Office PowerPoint</Application>
  <PresentationFormat>Widescreen</PresentationFormat>
  <Paragraphs>73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Загатване</vt:lpstr>
      <vt:lpstr>Гюстав Флобер</vt:lpstr>
      <vt:lpstr>Авторът</vt:lpstr>
      <vt:lpstr>Авторът</vt:lpstr>
      <vt:lpstr>Авторът </vt:lpstr>
      <vt:lpstr>Авторът</vt:lpstr>
      <vt:lpstr>Авторът</vt:lpstr>
      <vt:lpstr>Авторът</vt:lpstr>
      <vt:lpstr>Авторът </vt:lpstr>
      <vt:lpstr>Авторът</vt:lpstr>
      <vt:lpstr>Авторът</vt:lpstr>
      <vt:lpstr>Авторът</vt:lpstr>
      <vt:lpstr>Авторът</vt:lpstr>
      <vt:lpstr>Авторът</vt:lpstr>
      <vt:lpstr>Авторът</vt:lpstr>
      <vt:lpstr>Авторът</vt:lpstr>
      <vt:lpstr>Авторът</vt:lpstr>
      <vt:lpstr>Авторът</vt:lpstr>
      <vt:lpstr>Авторът</vt:lpstr>
      <vt:lpstr>Авторът</vt:lpstr>
      <vt:lpstr>Авторът</vt:lpstr>
      <vt:lpstr>Авторът</vt:lpstr>
      <vt:lpstr>Авторът</vt:lpstr>
      <vt:lpstr>Авторът</vt:lpstr>
      <vt:lpstr>Авторът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Гюстав Флобер</dc:title>
  <dc:creator>Лиляна Джолева</dc:creator>
  <cp:lastModifiedBy>Заприна Г. Глушкова</cp:lastModifiedBy>
  <cp:revision>2</cp:revision>
  <dcterms:created xsi:type="dcterms:W3CDTF">2021-02-20T14:23:57Z</dcterms:created>
  <dcterms:modified xsi:type="dcterms:W3CDTF">2021-10-27T18:40:46Z</dcterms:modified>
</cp:coreProperties>
</file>