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18"/>
  </p:notesMasterIdLst>
  <p:sldIdLst>
    <p:sldId id="256" r:id="rId2"/>
    <p:sldId id="271" r:id="rId3"/>
    <p:sldId id="272" r:id="rId4"/>
    <p:sldId id="260" r:id="rId5"/>
    <p:sldId id="280" r:id="rId6"/>
    <p:sldId id="274" r:id="rId7"/>
    <p:sldId id="257" r:id="rId8"/>
    <p:sldId id="261" r:id="rId9"/>
    <p:sldId id="277" r:id="rId10"/>
    <p:sldId id="264" r:id="rId11"/>
    <p:sldId id="276" r:id="rId12"/>
    <p:sldId id="278" r:id="rId13"/>
    <p:sldId id="279" r:id="rId14"/>
    <p:sldId id="281" r:id="rId15"/>
    <p:sldId id="282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907" autoAdjust="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4EEB4-59C8-4E8E-8EC7-42C004D13DCF}" type="datetimeFigureOut">
              <a:rPr lang="bg-BG" smtClean="0"/>
              <a:t>31.3.2020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826E4-0296-4B69-8EDE-B57BF94B63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60168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26E4-0296-4B69-8EDE-B57BF94B63F7}" type="slidenum">
              <a:rPr lang="bg-BG" smtClean="0"/>
              <a:t>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55091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26E4-0296-4B69-8EDE-B57BF94B63F7}" type="slidenum">
              <a:rPr lang="bg-BG" smtClean="0"/>
              <a:t>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52668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26E4-0296-4B69-8EDE-B57BF94B63F7}" type="slidenum">
              <a:rPr lang="bg-BG" smtClean="0"/>
              <a:t>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60015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Началните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две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строфи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стихотворението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представляват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поетическо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описание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умиращия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юнак. Той е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потънал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кърви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дълбока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гърди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рана“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неговите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очи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темнеят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Тези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поетически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детайли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внушават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усещането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безсилие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за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приближаваща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смърт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Същевременно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обаче той е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„в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младост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сила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мъжка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устата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проклинат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цяла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вселена“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което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говори точно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обратното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юнакът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 силен, той 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свързан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живота. Именно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тази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връзка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живота,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който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противостои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смъртта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подчертават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началните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думи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творбата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„Жив е той, жив е!“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Според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литературния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критик Никола Георгиев: „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Животът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смъртта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победата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поражението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сплитат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ръце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още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първите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стихове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баладата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още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оттук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тласкат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развитието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й в две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противоположни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все пак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непрекъснато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кръстосващи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насоки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 един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мъчителен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все пак просветлено разрешен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възел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“.</a:t>
            </a:r>
            <a:r>
              <a:rPr lang="ru-RU" dirty="0"/>
              <a:t> </a:t>
            </a:r>
            <a:br>
              <a:rPr lang="ru-RU" dirty="0"/>
            </a:b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26E4-0296-4B69-8EDE-B57BF94B63F7}" type="slidenum">
              <a:rPr lang="bg-BG" smtClean="0"/>
              <a:t>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44501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Мястото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където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намира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юнакът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също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гранично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Той е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там на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Балкана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между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земята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небето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третата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четвъртата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строфа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погледът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лирическия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говорител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чието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словото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творбата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движи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първо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нагоре,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към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слънцето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към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небето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после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надолу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към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земята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полето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жътварките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Небето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слънцето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символизират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вечността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земята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смъртта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 наречена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робска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текста,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тече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жътва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Робството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Ботевата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поезия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 равнозначно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смърт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Със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смъртта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свързана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символиката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жътвата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според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традиционните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български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Финалната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строфа 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творбата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връща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към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началото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изгражда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композиционна рамка.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Последното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четиристишие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също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представлява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поетическо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описание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умиращия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юнак, след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 изминало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едно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денонощие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Положението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което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той се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намира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същото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но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поетическото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описание е различно. Тук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липсва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внушението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драматична битка между живота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смъртта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dirty="0"/>
              <a:t> </a:t>
            </a:r>
            <a:br>
              <a:rPr lang="ru-RU" dirty="0"/>
            </a:b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26E4-0296-4B69-8EDE-B57BF94B63F7}" type="slidenum">
              <a:rPr lang="bg-BG" smtClean="0"/>
              <a:t>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51667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26E4-0296-4B69-8EDE-B57BF94B63F7}" type="slidenum">
              <a:rPr lang="bg-BG" smtClean="0"/>
              <a:t>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1385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Мотивът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песента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основен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„Хаджи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Димитър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“. 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творбата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пеят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жътварката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робините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певците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Балканът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самодивите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зависимост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кой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песента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творбата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различни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значения.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Робските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песни,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песните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жътварките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говорят за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робството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за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страданията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за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примирението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Песните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певците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Балкана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внушават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идеята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безсмъртието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словото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 вечно, то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пази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винаги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спомена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подвига на героя.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Песните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самодивите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говорят за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постигнатата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духовна свобода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човека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dirty="0"/>
              <a:t> </a:t>
            </a:r>
            <a:br>
              <a:rPr lang="ru-RU" dirty="0"/>
            </a:b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26E4-0296-4B69-8EDE-B57BF94B63F7}" type="slidenum">
              <a:rPr lang="bg-BG" smtClean="0"/>
              <a:t>10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41649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02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43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1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30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87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2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96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24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38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7DE6118-2437-4B30-8E3C-4D2BE6020583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75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590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s://bg.e-prosveta.bg/ebook/212?page=16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hyperlink" Target="https://bg.e-prosveta.bg/ebook/212?page=16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6621CF-F493-40D5-98AE-24A9D3AD4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0"/>
            <a:ext cx="12194875" cy="495026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FA575-96E3-4463-A84F-F1EA2361D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1697" y="643467"/>
            <a:ext cx="7417123" cy="4127545"/>
          </a:xfrm>
        </p:spPr>
        <p:txBody>
          <a:bodyPr anchor="ctr">
            <a:normAutofit/>
          </a:bodyPr>
          <a:lstStyle/>
          <a:p>
            <a:pPr algn="ctr"/>
            <a:br>
              <a:rPr lang="en-US" sz="4800" i="1" dirty="0"/>
            </a:br>
            <a:br>
              <a:rPr lang="en-US" sz="3600" i="1" dirty="0"/>
            </a:br>
            <a:r>
              <a:rPr lang="ru-RU" sz="3600" i="1" dirty="0" err="1">
                <a:latin typeface="Comic Sans MS" panose="030F0702030302020204" pitchFamily="66" charset="0"/>
              </a:rPr>
              <a:t>Героят</a:t>
            </a:r>
            <a:r>
              <a:rPr lang="ru-RU" sz="3600" i="1" dirty="0">
                <a:latin typeface="Comic Sans MS" panose="030F0702030302020204" pitchFamily="66" charset="0"/>
              </a:rPr>
              <a:t> в </a:t>
            </a:r>
            <a:r>
              <a:rPr lang="ru-RU" sz="3600" i="1" dirty="0" err="1">
                <a:latin typeface="Comic Sans MS" panose="030F0702030302020204" pitchFamily="66" charset="0"/>
              </a:rPr>
              <a:t>Ботевата</a:t>
            </a:r>
            <a:r>
              <a:rPr lang="ru-RU" sz="3600" i="1" dirty="0">
                <a:latin typeface="Comic Sans MS" panose="030F0702030302020204" pitchFamily="66" charset="0"/>
              </a:rPr>
              <a:t> </a:t>
            </a:r>
            <a:r>
              <a:rPr lang="ru-RU" sz="3600" i="1" dirty="0" err="1">
                <a:latin typeface="Comic Sans MS" panose="030F0702030302020204" pitchFamily="66" charset="0"/>
              </a:rPr>
              <a:t>поезия</a:t>
            </a:r>
            <a:r>
              <a:rPr lang="ru-RU" sz="3600" i="1" dirty="0">
                <a:latin typeface="Comic Sans MS" panose="030F0702030302020204" pitchFamily="66" charset="0"/>
              </a:rPr>
              <a:t> – „Хаджи </a:t>
            </a:r>
            <a:r>
              <a:rPr lang="ru-RU" sz="3600" i="1" dirty="0" err="1">
                <a:latin typeface="Comic Sans MS" panose="030F0702030302020204" pitchFamily="66" charset="0"/>
              </a:rPr>
              <a:t>Димитър</a:t>
            </a:r>
            <a:r>
              <a:rPr lang="ru-RU" sz="3600" i="1" dirty="0">
                <a:latin typeface="Comic Sans MS" panose="030F0702030302020204" pitchFamily="66" charset="0"/>
              </a:rPr>
              <a:t>“</a:t>
            </a:r>
            <a:endParaRPr lang="bg-BG" sz="3600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DEE02A-D296-42EA-88F5-7803F69CE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4950269"/>
            <a:ext cx="12191695" cy="19077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E92098-02A2-48EE-A0B6-74187DB74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895" y="5118231"/>
            <a:ext cx="6766263" cy="1310849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bg-BG" sz="2200" dirty="0">
                <a:solidFill>
                  <a:srgbClr val="FFFFFF"/>
                </a:solidFill>
                <a:latin typeface="Comic Sans MS" panose="030F0702030302020204" pitchFamily="66" charset="0"/>
              </a:rPr>
              <a:t>Изготвила: </a:t>
            </a:r>
            <a:r>
              <a:rPr lang="bg-BG" sz="22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заприна</a:t>
            </a:r>
            <a:r>
              <a:rPr lang="bg-BG" sz="22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bg-BG" sz="22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глушкова</a:t>
            </a:r>
            <a:r>
              <a:rPr lang="bg-BG" sz="2200" dirty="0">
                <a:solidFill>
                  <a:srgbClr val="FFFFFF"/>
                </a:solidFill>
                <a:latin typeface="Comic Sans MS" panose="030F0702030302020204" pitchFamily="66" charset="0"/>
              </a:rPr>
              <a:t> – старши учител по бел</a:t>
            </a:r>
          </a:p>
          <a:p>
            <a:pPr algn="ctr"/>
            <a:r>
              <a:rPr lang="bg-BG" sz="1900" dirty="0">
                <a:solidFill>
                  <a:schemeClr val="bg1"/>
                </a:solidFill>
                <a:latin typeface="Comic Sans MS" panose="030F0702030302020204" pitchFamily="66" charset="0"/>
              </a:rPr>
              <a:t>СУ „Никола Вапцаров“ – Хаджидимово,</a:t>
            </a:r>
          </a:p>
          <a:p>
            <a:pPr algn="ctr"/>
            <a:r>
              <a:rPr lang="bg-BG" sz="1900" dirty="0">
                <a:solidFill>
                  <a:schemeClr val="bg1"/>
                </a:solidFill>
                <a:latin typeface="Comic Sans MS" panose="030F0702030302020204" pitchFamily="66" charset="0"/>
              </a:rPr>
              <a:t>обл. Благоевград</a:t>
            </a:r>
          </a:p>
          <a:p>
            <a:pPr algn="ctr"/>
            <a:endParaRPr lang="bg-BG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 descr="A vintage photo of a person&#10;&#10;Description automatically generated">
            <a:extLst>
              <a:ext uri="{FF2B5EF4-FFF2-40B4-BE49-F238E27FC236}">
                <a16:creationId xmlns:a16="http://schemas.microsoft.com/office/drawing/2014/main" id="{A4B68FBB-F7E9-4EE9-8BA0-F259ECA2A7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166"/>
          <a:stretch/>
        </p:blipFill>
        <p:spPr>
          <a:xfrm>
            <a:off x="3179" y="-2"/>
            <a:ext cx="4651117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62367-0339-451D-974F-067BCAC3F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608" y="223948"/>
            <a:ext cx="9603275" cy="76302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latin typeface="Comic Sans MS" panose="030F0702030302020204" pitchFamily="66" charset="0"/>
              </a:rPr>
              <a:t>Мотивът</a:t>
            </a:r>
            <a:r>
              <a:rPr lang="ru-RU" b="1" dirty="0">
                <a:latin typeface="Comic Sans MS" panose="030F0702030302020204" pitchFamily="66" charset="0"/>
              </a:rPr>
              <a:t> за </a:t>
            </a:r>
            <a:r>
              <a:rPr lang="ru-RU" b="1" dirty="0" err="1">
                <a:latin typeface="Comic Sans MS" panose="030F0702030302020204" pitchFamily="66" charset="0"/>
              </a:rPr>
              <a:t>песента</a:t>
            </a:r>
            <a:r>
              <a:rPr lang="ru-RU" b="1" dirty="0">
                <a:latin typeface="Comic Sans MS" panose="030F0702030302020204" pitchFamily="66" charset="0"/>
              </a:rPr>
              <a:t> в „Хаджи </a:t>
            </a:r>
            <a:r>
              <a:rPr lang="ru-RU" b="1" dirty="0" err="1">
                <a:latin typeface="Comic Sans MS" panose="030F0702030302020204" pitchFamily="66" charset="0"/>
              </a:rPr>
              <a:t>Димитър</a:t>
            </a:r>
            <a:r>
              <a:rPr lang="ru-RU" b="1" dirty="0">
                <a:latin typeface="Comic Sans MS" panose="030F0702030302020204" pitchFamily="66" charset="0"/>
              </a:rPr>
              <a:t>“ </a:t>
            </a:r>
            <a:endParaRPr lang="bg-BG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632C46-C840-4E77-B14E-997A5C1101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47" r="50776" b="4127"/>
          <a:stretch/>
        </p:blipFill>
        <p:spPr>
          <a:xfrm>
            <a:off x="0" y="968828"/>
            <a:ext cx="6001407" cy="5892801"/>
          </a:xfrm>
          <a:prstGeom prst="rect">
            <a:avLst/>
          </a:prstGeom>
        </p:spPr>
      </p:pic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1751C53-1AA7-4028-835B-6E430396B1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4" t="17931" r="30604" b="20000"/>
          <a:stretch/>
        </p:blipFill>
        <p:spPr>
          <a:xfrm>
            <a:off x="6084120" y="2246859"/>
            <a:ext cx="610788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383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1175C-BB73-436F-A65B-F8B4FB6B1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Comic Sans MS" panose="030F0702030302020204" pitchFamily="66" charset="0"/>
              </a:rPr>
              <a:t>Художествени Изразни средства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A75A4-4A9F-45D3-AA96-8E045DF6E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42160"/>
            <a:ext cx="9603275" cy="420826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синтактичен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паралелизъм</a:t>
            </a:r>
            <a:r>
              <a:rPr lang="ru-RU" sz="2200" dirty="0">
                <a:latin typeface="Comic Sans MS" panose="030F0702030302020204" pitchFamily="66" charset="0"/>
              </a:rPr>
              <a:t>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200" dirty="0">
                <a:latin typeface="Comic Sans MS" panose="030F0702030302020204" pitchFamily="66" charset="0"/>
              </a:rPr>
              <a:t> метафора;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асонанс</a:t>
            </a:r>
            <a:r>
              <a:rPr lang="ru-RU" sz="2200" dirty="0">
                <a:latin typeface="Comic Sans MS" panose="030F0702030302020204" pitchFamily="66" charset="0"/>
              </a:rPr>
              <a:t>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200" dirty="0">
                <a:latin typeface="Comic Sans MS" panose="030F0702030302020204" pitchFamily="66" charset="0"/>
              </a:rPr>
              <a:t> анафора;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хипербола</a:t>
            </a:r>
            <a:r>
              <a:rPr lang="ru-RU" sz="2200" dirty="0">
                <a:latin typeface="Comic Sans MS" panose="030F0702030302020204" pitchFamily="66" charset="0"/>
              </a:rPr>
              <a:t>;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апосиопеза</a:t>
            </a:r>
            <a:r>
              <a:rPr lang="ru-RU" sz="2200" dirty="0">
                <a:latin typeface="Comic Sans MS" panose="030F0702030302020204" pitchFamily="66" charset="0"/>
              </a:rPr>
              <a:t>;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200" dirty="0">
                <a:latin typeface="Comic Sans MS" panose="030F0702030302020204" pitchFamily="66" charset="0"/>
              </a:rPr>
              <a:t> инверсия;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алитерация</a:t>
            </a:r>
            <a:r>
              <a:rPr lang="ru-RU" sz="2200" dirty="0">
                <a:latin typeface="Comic Sans MS" panose="030F0702030302020204" pitchFamily="66" charset="0"/>
              </a:rPr>
              <a:t>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200" dirty="0">
                <a:latin typeface="Comic Sans MS" panose="030F0702030302020204" pitchFamily="66" charset="0"/>
              </a:rPr>
              <a:t> оксиморон;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символи</a:t>
            </a:r>
            <a:r>
              <a:rPr lang="ru-RU" sz="2200" dirty="0">
                <a:latin typeface="Comic Sans MS" panose="030F0702030302020204" pitchFamily="66" charset="0"/>
              </a:rPr>
              <a:t>.</a:t>
            </a:r>
            <a:endParaRPr lang="bg-BG" sz="2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74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540C76A-1276-4AAB-B0A6-50A3BF189CC8}"/>
              </a:ext>
            </a:extLst>
          </p:cNvPr>
          <p:cNvSpPr/>
          <p:nvPr/>
        </p:nvSpPr>
        <p:spPr>
          <a:xfrm>
            <a:off x="924911" y="2705477"/>
            <a:ext cx="49924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atin typeface="Comic Sans MS" panose="030F0702030302020204" pitchFamily="66" charset="0"/>
              </a:rPr>
              <a:t>Анафори</a:t>
            </a:r>
            <a:endParaRPr lang="ru-RU" sz="2200" b="1" dirty="0">
              <a:latin typeface="Comic Sans MS" panose="030F0702030302020204" pitchFamily="66" charset="0"/>
            </a:endParaRPr>
          </a:p>
          <a:p>
            <a:pPr algn="ctr"/>
            <a:endParaRPr lang="ru-RU" sz="1600" dirty="0">
              <a:latin typeface="Comic Sans MS" panose="030F0702030302020204" pitchFamily="66" charset="0"/>
            </a:endParaRPr>
          </a:p>
          <a:p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юнак</a:t>
            </a:r>
            <a:r>
              <a:rPr lang="ru-RU" sz="2200" dirty="0">
                <a:latin typeface="Comic Sans MS" panose="030F0702030302020204" pitchFamily="66" charset="0"/>
              </a:rPr>
              <a:t> с </a:t>
            </a:r>
            <a:r>
              <a:rPr lang="ru-RU" sz="2200" dirty="0" err="1">
                <a:latin typeface="Comic Sans MS" panose="030F0702030302020204" pitchFamily="66" charset="0"/>
              </a:rPr>
              <a:t>дълбока</a:t>
            </a:r>
            <a:r>
              <a:rPr lang="ru-RU" sz="2200" dirty="0">
                <a:latin typeface="Comic Sans MS" panose="030F0702030302020204" pitchFamily="66" charset="0"/>
              </a:rPr>
              <a:t> на </a:t>
            </a:r>
            <a:r>
              <a:rPr lang="ru-RU" sz="2200" dirty="0" err="1">
                <a:latin typeface="Comic Sans MS" panose="030F0702030302020204" pitchFamily="66" charset="0"/>
              </a:rPr>
              <a:t>гърди</a:t>
            </a:r>
            <a:r>
              <a:rPr lang="ru-RU" sz="2200" dirty="0">
                <a:latin typeface="Comic Sans MS" panose="030F0702030302020204" pitchFamily="66" charset="0"/>
              </a:rPr>
              <a:t> рана,</a:t>
            </a:r>
          </a:p>
          <a:p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юнак</a:t>
            </a:r>
            <a:r>
              <a:rPr lang="ru-RU" sz="2200" b="1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във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младост</a:t>
            </a:r>
            <a:r>
              <a:rPr lang="ru-RU" sz="2200" dirty="0">
                <a:latin typeface="Comic Sans MS" panose="030F0702030302020204" pitchFamily="66" charset="0"/>
              </a:rPr>
              <a:t> и в сила </a:t>
            </a:r>
            <a:r>
              <a:rPr lang="ru-RU" sz="2200" dirty="0" err="1">
                <a:latin typeface="Comic Sans MS" panose="030F0702030302020204" pitchFamily="66" charset="0"/>
              </a:rPr>
              <a:t>мъжка</a:t>
            </a:r>
            <a:endParaRPr lang="ru-RU" sz="2200" dirty="0">
              <a:latin typeface="Comic Sans MS" panose="030F0702030302020204" pitchFamily="66" charset="0"/>
            </a:endParaRPr>
          </a:p>
          <a:p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"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Кажи ми</a:t>
            </a:r>
            <a:r>
              <a:rPr lang="ru-RU" sz="2200" dirty="0">
                <a:latin typeface="Comic Sans MS" panose="030F0702030302020204" pitchFamily="66" charset="0"/>
              </a:rPr>
              <a:t>, </a:t>
            </a:r>
            <a:r>
              <a:rPr lang="ru-RU" sz="2200" dirty="0" err="1">
                <a:latin typeface="Comic Sans MS" panose="030F0702030302020204" pitchFamily="66" charset="0"/>
              </a:rPr>
              <a:t>сестро</a:t>
            </a:r>
            <a:r>
              <a:rPr lang="ru-RU" sz="2200" dirty="0">
                <a:latin typeface="Comic Sans MS" panose="030F0702030302020204" pitchFamily="66" charset="0"/>
              </a:rPr>
              <a:t> де – </a:t>
            </a:r>
            <a:r>
              <a:rPr lang="ru-RU" sz="2200" dirty="0" err="1">
                <a:latin typeface="Comic Sans MS" panose="030F0702030302020204" pitchFamily="66" charset="0"/>
              </a:rPr>
              <a:t>Караджата</a:t>
            </a:r>
            <a:r>
              <a:rPr lang="ru-RU" sz="2200" dirty="0">
                <a:latin typeface="Comic Sans MS" panose="030F0702030302020204" pitchFamily="66" charset="0"/>
              </a:rPr>
              <a:t>?</a:t>
            </a:r>
          </a:p>
          <a:p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Кажи ми</a:t>
            </a:r>
            <a:r>
              <a:rPr lang="ru-RU" sz="2200" dirty="0">
                <a:latin typeface="Comic Sans MS" panose="030F0702030302020204" pitchFamily="66" charset="0"/>
              </a:rPr>
              <a:t>, </a:t>
            </a:r>
            <a:r>
              <a:rPr lang="ru-RU" sz="2200" dirty="0" err="1">
                <a:latin typeface="Comic Sans MS" panose="030F0702030302020204" pitchFamily="66" charset="0"/>
              </a:rPr>
              <a:t>пък</a:t>
            </a:r>
            <a:r>
              <a:rPr lang="ru-RU" sz="2200" dirty="0">
                <a:latin typeface="Comic Sans MS" panose="030F0702030302020204" pitchFamily="66" charset="0"/>
              </a:rPr>
              <a:t> ми </a:t>
            </a:r>
            <a:r>
              <a:rPr lang="ru-RU" sz="2200" dirty="0" err="1">
                <a:latin typeface="Comic Sans MS" panose="030F0702030302020204" pitchFamily="66" charset="0"/>
              </a:rPr>
              <a:t>вземи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душата</a:t>
            </a:r>
            <a:endParaRPr lang="ru-RU" sz="2200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4004E6-93CE-4F12-9C00-FFE4EFA97181}"/>
              </a:ext>
            </a:extLst>
          </p:cNvPr>
          <p:cNvSpPr/>
          <p:nvPr/>
        </p:nvSpPr>
        <p:spPr>
          <a:xfrm>
            <a:off x="7010401" y="3878005"/>
            <a:ext cx="49924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atin typeface="Comic Sans MS" panose="030F0702030302020204" pitchFamily="66" charset="0"/>
              </a:rPr>
              <a:t>Синтактичен</a:t>
            </a:r>
            <a:r>
              <a:rPr lang="ru-RU" sz="2200" b="1" dirty="0"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atin typeface="Comic Sans MS" panose="030F0702030302020204" pitchFamily="66" charset="0"/>
              </a:rPr>
              <a:t>паралелизъм</a:t>
            </a:r>
            <a:endParaRPr lang="ru-RU" sz="2200" b="1" dirty="0">
              <a:latin typeface="Comic Sans MS" panose="030F0702030302020204" pitchFamily="66" charset="0"/>
            </a:endParaRPr>
          </a:p>
          <a:p>
            <a:pPr algn="ctr"/>
            <a:endParaRPr lang="ru-RU" sz="1600" dirty="0">
              <a:latin typeface="Comic Sans MS" panose="030F0702030302020204" pitchFamily="66" charset="0"/>
            </a:endParaRPr>
          </a:p>
          <a:p>
            <a:r>
              <a:rPr lang="ru-RU" sz="2200" dirty="0">
                <a:latin typeface="Comic Sans MS" panose="030F0702030302020204" pitchFamily="66" charset="0"/>
              </a:rPr>
              <a:t>…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На 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една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страна 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захвърлил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пушка,</a:t>
            </a:r>
          </a:p>
          <a:p>
            <a:r>
              <a:rPr lang="ru-RU" sz="2200" dirty="0">
                <a:solidFill>
                  <a:srgbClr val="00B050"/>
                </a:solidFill>
                <a:latin typeface="Comic Sans MS" panose="030F0702030302020204" pitchFamily="66" charset="0"/>
              </a:rPr>
              <a:t>на друга сабля на две </a:t>
            </a:r>
            <a:r>
              <a:rPr lang="ru-RU" sz="22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строшена</a:t>
            </a:r>
            <a:r>
              <a:rPr lang="ru-RU" sz="2200" dirty="0">
                <a:solidFill>
                  <a:srgbClr val="00B050"/>
                </a:solidFill>
                <a:latin typeface="Comic Sans MS" panose="030F0702030302020204" pitchFamily="66" charset="0"/>
              </a:rPr>
              <a:t> …</a:t>
            </a:r>
          </a:p>
          <a:p>
            <a:r>
              <a:rPr lang="ru-RU" sz="2200" dirty="0">
                <a:latin typeface="Comic Sans MS" panose="030F0702030302020204" pitchFamily="66" charset="0"/>
              </a:rPr>
              <a:t>… 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земя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и небе</a:t>
            </a:r>
            <a:r>
              <a:rPr lang="ru-RU" sz="2200" dirty="0">
                <a:latin typeface="Comic Sans MS" panose="030F0702030302020204" pitchFamily="66" charset="0"/>
              </a:rPr>
              <a:t>, </a:t>
            </a:r>
            <a:r>
              <a:rPr lang="ru-RU" sz="22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звяр</a:t>
            </a:r>
            <a:r>
              <a:rPr lang="ru-RU" sz="2200" dirty="0">
                <a:solidFill>
                  <a:srgbClr val="00B050"/>
                </a:solidFill>
                <a:latin typeface="Comic Sans MS" panose="030F0702030302020204" pitchFamily="66" charset="0"/>
              </a:rPr>
              <a:t> и природа …</a:t>
            </a:r>
          </a:p>
          <a:p>
            <a:r>
              <a:rPr lang="ru-RU" sz="2200" dirty="0">
                <a:latin typeface="Comic Sans MS" panose="030F0702030302020204" pitchFamily="66" charset="0"/>
              </a:rPr>
              <a:t>…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гора зашуми</a:t>
            </a:r>
            <a:r>
              <a:rPr lang="ru-RU" sz="2200" dirty="0">
                <a:latin typeface="Comic Sans MS" panose="030F0702030302020204" pitchFamily="66" charset="0"/>
              </a:rPr>
              <a:t>, </a:t>
            </a:r>
            <a:r>
              <a:rPr lang="ru-RU" sz="22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вятър</a:t>
            </a:r>
            <a:r>
              <a:rPr lang="ru-RU" sz="22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повее</a:t>
            </a:r>
            <a:r>
              <a:rPr lang="ru-RU" sz="2200" dirty="0">
                <a:solidFill>
                  <a:srgbClr val="00B050"/>
                </a:solidFill>
                <a:latin typeface="Comic Sans MS" panose="030F0702030302020204" pitchFamily="66" charset="0"/>
              </a:rPr>
              <a:t> …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C9108F-50A0-4280-8B78-D26F25CEEF1B}"/>
              </a:ext>
            </a:extLst>
          </p:cNvPr>
          <p:cNvSpPr/>
          <p:nvPr/>
        </p:nvSpPr>
        <p:spPr>
          <a:xfrm>
            <a:off x="3909848" y="10510"/>
            <a:ext cx="46350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atin typeface="Comic Sans MS" panose="030F0702030302020204" pitchFamily="66" charset="0"/>
              </a:rPr>
              <a:t>Асонанс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endParaRPr lang="ru-RU" sz="1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200" dirty="0" err="1">
                <a:latin typeface="Comic Sans MS" panose="030F0702030302020204" pitchFamily="66" charset="0"/>
              </a:rPr>
              <a:t>Настан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Е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в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Е</a:t>
            </a:r>
            <a:r>
              <a:rPr lang="ru-RU" sz="2200" dirty="0" err="1">
                <a:latin typeface="Comic Sans MS" panose="030F0702030302020204" pitchFamily="66" charset="0"/>
              </a:rPr>
              <a:t>ч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Е</a:t>
            </a:r>
            <a:r>
              <a:rPr lang="ru-RU" sz="2200" dirty="0" err="1">
                <a:latin typeface="Comic Sans MS" panose="030F0702030302020204" pitchFamily="66" charset="0"/>
              </a:rPr>
              <a:t>р</a:t>
            </a:r>
            <a:r>
              <a:rPr lang="ru-RU" sz="2200" dirty="0">
                <a:latin typeface="Comic Sans MS" panose="030F0702030302020204" pitchFamily="66" charset="0"/>
              </a:rPr>
              <a:t> – </a:t>
            </a:r>
            <a:r>
              <a:rPr lang="ru-RU" sz="2200" dirty="0" err="1">
                <a:latin typeface="Comic Sans MS" panose="030F0702030302020204" pitchFamily="66" charset="0"/>
              </a:rPr>
              <a:t>м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Е</a:t>
            </a:r>
            <a:r>
              <a:rPr lang="ru-RU" sz="2200" dirty="0" err="1">
                <a:latin typeface="Comic Sans MS" panose="030F0702030302020204" pitchFamily="66" charset="0"/>
              </a:rPr>
              <a:t>с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Е</a:t>
            </a:r>
            <a:r>
              <a:rPr lang="ru-RU" sz="2200" dirty="0" err="1">
                <a:latin typeface="Comic Sans MS" panose="030F0702030302020204" pitchFamily="66" charset="0"/>
              </a:rPr>
              <a:t>ц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изгр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ЕЕ</a:t>
            </a:r>
            <a:r>
              <a:rPr lang="ru-RU" sz="2200" dirty="0">
                <a:latin typeface="Comic Sans MS" panose="030F0702030302020204" pitchFamily="66" charset="0"/>
              </a:rPr>
              <a:t>,</a:t>
            </a:r>
          </a:p>
          <a:p>
            <a:r>
              <a:rPr lang="ru-RU" sz="2200" dirty="0" err="1">
                <a:latin typeface="Comic Sans MS" panose="030F0702030302020204" pitchFamily="66" charset="0"/>
              </a:rPr>
              <a:t>зв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Е</a:t>
            </a:r>
            <a:r>
              <a:rPr lang="ru-RU" sz="2200" dirty="0" err="1">
                <a:latin typeface="Comic Sans MS" panose="030F0702030302020204" pitchFamily="66" charset="0"/>
              </a:rPr>
              <a:t>зди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обсипят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сводът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н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Е</a:t>
            </a:r>
            <a:r>
              <a:rPr lang="ru-RU" sz="2200" dirty="0" err="1">
                <a:latin typeface="Comic Sans MS" panose="030F0702030302020204" pitchFamily="66" charset="0"/>
              </a:rPr>
              <a:t>б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Е</a:t>
            </a:r>
            <a:r>
              <a:rPr lang="ru-RU" sz="2200" dirty="0" err="1">
                <a:latin typeface="Comic Sans MS" panose="030F0702030302020204" pitchFamily="66" charset="0"/>
              </a:rPr>
              <a:t>с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Е</a:t>
            </a:r>
            <a:r>
              <a:rPr lang="ru-RU" sz="2200" dirty="0" err="1">
                <a:latin typeface="Comic Sans MS" panose="030F0702030302020204" pitchFamily="66" charset="0"/>
              </a:rPr>
              <a:t>н</a:t>
            </a:r>
            <a:r>
              <a:rPr lang="ru-RU" sz="2200" dirty="0">
                <a:latin typeface="Comic Sans MS" panose="030F0702030302020204" pitchFamily="66" charset="0"/>
              </a:rPr>
              <a:t>;</a:t>
            </a:r>
          </a:p>
          <a:p>
            <a:r>
              <a:rPr lang="ru-RU" sz="2200" dirty="0">
                <a:latin typeface="Comic Sans MS" panose="030F0702030302020204" pitchFamily="66" charset="0"/>
              </a:rPr>
              <a:t>гора зашум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и, 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вятър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повЕЕ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–</a:t>
            </a:r>
          </a:p>
          <a:p>
            <a:r>
              <a:rPr lang="ru-RU" sz="2200" dirty="0" err="1">
                <a:latin typeface="Comic Sans MS" panose="030F0702030302020204" pitchFamily="66" charset="0"/>
              </a:rPr>
              <a:t>Балканът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п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ЕЕ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хайдушка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п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Е</a:t>
            </a:r>
            <a:r>
              <a:rPr lang="ru-RU" sz="2200" dirty="0" err="1">
                <a:latin typeface="Comic Sans MS" panose="030F0702030302020204" pitchFamily="66" charset="0"/>
              </a:rPr>
              <a:t>с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Е</a:t>
            </a:r>
            <a:r>
              <a:rPr lang="ru-RU" sz="2200" dirty="0" err="1">
                <a:latin typeface="Comic Sans MS" panose="030F0702030302020204" pitchFamily="66" charset="0"/>
              </a:rPr>
              <a:t>н</a:t>
            </a:r>
            <a:r>
              <a:rPr lang="ru-RU" sz="2200" dirty="0">
                <a:latin typeface="Comic Sans MS" panose="030F0702030302020204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0249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D6F6BF-AD13-47F0-880D-0D82CFDD41A1}"/>
              </a:ext>
            </a:extLst>
          </p:cNvPr>
          <p:cNvSpPr/>
          <p:nvPr/>
        </p:nvSpPr>
        <p:spPr>
          <a:xfrm>
            <a:off x="4456386" y="2189854"/>
            <a:ext cx="70524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atin typeface="Comic Sans MS" panose="030F0702030302020204" pitchFamily="66" charset="0"/>
              </a:rPr>
              <a:t>Метафори</a:t>
            </a:r>
            <a:r>
              <a:rPr lang="ru-RU" sz="2200" dirty="0">
                <a:latin typeface="Comic Sans MS" panose="030F0702030302020204" pitchFamily="66" charset="0"/>
              </a:rPr>
              <a:t> – „</a:t>
            </a:r>
            <a:r>
              <a:rPr lang="ru-RU" sz="2200" dirty="0" err="1">
                <a:latin typeface="Comic Sans MS" panose="030F0702030302020204" pitchFamily="66" charset="0"/>
              </a:rPr>
              <a:t>слънцето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спряно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сърдито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пече</a:t>
            </a:r>
            <a:r>
              <a:rPr lang="ru-RU" sz="2200" dirty="0">
                <a:latin typeface="Comic Sans MS" panose="030F0702030302020204" pitchFamily="66" charset="0"/>
              </a:rPr>
              <a:t>”, „</a:t>
            </a:r>
            <a:r>
              <a:rPr lang="ru-RU" sz="2200" dirty="0" err="1">
                <a:latin typeface="Comic Sans MS" panose="030F0702030302020204" pitchFamily="66" charset="0"/>
              </a:rPr>
              <a:t>млъкни</a:t>
            </a:r>
            <a:r>
              <a:rPr lang="ru-RU" sz="2200" dirty="0">
                <a:latin typeface="Comic Sans MS" panose="030F0702030302020204" pitchFamily="66" charset="0"/>
              </a:rPr>
              <a:t>, </a:t>
            </a:r>
            <a:r>
              <a:rPr lang="ru-RU" sz="2200" dirty="0" err="1">
                <a:latin typeface="Comic Sans MS" panose="030F0702030302020204" pitchFamily="66" charset="0"/>
              </a:rPr>
              <a:t>сърце</a:t>
            </a:r>
            <a:r>
              <a:rPr lang="ru-RU" sz="2200" dirty="0">
                <a:latin typeface="Comic Sans MS" panose="030F0702030302020204" pitchFamily="66" charset="0"/>
              </a:rPr>
              <a:t>”, „него </a:t>
            </a:r>
            <a:r>
              <a:rPr lang="ru-RU" sz="2200" dirty="0" err="1">
                <a:latin typeface="Comic Sans MS" panose="030F0702030302020204" pitchFamily="66" charset="0"/>
              </a:rPr>
              <a:t>жалеят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земя</a:t>
            </a:r>
            <a:r>
              <a:rPr lang="ru-RU" sz="2200" dirty="0">
                <a:latin typeface="Comic Sans MS" panose="030F0702030302020204" pitchFamily="66" charset="0"/>
              </a:rPr>
              <a:t> и небе, </a:t>
            </a:r>
            <a:r>
              <a:rPr lang="ru-RU" sz="2200" dirty="0" err="1">
                <a:latin typeface="Comic Sans MS" panose="030F0702030302020204" pitchFamily="66" charset="0"/>
              </a:rPr>
              <a:t>звяр</a:t>
            </a:r>
            <a:r>
              <a:rPr lang="ru-RU" sz="2200" dirty="0">
                <a:latin typeface="Comic Sans MS" panose="030F0702030302020204" pitchFamily="66" charset="0"/>
              </a:rPr>
              <a:t> и природа”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200" dirty="0"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CA1E6F-F490-412E-BF02-974FF041EB09}"/>
              </a:ext>
            </a:extLst>
          </p:cNvPr>
          <p:cNvSpPr/>
          <p:nvPr/>
        </p:nvSpPr>
        <p:spPr>
          <a:xfrm>
            <a:off x="220717" y="3806298"/>
            <a:ext cx="752540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atin typeface="Comic Sans MS" panose="030F0702030302020204" pitchFamily="66" charset="0"/>
              </a:rPr>
              <a:t>Хипербола</a:t>
            </a:r>
            <a:r>
              <a:rPr lang="ru-RU" sz="2200" b="1" dirty="0">
                <a:latin typeface="Comic Sans MS" panose="030F0702030302020204" pitchFamily="66" charset="0"/>
              </a:rPr>
              <a:t> </a:t>
            </a:r>
            <a:r>
              <a:rPr lang="ru-RU" sz="2200" dirty="0">
                <a:latin typeface="Comic Sans MS" panose="030F0702030302020204" pitchFamily="66" charset="0"/>
              </a:rPr>
              <a:t>– „уста </a:t>
            </a:r>
            <a:r>
              <a:rPr lang="ru-RU" sz="2200" dirty="0" err="1">
                <a:latin typeface="Comic Sans MS" panose="030F0702030302020204" pitchFamily="66" charset="0"/>
              </a:rPr>
              <a:t>проклинат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цяла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вселена</a:t>
            </a:r>
            <a:r>
              <a:rPr lang="ru-RU" sz="2200" dirty="0">
                <a:latin typeface="Comic Sans MS" panose="030F0702030302020204" pitchFamily="66" charset="0"/>
              </a:rPr>
              <a:t>”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atin typeface="Comic Sans MS" panose="030F0702030302020204" pitchFamily="66" charset="0"/>
              </a:rPr>
              <a:t>Апосиопеза</a:t>
            </a:r>
            <a:r>
              <a:rPr lang="ru-RU" sz="2200" b="1" dirty="0">
                <a:latin typeface="Comic Sans MS" panose="030F0702030302020204" pitchFamily="66" charset="0"/>
              </a:rPr>
              <a:t> - </a:t>
            </a:r>
            <a:r>
              <a:rPr lang="ru-RU" sz="2200" dirty="0">
                <a:latin typeface="Comic Sans MS" panose="030F0702030302020204" pitchFamily="66" charset="0"/>
              </a:rPr>
              <a:t>и тоя юнак 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...</a:t>
            </a:r>
            <a:r>
              <a:rPr lang="ru-RU" sz="2200" dirty="0">
                <a:latin typeface="Comic Sans MS" panose="030F0702030302020204" pitchFamily="66" charset="0"/>
              </a:rPr>
              <a:t> Но </a:t>
            </a:r>
            <a:r>
              <a:rPr lang="ru-RU" sz="2200" dirty="0" err="1">
                <a:latin typeface="Comic Sans MS" panose="030F0702030302020204" pitchFamily="66" charset="0"/>
              </a:rPr>
              <a:t>млъкни</a:t>
            </a:r>
            <a:r>
              <a:rPr lang="ru-RU" sz="2200" dirty="0">
                <a:latin typeface="Comic Sans MS" panose="030F0702030302020204" pitchFamily="66" charset="0"/>
              </a:rPr>
              <a:t>, </a:t>
            </a:r>
            <a:r>
              <a:rPr lang="ru-RU" sz="2200" dirty="0" err="1">
                <a:latin typeface="Comic Sans MS" panose="030F0702030302020204" pitchFamily="66" charset="0"/>
              </a:rPr>
              <a:t>сърце</a:t>
            </a:r>
            <a:r>
              <a:rPr lang="ru-RU" sz="2200" dirty="0">
                <a:latin typeface="Comic Sans MS" panose="030F0702030302020204" pitchFamily="66" charset="0"/>
              </a:rPr>
              <a:t>”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atin typeface="Comic Sans MS" panose="030F0702030302020204" pitchFamily="66" charset="0"/>
              </a:rPr>
              <a:t>Етимологични</a:t>
            </a:r>
            <a:r>
              <a:rPr lang="ru-RU" sz="2200" b="1" dirty="0"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atin typeface="Comic Sans MS" panose="030F0702030302020204" pitchFamily="66" charset="0"/>
              </a:rPr>
              <a:t>фигури</a:t>
            </a:r>
            <a:r>
              <a:rPr lang="ru-RU" sz="2200" b="1" dirty="0">
                <a:latin typeface="Comic Sans MS" panose="030F0702030302020204" pitchFamily="66" charset="0"/>
              </a:rPr>
              <a:t> - 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певци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песни </a:t>
            </a:r>
            <a:r>
              <a:rPr lang="ru-RU" sz="2200" dirty="0">
                <a:latin typeface="Comic Sans MS" panose="030F0702030302020204" pitchFamily="66" charset="0"/>
              </a:rPr>
              <a:t>за него </a:t>
            </a:r>
            <a:r>
              <a:rPr lang="ru-RU" sz="2200" dirty="0" err="1">
                <a:latin typeface="Comic Sans MS" panose="030F0702030302020204" pitchFamily="66" charset="0"/>
              </a:rPr>
              <a:t>пеят</a:t>
            </a:r>
            <a:r>
              <a:rPr lang="ru-RU" sz="2200" dirty="0">
                <a:latin typeface="Comic Sans MS" panose="030F0702030302020204" pitchFamily="66" charset="0"/>
              </a:rPr>
              <a:t> /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b="1" dirty="0">
                <a:latin typeface="Comic Sans MS" panose="030F0702030302020204" pitchFamily="66" charset="0"/>
              </a:rPr>
              <a:t>Оксиморон</a:t>
            </a:r>
            <a:r>
              <a:rPr lang="ru-RU" sz="2200" dirty="0">
                <a:latin typeface="Comic Sans MS" panose="030F0702030302020204" pitchFamily="66" charset="0"/>
              </a:rPr>
              <a:t> - „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вълк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му</a:t>
            </a:r>
            <a:r>
              <a:rPr lang="ru-RU" sz="2200" dirty="0">
                <a:latin typeface="Comic Sans MS" panose="030F0702030302020204" pitchFamily="66" charset="0"/>
              </a:rPr>
              <a:t> кротко 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раната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ближи</a:t>
            </a:r>
            <a:r>
              <a:rPr lang="ru-RU" sz="2200" dirty="0">
                <a:latin typeface="Comic Sans MS" panose="030F0702030302020204" pitchFamily="66" charset="0"/>
              </a:rPr>
              <a:t>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761EC5-7903-4E45-A8C6-2D0ADB0AF73D}"/>
              </a:ext>
            </a:extLst>
          </p:cNvPr>
          <p:cNvSpPr/>
          <p:nvPr/>
        </p:nvSpPr>
        <p:spPr>
          <a:xfrm>
            <a:off x="2427890" y="435527"/>
            <a:ext cx="76515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b="1" dirty="0">
                <a:latin typeface="Comic Sans MS" panose="030F0702030302020204" pitchFamily="66" charset="0"/>
              </a:rPr>
              <a:t>Инверсии </a:t>
            </a:r>
            <a:r>
              <a:rPr lang="ru-RU" sz="2200" dirty="0">
                <a:latin typeface="Comic Sans MS" panose="030F0702030302020204" pitchFamily="66" charset="0"/>
              </a:rPr>
              <a:t>– „сила </a:t>
            </a:r>
            <a:r>
              <a:rPr lang="ru-RU" sz="2200" dirty="0" err="1">
                <a:latin typeface="Comic Sans MS" panose="030F0702030302020204" pitchFamily="66" charset="0"/>
              </a:rPr>
              <a:t>мъжка</a:t>
            </a:r>
            <a:r>
              <a:rPr lang="ru-RU" sz="2200" dirty="0">
                <a:latin typeface="Comic Sans MS" panose="030F0702030302020204" pitchFamily="66" charset="0"/>
              </a:rPr>
              <a:t>”, „</a:t>
            </a:r>
            <a:r>
              <a:rPr lang="ru-RU" sz="2200" dirty="0" err="1">
                <a:latin typeface="Comic Sans MS" panose="030F0702030302020204" pitchFamily="66" charset="0"/>
              </a:rPr>
              <a:t>трева</a:t>
            </a:r>
            <a:r>
              <a:rPr lang="ru-RU" sz="2200" dirty="0">
                <a:latin typeface="Comic Sans MS" panose="030F0702030302020204" pitchFamily="66" charset="0"/>
              </a:rPr>
              <a:t> зелена”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b="1" dirty="0">
                <a:latin typeface="Comic Sans MS" panose="030F0702030302020204" pitchFamily="66" charset="0"/>
              </a:rPr>
              <a:t>Символика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b="1" dirty="0">
                <a:latin typeface="Comic Sans MS" panose="030F0702030302020204" pitchFamily="66" charset="0"/>
              </a:rPr>
              <a:t>- </a:t>
            </a:r>
            <a:r>
              <a:rPr lang="ru-RU" sz="2200" dirty="0" err="1">
                <a:latin typeface="Comic Sans MS" panose="030F0702030302020204" pitchFamily="66" charset="0"/>
              </a:rPr>
              <a:t>орлицата</a:t>
            </a:r>
            <a:r>
              <a:rPr lang="ru-RU" sz="2200" dirty="0">
                <a:latin typeface="Comic Sans MS" panose="030F0702030302020204" pitchFamily="66" charset="0"/>
              </a:rPr>
              <a:t>, </a:t>
            </a:r>
            <a:r>
              <a:rPr lang="ru-RU" sz="2200" dirty="0" err="1">
                <a:latin typeface="Comic Sans MS" panose="030F0702030302020204" pitchFamily="66" charset="0"/>
              </a:rPr>
              <a:t>вълкът</a:t>
            </a:r>
            <a:r>
              <a:rPr lang="ru-RU" sz="2200" dirty="0">
                <a:latin typeface="Comic Sans MS" panose="030F0702030302020204" pitchFamily="66" charset="0"/>
              </a:rPr>
              <a:t>, </a:t>
            </a:r>
            <a:r>
              <a:rPr lang="ru-RU" sz="2200" dirty="0" err="1">
                <a:latin typeface="Comic Sans MS" panose="030F0702030302020204" pitchFamily="66" charset="0"/>
              </a:rPr>
              <a:t>соколът</a:t>
            </a:r>
            <a:r>
              <a:rPr lang="ru-RU" sz="2200" dirty="0">
                <a:latin typeface="Comic Sans MS" panose="030F0702030302020204" pitchFamily="66" charset="0"/>
              </a:rPr>
              <a:t>, </a:t>
            </a:r>
            <a:r>
              <a:rPr lang="ru-RU" sz="2200" dirty="0" err="1">
                <a:latin typeface="Comic Sans MS" panose="030F0702030302020204" pitchFamily="66" charset="0"/>
              </a:rPr>
              <a:t>Балканът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atin typeface="Comic Sans MS" panose="030F0702030302020204" pitchFamily="66" charset="0"/>
              </a:rPr>
              <a:t>Алитерации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>
                <a:latin typeface="Comic Sans MS" panose="030F0702030302020204" pitchFamily="66" charset="0"/>
              </a:rPr>
              <a:t>- и </a:t>
            </a:r>
            <a:r>
              <a:rPr lang="ru-RU" sz="2200" dirty="0" err="1">
                <a:latin typeface="Comic Sans MS" panose="030F0702030302020204" pitchFamily="66" charset="0"/>
              </a:rPr>
              <a:t>певци</a:t>
            </a:r>
            <a:r>
              <a:rPr lang="ru-RU" sz="2200" dirty="0">
                <a:latin typeface="Comic Sans MS" panose="030F0702030302020204" pitchFamily="66" charset="0"/>
              </a:rPr>
              <a:t> песни за него </a:t>
            </a:r>
            <a:r>
              <a:rPr lang="ru-RU" sz="2200" dirty="0" err="1">
                <a:latin typeface="Comic Sans MS" panose="030F0702030302020204" pitchFamily="66" charset="0"/>
              </a:rPr>
              <a:t>пеят</a:t>
            </a:r>
            <a:r>
              <a:rPr lang="ru-RU" sz="2200" dirty="0">
                <a:latin typeface="Comic Sans MS" panose="030F0702030302020204" pitchFamily="66" charset="0"/>
              </a:rPr>
              <a:t> /на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</a:t>
            </a:r>
            <a:r>
              <a:rPr lang="ru-RU" sz="2200" dirty="0">
                <a:latin typeface="Comic Sans MS" panose="030F0702030302020204" pitchFamily="66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5228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E25D6-74B4-4D14-B7B3-B545A3EBC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480" y="236961"/>
            <a:ext cx="9603275" cy="593357"/>
          </a:xfrm>
        </p:spPr>
        <p:txBody>
          <a:bodyPr/>
          <a:lstStyle/>
          <a:p>
            <a:pPr algn="ctr"/>
            <a:r>
              <a:rPr lang="bg-BG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Резюме на „хаджи </a:t>
            </a:r>
            <a:r>
              <a:rPr lang="bg-BG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димитър</a:t>
            </a:r>
            <a:r>
              <a:rPr lang="bg-BG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675150E-3F8D-430A-9FD8-A4BEAA3459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935041"/>
              </p:ext>
            </p:extLst>
          </p:nvPr>
        </p:nvGraphicFramePr>
        <p:xfrm>
          <a:off x="178676" y="1753648"/>
          <a:ext cx="11824138" cy="4772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2069">
                  <a:extLst>
                    <a:ext uri="{9D8B030D-6E8A-4147-A177-3AD203B41FA5}">
                      <a16:colId xmlns:a16="http://schemas.microsoft.com/office/drawing/2014/main" val="3036834568"/>
                    </a:ext>
                  </a:extLst>
                </a:gridCol>
                <a:gridCol w="5912069">
                  <a:extLst>
                    <a:ext uri="{9D8B030D-6E8A-4147-A177-3AD203B41FA5}">
                      <a16:colId xmlns:a16="http://schemas.microsoft.com/office/drawing/2014/main" val="23850875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g-BG" dirty="0">
                          <a:latin typeface="Comic Sans MS" panose="030F0702030302020204" pitchFamily="66" charset="0"/>
                        </a:rPr>
                        <a:t>БАЛАДИЧНО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>
                          <a:latin typeface="Comic Sans MS" panose="030F0702030302020204" pitchFamily="66" charset="0"/>
                        </a:rPr>
                        <a:t>ОДАИЧНО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60714"/>
                  </a:ext>
                </a:extLst>
              </a:tr>
              <a:tr h="378132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bg-BG" dirty="0">
                          <a:latin typeface="Comic Sans MS" panose="030F0702030302020204" pitchFamily="66" charset="0"/>
                        </a:rPr>
                        <a:t> за българското съзнание в епохата на робството отделеният от дома е застрашен от зли сили, способни да го погубят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bg-BG" dirty="0">
                          <a:latin typeface="Comic Sans MS" panose="030F0702030302020204" pitchFamily="66" charset="0"/>
                        </a:rPr>
                        <a:t> природата е призована да съхрани и опази отделения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bg-BG" dirty="0">
                          <a:latin typeface="Comic Sans MS" panose="030F0702030302020204" pitchFamily="66" charset="0"/>
                        </a:rPr>
                        <a:t> създадена е система от образни и митични същества за закрила на отделения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bg-BG" dirty="0">
                          <a:latin typeface="Comic Sans MS" panose="030F0702030302020204" pitchFamily="66" charset="0"/>
                        </a:rPr>
                        <a:t> смътното, нощното, житейски неправдоподобното, ирационалното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bg-BG" dirty="0">
                          <a:latin typeface="Comic Sans MS" panose="030F0702030302020204" pitchFamily="66" charset="0"/>
                        </a:rPr>
                        <a:t> невероятност и несъобразителност – зверовете, кръвта, самодивите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bg-BG" dirty="0">
                          <a:latin typeface="Comic Sans MS" panose="030F0702030302020204" pitchFamily="66" charset="0"/>
                        </a:rPr>
                        <a:t> митологизиране на юнака чрез смъртта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bg-BG" dirty="0">
                          <a:latin typeface="Comic Sans MS" panose="030F0702030302020204" pitchFamily="66" charset="0"/>
                        </a:rPr>
                        <a:t> заемки от фолклора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bg-BG" dirty="0">
                          <a:latin typeface="Comic Sans MS" panose="030F0702030302020204" pitchFamily="66" charset="0"/>
                        </a:rPr>
                        <a:t> идеята за безсмъртието, за живот във вечността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bg-BG" dirty="0">
                          <a:latin typeface="Comic Sans MS" panose="030F0702030302020204" pitchFamily="66" charset="0"/>
                        </a:rPr>
                        <a:t> остра контрастна </a:t>
                      </a:r>
                      <a:r>
                        <a:rPr lang="bg-BG" dirty="0" err="1">
                          <a:latin typeface="Comic Sans MS" panose="030F0702030302020204" pitchFamily="66" charset="0"/>
                        </a:rPr>
                        <a:t>хиперболизираност</a:t>
                      </a:r>
                      <a:endParaRPr lang="bg-BG" dirty="0">
                        <a:latin typeface="Comic Sans MS" panose="030F0702030302020204" pitchFamily="66" charset="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bg-BG" dirty="0">
                          <a:latin typeface="Comic Sans MS" panose="030F0702030302020204" pitchFamily="66" charset="0"/>
                        </a:rPr>
                        <a:t> патетика и висока стилистика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bg-BG" dirty="0">
                          <a:latin typeface="Comic Sans MS" panose="030F0702030302020204" pitchFamily="66" charset="0"/>
                        </a:rPr>
                        <a:t> рационалното и исторически фактичното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bg-BG" i="1" dirty="0">
                          <a:latin typeface="Comic Sans MS" panose="030F0702030302020204" pitchFamily="66" charset="0"/>
                        </a:rPr>
                        <a:t> Одата прославя: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bg-BG" i="1" dirty="0">
                          <a:latin typeface="Comic Sans MS" panose="030F0702030302020204" pitchFamily="66" charset="0"/>
                        </a:rPr>
                        <a:t> подвига и саможертвата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bg-BG" i="1" dirty="0">
                          <a:latin typeface="Comic Sans MS" panose="030F0702030302020204" pitchFamily="66" charset="0"/>
                        </a:rPr>
                        <a:t>юначеството и отхвърляне на робството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bg-BG" i="1" dirty="0">
                          <a:latin typeface="Comic Sans MS" panose="030F0702030302020204" pitchFamily="66" charset="0"/>
                        </a:rPr>
                        <a:t>достойния човешки избор и отговорността пред род, народ, Родина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875277"/>
                  </a:ext>
                </a:extLst>
              </a:tr>
              <a:tr h="378132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bg-BG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ПЕЕНЕТО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bg-BG" i="1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ПЕЕНЕТО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761705"/>
                  </a:ext>
                </a:extLst>
              </a:tr>
              <a:tr h="378132"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bg-BG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жетварките, самодивите – родство с Романтизма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bg-BG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„Самодивите“ – Хайне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bg-BG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„Сън“ - Лермонтов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bg-BG" i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балканът, поетът – родство с Просвещението</a:t>
                      </a:r>
                    </a:p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endParaRPr lang="bg-BG" i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22486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5F49267-A89E-4A06-AC8C-5E54377BFAD7}"/>
              </a:ext>
            </a:extLst>
          </p:cNvPr>
          <p:cNvSpPr/>
          <p:nvPr/>
        </p:nvSpPr>
        <p:spPr>
          <a:xfrm>
            <a:off x="1560768" y="830318"/>
            <a:ext cx="93826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dirty="0">
                <a:latin typeface="Comic Sans MS" panose="030F0702030302020204" pitchFamily="66" charset="0"/>
              </a:rPr>
              <a:t>«Разговори» и «</a:t>
            </a:r>
            <a:r>
              <a:rPr lang="ru-RU" sz="2200" dirty="0" err="1">
                <a:latin typeface="Comic Sans MS" panose="030F0702030302020204" pitchFamily="66" charset="0"/>
              </a:rPr>
              <a:t>разпри</a:t>
            </a:r>
            <a:r>
              <a:rPr lang="ru-RU" sz="2200" dirty="0">
                <a:latin typeface="Comic Sans MS" panose="030F0702030302020204" pitchFamily="66" charset="0"/>
              </a:rPr>
              <a:t> за жанра»</a:t>
            </a:r>
          </a:p>
          <a:p>
            <a:pPr algn="ctr"/>
            <a:endParaRPr lang="ru-RU" sz="1200" dirty="0">
              <a:latin typeface="Comic Sans MS" panose="030F0702030302020204" pitchFamily="66" charset="0"/>
            </a:endParaRPr>
          </a:p>
          <a:p>
            <a:r>
              <a:rPr lang="ru-RU" dirty="0">
                <a:latin typeface="Comic Sans MS" panose="030F0702030302020204" pitchFamily="66" charset="0"/>
              </a:rPr>
              <a:t>СЪЗДАВАНЕ НА СМИСЪЛА НА ТЕКСТА МЕЖДУ БАЛАДИЧНОТО И ОДАИЧНОТО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74760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F0930-E390-42FA-91B5-B7FC33715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930644"/>
            <a:ext cx="9603275" cy="587136"/>
          </a:xfrm>
        </p:spPr>
        <p:txBody>
          <a:bodyPr/>
          <a:lstStyle/>
          <a:p>
            <a:pPr algn="ctr"/>
            <a:r>
              <a:rPr lang="bg-BG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Домашна работа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ABBC5-3BDF-4F28-B24A-9B2450F9E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8" y="1868587"/>
            <a:ext cx="9603275" cy="42589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g-BG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1. Прочетете още веднъж „Майце си“ и „Хаджи Димитър“. </a:t>
            </a:r>
            <a:r>
              <a:rPr lang="bg-BG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Помислете в </a:t>
            </a:r>
            <a:r>
              <a:rPr lang="bg-BG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какъв момент от живота на човека са създадени: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dirty="0">
                <a:latin typeface="Comic Sans MS" panose="030F0702030302020204" pitchFamily="66" charset="0"/>
              </a:rPr>
              <a:t> представата за света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dirty="0">
                <a:latin typeface="Comic Sans MS" panose="030F0702030302020204" pitchFamily="66" charset="0"/>
              </a:rPr>
              <a:t> представата за човека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dirty="0">
                <a:latin typeface="Comic Sans MS" panose="030F0702030302020204" pitchFamily="66" charset="0"/>
              </a:rPr>
              <a:t> присъствието и характеристиките на лирическия говорител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dirty="0">
                <a:latin typeface="Comic Sans MS" panose="030F0702030302020204" pitchFamily="66" charset="0"/>
              </a:rPr>
              <a:t> робството и свободата, животът и смъртта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dirty="0">
                <a:latin typeface="Comic Sans MS" panose="030F0702030302020204" pitchFamily="66" charset="0"/>
              </a:rPr>
              <a:t> поетически средства</a:t>
            </a:r>
          </a:p>
          <a:p>
            <a:pPr marL="0" indent="0">
              <a:buNone/>
            </a:pPr>
            <a:r>
              <a:rPr lang="bg-BG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2. Напишете есе на тема: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bg-BG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Подвигът – завет към потомците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B3181F4-849C-4357-82AC-20F9CBF7D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83" t="40153" r="37931" b="16935"/>
          <a:stretch/>
        </p:blipFill>
        <p:spPr>
          <a:xfrm>
            <a:off x="9729851" y="3184634"/>
            <a:ext cx="2021142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4FEA5-636E-49B6-BDD8-89F34DB2D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6" y="962902"/>
            <a:ext cx="4176384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400"/>
              <a:t>Благодаря ви за вниманието!!!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417CBFA7-7B7F-4C6D-A131-2C9F4753C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894" y="805583"/>
            <a:ext cx="3833476" cy="4660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14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89A75-5511-4BDC-B981-D6B6AFE92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283462"/>
            <a:ext cx="9603275" cy="1049235"/>
          </a:xfrm>
        </p:spPr>
        <p:txBody>
          <a:bodyPr/>
          <a:lstStyle/>
          <a:p>
            <a:pPr algn="ctr"/>
            <a:r>
              <a:rPr lang="bg-BG" dirty="0">
                <a:latin typeface="Comic Sans MS" panose="030F0702030302020204" pitchFamily="66" charset="0"/>
              </a:rPr>
              <a:t>Творческа история</a:t>
            </a:r>
          </a:p>
        </p:txBody>
      </p:sp>
      <p:pic>
        <p:nvPicPr>
          <p:cNvPr id="4" name="Picture 3" descr="A wooden table&#10;&#10;Description automatically generated">
            <a:extLst>
              <a:ext uri="{FF2B5EF4-FFF2-40B4-BE49-F238E27FC236}">
                <a16:creationId xmlns:a16="http://schemas.microsoft.com/office/drawing/2014/main" id="{5B354570-A58B-4A5F-95B5-58A154A05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74" y="3901779"/>
            <a:ext cx="5045255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608ABD82-0763-4932-A1D6-7E993A533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4653" y="3169920"/>
            <a:ext cx="237024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D5D71C-59D3-40A9-9A76-238C94A3D4F2}"/>
              </a:ext>
            </a:extLst>
          </p:cNvPr>
          <p:cNvSpPr/>
          <p:nvPr/>
        </p:nvSpPr>
        <p:spPr>
          <a:xfrm>
            <a:off x="1366345" y="2039671"/>
            <a:ext cx="97956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>
                <a:latin typeface="Comic Sans MS" panose="030F0702030302020204" pitchFamily="66" charset="0"/>
              </a:rPr>
              <a:t>Известно </a:t>
            </a:r>
            <a:r>
              <a:rPr lang="ru-RU" sz="2400" dirty="0" err="1">
                <a:latin typeface="Comic Sans MS" panose="030F0702030302020204" pitchFamily="66" charset="0"/>
              </a:rPr>
              <a:t>време</a:t>
            </a:r>
            <a:r>
              <a:rPr lang="ru-RU" sz="2400" dirty="0">
                <a:latin typeface="Comic Sans MS" panose="030F0702030302020204" pitchFamily="66" charset="0"/>
              </a:rPr>
              <a:t> след </a:t>
            </a:r>
            <a:r>
              <a:rPr lang="ru-RU" sz="2400" dirty="0" err="1">
                <a:latin typeface="Comic Sans MS" panose="030F0702030302020204" pitchFamily="66" charset="0"/>
              </a:rPr>
              <a:t>смъртта</a:t>
            </a:r>
            <a:r>
              <a:rPr lang="ru-RU" sz="2400" dirty="0">
                <a:latin typeface="Comic Sans MS" panose="030F0702030302020204" pitchFamily="66" charset="0"/>
              </a:rPr>
              <a:t> на Хаджи </a:t>
            </a:r>
            <a:r>
              <a:rPr lang="ru-RU" sz="2400" dirty="0" err="1">
                <a:latin typeface="Comic Sans MS" panose="030F0702030302020204" pitchFamily="66" charset="0"/>
              </a:rPr>
              <a:t>Димитър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има</a:t>
            </a:r>
            <a:r>
              <a:rPr lang="ru-RU" sz="2400" dirty="0">
                <a:latin typeface="Comic Sans MS" panose="030F0702030302020204" pitchFamily="66" charset="0"/>
              </a:rPr>
              <a:t> слух, че е жив и </a:t>
            </a:r>
            <a:r>
              <a:rPr lang="ru-RU" sz="2400" dirty="0" err="1">
                <a:latin typeface="Comic Sans MS" panose="030F0702030302020204" pitchFamily="66" charset="0"/>
              </a:rPr>
              <a:t>обикаля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Балкана</a:t>
            </a:r>
            <a:r>
              <a:rPr lang="ru-RU" sz="2400" dirty="0">
                <a:latin typeface="Comic Sans MS" panose="030F0702030302020204" pitchFamily="66" charset="0"/>
              </a:rPr>
              <a:t>. По </a:t>
            </a:r>
            <a:r>
              <a:rPr lang="ru-RU" sz="2400" dirty="0" err="1">
                <a:latin typeface="Comic Sans MS" panose="030F0702030302020204" pitchFamily="66" charset="0"/>
              </a:rPr>
              <a:t>този</a:t>
            </a:r>
            <a:r>
              <a:rPr lang="ru-RU" sz="2400" dirty="0">
                <a:latin typeface="Comic Sans MS" panose="030F0702030302020204" pitchFamily="66" charset="0"/>
              </a:rPr>
              <a:t> повод Ботев </a:t>
            </a:r>
            <a:r>
              <a:rPr lang="ru-RU" sz="2400" dirty="0" err="1">
                <a:latin typeface="Comic Sans MS" panose="030F0702030302020204" pitchFamily="66" charset="0"/>
              </a:rPr>
              <a:t>създава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своето</a:t>
            </a:r>
            <a:r>
              <a:rPr lang="ru-RU" sz="2400" dirty="0">
                <a:latin typeface="Comic Sans MS" panose="030F0702030302020204" pitchFamily="66" charset="0"/>
              </a:rPr>
              <a:t> стихотворение</a:t>
            </a:r>
            <a:r>
              <a:rPr lang="en-US" sz="2400" dirty="0">
                <a:latin typeface="Comic Sans MS" panose="030F0702030302020204" pitchFamily="66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Публикувано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във</a:t>
            </a:r>
            <a:r>
              <a:rPr lang="ru-RU" sz="2400" dirty="0">
                <a:latin typeface="Comic Sans MS" panose="030F0702030302020204" pitchFamily="66" charset="0"/>
              </a:rPr>
              <a:t> в. „ </a:t>
            </a:r>
            <a:r>
              <a:rPr lang="ru-RU" sz="2400" dirty="0" err="1">
                <a:latin typeface="Comic Sans MS" panose="030F0702030302020204" pitchFamily="66" charset="0"/>
              </a:rPr>
              <a:t>Независимост</a:t>
            </a:r>
            <a:r>
              <a:rPr lang="ru-RU" sz="2400" dirty="0">
                <a:latin typeface="Comic Sans MS" panose="030F0702030302020204" pitchFamily="66" charset="0"/>
              </a:rPr>
              <a:t> „ 1873г</a:t>
            </a:r>
            <a:r>
              <a:rPr lang="ru-RU" sz="2400" b="1" dirty="0">
                <a:latin typeface="Comic Sans MS" panose="030F0702030302020204" pitchFamily="66" charset="0"/>
              </a:rPr>
              <a:t>.</a:t>
            </a:r>
            <a:endParaRPr lang="bg-BG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01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B5D80-DE29-44A4-9AE4-9832BA99E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712047"/>
          </a:xfrm>
        </p:spPr>
        <p:txBody>
          <a:bodyPr/>
          <a:lstStyle/>
          <a:p>
            <a:pPr algn="ctr"/>
            <a:r>
              <a:rPr lang="bg-BG" dirty="0">
                <a:latin typeface="Comic Sans MS" panose="030F0702030302020204" pitchFamily="66" charset="0"/>
              </a:rPr>
              <a:t>Прочит на заглавието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AEF05-6207-48B3-84E4-A283D00E7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2908" y="1826161"/>
            <a:ext cx="8820615" cy="345061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Име</a:t>
            </a:r>
            <a:r>
              <a:rPr lang="ru-RU" sz="2400" dirty="0">
                <a:latin typeface="Comic Sans MS" panose="030F0702030302020204" pitchFamily="66" charset="0"/>
              </a:rPr>
              <a:t> на конкретна </a:t>
            </a:r>
            <a:r>
              <a:rPr lang="ru-RU" sz="2400" dirty="0" err="1">
                <a:latin typeface="Comic Sans MS" panose="030F0702030302020204" pitchFamily="66" charset="0"/>
              </a:rPr>
              <a:t>историческа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личност</a:t>
            </a:r>
            <a:r>
              <a:rPr lang="ru-RU" sz="2400" dirty="0">
                <a:latin typeface="Comic Sans MS" panose="030F0702030302020204" pitchFamily="66" charset="0"/>
              </a:rPr>
              <a:t> - Хаджи </a:t>
            </a:r>
            <a:r>
              <a:rPr lang="ru-RU" sz="2400" dirty="0" err="1">
                <a:latin typeface="Comic Sans MS" panose="030F0702030302020204" pitchFamily="66" charset="0"/>
              </a:rPr>
              <a:t>Димитър</a:t>
            </a:r>
            <a:endParaRPr lang="ru-RU" sz="24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Сражението</a:t>
            </a:r>
            <a:r>
              <a:rPr lang="ru-RU" sz="2400" dirty="0">
                <a:latin typeface="Comic Sans MS" panose="030F0702030302020204" pitchFamily="66" charset="0"/>
              </a:rPr>
              <a:t> на </a:t>
            </a:r>
            <a:r>
              <a:rPr lang="ru-RU" sz="2400" dirty="0" err="1">
                <a:latin typeface="Comic Sans MS" panose="030F0702030302020204" pitchFamily="66" charset="0"/>
              </a:rPr>
              <a:t>връх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Бузлуджа</a:t>
            </a:r>
            <a:r>
              <a:rPr lang="ru-RU" sz="2400" dirty="0">
                <a:latin typeface="Comic Sans MS" panose="030F0702030302020204" pitchFamily="66" charset="0"/>
              </a:rPr>
              <a:t> на 18 юли 1868 година</a:t>
            </a:r>
            <a:endParaRPr lang="bg-BG" sz="2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A vintage photo of a person&#10;&#10;Description automatically generated">
            <a:extLst>
              <a:ext uri="{FF2B5EF4-FFF2-40B4-BE49-F238E27FC236}">
                <a16:creationId xmlns:a16="http://schemas.microsoft.com/office/drawing/2014/main" id="{0E41B6BE-271F-4609-8C00-CB8BAA974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656" y="3407502"/>
            <a:ext cx="241371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EEDEFC-1F29-4D20-84D7-46D676D15326}"/>
              </a:ext>
            </a:extLst>
          </p:cNvPr>
          <p:cNvSpPr/>
          <p:nvPr/>
        </p:nvSpPr>
        <p:spPr>
          <a:xfrm>
            <a:off x="4938504" y="5407150"/>
            <a:ext cx="2905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i="1" dirty="0">
                <a:solidFill>
                  <a:srgbClr val="000000"/>
                </a:solidFill>
                <a:latin typeface="Lato-Italic"/>
              </a:rPr>
              <a:t>Хаджи Димитър Асенов</a:t>
            </a:r>
            <a:r>
              <a:rPr lang="bg-BG" dirty="0"/>
              <a:t> </a:t>
            </a:r>
            <a:br>
              <a:rPr lang="bg-BG" dirty="0"/>
            </a:b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1459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51048-C082-4E7D-BE19-CCDF9A3BE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873" y="164721"/>
            <a:ext cx="8643154" cy="986323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>
                <a:latin typeface="Comic Sans MS" panose="030F0702030302020204" pitchFamily="66" charset="0"/>
                <a:hlinkClick r:id="rId3" action="ppaction://hlinksldjump"/>
              </a:rPr>
              <a:t>„ХАДЖИ ДИМИТЪР“ </a:t>
            </a:r>
            <a:r>
              <a:rPr lang="ru-RU" sz="3200" i="1" dirty="0">
                <a:latin typeface="Comic Sans MS" panose="030F0702030302020204" pitchFamily="66" charset="0"/>
              </a:rPr>
              <a:t>– жанр</a:t>
            </a:r>
            <a:endParaRPr lang="bg-BG" sz="3200" dirty="0">
              <a:latin typeface="Comic Sans MS" panose="030F0702030302020204" pitchFamily="66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7C766-203F-482B-BCEC-0F822F286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796" y="1602074"/>
            <a:ext cx="8772327" cy="168301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bg-BG" sz="2400" dirty="0">
                <a:latin typeface="Comic Sans MS" panose="030F0702030302020204" pitchFamily="66" charset="0"/>
              </a:rPr>
              <a:t> Балада </a:t>
            </a:r>
            <a:r>
              <a:rPr lang="ru-RU" sz="2400" b="1" dirty="0">
                <a:latin typeface="Comic Sans MS" panose="030F0702030302020204" pitchFamily="66" charset="0"/>
              </a:rPr>
              <a:t>(лир</a:t>
            </a:r>
            <a:r>
              <a:rPr lang="bg-BG" sz="2400" b="1" dirty="0" err="1">
                <a:latin typeface="Comic Sans MS" panose="030F0702030302020204" pitchFamily="66" charset="0"/>
              </a:rPr>
              <a:t>ико</a:t>
            </a:r>
            <a:r>
              <a:rPr lang="bg-BG" sz="2400" b="1" dirty="0">
                <a:latin typeface="Comic Sans MS" panose="030F0702030302020204" pitchFamily="66" charset="0"/>
              </a:rPr>
              <a:t>-епически</a:t>
            </a:r>
            <a:r>
              <a:rPr lang="ru-RU" sz="2400" b="1" dirty="0">
                <a:latin typeface="Comic Sans MS" panose="030F0702030302020204" pitchFamily="66" charset="0"/>
              </a:rPr>
              <a:t> жанр с </a:t>
            </a:r>
            <a:r>
              <a:rPr lang="ru-RU" sz="2400" b="1" dirty="0" err="1">
                <a:latin typeface="Comic Sans MS" panose="030F0702030302020204" pitchFamily="66" charset="0"/>
              </a:rPr>
              <a:t>митологично</a:t>
            </a:r>
            <a:r>
              <a:rPr lang="ru-RU" sz="2400" b="1" dirty="0">
                <a:latin typeface="Comic Sans MS" panose="030F0702030302020204" pitchFamily="66" charset="0"/>
              </a:rPr>
              <a:t>-фантастично </a:t>
            </a:r>
            <a:r>
              <a:rPr lang="ru-RU" sz="2400" b="1" dirty="0" err="1">
                <a:latin typeface="Comic Sans MS" panose="030F0702030302020204" pitchFamily="66" charset="0"/>
              </a:rPr>
              <a:t>съдържание</a:t>
            </a:r>
            <a:r>
              <a:rPr lang="ru-RU" sz="2400" b="1" dirty="0">
                <a:latin typeface="Comic Sans MS" panose="030F0702030302020204" pitchFamily="66" charset="0"/>
              </a:rPr>
              <a:t>).</a:t>
            </a:r>
            <a:endParaRPr lang="bg-BG" sz="2400" b="1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bg-BG" sz="2400" b="1" dirty="0">
                <a:latin typeface="Comic Sans MS" panose="030F0702030302020204" pitchFamily="66" charset="0"/>
              </a:rPr>
              <a:t> </a:t>
            </a:r>
            <a:r>
              <a:rPr lang="bg-BG" sz="2400" dirty="0">
                <a:latin typeface="Comic Sans MS" panose="030F0702030302020204" pitchFamily="66" charset="0"/>
              </a:rPr>
              <a:t>Стихотворението се състои от дванадесет строфи от по четири стиха, римувани почти навсякъде с кръстосана рима.</a:t>
            </a:r>
            <a:endParaRPr lang="bg-BG" sz="2200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3ADFD155-97C5-4209-BA51-0B50D58D5E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01"/>
          <a:stretch/>
        </p:blipFill>
        <p:spPr>
          <a:xfrm>
            <a:off x="9128243" y="1667764"/>
            <a:ext cx="2911366" cy="2714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E29E430-03C5-4BD7-A3CE-7F437F2074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453" b="25487"/>
          <a:stretch/>
        </p:blipFill>
        <p:spPr>
          <a:xfrm>
            <a:off x="1103585" y="4045470"/>
            <a:ext cx="3606691" cy="2803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00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5C4F8-9A46-4318-B6FD-87F04AB1D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304312"/>
            <a:ext cx="9603275" cy="751012"/>
          </a:xfrm>
        </p:spPr>
        <p:txBody>
          <a:bodyPr/>
          <a:lstStyle/>
          <a:p>
            <a:pPr algn="ctr"/>
            <a:r>
              <a:rPr lang="ru-RU" i="1" dirty="0">
                <a:latin typeface="Comic Sans MS" panose="030F0702030302020204" pitchFamily="66" charset="0"/>
                <a:hlinkClick r:id="rId2" action="ppaction://hlinksldjump"/>
              </a:rPr>
              <a:t>„ХАДЖИ ДИМИТЪР“ </a:t>
            </a:r>
            <a:r>
              <a:rPr lang="ru-RU" i="1" dirty="0">
                <a:latin typeface="Comic Sans MS" panose="030F0702030302020204" pitchFamily="66" charset="0"/>
              </a:rPr>
              <a:t> - композиция</a:t>
            </a: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EF256-9B7F-4C82-A53B-392A9E560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bg-BG" sz="3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bg-BG" sz="3000" dirty="0">
                <a:latin typeface="Comic Sans MS" panose="030F0702030302020204" pitchFamily="66" charset="0"/>
              </a:rPr>
              <a:t>1    2    3    4    5    6    7    8     9     10    11    12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D27C61-10C6-491C-AF34-C2F99A93E527}"/>
              </a:ext>
            </a:extLst>
          </p:cNvPr>
          <p:cNvSpPr/>
          <p:nvPr/>
        </p:nvSpPr>
        <p:spPr>
          <a:xfrm>
            <a:off x="1615318" y="1160821"/>
            <a:ext cx="1697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400" dirty="0">
                <a:latin typeface="Comic Sans MS" panose="030F0702030302020204" pitchFamily="66" charset="0"/>
              </a:rPr>
              <a:t>12 строфи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0E180E-D3C0-48E0-B46E-BBC773DB2492}"/>
              </a:ext>
            </a:extLst>
          </p:cNvPr>
          <p:cNvSpPr/>
          <p:nvPr/>
        </p:nvSpPr>
        <p:spPr>
          <a:xfrm>
            <a:off x="9276326" y="1160822"/>
            <a:ext cx="13003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latin typeface="Comic Sans MS" panose="030F0702030302020204" pitchFamily="66" charset="0"/>
              </a:rPr>
              <a:t>4 стиха</a:t>
            </a:r>
            <a:endParaRPr lang="bg-BG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E2DAE4-D2D0-4F3B-9BFC-7BCDD459DE69}"/>
              </a:ext>
            </a:extLst>
          </p:cNvPr>
          <p:cNvSpPr txBox="1"/>
          <p:nvPr/>
        </p:nvSpPr>
        <p:spPr>
          <a:xfrm>
            <a:off x="2028497" y="3741038"/>
            <a:ext cx="2984937" cy="3693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Случващото се през деня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17BBE1-014F-464D-9632-D4ADD1C83227}"/>
              </a:ext>
            </a:extLst>
          </p:cNvPr>
          <p:cNvCxnSpPr/>
          <p:nvPr/>
        </p:nvCxnSpPr>
        <p:spPr>
          <a:xfrm>
            <a:off x="2123090" y="3153103"/>
            <a:ext cx="483476" cy="5879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10EAC-4464-46F3-84E8-D361AB476DCB}"/>
              </a:ext>
            </a:extLst>
          </p:cNvPr>
          <p:cNvCxnSpPr/>
          <p:nvPr/>
        </p:nvCxnSpPr>
        <p:spPr>
          <a:xfrm>
            <a:off x="2816772" y="3116962"/>
            <a:ext cx="366712" cy="6240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3F5A8E9-F3B3-40AD-8FB9-7344309CA2F3}"/>
              </a:ext>
            </a:extLst>
          </p:cNvPr>
          <p:cNvCxnSpPr>
            <a:cxnSpLocks/>
          </p:cNvCxnSpPr>
          <p:nvPr/>
        </p:nvCxnSpPr>
        <p:spPr>
          <a:xfrm>
            <a:off x="3478924" y="3153103"/>
            <a:ext cx="0" cy="5879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C6AFC-B228-4ADF-8168-E315923AA178}"/>
              </a:ext>
            </a:extLst>
          </p:cNvPr>
          <p:cNvCxnSpPr>
            <a:cxnSpLocks/>
          </p:cNvCxnSpPr>
          <p:nvPr/>
        </p:nvCxnSpPr>
        <p:spPr>
          <a:xfrm flipH="1">
            <a:off x="3826916" y="3116962"/>
            <a:ext cx="366713" cy="6240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6F4DE94-F0B4-42A8-96B9-441C357EC871}"/>
              </a:ext>
            </a:extLst>
          </p:cNvPr>
          <p:cNvCxnSpPr>
            <a:cxnSpLocks/>
          </p:cNvCxnSpPr>
          <p:nvPr/>
        </p:nvCxnSpPr>
        <p:spPr>
          <a:xfrm flipH="1">
            <a:off x="4447025" y="3153103"/>
            <a:ext cx="366713" cy="5879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F8DF24B-8CBD-4CB3-8106-BACB5164DE51}"/>
              </a:ext>
            </a:extLst>
          </p:cNvPr>
          <p:cNvCxnSpPr/>
          <p:nvPr/>
        </p:nvCxnSpPr>
        <p:spPr>
          <a:xfrm>
            <a:off x="5538952" y="3153103"/>
            <a:ext cx="0" cy="1313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5BC21BA-80B6-4C25-9E91-36DFB0B07607}"/>
              </a:ext>
            </a:extLst>
          </p:cNvPr>
          <p:cNvSpPr txBox="1"/>
          <p:nvPr/>
        </p:nvSpPr>
        <p:spPr>
          <a:xfrm>
            <a:off x="4120058" y="4466897"/>
            <a:ext cx="2532975" cy="3693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Ролята на обобщение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7FE78B-0069-4B4F-993D-78BD4B2A4A19}"/>
              </a:ext>
            </a:extLst>
          </p:cNvPr>
          <p:cNvSpPr txBox="1"/>
          <p:nvPr/>
        </p:nvSpPr>
        <p:spPr>
          <a:xfrm>
            <a:off x="6096001" y="3741038"/>
            <a:ext cx="3530326" cy="3693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g-BG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Преход от деня към нощта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5D2A3C3-A7F0-4BBB-B09D-FAE11416452E}"/>
              </a:ext>
            </a:extLst>
          </p:cNvPr>
          <p:cNvCxnSpPr/>
          <p:nvPr/>
        </p:nvCxnSpPr>
        <p:spPr>
          <a:xfrm>
            <a:off x="6130620" y="3153102"/>
            <a:ext cx="483476" cy="5879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8DD5C7-0EA8-4957-A2B1-1AE4F70E1939}"/>
              </a:ext>
            </a:extLst>
          </p:cNvPr>
          <p:cNvCxnSpPr/>
          <p:nvPr/>
        </p:nvCxnSpPr>
        <p:spPr>
          <a:xfrm>
            <a:off x="6887367" y="3153101"/>
            <a:ext cx="483476" cy="5879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863DDB-14D3-4D1D-AFD2-548BD37AD243}"/>
              </a:ext>
            </a:extLst>
          </p:cNvPr>
          <p:cNvCxnSpPr>
            <a:cxnSpLocks/>
          </p:cNvCxnSpPr>
          <p:nvPr/>
        </p:nvCxnSpPr>
        <p:spPr>
          <a:xfrm flipH="1">
            <a:off x="8263779" y="3114977"/>
            <a:ext cx="366713" cy="6240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A1CED30-07F0-40D4-97FA-4120CBA1A7B3}"/>
              </a:ext>
            </a:extLst>
          </p:cNvPr>
          <p:cNvCxnSpPr>
            <a:cxnSpLocks/>
          </p:cNvCxnSpPr>
          <p:nvPr/>
        </p:nvCxnSpPr>
        <p:spPr>
          <a:xfrm flipH="1">
            <a:off x="9100807" y="3093631"/>
            <a:ext cx="366713" cy="6240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6DBA57C-2B73-4A97-9BDE-B621C137FA69}"/>
              </a:ext>
            </a:extLst>
          </p:cNvPr>
          <p:cNvCxnSpPr>
            <a:cxnSpLocks/>
          </p:cNvCxnSpPr>
          <p:nvPr/>
        </p:nvCxnSpPr>
        <p:spPr>
          <a:xfrm>
            <a:off x="7719848" y="3129772"/>
            <a:ext cx="0" cy="5879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199B74B-3B61-4876-8191-85B81E6B3BE4}"/>
              </a:ext>
            </a:extLst>
          </p:cNvPr>
          <p:cNvSpPr txBox="1"/>
          <p:nvPr/>
        </p:nvSpPr>
        <p:spPr>
          <a:xfrm>
            <a:off x="9926504" y="2015732"/>
            <a:ext cx="1797269" cy="3693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Затваря кръга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38434BB-1B2A-462F-9899-ACF6CA4CCB07}"/>
              </a:ext>
            </a:extLst>
          </p:cNvPr>
          <p:cNvCxnSpPr>
            <a:cxnSpLocks/>
          </p:cNvCxnSpPr>
          <p:nvPr/>
        </p:nvCxnSpPr>
        <p:spPr>
          <a:xfrm flipH="1">
            <a:off x="10393327" y="2385064"/>
            <a:ext cx="347094" cy="4813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781271EF-54F5-4FD7-99D7-0B867A85479F}"/>
              </a:ext>
            </a:extLst>
          </p:cNvPr>
          <p:cNvSpPr/>
          <p:nvPr/>
        </p:nvSpPr>
        <p:spPr>
          <a:xfrm>
            <a:off x="2795002" y="5434220"/>
            <a:ext cx="6601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КРЪГОВРАТ – </a:t>
            </a:r>
            <a:r>
              <a:rPr lang="bg-BG" sz="2000" b="1" dirty="0">
                <a:latin typeface="Comic Sans MS" panose="030F0702030302020204" pitchFamily="66" charset="0"/>
              </a:rPr>
              <a:t>утро – пладне – вечер – нощ - утро</a:t>
            </a:r>
            <a:endParaRPr lang="bg-BG" sz="20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4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 animBg="1"/>
      <p:bldP spid="29" grpId="0" animBg="1"/>
      <p:bldP spid="35" grpId="0" animBg="1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B1FB5-B83F-41E7-BDDB-FC74E33C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Comic Sans MS" panose="030F0702030302020204" pitchFamily="66" charset="0"/>
              </a:rPr>
              <a:t>Образът на лирическия герой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7A3D4-30B0-49E2-AB6B-870150CB9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bg-BG" dirty="0"/>
              <a:t> </a:t>
            </a:r>
            <a:r>
              <a:rPr lang="bg-BG" dirty="0">
                <a:latin typeface="Comic Sans MS" panose="030F0702030302020204" pitchFamily="66" charset="0"/>
              </a:rPr>
              <a:t>Образът на юнака – централен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Героят</a:t>
            </a:r>
            <a:r>
              <a:rPr lang="ru-RU" dirty="0">
                <a:latin typeface="Comic Sans MS" panose="030F0702030302020204" pitchFamily="66" charset="0"/>
              </a:rPr>
              <a:t> - обобщение на </a:t>
            </a:r>
            <a:r>
              <a:rPr lang="ru-RU" dirty="0" err="1">
                <a:latin typeface="Comic Sans MS" panose="030F0702030302020204" pitchFamily="66" charset="0"/>
              </a:rPr>
              <a:t>борбеността</a:t>
            </a:r>
            <a:r>
              <a:rPr lang="ru-RU" dirty="0">
                <a:latin typeface="Comic Sans MS" panose="030F0702030302020204" pitchFamily="66" charset="0"/>
              </a:rPr>
              <a:t> и </a:t>
            </a:r>
            <a:r>
              <a:rPr lang="ru-RU" dirty="0" err="1">
                <a:latin typeface="Comic Sans MS" panose="030F0702030302020204" pitchFamily="66" charset="0"/>
              </a:rPr>
              <a:t>духовната</a:t>
            </a:r>
            <a:r>
              <a:rPr lang="ru-RU" dirty="0">
                <a:latin typeface="Comic Sans MS" panose="030F0702030302020204" pitchFamily="66" charset="0"/>
              </a:rPr>
              <a:t> сила </a:t>
            </a:r>
            <a:br>
              <a:rPr lang="ru-RU" dirty="0">
                <a:latin typeface="Comic Sans MS" panose="030F0702030302020204" pitchFamily="66" charset="0"/>
              </a:rPr>
            </a:br>
            <a:endParaRPr lang="bg-BG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CAE99AE-8894-404A-8AE8-D695220D3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7" t="24531" r="35852" b="17377"/>
          <a:stretch/>
        </p:blipFill>
        <p:spPr>
          <a:xfrm>
            <a:off x="3121573" y="3037489"/>
            <a:ext cx="5760001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571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C4F0D2-6871-4555-9B45-CFDFB116A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47" r="48017" b="4127"/>
          <a:stretch/>
        </p:blipFill>
        <p:spPr>
          <a:xfrm>
            <a:off x="0" y="968828"/>
            <a:ext cx="6337738" cy="58928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EE4F11-A9A7-4C07-9D3C-92EA22E44785}"/>
              </a:ext>
            </a:extLst>
          </p:cNvPr>
          <p:cNvSpPr/>
          <p:nvPr/>
        </p:nvSpPr>
        <p:spPr>
          <a:xfrm>
            <a:off x="1335315" y="260942"/>
            <a:ext cx="98842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4000" dirty="0">
                <a:hlinkClick r:id="rId4"/>
              </a:rPr>
              <a:t>https://bg.e-prosveta.bg/ebook/212?page=168</a:t>
            </a:r>
            <a:r>
              <a:rPr lang="bg-BG" sz="4000" dirty="0"/>
              <a:t> 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CE1FB56-48A9-4AF5-8BF2-ED58F3BC65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79" t="19617" r="36207" b="17548"/>
          <a:stretch/>
        </p:blipFill>
        <p:spPr>
          <a:xfrm>
            <a:off x="6663559" y="1949983"/>
            <a:ext cx="5083901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85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7E13C6-408B-439B-9CA0-A9E2A31D8D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47" r="50690" b="4127"/>
          <a:stretch/>
        </p:blipFill>
        <p:spPr>
          <a:xfrm>
            <a:off x="0" y="968828"/>
            <a:ext cx="6011917" cy="58928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8F957D-5700-4FC1-9D62-CB028C6233EA}"/>
              </a:ext>
            </a:extLst>
          </p:cNvPr>
          <p:cNvSpPr/>
          <p:nvPr/>
        </p:nvSpPr>
        <p:spPr>
          <a:xfrm>
            <a:off x="1335315" y="260942"/>
            <a:ext cx="98842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4000" dirty="0">
                <a:hlinkClick r:id="rId4"/>
              </a:rPr>
              <a:t>https://bg.e-prosveta.bg/ebook/212?page=168</a:t>
            </a:r>
            <a:r>
              <a:rPr lang="bg-BG" sz="4000" dirty="0"/>
              <a:t> 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69E08B4-F6F7-4C49-A5DD-8C97F0C2ED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31" t="18238" r="35689" b="18927"/>
          <a:stretch/>
        </p:blipFill>
        <p:spPr>
          <a:xfrm>
            <a:off x="6096000" y="1900289"/>
            <a:ext cx="5917324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666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ACA95-B8FB-4E0D-AAC7-A970284D7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b="1">
                <a:latin typeface="Comic Sans MS" panose="030F0702030302020204" pitchFamily="66" charset="0"/>
              </a:rPr>
              <a:t>Основни опозиции:</a:t>
            </a:r>
            <a:endParaRPr lang="bg-B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D23EA-E3E7-4746-B64D-B6BAEB2AB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52" y="3056257"/>
            <a:ext cx="5276633" cy="141326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200" b="1" dirty="0"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atin typeface="Comic Sans MS" panose="030F0702030302020204" pitchFamily="66" charset="0"/>
              </a:rPr>
              <a:t>смърт</a:t>
            </a:r>
            <a:r>
              <a:rPr lang="ru-RU" sz="2200" b="1" dirty="0">
                <a:latin typeface="Comic Sans MS" panose="030F0702030302020204" pitchFamily="66" charset="0"/>
              </a:rPr>
              <a:t> – </a:t>
            </a:r>
            <a:r>
              <a:rPr lang="ru-RU" sz="2200" b="1" dirty="0" err="1">
                <a:latin typeface="Comic Sans MS" panose="030F0702030302020204" pitchFamily="66" charset="0"/>
              </a:rPr>
              <a:t>безсмъртие</a:t>
            </a:r>
            <a:r>
              <a:rPr lang="ru-RU" sz="2200" b="1" dirty="0">
                <a:latin typeface="Comic Sans MS" panose="030F0702030302020204" pitchFamily="66" charset="0"/>
              </a:rPr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200" b="1" dirty="0">
                <a:latin typeface="Comic Sans MS" panose="030F0702030302020204" pitchFamily="66" charset="0"/>
              </a:rPr>
              <a:t> долу (</a:t>
            </a:r>
            <a:r>
              <a:rPr lang="ru-RU" sz="2200" b="1" dirty="0" err="1">
                <a:latin typeface="Comic Sans MS" panose="030F0702030302020204" pitchFamily="66" charset="0"/>
              </a:rPr>
              <a:t>полето</a:t>
            </a:r>
            <a:r>
              <a:rPr lang="ru-RU" sz="2200" b="1" dirty="0">
                <a:latin typeface="Comic Sans MS" panose="030F0702030302020204" pitchFamily="66" charset="0"/>
              </a:rPr>
              <a:t>) – </a:t>
            </a:r>
            <a:r>
              <a:rPr lang="ru-RU" sz="2200" b="1" dirty="0" err="1">
                <a:latin typeface="Comic Sans MS" panose="030F0702030302020204" pitchFamily="66" charset="0"/>
              </a:rPr>
              <a:t>Балкана</a:t>
            </a:r>
            <a:r>
              <a:rPr lang="ru-RU" sz="2200" b="1" dirty="0">
                <a:latin typeface="Comic Sans MS" panose="030F0702030302020204" pitchFamily="66" charset="0"/>
              </a:rPr>
              <a:t> (горе);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200" b="1" dirty="0"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atin typeface="Comic Sans MS" panose="030F0702030302020204" pitchFamily="66" charset="0"/>
              </a:rPr>
              <a:t>робство</a:t>
            </a:r>
            <a:r>
              <a:rPr lang="ru-RU" sz="2200" b="1" dirty="0">
                <a:latin typeface="Comic Sans MS" panose="030F0702030302020204" pitchFamily="66" charset="0"/>
              </a:rPr>
              <a:t> – свобода.</a:t>
            </a:r>
            <a:endParaRPr lang="bg-BG" sz="2200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0831E65-EFE2-4297-9455-779F4C4B6A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5" t="17931" r="36293" b="16169"/>
          <a:stretch/>
        </p:blipFill>
        <p:spPr>
          <a:xfrm>
            <a:off x="6253216" y="2133599"/>
            <a:ext cx="584372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1144</Words>
  <Application>Microsoft Office PowerPoint</Application>
  <PresentationFormat>Widescreen</PresentationFormat>
  <Paragraphs>118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Comic Sans MS</vt:lpstr>
      <vt:lpstr>Gill Sans MT</vt:lpstr>
      <vt:lpstr>Lato-Italic</vt:lpstr>
      <vt:lpstr>Wingdings</vt:lpstr>
      <vt:lpstr>Gallery</vt:lpstr>
      <vt:lpstr>  Героят в Ботевата поезия – „Хаджи Димитър“</vt:lpstr>
      <vt:lpstr>Творческа история</vt:lpstr>
      <vt:lpstr>Прочит на заглавието</vt:lpstr>
      <vt:lpstr>„ХАДЖИ ДИМИТЪР“ – жанр</vt:lpstr>
      <vt:lpstr>„ХАДЖИ ДИМИТЪР“  - композиция</vt:lpstr>
      <vt:lpstr>Образът на лирическия герой</vt:lpstr>
      <vt:lpstr>PowerPoint Presentation</vt:lpstr>
      <vt:lpstr>PowerPoint Presentation</vt:lpstr>
      <vt:lpstr>Основни опозиции:</vt:lpstr>
      <vt:lpstr>Мотивът за песента в „Хаджи Димитър“ </vt:lpstr>
      <vt:lpstr>Художествени Изразни средства</vt:lpstr>
      <vt:lpstr>PowerPoint Presentation</vt:lpstr>
      <vt:lpstr>PowerPoint Presentation</vt:lpstr>
      <vt:lpstr>Резюме на „хаджи димитър“</vt:lpstr>
      <vt:lpstr>Домашна работа</vt:lpstr>
      <vt:lpstr>Благодаря ви за вниманието!!!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Героят в Ботевата поезия – „Хаджи Димитър“,  „Обесването на Васил Левски“</dc:title>
  <dc:creator>Заприна Глушкова</dc:creator>
  <cp:lastModifiedBy>Заприна Глушкова</cp:lastModifiedBy>
  <cp:revision>36</cp:revision>
  <dcterms:created xsi:type="dcterms:W3CDTF">2020-03-25T20:42:13Z</dcterms:created>
  <dcterms:modified xsi:type="dcterms:W3CDTF">2020-03-31T20:04:01Z</dcterms:modified>
</cp:coreProperties>
</file>