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9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3" r:id="rId37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7535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9631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9907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10619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0330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41081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142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4994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0241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6852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2646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0620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9946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9609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3253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2712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DF557-7148-431E-8897-992604DF358B}" type="datetimeFigureOut">
              <a:rPr lang="bg-BG" smtClean="0"/>
              <a:t>13.4.2021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83806CE-1AD8-4A6F-9F70-AC8A3E9ED2A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1013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2396" y="962107"/>
            <a:ext cx="7468925" cy="3737114"/>
          </a:xfrm>
        </p:spPr>
        <p:txBody>
          <a:bodyPr>
            <a:noAutofit/>
          </a:bodyPr>
          <a:lstStyle/>
          <a:p>
            <a:pPr algn="ctr"/>
            <a:r>
              <a:rPr lang="bg-BG" b="1" u="sng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Български автори изучавани по литература в 7 клас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1120" y="5581913"/>
            <a:ext cx="9144000" cy="1655762"/>
          </a:xfrm>
        </p:spPr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660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104" y="524786"/>
            <a:ext cx="5406887" cy="88259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Прощалното писмо на Христо Ботев към неговото семейство, написано на кораба „Радецки“.</a:t>
            </a:r>
            <a:endParaRPr lang="bg-BG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2418" y="1783886"/>
            <a:ext cx="3404118" cy="418576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125" y="524786"/>
            <a:ext cx="3932237" cy="573666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>Литературното и публицистично наследство на Ботев не е голямо по обем, но по своите художествени достойнства то бележи върха не само във възрожденската, но и изобщо в цялостното развитие на българската литература. Едни от тях са На прощаване, Хайдути, Майце си, Хаджи Димитър и др.</a:t>
            </a:r>
            <a:endParaRPr lang="bg-BG" sz="2400" b="1" i="1" dirty="0"/>
          </a:p>
        </p:txBody>
      </p:sp>
    </p:spTree>
    <p:extLst>
      <p:ext uri="{BB962C8B-B14F-4D97-AF65-F5344CB8AC3E}">
        <p14:creationId xmlns:p14="http://schemas.microsoft.com/office/powerpoint/2010/main" val="19073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0">
        <p:circle/>
      </p:transition>
    </mc:Choice>
    <mc:Fallback xmlns="">
      <p:transition spd="slow" advTm="10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 Вазов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Роден е в град Сопот на 9 юли 1850 г.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21668" y="2736850"/>
            <a:ext cx="2893864" cy="330517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Умира на 22 септември 1921 г.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57130" y="2736850"/>
            <a:ext cx="2247852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6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336" y="723569"/>
            <a:ext cx="5229577" cy="854765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Къща-музей "Иван Вазов" в Сопот.</a:t>
            </a:r>
            <a:endParaRPr lang="bg-BG" b="1" i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4931" y="1890424"/>
            <a:ext cx="4513262" cy="30139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093" y="411479"/>
            <a:ext cx="4573243" cy="6108590"/>
          </a:xfrm>
        </p:spPr>
        <p:txBody>
          <a:bodyPr>
            <a:noAutofit/>
          </a:bodyPr>
          <a:lstStyle/>
          <a:p>
            <a:pPr algn="ctr"/>
            <a:r>
              <a:rPr lang="bg-BG" sz="2400" b="1" i="1" dirty="0"/>
              <a:t>Поетическата дейност на младия Вазов е покровителствана от майка му Съба Вазова, но буди недоволството на баща му, решил да направи от сина си търговец. С тази цел през 1870 г. Вазов е изпратен в Румъния да практикува при своя чичо, търговец. Там обаче Вазов остава верен на призванието си – научава румънски език, запознава се с румънската поезия и пише стихове.</a:t>
            </a:r>
          </a:p>
        </p:txBody>
      </p:sp>
    </p:spTree>
    <p:extLst>
      <p:ext uri="{BB962C8B-B14F-4D97-AF65-F5344CB8AC3E}">
        <p14:creationId xmlns:p14="http://schemas.microsoft.com/office/powerpoint/2010/main" val="441895603"/>
      </p:ext>
    </p:extLst>
  </p:cSld>
  <p:clrMapOvr>
    <a:masterClrMapping/>
  </p:clrMapOvr>
  <p:transition spd="slow" advTm="10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638" y="210710"/>
            <a:ext cx="3932237" cy="449249"/>
          </a:xfrm>
        </p:spPr>
        <p:txBody>
          <a:bodyPr>
            <a:normAutofit/>
          </a:bodyPr>
          <a:lstStyle/>
          <a:p>
            <a:endParaRPr lang="bg-B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6919" y="1568450"/>
            <a:ext cx="2381250" cy="341947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274" y="811033"/>
            <a:ext cx="4446022" cy="5377070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 </a:t>
            </a:r>
            <a:r>
              <a:rPr lang="ru-RU" sz="2400" b="1" i="1" dirty="0"/>
              <a:t>През 1870 г. Вазов се връща в Сопот. По-късно учителства в Мустафа паша (днес Свиленград), работи като преводач на строежа на железопътната линия Цариград – Белово, усъвършенства френския език, учи немски език и опознава бита на българския селянин.</a:t>
            </a:r>
            <a:endParaRPr lang="bg-BG" sz="2400" b="1" i="1" dirty="0"/>
          </a:p>
        </p:txBody>
      </p:sp>
    </p:spTree>
    <p:extLst>
      <p:ext uri="{BB962C8B-B14F-4D97-AF65-F5344CB8AC3E}">
        <p14:creationId xmlns:p14="http://schemas.microsoft.com/office/powerpoint/2010/main" val="3818487589"/>
      </p:ext>
    </p:extLst>
  </p:cSld>
  <p:clrMapOvr>
    <a:masterClrMapping/>
  </p:clrMapOvr>
  <p:transition spd="slow" advTm="8000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302" y="938198"/>
            <a:ext cx="4882101" cy="568519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u="sng" dirty="0">
                <a:solidFill>
                  <a:srgbClr val="7030A0"/>
                </a:solidFill>
              </a:rPr>
              <a:t>Ръкопис на стихотворението „Под   Дъбът“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721" y="1722585"/>
            <a:ext cx="4513262" cy="3047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86" y="453225"/>
            <a:ext cx="4776816" cy="558626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>През 1875 г. се завръща в родния си град и става член на възобновения Сопотски революционен комитет.След началото на Априлското въстание през 1876 г. Вазов заминава за Румъния и става секретар на Българското централно благотворително общество в Букурещ.  Едни от неговите произведения са </a:t>
            </a:r>
            <a:r>
              <a:rPr lang="bg-BG" sz="2400" b="1" i="1" dirty="0"/>
              <a:t>„</a:t>
            </a:r>
            <a:r>
              <a:rPr lang="ru-RU" sz="2400" b="1" i="1" dirty="0"/>
              <a:t>Една Българка</a:t>
            </a:r>
            <a:r>
              <a:rPr lang="bg-BG" sz="2400" b="1" i="1" dirty="0"/>
              <a:t>“</a:t>
            </a:r>
            <a:r>
              <a:rPr lang="ru-RU" sz="2400" b="1" i="1" dirty="0"/>
              <a:t>, </a:t>
            </a:r>
            <a:r>
              <a:rPr lang="en-GB" sz="2400" b="1" i="1" dirty="0"/>
              <a:t>“</a:t>
            </a:r>
            <a:r>
              <a:rPr lang="ru-RU" sz="2400" b="1" i="1" dirty="0"/>
              <a:t>Немили-Недраги</a:t>
            </a:r>
            <a:r>
              <a:rPr lang="en-GB" sz="2400" b="1" i="1" dirty="0"/>
              <a:t>”</a:t>
            </a:r>
            <a:r>
              <a:rPr lang="ru-RU" sz="2400" b="1" i="1" dirty="0"/>
              <a:t>, </a:t>
            </a:r>
            <a:r>
              <a:rPr lang="en-GB" sz="2400" b="1" i="1" dirty="0"/>
              <a:t>“</a:t>
            </a:r>
            <a:r>
              <a:rPr lang="ru-RU" sz="2400" b="1" i="1" dirty="0"/>
              <a:t>Под Игото</a:t>
            </a:r>
            <a:r>
              <a:rPr lang="en-GB" sz="2400" b="1" i="1" dirty="0"/>
              <a:t>”</a:t>
            </a:r>
            <a:r>
              <a:rPr lang="ru-RU" sz="2400" b="1" i="1" dirty="0"/>
              <a:t> и др.</a:t>
            </a:r>
          </a:p>
          <a:p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93372502"/>
      </p:ext>
    </p:extLst>
  </p:cSld>
  <p:clrMapOvr>
    <a:masterClrMapping/>
  </p:clrMapOvr>
  <p:transition spd="slow" advTm="10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Алеко Константинов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g-BG" dirty="0"/>
              <a:t>Роден в град Свищов на 13 януари 1863 г.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70998" y="3307562"/>
            <a:ext cx="3026913" cy="194479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6727" y="1930400"/>
            <a:ext cx="4037275" cy="497494"/>
          </a:xfrm>
        </p:spPr>
        <p:txBody>
          <a:bodyPr/>
          <a:lstStyle/>
          <a:p>
            <a:pPr algn="ctr"/>
            <a:r>
              <a:rPr lang="bg-BG" dirty="0"/>
              <a:t>Умира на 23 май 1897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31147" y="3029266"/>
            <a:ext cx="204843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6785" y="763324"/>
            <a:ext cx="4602364" cy="1009817"/>
          </a:xfrm>
        </p:spPr>
        <p:txBody>
          <a:bodyPr>
            <a:normAutofit/>
          </a:bodyPr>
          <a:lstStyle/>
          <a:p>
            <a:pPr algn="ctr"/>
            <a:r>
              <a:rPr lang="bg-BG" b="1" i="1" dirty="0">
                <a:solidFill>
                  <a:srgbClr val="FF0000"/>
                </a:solidFill>
              </a:rPr>
              <a:t>Къща-музей на Алеко Константинов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9440" y="2058882"/>
            <a:ext cx="4519709" cy="299814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2637" y="718873"/>
            <a:ext cx="4778734" cy="5118627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>Алеко Иваницов Константинов е роден в семейството на видния свищовски търговец Иваница Хаджиконстантинов, а по майчина линия произхожда от голямата видинска фамилия Шишманови. Учи при частните учители Емануил Васкидович и Янко Мустаков, в Свищовското училище и в Априловската гимназия в Габрово.</a:t>
            </a:r>
            <a:endParaRPr lang="bg-BG" sz="2400" b="1" i="1" dirty="0"/>
          </a:p>
        </p:txBody>
      </p:sp>
    </p:spTree>
    <p:extLst>
      <p:ext uri="{BB962C8B-B14F-4D97-AF65-F5344CB8AC3E}">
        <p14:creationId xmlns:p14="http://schemas.microsoft.com/office/powerpoint/2010/main" val="2027336454"/>
      </p:ext>
    </p:extLst>
  </p:cSld>
  <p:clrMapOvr>
    <a:masterClrMapping/>
  </p:clrMapOvr>
  <p:transition spd="slow" advTm="10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6643" y="335419"/>
            <a:ext cx="4114870" cy="818984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i="1" dirty="0">
                <a:solidFill>
                  <a:srgbClr val="7030A0"/>
                </a:solidFill>
              </a:rPr>
              <a:t>Паметник на Алеко Константинов в Чикагския университет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0272" y="1512379"/>
            <a:ext cx="2707612" cy="361014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1033" y="744911"/>
            <a:ext cx="4802974" cy="5145087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>По време на Руско-турската освободителна война е писар в канцеларията на свищовския губернатор Марко Балабановю. След края на войната продължава да учи. Като възпитанник на Южнославянския пансион на Тодор Минков завършва гимназия в град Николаев, Руска империя. През 1885 г. завършва право в Новорусийския университет в Одеса.</a:t>
            </a:r>
            <a:endParaRPr lang="bg-BG" sz="2400" b="1" i="1" dirty="0"/>
          </a:p>
        </p:txBody>
      </p:sp>
    </p:spTree>
    <p:extLst>
      <p:ext uri="{BB962C8B-B14F-4D97-AF65-F5344CB8AC3E}">
        <p14:creationId xmlns:p14="http://schemas.microsoft.com/office/powerpoint/2010/main" val="1906551277"/>
      </p:ext>
    </p:extLst>
  </p:cSld>
  <p:clrMapOvr>
    <a:masterClrMapping/>
  </p:clrMapOvr>
  <p:transition spd="slow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54" y="123246"/>
            <a:ext cx="4143872" cy="496956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>
                <a:solidFill>
                  <a:srgbClr val="FF0000"/>
                </a:solidFill>
              </a:rPr>
              <a:t>До Чикаго и назад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9964" y="1311965"/>
            <a:ext cx="3780150" cy="378015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098" y="850789"/>
            <a:ext cx="5020324" cy="5375082"/>
          </a:xfrm>
        </p:spPr>
        <p:txBody>
          <a:bodyPr>
            <a:noAutofit/>
          </a:bodyPr>
          <a:lstStyle/>
          <a:p>
            <a:pPr algn="ctr"/>
            <a:r>
              <a:rPr lang="bg-BG" sz="2400" b="1" i="1" dirty="0"/>
              <a:t>П</a:t>
            </a:r>
            <a:r>
              <a:rPr lang="ru-RU" sz="2400" b="1" i="1" dirty="0"/>
              <a:t>ътеписът е създаден през 1893 след пътуването на Алеко до Новия Свят, с цел да посети Световното изложение в Чикаго посветено на 400-ната годишнина от стъпването на Христофор Колумб на американския бряг. „До Чикаго и назад“ пресъздава пътуване извън границите на България, като същевременно заявява отношението на автора към българската и чуждата действителност.</a:t>
            </a:r>
            <a:endParaRPr lang="bg-BG" sz="2400" b="1" i="1" dirty="0"/>
          </a:p>
        </p:txBody>
      </p:sp>
    </p:spTree>
    <p:extLst>
      <p:ext uri="{BB962C8B-B14F-4D97-AF65-F5344CB8AC3E}">
        <p14:creationId xmlns:p14="http://schemas.microsoft.com/office/powerpoint/2010/main" val="2886744992"/>
      </p:ext>
    </p:extLst>
  </p:cSld>
  <p:clrMapOvr>
    <a:masterClrMapping/>
  </p:clrMapOvr>
  <p:transition spd="slow" advTm="11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983" y="401540"/>
            <a:ext cx="3932237" cy="449249"/>
          </a:xfrm>
        </p:spPr>
        <p:txBody>
          <a:bodyPr>
            <a:noAutofit/>
          </a:bodyPr>
          <a:lstStyle/>
          <a:p>
            <a:pPr algn="ctr"/>
            <a:r>
              <a:rPr lang="bg-BG" sz="2400" b="1" i="1" dirty="0">
                <a:solidFill>
                  <a:srgbClr val="FF0000"/>
                </a:solidFill>
              </a:rPr>
              <a:t>Бай Ганьо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2814" y="1155247"/>
            <a:ext cx="3957442" cy="395744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462" y="1272208"/>
            <a:ext cx="5133471" cy="5311471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b="1" i="1" dirty="0"/>
              <a:t>Бай Ганьо е литературен герой на Алеко Константинов и главно действащо лице в Първата част, „Бай Ганьо тръгна по Европа“, е обединена около обща нишка– пътуването на героя из различни градове на Европа. Втората част използва вече изградения герой за осмиване на злободневни теми от политическия живот на България в края на XIX век</a:t>
            </a:r>
            <a:r>
              <a:rPr lang="en-GB" sz="2400" b="1" i="1" dirty="0"/>
              <a:t> </a:t>
            </a:r>
            <a:r>
              <a:rPr lang="bg-BG" sz="2400" b="1" i="1" dirty="0"/>
              <a:t>н</a:t>
            </a:r>
            <a:r>
              <a:rPr lang="ru-RU" sz="2400" b="1" i="1" dirty="0"/>
              <a:t>овата поредица сатирични фейлетони. </a:t>
            </a:r>
            <a:endParaRPr lang="bg-BG" sz="2400" b="1" i="1" dirty="0"/>
          </a:p>
        </p:txBody>
      </p:sp>
    </p:spTree>
    <p:extLst>
      <p:ext uri="{BB962C8B-B14F-4D97-AF65-F5344CB8AC3E}">
        <p14:creationId xmlns:p14="http://schemas.microsoft.com/office/powerpoint/2010/main" val="2809288056"/>
      </p:ext>
    </p:extLst>
  </p:cSld>
  <p:clrMapOvr>
    <a:masterClrMapping/>
  </p:clrMapOvr>
  <p:transition spd="slow" advTm="11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177" y="653916"/>
            <a:ext cx="8534400" cy="1507067"/>
          </a:xfrm>
        </p:spPr>
        <p:txBody>
          <a:bodyPr/>
          <a:lstStyle/>
          <a:p>
            <a:pPr algn="ctr"/>
            <a:r>
              <a:rPr lang="bg-BG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Добри Чинтулов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Роден е в град Сливен през 1822 година.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32" y="3006726"/>
            <a:ext cx="3289502" cy="275606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247" y="1962200"/>
            <a:ext cx="4185618" cy="576262"/>
          </a:xfrm>
        </p:spPr>
        <p:txBody>
          <a:bodyPr/>
          <a:lstStyle/>
          <a:p>
            <a:pPr algn="ctr"/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Умира през 1886 година</a:t>
            </a:r>
            <a:r>
              <a:rPr lang="bg-BG" dirty="0"/>
              <a:t>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19" y="2889577"/>
            <a:ext cx="2235409" cy="2740396"/>
          </a:xfrm>
        </p:spPr>
      </p:pic>
    </p:spTree>
    <p:extLst>
      <p:ext uri="{BB962C8B-B14F-4D97-AF65-F5344CB8AC3E}">
        <p14:creationId xmlns:p14="http://schemas.microsoft.com/office/powerpoint/2010/main" val="572311834"/>
      </p:ext>
    </p:extLst>
  </p:cSld>
  <p:clrMapOvr>
    <a:masterClrMapping/>
  </p:clrMapOvr>
  <p:transition spd="slow" advTm="4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u="sng" dirty="0">
                <a:solidFill>
                  <a:srgbClr val="0070C0"/>
                </a:solidFill>
              </a:rPr>
              <a:t>Пенчо Славайков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Роден е на 27 април 1866 г. в град Трявна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0287" y="3141662"/>
            <a:ext cx="3476625" cy="24955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668" y="1777066"/>
            <a:ext cx="4298334" cy="537251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умира на 28 май 1912 г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57673" y="2736850"/>
            <a:ext cx="2446767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3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054" y="1379552"/>
            <a:ext cx="4742856" cy="608274"/>
          </a:xfrm>
        </p:spPr>
        <p:txBody>
          <a:bodyPr>
            <a:normAutofit/>
          </a:bodyPr>
          <a:lstStyle/>
          <a:p>
            <a:pPr algn="ctr"/>
            <a:r>
              <a:rPr lang="bg-BG" b="1" i="1" u="sng" dirty="0">
                <a:solidFill>
                  <a:srgbClr val="FF0000"/>
                </a:solidFill>
              </a:rPr>
              <a:t>Къща - музей на Пенчо Славайков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9054" y="2332631"/>
            <a:ext cx="4458312" cy="2465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2709" y="838863"/>
            <a:ext cx="4471683" cy="5579829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/>
              <a:t>Пенчо Петков Славейков е български поет. Той е син на поета и политик Петко Славейков. Учи в Стара Загора, където през 1876 г. баща му е назначен за учител. Той е свидетел на опожаряването на града по време на Руско-турската война, споменът за което остава завинаги в неговото съзнание.</a:t>
            </a:r>
            <a:endParaRPr lang="bg-BG" sz="2400" b="1" i="1" dirty="0"/>
          </a:p>
        </p:txBody>
      </p:sp>
    </p:spTree>
    <p:extLst>
      <p:ext uri="{BB962C8B-B14F-4D97-AF65-F5344CB8AC3E}">
        <p14:creationId xmlns:p14="http://schemas.microsoft.com/office/powerpoint/2010/main" val="38034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0">
        <p:split orient="vert"/>
      </p:transition>
    </mc:Choice>
    <mc:Fallback xmlns="">
      <p:transition spd="slow" advTm="9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6698" y="544666"/>
            <a:ext cx="3932237" cy="616226"/>
          </a:xfrm>
        </p:spPr>
        <p:txBody>
          <a:bodyPr/>
          <a:lstStyle/>
          <a:p>
            <a:pPr algn="ctr"/>
            <a:r>
              <a:rPr lang="bg-BG" dirty="0">
                <a:solidFill>
                  <a:srgbClr val="7030A0"/>
                </a:solidFill>
              </a:rPr>
              <a:t>Река Марица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6186" y="1538006"/>
            <a:ext cx="4513262" cy="338494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102276"/>
            <a:ext cx="3932237" cy="4636536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>В края на 1879 г. семейството се установява в София, където Славейков учи до 1881 г. Пенчо Славейков продължава образованието си в Пловдив. През януари 1884 г. заспива върху заледената река Марица и заболява тежко.</a:t>
            </a:r>
            <a:endParaRPr lang="bg-BG" sz="2400" b="1" i="1" dirty="0"/>
          </a:p>
        </p:txBody>
      </p:sp>
    </p:spTree>
    <p:extLst>
      <p:ext uri="{BB962C8B-B14F-4D97-AF65-F5344CB8AC3E}">
        <p14:creationId xmlns:p14="http://schemas.microsoft.com/office/powerpoint/2010/main" val="2875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405" y="266369"/>
            <a:ext cx="3932237" cy="258417"/>
          </a:xfrm>
        </p:spPr>
        <p:txBody>
          <a:bodyPr>
            <a:normAutofit fontScale="90000"/>
          </a:bodyPr>
          <a:lstStyle/>
          <a:p>
            <a:endParaRPr lang="bg-B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1021556"/>
            <a:ext cx="4513262" cy="451326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155" y="395577"/>
            <a:ext cx="3932237" cy="5098774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/>
              <a:t>Въпреки продължителното лечение, за цял живот остават поражения – затруднено е придвижването му, пише с усилия и говори трудно. създава поемите „Ралица“, „Бойко“, „Неразделни“, и други класически епически песни. </a:t>
            </a:r>
            <a:endParaRPr lang="bg-BG" sz="2800" b="1" i="1" dirty="0"/>
          </a:p>
        </p:txBody>
      </p:sp>
    </p:spTree>
    <p:extLst>
      <p:ext uri="{BB962C8B-B14F-4D97-AF65-F5344CB8AC3E}">
        <p14:creationId xmlns:p14="http://schemas.microsoft.com/office/powerpoint/2010/main" val="1206519352"/>
      </p:ext>
    </p:extLst>
  </p:cSld>
  <p:clrMapOvr>
    <a:masterClrMapping/>
  </p:clrMapOvr>
  <p:transition spd="med" advTm="9000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u="sng" dirty="0">
                <a:solidFill>
                  <a:srgbClr val="FF0000"/>
                </a:solidFill>
              </a:rPr>
              <a:t>Пейо Яворов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844703"/>
            <a:ext cx="4185623" cy="892542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Роден е в град Чирпан на 13 януари 1878 година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275" y="2823852"/>
            <a:ext cx="4184650" cy="313117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7027" y="2160983"/>
            <a:ext cx="4412634" cy="576262"/>
          </a:xfrm>
        </p:spPr>
        <p:txBody>
          <a:bodyPr/>
          <a:lstStyle/>
          <a:p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Умира на 29 октомври 1914 г.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38056" y="2865437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280" y="1278531"/>
            <a:ext cx="3854528" cy="266586"/>
          </a:xfrm>
        </p:spPr>
        <p:txBody>
          <a:bodyPr>
            <a:noAutofit/>
          </a:bodyPr>
          <a:lstStyle/>
          <a:p>
            <a:pPr algn="ctr"/>
            <a:r>
              <a:rPr lang="bg-BG" b="1" i="1" u="sng" dirty="0"/>
              <a:t>Къща – музей на Пейо Яворов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1966868"/>
            <a:ext cx="4513262" cy="338615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065" y="873911"/>
            <a:ext cx="3854528" cy="5572068"/>
          </a:xfrm>
        </p:spPr>
        <p:txBody>
          <a:bodyPr>
            <a:noAutofit/>
          </a:bodyPr>
          <a:lstStyle/>
          <a:p>
            <a:r>
              <a:rPr lang="ru-RU" sz="2400" b="1" i="1" dirty="0"/>
              <a:t>Започва училище в родния си Чирпан и се отличава с качествата си на силен възпитаник. След това се мести в Пловдив. Подобно на много други прочути исторически личности, младият Пейо не завършва училище, а достига до V гимназиален клас. Напуска школото през 1893-та и се връща в родния Чирпан. </a:t>
            </a:r>
            <a:endParaRPr lang="bg-BG" sz="2400" b="1" i="1" dirty="0"/>
          </a:p>
        </p:txBody>
      </p:sp>
    </p:spTree>
    <p:extLst>
      <p:ext uri="{BB962C8B-B14F-4D97-AF65-F5344CB8AC3E}">
        <p14:creationId xmlns:p14="http://schemas.microsoft.com/office/powerpoint/2010/main" val="42240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7293" y="1085861"/>
            <a:ext cx="43626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През 1897 г. влиза в контакт с Вътрешната македоно–одринска революционна организация (ВМРО). В този период става и един от най–изявените защитници на идеята за свободата на Македония и един от най–дейните сподвижници на Гоце Делчев и негов пръв биограф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806" y="1540776"/>
            <a:ext cx="2545411" cy="361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3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1764" y="1004041"/>
            <a:ext cx="42698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Яворов бележи този етап от живота си с издаването на няколко бунтовни произведения. Знакови творби са „Хайдушки песни”, която е посветена на Гоце Делчев, „Заточеници”,  „Арменци” и др. Всички те олицетворяват копнежа по родината на изстрадалите българи в Македония и Одринско..</a:t>
            </a:r>
            <a:endParaRPr lang="bg-BG" sz="24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1" y="1375574"/>
            <a:ext cx="3111964" cy="4150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13621" y="588598"/>
            <a:ext cx="3644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solidFill>
                  <a:srgbClr val="00B0F0"/>
                </a:solidFill>
              </a:rPr>
              <a:t>Титулната страница на „Хайдушки копнения“, 1909 г.</a:t>
            </a:r>
            <a:endParaRPr lang="bg-BG" b="1" i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64558"/>
      </p:ext>
    </p:extLst>
  </p:cSld>
  <p:clrMapOvr>
    <a:masterClrMapping/>
  </p:clrMapOvr>
  <p:transition spd="med" advTm="9000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2892" y="1032299"/>
            <a:ext cx="3854528" cy="4502519"/>
          </a:xfrm>
        </p:spPr>
        <p:txBody>
          <a:bodyPr>
            <a:noAutofit/>
          </a:bodyPr>
          <a:lstStyle/>
          <a:p>
            <a:r>
              <a:rPr lang="ru-RU" sz="2400" b="1" i="1" dirty="0"/>
              <a:t>По–късно благодарение на поемaтата „Калиопа” Пейо Яворов влиза в кръга „Мисъл”. Работи и като драматург на Народния театър. Плод на работата му в театъра са две пиеси – „В полите на Витоша” и „Когато гръм удари, как ехото заглъхва”</a:t>
            </a:r>
            <a:endParaRPr lang="bg-BG" sz="2400" b="1" i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1021556"/>
            <a:ext cx="4513262" cy="451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44345"/>
      </p:ext>
    </p:extLst>
  </p:cSld>
  <p:clrMapOvr>
    <a:masterClrMapping/>
  </p:clrMapOvr>
  <p:transition spd="slow" advTm="9000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 </a:t>
            </a:r>
            <a:r>
              <a:rPr lang="bg-BG" b="1" u="sng" dirty="0">
                <a:solidFill>
                  <a:srgbClr val="FF0000"/>
                </a:solidFill>
              </a:rPr>
              <a:t>Елин Пелин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930400"/>
            <a:ext cx="4185623" cy="806845"/>
          </a:xfrm>
        </p:spPr>
        <p:txBody>
          <a:bodyPr/>
          <a:lstStyle/>
          <a:p>
            <a:pPr algn="ctr"/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Роден е в село Байлово на 8 юли 1877 г.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387" y="2736850"/>
            <a:ext cx="4012426" cy="330517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4875" y="2160983"/>
            <a:ext cx="4412634" cy="576262"/>
          </a:xfrm>
        </p:spPr>
        <p:txBody>
          <a:bodyPr/>
          <a:lstStyle/>
          <a:p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Умира на  3 декември 1949 г.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82444" y="2736850"/>
            <a:ext cx="23972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486" y="751397"/>
            <a:ext cx="4982841" cy="703691"/>
          </a:xfrm>
        </p:spPr>
        <p:txBody>
          <a:bodyPr>
            <a:normAutofit/>
          </a:bodyPr>
          <a:lstStyle/>
          <a:p>
            <a:pPr algn="ctr"/>
            <a:r>
              <a:rPr lang="bg-BG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Къща - музей на Добри Чинтулов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38276" y="1684606"/>
            <a:ext cx="4513262" cy="318716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538" y="194074"/>
            <a:ext cx="3932237" cy="6168226"/>
          </a:xfrm>
        </p:spPr>
        <p:txBody>
          <a:bodyPr>
            <a:noAutofit/>
          </a:bodyPr>
          <a:lstStyle/>
          <a:p>
            <a:pPr algn="ctr"/>
            <a:r>
              <a:rPr lang="bg-BG" sz="2400" b="1" i="1" dirty="0"/>
              <a:t>Добри Петров Чинтулов е български поет, композитор и педагог. Първите си 16 години прекарва в родния си град, посещавайки гръцко училище. През 1838 година заминава за Велико Търново, където учи около шест месеца, след това в Букурещ и Одеса. След това постъпва в семинарията, която завършва за шест години. </a:t>
            </a:r>
          </a:p>
        </p:txBody>
      </p:sp>
    </p:spTree>
    <p:extLst>
      <p:ext uri="{BB962C8B-B14F-4D97-AF65-F5344CB8AC3E}">
        <p14:creationId xmlns:p14="http://schemas.microsoft.com/office/powerpoint/2010/main" val="2776091374"/>
      </p:ext>
    </p:extLst>
  </p:cSld>
  <p:clrMapOvr>
    <a:masterClrMapping/>
  </p:clrMapOvr>
  <p:transition spd="slow" advTm="10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1759" y="456983"/>
            <a:ext cx="4101428" cy="1278466"/>
          </a:xfrm>
        </p:spPr>
        <p:txBody>
          <a:bodyPr/>
          <a:lstStyle/>
          <a:p>
            <a:pPr algn="ctr"/>
            <a:r>
              <a:rPr lang="bg-BG" b="1" i="1" u="sng" dirty="0">
                <a:solidFill>
                  <a:srgbClr val="00B050"/>
                </a:solidFill>
              </a:rPr>
              <a:t>Къща-музей на „Елин Пелин”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5842" y="1896533"/>
            <a:ext cx="4513262" cy="292233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962023"/>
            <a:ext cx="3854913" cy="4791355"/>
          </a:xfrm>
        </p:spPr>
        <p:txBody>
          <a:bodyPr>
            <a:noAutofit/>
          </a:bodyPr>
          <a:lstStyle/>
          <a:p>
            <a:r>
              <a:rPr lang="ru-RU" sz="2400" b="1" i="1" dirty="0"/>
              <a:t>Димитър Иванов Стоянов, по-известен под псевдонима Елѝн Пелѝн, е български писател. На него е наречен град Елин Пелин, намиращ се близо до родното му село Байлово. Името на Елин Пелин носи морският нос Елин Пелин в Антарктика. </a:t>
            </a:r>
            <a:endParaRPr lang="bg-BG" sz="2400" b="1" i="1" dirty="0"/>
          </a:p>
        </p:txBody>
      </p:sp>
    </p:spTree>
    <p:extLst>
      <p:ext uri="{BB962C8B-B14F-4D97-AF65-F5344CB8AC3E}">
        <p14:creationId xmlns:p14="http://schemas.microsoft.com/office/powerpoint/2010/main" val="15943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630" y="1328313"/>
            <a:ext cx="42990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i="1" dirty="0"/>
              <a:t>Елин Пелин e най-малкия от единадесетте деца в семейството. Той израства в среда, където образованието било на особена почит. Завършва началното си образование в родното си село, след което заминава да учи в София , Златица, Панагюрище и Сливен.</a:t>
            </a:r>
            <a:endParaRPr lang="bg-BG" sz="24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393" y="2101709"/>
            <a:ext cx="4641946" cy="26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8746" y="-53811"/>
            <a:ext cx="3854528" cy="568735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556" y="244548"/>
            <a:ext cx="3854528" cy="6345141"/>
          </a:xfrm>
        </p:spPr>
        <p:txBody>
          <a:bodyPr>
            <a:normAutofit fontScale="92500"/>
          </a:bodyPr>
          <a:lstStyle/>
          <a:p>
            <a:r>
              <a:rPr lang="ru-RU" sz="2400" b="1" i="1" dirty="0"/>
              <a:t>Елин Пелин е един от най-големите художници на българското село, майстор на късия разказ в българската литература.</a:t>
            </a:r>
          </a:p>
          <a:p>
            <a:r>
              <a:rPr lang="ru-RU" sz="2400" b="1" i="1" dirty="0"/>
              <a:t>Първите му зрели разкази са: „Напаст божия“, „Ветрената мелница“, „На оня свят“, „Гост“, „Андрешко“, „Пролетна измама“. Автор е на един от най-хубавите български юношески романи в две части — „Ян Бибиян“  и „Ян Бибиян на Луната“</a:t>
            </a:r>
            <a:endParaRPr lang="ru-RU" sz="2400" dirty="0"/>
          </a:p>
          <a:p>
            <a:endParaRPr lang="bg-BG" sz="2000" dirty="0"/>
          </a:p>
        </p:txBody>
      </p:sp>
      <p:pic>
        <p:nvPicPr>
          <p:cNvPr id="1026" name="Picture 2" descr="Ð ÐµÐ·ÑÐ»ÑÐ°Ñ Ñ Ð¸Ð·Ð¾Ð±ÑÐ°Ð¶ÐµÐ½Ð¸Ðµ Ð·Ð° ÐµÐ»Ð¸Ð½ Ð¿ÐµÐ»Ð¸Ð½ Ð¿ÑÐ¾Ð¸Ð·Ð²ÐµÐ´ÐµÐ½Ð¸Ñ ÑÑÐ°ÑÐ¸ Ð¸Ð·Ð´Ð°Ð½Ð¸Ñ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46" y="1021511"/>
            <a:ext cx="4513262" cy="45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584870"/>
      </p:ext>
    </p:extLst>
  </p:cSld>
  <p:clrMapOvr>
    <a:masterClrMapping/>
  </p:clrMapOvr>
  <p:transition spd="med" advTm="12000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u="sng" dirty="0">
                <a:solidFill>
                  <a:srgbClr val="FF0000"/>
                </a:solidFill>
              </a:rPr>
              <a:t>Йордан Йовков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87" y="2195817"/>
            <a:ext cx="4185623" cy="576262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Роден е на 9 ноември през 1880 г. в Жеравна.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021" y="2993332"/>
            <a:ext cx="4115157" cy="279221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4739" y="2195817"/>
            <a:ext cx="4412634" cy="576262"/>
          </a:xfrm>
        </p:spPr>
        <p:txBody>
          <a:bodyPr/>
          <a:lstStyle/>
          <a:p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Умира на 15 октомври 1937 г.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32453" y="3084780"/>
            <a:ext cx="2097206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596" y="1288110"/>
            <a:ext cx="4183895" cy="487095"/>
          </a:xfrm>
        </p:spPr>
        <p:txBody>
          <a:bodyPr/>
          <a:lstStyle/>
          <a:p>
            <a:r>
              <a:rPr lang="bg-BG" b="1" i="1" u="sng" dirty="0">
                <a:solidFill>
                  <a:srgbClr val="002060"/>
                </a:solidFill>
              </a:rPr>
              <a:t>Къща – музей на Йордан Йовков</a:t>
            </a:r>
            <a:endParaRPr lang="bg-B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2010176"/>
            <a:ext cx="4513262" cy="253602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6260" y="816957"/>
            <a:ext cx="3854528" cy="4922460"/>
          </a:xfrm>
        </p:spPr>
        <p:txBody>
          <a:bodyPr>
            <a:noAutofit/>
          </a:bodyPr>
          <a:lstStyle/>
          <a:p>
            <a:r>
              <a:rPr lang="ru-RU" sz="2400" b="1" i="1" dirty="0"/>
              <a:t>Йордан Стефанов Йовков е български писател, класик на българската литература. В Котел получава основното си образование. Завършва гимназия в София. Учителят му по литература – поетът Иван Грозев, му предсказва бъдеще нa писател. </a:t>
            </a:r>
          </a:p>
        </p:txBody>
      </p:sp>
    </p:spTree>
    <p:extLst>
      <p:ext uri="{BB962C8B-B14F-4D97-AF65-F5344CB8AC3E}">
        <p14:creationId xmlns:p14="http://schemas.microsoft.com/office/powerpoint/2010/main" val="25128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715" y="1407381"/>
            <a:ext cx="84442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След дипломирането си живее в Добруджа, където се преселва семейството му. През 1900 г. се преселва в село Долен извор и учителства в различни добруджански села до 1912 г., когато е мобилизиран. Участва в Балканската и Междусъюзническата война като командир на рота в 41 пехотен полк.</a:t>
            </a:r>
          </a:p>
        </p:txBody>
      </p:sp>
    </p:spTree>
    <p:extLst>
      <p:ext uri="{BB962C8B-B14F-4D97-AF65-F5344CB8AC3E}">
        <p14:creationId xmlns:p14="http://schemas.microsoft.com/office/powerpoint/2010/main" val="4117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000">
        <p14:reveal/>
      </p:transition>
    </mc:Choice>
    <mc:Fallback xmlns="">
      <p:transition spd="slow" advTm="11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2994" y="650281"/>
            <a:ext cx="3854528" cy="5702811"/>
          </a:xfrm>
        </p:spPr>
        <p:txBody>
          <a:bodyPr>
            <a:noAutofit/>
          </a:bodyPr>
          <a:lstStyle/>
          <a:p>
            <a:r>
              <a:rPr lang="ru-RU" sz="2400" b="1" i="1" dirty="0"/>
              <a:t>Избран е единодушно за член на Съюза на писателите от 1920 година.По това време Йовков твърдо застъпва темата за селяшкото битие. Именно тогава написва творбите, с които е припознаван днес – произведения като “Албена”,  “Песента на колелетата”, “Шибил”, “По жицата” и др.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1672170"/>
            <a:ext cx="4513262" cy="32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20820"/>
      </p:ext>
    </p:extLst>
  </p:cSld>
  <p:clrMapOvr>
    <a:masterClrMapping/>
  </p:clrMapOvr>
  <p:transition spd="med" advTm="10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414" y="417443"/>
            <a:ext cx="4707173" cy="6440557"/>
          </a:xfrm>
        </p:spPr>
        <p:txBody>
          <a:bodyPr>
            <a:noAutofit/>
          </a:bodyPr>
          <a:lstStyle/>
          <a:p>
            <a:pPr algn="ctr"/>
            <a:r>
              <a:rPr lang="bg-BG" sz="2400" b="1" i="1" dirty="0">
                <a:solidFill>
                  <a:srgbClr val="002060"/>
                </a:solidFill>
              </a:rPr>
              <a:t>Чинтулов успява да получи стипендия и за три години завършва в Одеса килийното училище, което тогава се състояло от четири класа, по две години всеки клас.</a:t>
            </a:r>
            <a:br>
              <a:rPr lang="bg-BG" sz="2400" b="1" i="1" dirty="0">
                <a:solidFill>
                  <a:srgbClr val="002060"/>
                </a:solidFill>
              </a:rPr>
            </a:br>
            <a:br>
              <a:rPr lang="bg-BG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 След това постъпва в семинарията, която завършва за шест години, и през 1850 година се връща в България и започва да учителства в Сливен. </a:t>
            </a:r>
            <a:br>
              <a:rPr lang="en-GB" sz="2400" b="1" i="1" dirty="0">
                <a:solidFill>
                  <a:srgbClr val="002060"/>
                </a:solidFill>
              </a:rPr>
            </a:br>
            <a:br>
              <a:rPr lang="en-GB" sz="2400" b="1" i="1" dirty="0">
                <a:solidFill>
                  <a:srgbClr val="002060"/>
                </a:solidFill>
              </a:rPr>
            </a:br>
            <a:r>
              <a:rPr lang="bg-BG" sz="2400" b="1" i="1" dirty="0">
                <a:solidFill>
                  <a:srgbClr val="002060"/>
                </a:solidFill>
              </a:rPr>
              <a:t>Основава и читалище в родния си град. </a:t>
            </a:r>
            <a:endParaRPr lang="bg-BG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72" y="1669802"/>
            <a:ext cx="3553747" cy="30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0">
        <p:split orient="vert"/>
      </p:transition>
    </mc:Choice>
    <mc:Fallback xmlns="">
      <p:transition spd="slow" advTm="9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5395" y="2397319"/>
            <a:ext cx="231829" cy="369736"/>
          </a:xfrm>
        </p:spPr>
        <p:txBody>
          <a:bodyPr>
            <a:normAutofit fontScale="90000"/>
          </a:bodyPr>
          <a:lstStyle/>
          <a:p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7782" y="699713"/>
            <a:ext cx="4632697" cy="5001371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/>
              <a:t>Автор е бил и на учебници по реторика, литература, руски език, френски език, математика и нотно пеене.</a:t>
            </a:r>
          </a:p>
          <a:p>
            <a:pPr algn="ctr"/>
            <a:r>
              <a:rPr lang="bg-BG" sz="2400" b="1" i="1" dirty="0"/>
              <a:t>Поетическото наследство на Чинтулов не е голямо – доказано е авторството му на около 20 стихотворения, сред които „Къде си, вярна ти любов народна?“, „Стани, стани, юнак балкански“, „Вятър ечи, Балкан стене“ и др. </a:t>
            </a:r>
            <a:endParaRPr lang="bg-BG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336" y="803080"/>
            <a:ext cx="4228106" cy="454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00">
        <p14:reveal/>
      </p:transition>
    </mc:Choice>
    <mc:Fallback xmlns="">
      <p:transition spd="slow" advTm="9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u="sng" dirty="0">
                <a:solidFill>
                  <a:srgbClr val="0070C0"/>
                </a:solidFill>
              </a:rPr>
              <a:t>Христо Ботев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Роден е в град Калофер на 6 януари 1848 година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98" y="3241515"/>
            <a:ext cx="2353003" cy="229584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97" y="1633736"/>
            <a:ext cx="4347375" cy="823912"/>
          </a:xfrm>
        </p:spPr>
        <p:txBody>
          <a:bodyPr/>
          <a:lstStyle/>
          <a:p>
            <a:pPr algn="ctr"/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Умира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 1 юни 1876 година.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27031" y="2589790"/>
            <a:ext cx="2682909" cy="359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35767"/>
      </p:ext>
    </p:extLst>
  </p:cSld>
  <p:clrMapOvr>
    <a:masterClrMapping/>
  </p:clrMapOvr>
  <p:transition spd="slow" advTm="4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670" y="401541"/>
            <a:ext cx="5201747" cy="679837"/>
          </a:xfrm>
        </p:spPr>
        <p:txBody>
          <a:bodyPr>
            <a:normAutofit/>
          </a:bodyPr>
          <a:lstStyle/>
          <a:p>
            <a:pPr algn="ctr"/>
            <a:r>
              <a:rPr lang="bg-BG" b="1" i="1" u="sng" dirty="0">
                <a:solidFill>
                  <a:srgbClr val="FF0000"/>
                </a:solidFill>
              </a:rPr>
              <a:t>Къща – музей на Христо Ботев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1576343"/>
            <a:ext cx="4513262" cy="340368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879" y="92826"/>
            <a:ext cx="4376267" cy="6370721"/>
          </a:xfrm>
        </p:spPr>
        <p:txBody>
          <a:bodyPr>
            <a:noAutofit/>
          </a:bodyPr>
          <a:lstStyle/>
          <a:p>
            <a:pPr algn="ctr"/>
            <a:r>
              <a:rPr lang="bg-BG" sz="2400" b="1" i="1" dirty="0"/>
              <a:t>През есента на 1863 година отива да учи в Русия. В края на септември 1867 година Христо Ботев пристига в Румъния, където се свързва с българските хъшове – сред тях е Хаджи Димитър и доста участници в организираните през същата година чети на Панайот Хитов и Филип Тотю. През септември 1868 година Ботев отива в Букурещ и Там се запознава с Васил Левски.</a:t>
            </a:r>
          </a:p>
        </p:txBody>
      </p:sp>
    </p:spTree>
    <p:extLst>
      <p:ext uri="{BB962C8B-B14F-4D97-AF65-F5344CB8AC3E}">
        <p14:creationId xmlns:p14="http://schemas.microsoft.com/office/powerpoint/2010/main" val="185664292"/>
      </p:ext>
    </p:extLst>
  </p:cSld>
  <p:clrMapOvr>
    <a:masterClrMapping/>
  </p:clrMapOvr>
  <p:transition spd="slow" advTm="11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795130"/>
            <a:ext cx="3932237" cy="753386"/>
          </a:xfrm>
        </p:spPr>
        <p:txBody>
          <a:bodyPr/>
          <a:lstStyle/>
          <a:p>
            <a:pPr algn="ctr"/>
            <a:r>
              <a:rPr lang="bg-BG" b="1" u="sng" dirty="0">
                <a:solidFill>
                  <a:srgbClr val="7030A0"/>
                </a:solidFill>
              </a:rPr>
              <a:t>Корабът Радецки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1825082"/>
            <a:ext cx="4513262" cy="290621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225" y="359064"/>
            <a:ext cx="4159775" cy="5838245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>През лятото на 1874 година Христо Ботев се включва активно в работата на Българския революционен централен комитет (БРЦК) ,като става и негов секретар. На 16 май се качва с част от четата си на австро-унгарския кораб „Радецки, ко</a:t>
            </a:r>
            <a:r>
              <a:rPr lang="bg-BG" sz="2400" b="1" i="1" dirty="0"/>
              <a:t>й</a:t>
            </a:r>
            <a:r>
              <a:rPr lang="ru-RU" sz="2400" b="1" i="1" dirty="0"/>
              <a:t>то спира на десния бряг на реката край село Козлодуй, където четниците слизат от кораба. </a:t>
            </a:r>
            <a:endParaRPr lang="bg-BG" sz="2400" b="1" i="1" dirty="0"/>
          </a:p>
        </p:txBody>
      </p:sp>
    </p:spTree>
    <p:extLst>
      <p:ext uri="{BB962C8B-B14F-4D97-AF65-F5344CB8AC3E}">
        <p14:creationId xmlns:p14="http://schemas.microsoft.com/office/powerpoint/2010/main" val="5506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19" y="969424"/>
            <a:ext cx="9625717" cy="3976287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Към полунощ срещу 20 май четата достига местността Вола, където се установява, за да пренощува, но скоро е открита от черкези и башибозук и започва сражение, към което по-късно се присъединява и редовна османска войска с две оръдия.</a:t>
            </a:r>
            <a:br>
              <a:rPr lang="ru-RU" sz="2400" b="1" i="1" dirty="0">
                <a:solidFill>
                  <a:srgbClr val="002060"/>
                </a:solidFill>
              </a:rPr>
            </a:b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 То продължава през целия ден, като четата претърпява тежки загуби и остава почти без муниции. Привечер на 20 май (1 юни нов стил) 1876 година, когато сражението е затихнало, куршум пронизва Ботев и той умира на място.</a:t>
            </a:r>
            <a:endParaRPr lang="bg-BG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6429"/>
      </p:ext>
    </p:extLst>
  </p:cSld>
  <p:clrMapOvr>
    <a:masterClrMapping/>
  </p:clrMapOvr>
  <p:transition spd="slow" advTm="13000">
    <p:randomBar dir="vert"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453</TotalTime>
  <Words>1778</Words>
  <Application>Microsoft Office PowerPoint</Application>
  <PresentationFormat>Widescreen</PresentationFormat>
  <Paragraphs>70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Trebuchet MS</vt:lpstr>
      <vt:lpstr>Wingdings 3</vt:lpstr>
      <vt:lpstr>Facet</vt:lpstr>
      <vt:lpstr>Български автори изучавани по литература в 7 клас</vt:lpstr>
      <vt:lpstr>Добри Чинтулов</vt:lpstr>
      <vt:lpstr>Къща - музей на Добри Чинтулов</vt:lpstr>
      <vt:lpstr>Чинтулов успява да получи стипендия и за три години завършва в Одеса килийното училище, което тогава се състояло от четири класа, по две години всеки клас.   След това постъпва в семинарията, която завършва за шест години, и през 1850 година се връща в България и започва да учителства в Сливен.   Основава и читалище в родния си град. </vt:lpstr>
      <vt:lpstr>PowerPoint Presentation</vt:lpstr>
      <vt:lpstr>Христо Ботев</vt:lpstr>
      <vt:lpstr>Къща – музей на Христо Ботев</vt:lpstr>
      <vt:lpstr>Корабът Радецки</vt:lpstr>
      <vt:lpstr>Към полунощ срещу 20 май четата достига местността Вола, където се установява, за да пренощува, но скоро е открита от черкези и башибозук и започва сражение, към което по-късно се присъединява и редовна османска войска с две оръдия.   То продължава през целия ден, като четата претърпява тежки загуби и остава почти без муниции. Привечер на 20 май (1 юни нов стил) 1876 година, когато сражението е затихнало, куршум пронизва Ботев и той умира на място.</vt:lpstr>
      <vt:lpstr>Прощалното писмо на Христо Ботев към неговото семейство, написано на кораба „Радецки“.</vt:lpstr>
      <vt:lpstr>Иван Вазов</vt:lpstr>
      <vt:lpstr>Къща-музей "Иван Вазов" в Сопот.</vt:lpstr>
      <vt:lpstr>PowerPoint Presentation</vt:lpstr>
      <vt:lpstr>Ръкопис на стихотворението „Под   Дъбът“</vt:lpstr>
      <vt:lpstr>Алеко Константинов</vt:lpstr>
      <vt:lpstr>Къща-музей на Алеко Константинов</vt:lpstr>
      <vt:lpstr>Паметник на Алеко Константинов в Чикагския университет</vt:lpstr>
      <vt:lpstr>До Чикаго и назад</vt:lpstr>
      <vt:lpstr>Бай Ганьо</vt:lpstr>
      <vt:lpstr>Пенчо Славайков</vt:lpstr>
      <vt:lpstr>Къща - музей на Пенчо Славайков</vt:lpstr>
      <vt:lpstr>Река Марица</vt:lpstr>
      <vt:lpstr>PowerPoint Presentation</vt:lpstr>
      <vt:lpstr>Пейо Яворов</vt:lpstr>
      <vt:lpstr>Къща – музей на Пейо Яворов</vt:lpstr>
      <vt:lpstr>PowerPoint Presentation</vt:lpstr>
      <vt:lpstr>PowerPoint Presentation</vt:lpstr>
      <vt:lpstr>PowerPoint Presentation</vt:lpstr>
      <vt:lpstr> Елин Пелин </vt:lpstr>
      <vt:lpstr>Къща-музей на „Елин Пелин” </vt:lpstr>
      <vt:lpstr>PowerPoint Presentation</vt:lpstr>
      <vt:lpstr>PowerPoint Presentation</vt:lpstr>
      <vt:lpstr>Йордан Йовков</vt:lpstr>
      <vt:lpstr>Къща – музей на Йордан Йовков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Български автори изучавани по литература в 7 клас</dc:title>
  <dc:creator>Niksan BG</dc:creator>
  <cp:lastModifiedBy>Заприна Глушкова</cp:lastModifiedBy>
  <cp:revision>52</cp:revision>
  <dcterms:created xsi:type="dcterms:W3CDTF">2019-03-31T14:32:01Z</dcterms:created>
  <dcterms:modified xsi:type="dcterms:W3CDTF">2021-04-13T12:33:34Z</dcterms:modified>
</cp:coreProperties>
</file>