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E98-4F45-4967-996C-EC60A457A689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C937523-33B4-4127-9C89-1FA74D17B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E98-4F45-4967-996C-EC60A457A689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7523-33B4-4127-9C89-1FA74D17B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E98-4F45-4967-996C-EC60A457A689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7523-33B4-4127-9C89-1FA74D17B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E98-4F45-4967-996C-EC60A457A689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7523-33B4-4127-9C89-1FA74D17B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E98-4F45-4967-996C-EC60A457A689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C937523-33B4-4127-9C89-1FA74D17B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E98-4F45-4967-996C-EC60A457A689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7523-33B4-4127-9C89-1FA74D17B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E98-4F45-4967-996C-EC60A457A689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7523-33B4-4127-9C89-1FA74D17B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E98-4F45-4967-996C-EC60A457A689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7523-33B4-4127-9C89-1FA74D17B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E98-4F45-4967-996C-EC60A457A689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7523-33B4-4127-9C89-1FA74D17B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E98-4F45-4967-996C-EC60A457A689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7523-33B4-4127-9C89-1FA74D17B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E98-4F45-4967-996C-EC60A457A689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C937523-33B4-4127-9C89-1FA74D17B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422E98-4F45-4967-996C-EC60A457A689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C937523-33B4-4127-9C89-1FA74D17B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g-BG" sz="3600" dirty="0"/>
              <a:t>1799 – 1837</a:t>
            </a:r>
          </a:p>
          <a:p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sz="4800" dirty="0"/>
              <a:t>Александър С. Пушкин</a:t>
            </a:r>
            <a:endParaRPr lang="en-US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221089"/>
            <a:ext cx="180020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347864" y="3200400"/>
            <a:ext cx="5688632" cy="3396952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bg-BG" dirty="0">
                <a:solidFill>
                  <a:schemeClr val="tx1"/>
                </a:solidFill>
              </a:rPr>
              <a:t>Съчетава романтизъм и реализъм в руската класическа литература;</a:t>
            </a:r>
          </a:p>
          <a:p>
            <a:pPr algn="just">
              <a:buFont typeface="Wingdings" pitchFamily="2" charset="2"/>
              <a:buChar char="§"/>
            </a:pPr>
            <a:r>
              <a:rPr lang="bg-BG" dirty="0">
                <a:solidFill>
                  <a:schemeClr val="tx1"/>
                </a:solidFill>
              </a:rPr>
              <a:t>Интерес към фолклора, Библията и други култури;</a:t>
            </a:r>
          </a:p>
          <a:p>
            <a:pPr algn="just">
              <a:buFont typeface="Wingdings" pitchFamily="2" charset="2"/>
              <a:buChar char="§"/>
            </a:pPr>
            <a:r>
              <a:rPr lang="bg-BG" dirty="0">
                <a:solidFill>
                  <a:schemeClr val="tx1"/>
                </a:solidFill>
              </a:rPr>
              <a:t>Музикалност на стиховете, точни рими;</a:t>
            </a:r>
          </a:p>
          <a:p>
            <a:pPr algn="just">
              <a:buFont typeface="Wingdings" pitchFamily="2" charset="2"/>
              <a:buChar char="§"/>
            </a:pPr>
            <a:r>
              <a:rPr lang="bg-BG" dirty="0">
                <a:solidFill>
                  <a:schemeClr val="tx1"/>
                </a:solidFill>
              </a:rPr>
              <a:t>Осъществява преход от преклонение пред античността към осмислянето на националноосвободителните движения.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bg-BG" dirty="0"/>
              <a:t>Магнетизмът на гения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068960"/>
            <a:ext cx="273630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5856" y="1268760"/>
            <a:ext cx="5616624" cy="1440160"/>
          </a:xfrm>
        </p:spPr>
        <p:txBody>
          <a:bodyPr/>
          <a:lstStyle/>
          <a:p>
            <a:pPr algn="ctr"/>
            <a:r>
              <a:rPr lang="bg-BG" dirty="0"/>
              <a:t>Семейна среда</a:t>
            </a:r>
            <a:endParaRPr lang="en-US" dirty="0"/>
          </a:p>
        </p:txBody>
      </p:sp>
      <p:pic>
        <p:nvPicPr>
          <p:cNvPr id="8" name="Content Placeholder 7" descr="child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1447800"/>
            <a:ext cx="3240088" cy="4572000"/>
          </a:xfrm>
        </p:spPr>
      </p:pic>
      <p:sp>
        <p:nvSpPr>
          <p:cNvPr id="10" name="Content Placeholder 6"/>
          <p:cNvSpPr>
            <a:spLocks noGrp="1"/>
          </p:cNvSpPr>
          <p:nvPr>
            <p:ph type="subTitle" idx="1"/>
          </p:nvPr>
        </p:nvSpPr>
        <p:spPr>
          <a:xfrm>
            <a:off x="3275856" y="3200400"/>
            <a:ext cx="5688632" cy="3396952"/>
          </a:xfrm>
          <a:ln>
            <a:solidFill>
              <a:srgbClr val="000000"/>
            </a:solidFill>
          </a:ln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bg-BG" sz="2000" dirty="0">
                <a:solidFill>
                  <a:schemeClr val="tx1"/>
                </a:solidFill>
              </a:rPr>
              <a:t>       Поетът е роден на 26.05.1799г. в Москва. Майката на Пушкин е от рода Ганибал. Прадядото на поета - Ибрахим Петрович Ханибал - е етиопец, изпратен при Петър </a:t>
            </a:r>
            <a:r>
              <a:rPr lang="fr-FR" sz="2000" dirty="0">
                <a:solidFill>
                  <a:schemeClr val="tx1"/>
                </a:solidFill>
              </a:rPr>
              <a:t>I</a:t>
            </a:r>
            <a:r>
              <a:rPr lang="bg-BG" sz="2000" dirty="0">
                <a:solidFill>
                  <a:schemeClr val="tx1"/>
                </a:solidFill>
              </a:rPr>
              <a:t> от руския посланик в Константинопол. Чичо му – Василий Пушкин -  също е поет и е от кръга на поета Карамзин. </a:t>
            </a:r>
            <a:r>
              <a:rPr lang="ru-RU" sz="2000" dirty="0">
                <a:solidFill>
                  <a:schemeClr val="tx1"/>
                </a:solidFill>
              </a:rPr>
              <a:t>Кръстен е на 19 юни в църквата „Богоявление“ в Елохово.</a:t>
            </a:r>
            <a:r>
              <a:rPr lang="ru-RU" sz="2000" baseline="30000" dirty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През летните месеци на  1805-1810 година той прекарва при своята баба по майчина линия Мария Ганибал в село Захарово край Звенигород. Детски впечатления от този период са отразени в някои от ранните му стихотворения, като </a:t>
            </a:r>
            <a:r>
              <a:rPr lang="ru-RU" sz="2000" i="1" dirty="0">
                <a:solidFill>
                  <a:schemeClr val="tx1"/>
                </a:solidFill>
              </a:rPr>
              <a:t>„Монах“</a:t>
            </a:r>
            <a:r>
              <a:rPr lang="ru-RU" sz="2000" dirty="0">
                <a:solidFill>
                  <a:schemeClr val="tx1"/>
                </a:solidFill>
              </a:rPr>
              <a:t> (1813), </a:t>
            </a:r>
            <a:r>
              <a:rPr lang="ru-RU" sz="2000" i="1" dirty="0">
                <a:solidFill>
                  <a:schemeClr val="tx1"/>
                </a:solidFill>
              </a:rPr>
              <a:t>„Бова“</a:t>
            </a:r>
            <a:r>
              <a:rPr lang="ru-RU" sz="2000" dirty="0">
                <a:solidFill>
                  <a:schemeClr val="tx1"/>
                </a:solidFill>
              </a:rPr>
              <a:t> (1814), </a:t>
            </a:r>
            <a:r>
              <a:rPr lang="ru-RU" sz="2000" i="1" dirty="0">
                <a:solidFill>
                  <a:schemeClr val="tx1"/>
                </a:solidFill>
              </a:rPr>
              <a:t>„Послание к Юдину“</a:t>
            </a:r>
            <a:r>
              <a:rPr lang="ru-RU" sz="2000" dirty="0">
                <a:solidFill>
                  <a:schemeClr val="tx1"/>
                </a:solidFill>
              </a:rPr>
              <a:t> (1815), </a:t>
            </a:r>
            <a:r>
              <a:rPr lang="ru-RU" sz="2000" i="1" dirty="0">
                <a:solidFill>
                  <a:schemeClr val="tx1"/>
                </a:solidFill>
              </a:rPr>
              <a:t>„Сон“</a:t>
            </a:r>
            <a:r>
              <a:rPr lang="ru-RU" sz="2000" dirty="0">
                <a:solidFill>
                  <a:schemeClr val="tx1"/>
                </a:solidFill>
              </a:rPr>
              <a:t> (1816). Баба му пише за него, че има непостоянни настроения и е умен и обича книгите, но се учи зле.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79512" y="3200400"/>
            <a:ext cx="6480720" cy="332494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bg-BG" dirty="0"/>
          </a:p>
          <a:p>
            <a:pPr algn="just"/>
            <a:r>
              <a:rPr lang="ru-RU" dirty="0">
                <a:solidFill>
                  <a:schemeClr val="tx1"/>
                </a:solidFill>
              </a:rPr>
              <a:t>	През есента на 1811 година Александър Пушкин постъпва в новооткрития Императорски царскоселски лицей в днешния град Пушкин. Там той преживява Наполеоновата война от 1812 година и за пръв път показва своя поетически талант. В Царскоселския лицей Пушкин пише множество стихотворения, вдъхновени от френските класически поети от XVII-XVIII век, които познава още от детството си. Любимите му автори през този период са Волтер и Еварист Парни. Влияние му оказвати руските поети Константин Батюшков и Денис Давидов, най-влиятелният руски романтик Василий Жуковски и сатириците Денис Фонвизин и Александър Радишчев.</a:t>
            </a:r>
            <a:endParaRPr lang="ru-RU" baseline="30000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 	През юли 1814 година Александър Пушкин за пръв път публикува свое произведение — стихотворението </a:t>
            </a:r>
            <a:r>
              <a:rPr lang="ru-RU" i="1" dirty="0">
                <a:solidFill>
                  <a:schemeClr val="tx1"/>
                </a:solidFill>
              </a:rPr>
              <a:t>„К другу-стихотворцу“</a:t>
            </a:r>
            <a:r>
              <a:rPr lang="ru-RU" dirty="0">
                <a:solidFill>
                  <a:schemeClr val="tx1"/>
                </a:solidFill>
              </a:rPr>
              <a:t> е отпечатано в московското списание „Вестник Европи“, подписано с псевдонима </a:t>
            </a:r>
            <a:r>
              <a:rPr lang="ru-RU" i="1" dirty="0">
                <a:solidFill>
                  <a:schemeClr val="tx1"/>
                </a:solidFill>
              </a:rPr>
              <a:t>Александр Н.к.ш.п.</a:t>
            </a:r>
            <a:r>
              <a:rPr lang="ru-RU" dirty="0">
                <a:solidFill>
                  <a:schemeClr val="tx1"/>
                </a:solidFill>
              </a:rPr>
              <a:t>.Стихотворението </a:t>
            </a:r>
            <a:r>
              <a:rPr lang="ru-RU" i="1" dirty="0">
                <a:solidFill>
                  <a:schemeClr val="tx1"/>
                </a:solidFill>
              </a:rPr>
              <a:t>„Воспоминания в Царском Селе“</a:t>
            </a:r>
            <a:r>
              <a:rPr lang="ru-RU" dirty="0">
                <a:solidFill>
                  <a:schemeClr val="tx1"/>
                </a:solidFill>
              </a:rPr>
              <a:t> е оценено високо от известния поет Гавриил Державин, пред когото Пушкин го чете по време на събитие в началото на 1815 г.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05931"/>
            <a:ext cx="8229600" cy="1202989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200" dirty="0"/>
              <a:t>Периоди в живота и творчеството на поета – Лицейски период </a:t>
            </a:r>
            <a:br>
              <a:rPr lang="bg-BG" sz="3200" dirty="0"/>
            </a:br>
            <a:r>
              <a:rPr lang="bg-BG" sz="3200" dirty="0"/>
              <a:t> 1811 – 1817 г.</a:t>
            </a:r>
            <a:endParaRPr 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356992"/>
            <a:ext cx="2232248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0" y="3212976"/>
            <a:ext cx="6228184" cy="3384376"/>
          </a:xfrm>
        </p:spPr>
        <p:txBody>
          <a:bodyPr>
            <a:normAutofit fontScale="85000" lnSpcReduction="10000"/>
          </a:bodyPr>
          <a:lstStyle/>
          <a:p>
            <a:pPr algn="l">
              <a:buFont typeface="Wingdings" pitchFamily="2" charset="2"/>
              <a:buChar char="§"/>
            </a:pPr>
            <a:r>
              <a:rPr lang="bg-BG" dirty="0">
                <a:solidFill>
                  <a:schemeClr val="tx1"/>
                </a:solidFill>
              </a:rPr>
              <a:t>Служи в Министерството на външните работи.</a:t>
            </a:r>
          </a:p>
          <a:p>
            <a:pPr algn="l">
              <a:buFont typeface="Wingdings" pitchFamily="2" charset="2"/>
              <a:buChar char="§"/>
            </a:pPr>
            <a:r>
              <a:rPr lang="bg-BG" dirty="0">
                <a:solidFill>
                  <a:schemeClr val="tx1"/>
                </a:solidFill>
              </a:rPr>
              <a:t>Членува в дружествата като “Арзамас” и “Зелената лампа” ( кръжок на декабристите).</a:t>
            </a:r>
          </a:p>
          <a:p>
            <a:pPr algn="l">
              <a:buFont typeface="Wingdings" pitchFamily="2" charset="2"/>
              <a:buChar char="§"/>
            </a:pPr>
            <a:r>
              <a:rPr lang="bg-BG" dirty="0">
                <a:solidFill>
                  <a:schemeClr val="tx1"/>
                </a:solidFill>
              </a:rPr>
              <a:t>Създава поемата “Руслан и Людмила”.</a:t>
            </a:r>
          </a:p>
          <a:p>
            <a:pPr algn="l">
              <a:buFont typeface="Wingdings" pitchFamily="2" charset="2"/>
              <a:buChar char="§"/>
            </a:pPr>
            <a:r>
              <a:rPr lang="bg-BG" dirty="0">
                <a:solidFill>
                  <a:schemeClr val="tx1"/>
                </a:solidFill>
              </a:rPr>
              <a:t>Пише стихове за духовната свобода, за гражданската свобода, за властта на царя и крепостното право и заради тези стихове е заточен през 1820г. на юг – в Одеса и Кишинев.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/>
              <a:t>Петербургски период </a:t>
            </a:r>
            <a:br>
              <a:rPr lang="en-US" dirty="0"/>
            </a:br>
            <a:r>
              <a:rPr lang="bg-BG" dirty="0"/>
              <a:t> 1817 – 1820 г.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212976"/>
            <a:ext cx="244827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0" y="3200400"/>
            <a:ext cx="6444208" cy="346896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bg-BG" dirty="0">
                <a:solidFill>
                  <a:schemeClr val="tx1"/>
                </a:solidFill>
              </a:rPr>
              <a:t>Югът е белязан с противоречив смисъл – това е пространство на несвободата, а от друга страна е убежище за романтичната натура (влияние на Байрон).</a:t>
            </a:r>
          </a:p>
          <a:p>
            <a:pPr algn="just"/>
            <a:r>
              <a:rPr lang="bg-BG" dirty="0">
                <a:solidFill>
                  <a:schemeClr val="tx1"/>
                </a:solidFill>
              </a:rPr>
              <a:t>Крим, Кавказ, Гърция се осмислят като свят на виното, любовта, свободата.</a:t>
            </a:r>
          </a:p>
          <a:p>
            <a:pPr algn="just"/>
            <a:r>
              <a:rPr lang="bg-BG" dirty="0">
                <a:solidFill>
                  <a:schemeClr val="tx1"/>
                </a:solidFill>
              </a:rPr>
              <a:t>Пише романтическите си </a:t>
            </a:r>
            <a:r>
              <a:rPr lang="bg-BG" b="1" dirty="0">
                <a:solidFill>
                  <a:schemeClr val="tx1"/>
                </a:solidFill>
              </a:rPr>
              <a:t>поеми – “Кавказки пленник”, “Бахчисарайски фонтан”, “Цигани”.</a:t>
            </a:r>
          </a:p>
          <a:p>
            <a:pPr algn="just"/>
            <a:r>
              <a:rPr lang="bg-BG" dirty="0">
                <a:solidFill>
                  <a:schemeClr val="tx1"/>
                </a:solidFill>
              </a:rPr>
              <a:t>Започва </a:t>
            </a:r>
            <a:r>
              <a:rPr lang="bg-BG" b="1" dirty="0">
                <a:solidFill>
                  <a:schemeClr val="tx1"/>
                </a:solidFill>
              </a:rPr>
              <a:t>романа “Евгений Онегин”.</a:t>
            </a:r>
          </a:p>
          <a:p>
            <a:pPr algn="just"/>
            <a:r>
              <a:rPr lang="bg-BG" dirty="0">
                <a:solidFill>
                  <a:schemeClr val="tx1"/>
                </a:solidFill>
              </a:rPr>
              <a:t>Пише </a:t>
            </a:r>
            <a:r>
              <a:rPr lang="bg-BG" b="1" dirty="0">
                <a:solidFill>
                  <a:schemeClr val="tx1"/>
                </a:solidFill>
              </a:rPr>
              <a:t>лирическите творби – “Демон”, “Кинжал</a:t>
            </a:r>
            <a:r>
              <a:rPr lang="bg-BG" dirty="0">
                <a:solidFill>
                  <a:schemeClr val="tx1"/>
                </a:solidFill>
              </a:rPr>
              <a:t>” и др.</a:t>
            </a:r>
          </a:p>
          <a:p>
            <a:pPr algn="just"/>
            <a:r>
              <a:rPr lang="bg-BG" dirty="0">
                <a:solidFill>
                  <a:schemeClr val="tx1"/>
                </a:solidFill>
              </a:rPr>
              <a:t>Има любовна афера с полската красавица и тайна агентка Каролина Собанска, с Амалия Ризнич и с жената на своя началник граф Воронцов – Елизавета Воронцова. Заради тази си авантюра е уволнен.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dirty="0"/>
              <a:t>Период на южно заточение </a:t>
            </a:r>
            <a:br>
              <a:rPr lang="bg-BG" dirty="0"/>
            </a:br>
            <a:r>
              <a:rPr lang="bg-BG" dirty="0"/>
              <a:t>1820 – 1824 г.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140968"/>
            <a:ext cx="233975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07504" y="3200400"/>
            <a:ext cx="6624736" cy="332494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bg-BG" dirty="0">
                <a:solidFill>
                  <a:schemeClr val="tx1"/>
                </a:solidFill>
              </a:rPr>
              <a:t>Прекарва времето в самота под домашен арест до 1826г.</a:t>
            </a:r>
          </a:p>
          <a:p>
            <a:pPr algn="l"/>
            <a:r>
              <a:rPr lang="bg-BG" dirty="0">
                <a:solidFill>
                  <a:schemeClr val="tx1"/>
                </a:solidFill>
              </a:rPr>
              <a:t>Среща Анна Павловна Керн, на която посвещава стихотворението “На А. П. Керн”.</a:t>
            </a:r>
          </a:p>
          <a:p>
            <a:pPr algn="l"/>
            <a:r>
              <a:rPr lang="bg-BG" dirty="0">
                <a:solidFill>
                  <a:schemeClr val="tx1"/>
                </a:solidFill>
              </a:rPr>
              <a:t>1825г. избухва въстанието на декабристите в Петербург, което следи с тревога.</a:t>
            </a:r>
          </a:p>
          <a:p>
            <a:pPr algn="l"/>
            <a:r>
              <a:rPr lang="bg-BG" dirty="0">
                <a:solidFill>
                  <a:schemeClr val="tx1"/>
                </a:solidFill>
              </a:rPr>
              <a:t>Среща се с новия цар Николай </a:t>
            </a:r>
            <a:r>
              <a:rPr lang="fr-FR" dirty="0">
                <a:solidFill>
                  <a:schemeClr val="tx1"/>
                </a:solidFill>
              </a:rPr>
              <a:t>I</a:t>
            </a:r>
            <a:r>
              <a:rPr lang="bg-BG" dirty="0">
                <a:solidFill>
                  <a:schemeClr val="tx1"/>
                </a:solidFill>
              </a:rPr>
              <a:t> и е поставен под негова опека.</a:t>
            </a:r>
          </a:p>
          <a:p>
            <a:pPr algn="l"/>
            <a:r>
              <a:rPr lang="bg-BG" b="1" dirty="0">
                <a:solidFill>
                  <a:schemeClr val="tx1"/>
                </a:solidFill>
              </a:rPr>
              <a:t>Пише стихотворенията “Зимна вечер”, “Анчар”, “Зимен път”, трагедията “Борис Годунов”, поемите “Полтава”, “Медният конник”.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dirty="0"/>
              <a:t>Времето в Михайловское</a:t>
            </a:r>
            <a:br>
              <a:rPr lang="bg-BG" dirty="0"/>
            </a:br>
            <a:r>
              <a:rPr lang="bg-BG" dirty="0"/>
              <a:t>1824 – 1826</a:t>
            </a:r>
            <a:r>
              <a:rPr lang="en-US" dirty="0"/>
              <a:t> </a:t>
            </a:r>
            <a:r>
              <a:rPr lang="bg-BG" dirty="0"/>
              <a:t>г.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3501008"/>
            <a:ext cx="201622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771800" y="3284984"/>
            <a:ext cx="6372200" cy="331236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bg-BG" dirty="0">
                <a:solidFill>
                  <a:schemeClr val="tx1"/>
                </a:solidFill>
              </a:rPr>
              <a:t>Строг надзор и цензура на тайната полиция;</a:t>
            </a:r>
          </a:p>
          <a:p>
            <a:pPr algn="l"/>
            <a:r>
              <a:rPr lang="bg-BG" b="1" dirty="0">
                <a:solidFill>
                  <a:schemeClr val="tx1"/>
                </a:solidFill>
              </a:rPr>
              <a:t>1830г.</a:t>
            </a:r>
            <a:r>
              <a:rPr lang="bg-BG" dirty="0">
                <a:solidFill>
                  <a:schemeClr val="tx1"/>
                </a:solidFill>
              </a:rPr>
              <a:t> – заминава за семейното имение в Болдино – тук завършва </a:t>
            </a:r>
            <a:r>
              <a:rPr lang="bg-BG" b="1" dirty="0">
                <a:solidFill>
                  <a:schemeClr val="tx1"/>
                </a:solidFill>
              </a:rPr>
              <a:t>романа “Евгений Онегин”, пише малките трагедии “Пир по време на чума”, “Каменният гост”, “Моцарт и Салиери”, “Скъперникът рицар” и “Повестите на Белкин”, повестта “Дама пика”, стихотворението “Паметник”;</a:t>
            </a:r>
          </a:p>
          <a:p>
            <a:pPr algn="l"/>
            <a:r>
              <a:rPr lang="bg-BG" b="1" dirty="0">
                <a:solidFill>
                  <a:schemeClr val="tx1"/>
                </a:solidFill>
              </a:rPr>
              <a:t>1831</a:t>
            </a:r>
            <a:r>
              <a:rPr lang="bg-BG" dirty="0">
                <a:solidFill>
                  <a:schemeClr val="tx1"/>
                </a:solidFill>
              </a:rPr>
              <a:t> – венчава се за красавицата Наталия Гончарова.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bg-BG" dirty="0"/>
              <a:t>Завръщане в Петербург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212976"/>
            <a:ext cx="244827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5796136" y="3200400"/>
            <a:ext cx="3168352" cy="2820888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§"/>
            </a:pPr>
            <a:r>
              <a:rPr lang="bg-BG" dirty="0">
                <a:solidFill>
                  <a:schemeClr val="tx1"/>
                </a:solidFill>
              </a:rPr>
              <a:t>Дуелът с французина Дантес – 26.01.1837г. при Чорная речка;</a:t>
            </a:r>
          </a:p>
          <a:p>
            <a:pPr algn="l">
              <a:buFont typeface="Wingdings" pitchFamily="2" charset="2"/>
              <a:buChar char="§"/>
            </a:pPr>
            <a:r>
              <a:rPr lang="bg-BG" dirty="0">
                <a:solidFill>
                  <a:schemeClr val="tx1"/>
                </a:solidFill>
              </a:rPr>
              <a:t>Смъртта на поета на 29.01.1837.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bg-BG" dirty="0"/>
              <a:t>Трагичният край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140968"/>
            <a:ext cx="486003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67544" y="3200400"/>
            <a:ext cx="8136904" cy="3396952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bg-BG" dirty="0">
                <a:solidFill>
                  <a:schemeClr val="tx1"/>
                </a:solidFill>
              </a:rPr>
              <a:t>В изкуството не трябва суета, то длъжно е да бъде величаво.</a:t>
            </a:r>
          </a:p>
          <a:p>
            <a:pPr algn="just">
              <a:buFont typeface="Wingdings" pitchFamily="2" charset="2"/>
              <a:buChar char="§"/>
            </a:pPr>
            <a:r>
              <a:rPr lang="bg-BG" dirty="0">
                <a:solidFill>
                  <a:schemeClr val="tx1"/>
                </a:solidFill>
              </a:rPr>
              <a:t>Хвала и клевета прощавай равнодушно и с глупавия не спори.</a:t>
            </a:r>
          </a:p>
          <a:p>
            <a:pPr algn="just">
              <a:buFont typeface="Wingdings" pitchFamily="2" charset="2"/>
              <a:buChar char="§"/>
            </a:pPr>
            <a:r>
              <a:rPr lang="bg-BG" dirty="0">
                <a:solidFill>
                  <a:schemeClr val="tx1"/>
                </a:solidFill>
              </a:rPr>
              <a:t>Блажен е, който съумее на младини да бъде млад/ и който с времето съзрее.</a:t>
            </a:r>
          </a:p>
          <a:p>
            <a:pPr algn="just">
              <a:buFont typeface="Wingdings" pitchFamily="2" charset="2"/>
              <a:buChar char="§"/>
            </a:pPr>
            <a:r>
              <a:rPr lang="bg-BG" dirty="0">
                <a:solidFill>
                  <a:schemeClr val="tx1"/>
                </a:solidFill>
              </a:rPr>
              <a:t>За възраст любовта не пита.</a:t>
            </a:r>
          </a:p>
          <a:p>
            <a:pPr algn="just">
              <a:buFont typeface="Wingdings" pitchFamily="2" charset="2"/>
              <a:buChar char="§"/>
            </a:pPr>
            <a:r>
              <a:rPr lang="bg-BG" dirty="0">
                <a:solidFill>
                  <a:schemeClr val="tx1"/>
                </a:solidFill>
              </a:rPr>
              <a:t>Зачакал слава, добрини, напред се вглеждам без боязън.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bg-BG" dirty="0"/>
              <a:t>Пушкинови прозрения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131</TotalTime>
  <Words>828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Georgia</vt:lpstr>
      <vt:lpstr>Wingdings</vt:lpstr>
      <vt:lpstr>Wingdings 2</vt:lpstr>
      <vt:lpstr>Equity</vt:lpstr>
      <vt:lpstr>Александър С. Пушкин</vt:lpstr>
      <vt:lpstr>Семейна среда</vt:lpstr>
      <vt:lpstr>Периоди в живота и творчеството на поета – Лицейски период   1811 – 1817 г.</vt:lpstr>
      <vt:lpstr>Петербургски период   1817 – 1820 г.</vt:lpstr>
      <vt:lpstr>Период на южно заточение  1820 – 1824 г.</vt:lpstr>
      <vt:lpstr>Времето в Михайловское 1824 – 1826 г.</vt:lpstr>
      <vt:lpstr>Завръщане в Петербург</vt:lpstr>
      <vt:lpstr>Трагичният край</vt:lpstr>
      <vt:lpstr>Пушкинови прозрения</vt:lpstr>
      <vt:lpstr>Магнетизмът на гения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Александър С. Пушкин</dc:title>
  <dc:creator>LILI</dc:creator>
  <cp:lastModifiedBy>Заприна Г. Глушкова</cp:lastModifiedBy>
  <cp:revision>61</cp:revision>
  <dcterms:created xsi:type="dcterms:W3CDTF">2016-02-06T20:44:32Z</dcterms:created>
  <dcterms:modified xsi:type="dcterms:W3CDTF">2021-10-27T19:00:14Z</dcterms:modified>
</cp:coreProperties>
</file>