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56" r:id="rId6"/>
    <p:sldId id="262" r:id="rId7"/>
    <p:sldId id="268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B6112-4BEA-4286-977B-69C4EE5AB01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7F5C3-0CAA-4905-9063-A70D7933FAA3}">
      <dgm:prSet/>
      <dgm:spPr/>
      <dgm:t>
        <a:bodyPr/>
        <a:lstStyle/>
        <a:p>
          <a:r>
            <a:rPr lang="ru-RU" dirty="0"/>
            <a:t>В </a:t>
          </a:r>
          <a:r>
            <a:rPr lang="ru-RU" dirty="0" err="1"/>
            <a:t>активната</a:t>
          </a:r>
          <a:r>
            <a:rPr lang="ru-RU" dirty="0"/>
            <a:t> лексика на </a:t>
          </a:r>
          <a:r>
            <a:rPr lang="ru-RU" dirty="0" err="1"/>
            <a:t>езика</a:t>
          </a:r>
          <a:r>
            <a:rPr lang="ru-RU" dirty="0"/>
            <a:t> </a:t>
          </a:r>
          <a:r>
            <a:rPr lang="ru-RU" dirty="0" err="1"/>
            <a:t>влизат</a:t>
          </a:r>
          <a:r>
            <a:rPr lang="ru-RU" dirty="0"/>
            <a:t> ограничен </a:t>
          </a:r>
          <a:r>
            <a:rPr lang="ru-RU" dirty="0" err="1"/>
            <a:t>брой</a:t>
          </a:r>
          <a:r>
            <a:rPr lang="ru-RU" dirty="0"/>
            <a:t> </a:t>
          </a:r>
          <a:r>
            <a:rPr lang="ru-RU" dirty="0" err="1"/>
            <a:t>думи</a:t>
          </a:r>
          <a:r>
            <a:rPr lang="ru-RU" dirty="0"/>
            <a:t> и </a:t>
          </a:r>
          <a:r>
            <a:rPr lang="ru-RU" dirty="0" err="1"/>
            <a:t>устойчиви</a:t>
          </a:r>
          <a:r>
            <a:rPr lang="ru-RU" dirty="0"/>
            <a:t> </a:t>
          </a:r>
          <a:r>
            <a:rPr lang="ru-RU" dirty="0" err="1"/>
            <a:t>словосъчетания</a:t>
          </a:r>
          <a:r>
            <a:rPr lang="ru-RU" dirty="0"/>
            <a:t>.</a:t>
          </a:r>
          <a:endParaRPr lang="en-US" dirty="0"/>
        </a:p>
      </dgm:t>
    </dgm:pt>
    <dgm:pt modelId="{6C4C87DE-9689-4A58-87EA-E790BB34BBC6}" type="parTrans" cxnId="{44E8A8E8-E988-4EF0-9363-ABEDCBF36577}">
      <dgm:prSet/>
      <dgm:spPr/>
      <dgm:t>
        <a:bodyPr/>
        <a:lstStyle/>
        <a:p>
          <a:endParaRPr lang="en-US"/>
        </a:p>
      </dgm:t>
    </dgm:pt>
    <dgm:pt modelId="{D43E6DC0-98C0-41CA-A2BC-0588CDB8C76B}" type="sibTrans" cxnId="{44E8A8E8-E988-4EF0-9363-ABEDCBF36577}">
      <dgm:prSet/>
      <dgm:spPr/>
      <dgm:t>
        <a:bodyPr/>
        <a:lstStyle/>
        <a:p>
          <a:endParaRPr lang="en-US"/>
        </a:p>
      </dgm:t>
    </dgm:pt>
    <dgm:pt modelId="{63715483-7AA9-4B49-AC6B-8DCFFF3B2DA3}">
      <dgm:prSet/>
      <dgm:spPr/>
      <dgm:t>
        <a:bodyPr/>
        <a:lstStyle/>
        <a:p>
          <a:r>
            <a:rPr lang="ru-RU" dirty="0"/>
            <a:t>Те се </a:t>
          </a:r>
          <a:r>
            <a:rPr lang="ru-RU" dirty="0" err="1"/>
            <a:t>употребяват</a:t>
          </a:r>
          <a:r>
            <a:rPr lang="ru-RU" dirty="0"/>
            <a:t> свободно и спонтанно </a:t>
          </a:r>
          <a:r>
            <a:rPr lang="ru-RU" dirty="0" err="1"/>
            <a:t>във</a:t>
          </a:r>
          <a:r>
            <a:rPr lang="ru-RU" dirty="0"/>
            <a:t> </a:t>
          </a:r>
          <a:r>
            <a:rPr lang="ru-RU" dirty="0" err="1"/>
            <a:t>всички</a:t>
          </a:r>
          <a:r>
            <a:rPr lang="ru-RU" dirty="0"/>
            <a:t> </a:t>
          </a:r>
          <a:r>
            <a:rPr lang="ru-RU" dirty="0" err="1"/>
            <a:t>сфери</a:t>
          </a:r>
          <a:r>
            <a:rPr lang="ru-RU" dirty="0"/>
            <a:t> на живота, </a:t>
          </a:r>
          <a:r>
            <a:rPr lang="ru-RU" dirty="0" err="1"/>
            <a:t>във</a:t>
          </a:r>
          <a:r>
            <a:rPr lang="ru-RU" dirty="0"/>
            <a:t> </a:t>
          </a:r>
          <a:r>
            <a:rPr lang="ru-RU" dirty="0" err="1"/>
            <a:t>всички</a:t>
          </a:r>
          <a:r>
            <a:rPr lang="ru-RU" dirty="0"/>
            <a:t> </a:t>
          </a:r>
          <a:r>
            <a:rPr lang="ru-RU" dirty="0" err="1"/>
            <a:t>стилове</a:t>
          </a:r>
          <a:r>
            <a:rPr lang="ru-RU" dirty="0"/>
            <a:t>, в </a:t>
          </a:r>
          <a:r>
            <a:rPr lang="ru-RU" dirty="0" err="1"/>
            <a:t>устната</a:t>
          </a:r>
          <a:r>
            <a:rPr lang="ru-RU" dirty="0"/>
            <a:t> и </a:t>
          </a:r>
          <a:r>
            <a:rPr lang="ru-RU" dirty="0" err="1"/>
            <a:t>писмената</a:t>
          </a:r>
          <a:r>
            <a:rPr lang="ru-RU" dirty="0"/>
            <a:t> </a:t>
          </a:r>
          <a:r>
            <a:rPr lang="ru-RU" dirty="0" err="1"/>
            <a:t>реч</a:t>
          </a:r>
          <a:r>
            <a:rPr lang="ru-RU" dirty="0"/>
            <a:t>.</a:t>
          </a:r>
          <a:endParaRPr lang="en-US" dirty="0"/>
        </a:p>
      </dgm:t>
    </dgm:pt>
    <dgm:pt modelId="{0652BD54-A7C6-4A80-A6FC-8B8299A37639}" type="parTrans" cxnId="{5508B93F-16A7-4125-B2BF-F97E706A8A89}">
      <dgm:prSet/>
      <dgm:spPr/>
      <dgm:t>
        <a:bodyPr/>
        <a:lstStyle/>
        <a:p>
          <a:endParaRPr lang="en-US"/>
        </a:p>
      </dgm:t>
    </dgm:pt>
    <dgm:pt modelId="{B545B1C9-4C17-4879-A083-87DB6A3072BE}" type="sibTrans" cxnId="{5508B93F-16A7-4125-B2BF-F97E706A8A89}">
      <dgm:prSet/>
      <dgm:spPr/>
      <dgm:t>
        <a:bodyPr/>
        <a:lstStyle/>
        <a:p>
          <a:endParaRPr lang="en-US"/>
        </a:p>
      </dgm:t>
    </dgm:pt>
    <dgm:pt modelId="{A6A7C237-2B50-4A5E-9F14-B491F0A0E7CE}">
      <dgm:prSet/>
      <dgm:spPr/>
      <dgm:t>
        <a:bodyPr/>
        <a:lstStyle/>
        <a:p>
          <a:r>
            <a:rPr lang="ru-RU" dirty="0" err="1"/>
            <a:t>Такива</a:t>
          </a:r>
          <a:r>
            <a:rPr lang="ru-RU" dirty="0"/>
            <a:t> </a:t>
          </a:r>
          <a:r>
            <a:rPr lang="ru-RU" dirty="0" err="1"/>
            <a:t>думи</a:t>
          </a:r>
          <a:r>
            <a:rPr lang="ru-RU" dirty="0"/>
            <a:t> </a:t>
          </a:r>
          <a:r>
            <a:rPr lang="ru-RU" dirty="0" err="1"/>
            <a:t>са</a:t>
          </a:r>
          <a:r>
            <a:rPr lang="ru-RU" dirty="0"/>
            <a:t>: живот, свят, вода, </a:t>
          </a:r>
          <a:r>
            <a:rPr lang="ru-RU" dirty="0" err="1"/>
            <a:t>въздух</a:t>
          </a:r>
          <a:r>
            <a:rPr lang="ru-RU" dirty="0"/>
            <a:t>, </a:t>
          </a:r>
          <a:r>
            <a:rPr lang="ru-RU" dirty="0" err="1"/>
            <a:t>земя</a:t>
          </a:r>
          <a:r>
            <a:rPr lang="ru-RU" dirty="0"/>
            <a:t>, река, море, правя, пия, спя, уча и др.</a:t>
          </a:r>
          <a:endParaRPr lang="en-US" dirty="0"/>
        </a:p>
      </dgm:t>
    </dgm:pt>
    <dgm:pt modelId="{4D861A8A-541B-42D7-8AF3-28B2952403B5}" type="parTrans" cxnId="{9E35BFFA-DEFE-4951-8F91-7A3E9DBBB6DF}">
      <dgm:prSet/>
      <dgm:spPr/>
      <dgm:t>
        <a:bodyPr/>
        <a:lstStyle/>
        <a:p>
          <a:endParaRPr lang="en-US"/>
        </a:p>
      </dgm:t>
    </dgm:pt>
    <dgm:pt modelId="{994A1CC7-441C-4D41-9603-7C5A783680A9}" type="sibTrans" cxnId="{9E35BFFA-DEFE-4951-8F91-7A3E9DBBB6DF}">
      <dgm:prSet/>
      <dgm:spPr/>
      <dgm:t>
        <a:bodyPr/>
        <a:lstStyle/>
        <a:p>
          <a:endParaRPr lang="en-US"/>
        </a:p>
      </dgm:t>
    </dgm:pt>
    <dgm:pt modelId="{EE5C07EC-D4CD-4202-B170-6B9D48223079}" type="pres">
      <dgm:prSet presAssocID="{308B6112-4BEA-4286-977B-69C4EE5AB01F}" presName="outerComposite" presStyleCnt="0">
        <dgm:presLayoutVars>
          <dgm:chMax val="5"/>
          <dgm:dir/>
          <dgm:resizeHandles val="exact"/>
        </dgm:presLayoutVars>
      </dgm:prSet>
      <dgm:spPr/>
    </dgm:pt>
    <dgm:pt modelId="{55A49B22-4329-4483-B163-D5F4DEF0EE91}" type="pres">
      <dgm:prSet presAssocID="{308B6112-4BEA-4286-977B-69C4EE5AB01F}" presName="dummyMaxCanvas" presStyleCnt="0">
        <dgm:presLayoutVars/>
      </dgm:prSet>
      <dgm:spPr/>
    </dgm:pt>
    <dgm:pt modelId="{D6EF7702-CB80-4975-8A36-F5D5144DF376}" type="pres">
      <dgm:prSet presAssocID="{308B6112-4BEA-4286-977B-69C4EE5AB01F}" presName="ThreeNodes_1" presStyleLbl="node1" presStyleIdx="0" presStyleCnt="3">
        <dgm:presLayoutVars>
          <dgm:bulletEnabled val="1"/>
        </dgm:presLayoutVars>
      </dgm:prSet>
      <dgm:spPr/>
    </dgm:pt>
    <dgm:pt modelId="{5E551298-138E-466B-8F71-77160D9D6CBC}" type="pres">
      <dgm:prSet presAssocID="{308B6112-4BEA-4286-977B-69C4EE5AB01F}" presName="ThreeNodes_2" presStyleLbl="node1" presStyleIdx="1" presStyleCnt="3">
        <dgm:presLayoutVars>
          <dgm:bulletEnabled val="1"/>
        </dgm:presLayoutVars>
      </dgm:prSet>
      <dgm:spPr/>
    </dgm:pt>
    <dgm:pt modelId="{7640EF02-CFA9-4BA5-9B49-F77B2D9FDB05}" type="pres">
      <dgm:prSet presAssocID="{308B6112-4BEA-4286-977B-69C4EE5AB01F}" presName="ThreeNodes_3" presStyleLbl="node1" presStyleIdx="2" presStyleCnt="3">
        <dgm:presLayoutVars>
          <dgm:bulletEnabled val="1"/>
        </dgm:presLayoutVars>
      </dgm:prSet>
      <dgm:spPr/>
    </dgm:pt>
    <dgm:pt modelId="{24A2FA7F-2AB8-443B-935F-24E129D22FA1}" type="pres">
      <dgm:prSet presAssocID="{308B6112-4BEA-4286-977B-69C4EE5AB01F}" presName="ThreeConn_1-2" presStyleLbl="fgAccFollowNode1" presStyleIdx="0" presStyleCnt="2">
        <dgm:presLayoutVars>
          <dgm:bulletEnabled val="1"/>
        </dgm:presLayoutVars>
      </dgm:prSet>
      <dgm:spPr/>
    </dgm:pt>
    <dgm:pt modelId="{3663F1E4-BD81-48E1-AC76-26136AB90B5E}" type="pres">
      <dgm:prSet presAssocID="{308B6112-4BEA-4286-977B-69C4EE5AB01F}" presName="ThreeConn_2-3" presStyleLbl="fgAccFollowNode1" presStyleIdx="1" presStyleCnt="2">
        <dgm:presLayoutVars>
          <dgm:bulletEnabled val="1"/>
        </dgm:presLayoutVars>
      </dgm:prSet>
      <dgm:spPr/>
    </dgm:pt>
    <dgm:pt modelId="{20EC3C07-9270-4B0E-908D-C40B9EE7A5C2}" type="pres">
      <dgm:prSet presAssocID="{308B6112-4BEA-4286-977B-69C4EE5AB01F}" presName="ThreeNodes_1_text" presStyleLbl="node1" presStyleIdx="2" presStyleCnt="3">
        <dgm:presLayoutVars>
          <dgm:bulletEnabled val="1"/>
        </dgm:presLayoutVars>
      </dgm:prSet>
      <dgm:spPr/>
    </dgm:pt>
    <dgm:pt modelId="{9F09000C-5FBD-4210-BF74-0AC3A162D351}" type="pres">
      <dgm:prSet presAssocID="{308B6112-4BEA-4286-977B-69C4EE5AB01F}" presName="ThreeNodes_2_text" presStyleLbl="node1" presStyleIdx="2" presStyleCnt="3">
        <dgm:presLayoutVars>
          <dgm:bulletEnabled val="1"/>
        </dgm:presLayoutVars>
      </dgm:prSet>
      <dgm:spPr/>
    </dgm:pt>
    <dgm:pt modelId="{95C0AC01-A704-4F4E-B680-B50B55F01B7E}" type="pres">
      <dgm:prSet presAssocID="{308B6112-4BEA-4286-977B-69C4EE5AB01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50C662C-5777-46EA-9A05-425804104DC3}" type="presOf" srcId="{63715483-7AA9-4B49-AC6B-8DCFFF3B2DA3}" destId="{5E551298-138E-466B-8F71-77160D9D6CBC}" srcOrd="0" destOrd="0" presId="urn:microsoft.com/office/officeart/2005/8/layout/vProcess5"/>
    <dgm:cxn modelId="{258DDC33-CD41-49FB-849C-9A34F8A3B401}" type="presOf" srcId="{D43E6DC0-98C0-41CA-A2BC-0588CDB8C76B}" destId="{24A2FA7F-2AB8-443B-935F-24E129D22FA1}" srcOrd="0" destOrd="0" presId="urn:microsoft.com/office/officeart/2005/8/layout/vProcess5"/>
    <dgm:cxn modelId="{5508B93F-16A7-4125-B2BF-F97E706A8A89}" srcId="{308B6112-4BEA-4286-977B-69C4EE5AB01F}" destId="{63715483-7AA9-4B49-AC6B-8DCFFF3B2DA3}" srcOrd="1" destOrd="0" parTransId="{0652BD54-A7C6-4A80-A6FC-8B8299A37639}" sibTransId="{B545B1C9-4C17-4879-A083-87DB6A3072BE}"/>
    <dgm:cxn modelId="{583B7166-4D00-4025-B1F1-2FA447A39B29}" type="presOf" srcId="{A6A7C237-2B50-4A5E-9F14-B491F0A0E7CE}" destId="{7640EF02-CFA9-4BA5-9B49-F77B2D9FDB05}" srcOrd="0" destOrd="0" presId="urn:microsoft.com/office/officeart/2005/8/layout/vProcess5"/>
    <dgm:cxn modelId="{3852457C-2F5D-4A33-8766-E147BF54E30A}" type="presOf" srcId="{B545B1C9-4C17-4879-A083-87DB6A3072BE}" destId="{3663F1E4-BD81-48E1-AC76-26136AB90B5E}" srcOrd="0" destOrd="0" presId="urn:microsoft.com/office/officeart/2005/8/layout/vProcess5"/>
    <dgm:cxn modelId="{C9066983-731B-4A1E-91D9-B8A124ADC198}" type="presOf" srcId="{A6A7C237-2B50-4A5E-9F14-B491F0A0E7CE}" destId="{95C0AC01-A704-4F4E-B680-B50B55F01B7E}" srcOrd="1" destOrd="0" presId="urn:microsoft.com/office/officeart/2005/8/layout/vProcess5"/>
    <dgm:cxn modelId="{2EBC1C90-CFEE-4533-8C2B-5FBD1EF1AC49}" type="presOf" srcId="{F327F5C3-0CAA-4905-9063-A70D7933FAA3}" destId="{D6EF7702-CB80-4975-8A36-F5D5144DF376}" srcOrd="0" destOrd="0" presId="urn:microsoft.com/office/officeart/2005/8/layout/vProcess5"/>
    <dgm:cxn modelId="{46378CA4-9DD8-4175-853A-A19E50D10F8B}" type="presOf" srcId="{308B6112-4BEA-4286-977B-69C4EE5AB01F}" destId="{EE5C07EC-D4CD-4202-B170-6B9D48223079}" srcOrd="0" destOrd="0" presId="urn:microsoft.com/office/officeart/2005/8/layout/vProcess5"/>
    <dgm:cxn modelId="{50FF7BDE-5CAB-4905-9F5E-7BDCE1B65F9B}" type="presOf" srcId="{F327F5C3-0CAA-4905-9063-A70D7933FAA3}" destId="{20EC3C07-9270-4B0E-908D-C40B9EE7A5C2}" srcOrd="1" destOrd="0" presId="urn:microsoft.com/office/officeart/2005/8/layout/vProcess5"/>
    <dgm:cxn modelId="{44E8A8E8-E988-4EF0-9363-ABEDCBF36577}" srcId="{308B6112-4BEA-4286-977B-69C4EE5AB01F}" destId="{F327F5C3-0CAA-4905-9063-A70D7933FAA3}" srcOrd="0" destOrd="0" parTransId="{6C4C87DE-9689-4A58-87EA-E790BB34BBC6}" sibTransId="{D43E6DC0-98C0-41CA-A2BC-0588CDB8C76B}"/>
    <dgm:cxn modelId="{9439EFED-8B61-4970-A0C9-5BA6AE6B3777}" type="presOf" srcId="{63715483-7AA9-4B49-AC6B-8DCFFF3B2DA3}" destId="{9F09000C-5FBD-4210-BF74-0AC3A162D351}" srcOrd="1" destOrd="0" presId="urn:microsoft.com/office/officeart/2005/8/layout/vProcess5"/>
    <dgm:cxn modelId="{9E35BFFA-DEFE-4951-8F91-7A3E9DBBB6DF}" srcId="{308B6112-4BEA-4286-977B-69C4EE5AB01F}" destId="{A6A7C237-2B50-4A5E-9F14-B491F0A0E7CE}" srcOrd="2" destOrd="0" parTransId="{4D861A8A-541B-42D7-8AF3-28B2952403B5}" sibTransId="{994A1CC7-441C-4D41-9603-7C5A783680A9}"/>
    <dgm:cxn modelId="{F36257E4-F79A-42C9-B213-3F4063460D3A}" type="presParOf" srcId="{EE5C07EC-D4CD-4202-B170-6B9D48223079}" destId="{55A49B22-4329-4483-B163-D5F4DEF0EE91}" srcOrd="0" destOrd="0" presId="urn:microsoft.com/office/officeart/2005/8/layout/vProcess5"/>
    <dgm:cxn modelId="{6406D934-4276-4D53-A11E-52C4AB94EF99}" type="presParOf" srcId="{EE5C07EC-D4CD-4202-B170-6B9D48223079}" destId="{D6EF7702-CB80-4975-8A36-F5D5144DF376}" srcOrd="1" destOrd="0" presId="urn:microsoft.com/office/officeart/2005/8/layout/vProcess5"/>
    <dgm:cxn modelId="{625BF0FB-F8AF-4ACB-A477-9C384D7A6559}" type="presParOf" srcId="{EE5C07EC-D4CD-4202-B170-6B9D48223079}" destId="{5E551298-138E-466B-8F71-77160D9D6CBC}" srcOrd="2" destOrd="0" presId="urn:microsoft.com/office/officeart/2005/8/layout/vProcess5"/>
    <dgm:cxn modelId="{368EEC9C-B3E0-4E66-8ECC-909759679C24}" type="presParOf" srcId="{EE5C07EC-D4CD-4202-B170-6B9D48223079}" destId="{7640EF02-CFA9-4BA5-9B49-F77B2D9FDB05}" srcOrd="3" destOrd="0" presId="urn:microsoft.com/office/officeart/2005/8/layout/vProcess5"/>
    <dgm:cxn modelId="{D526D389-293E-4EEC-9776-149226E309EE}" type="presParOf" srcId="{EE5C07EC-D4CD-4202-B170-6B9D48223079}" destId="{24A2FA7F-2AB8-443B-935F-24E129D22FA1}" srcOrd="4" destOrd="0" presId="urn:microsoft.com/office/officeart/2005/8/layout/vProcess5"/>
    <dgm:cxn modelId="{73844B41-F52E-4749-95BC-917D32FA3136}" type="presParOf" srcId="{EE5C07EC-D4CD-4202-B170-6B9D48223079}" destId="{3663F1E4-BD81-48E1-AC76-26136AB90B5E}" srcOrd="5" destOrd="0" presId="urn:microsoft.com/office/officeart/2005/8/layout/vProcess5"/>
    <dgm:cxn modelId="{8C0E2C9D-9CB0-4CE6-8AB9-0C9878C30101}" type="presParOf" srcId="{EE5C07EC-D4CD-4202-B170-6B9D48223079}" destId="{20EC3C07-9270-4B0E-908D-C40B9EE7A5C2}" srcOrd="6" destOrd="0" presId="urn:microsoft.com/office/officeart/2005/8/layout/vProcess5"/>
    <dgm:cxn modelId="{9423966D-0099-4863-BE5B-0F392693F5B6}" type="presParOf" srcId="{EE5C07EC-D4CD-4202-B170-6B9D48223079}" destId="{9F09000C-5FBD-4210-BF74-0AC3A162D351}" srcOrd="7" destOrd="0" presId="urn:microsoft.com/office/officeart/2005/8/layout/vProcess5"/>
    <dgm:cxn modelId="{C8004119-FC3C-4F95-B803-404DAAEB24E3}" type="presParOf" srcId="{EE5C07EC-D4CD-4202-B170-6B9D48223079}" destId="{95C0AC01-A704-4F4E-B680-B50B55F01B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2290D-5FF1-4280-B9A4-7253D52AE01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22F187-35E9-48FE-8844-4A398C1A9D24}">
      <dgm:prSet/>
      <dgm:spPr/>
      <dgm:t>
        <a:bodyPr/>
        <a:lstStyle/>
        <a:p>
          <a:r>
            <a:rPr lang="ru-RU"/>
            <a:t>Към пасивната лексика се отнасят думи, чиято употреба не е задължителна и които не се използват постоянно във всекидневното общуване.</a:t>
          </a:r>
          <a:endParaRPr lang="en-US"/>
        </a:p>
      </dgm:t>
    </dgm:pt>
    <dgm:pt modelId="{6B0F97E7-14BE-491C-BC9F-261EAC79FF68}" type="parTrans" cxnId="{F9111A85-7D65-41A2-856A-DC6C1A764B26}">
      <dgm:prSet/>
      <dgm:spPr/>
      <dgm:t>
        <a:bodyPr/>
        <a:lstStyle/>
        <a:p>
          <a:endParaRPr lang="en-US"/>
        </a:p>
      </dgm:t>
    </dgm:pt>
    <dgm:pt modelId="{362CC96B-DC08-4147-834E-4B9D524791FF}" type="sibTrans" cxnId="{F9111A85-7D65-41A2-856A-DC6C1A764B26}">
      <dgm:prSet/>
      <dgm:spPr/>
      <dgm:t>
        <a:bodyPr/>
        <a:lstStyle/>
        <a:p>
          <a:endParaRPr lang="en-US"/>
        </a:p>
      </dgm:t>
    </dgm:pt>
    <dgm:pt modelId="{271A36E1-DD05-49A8-A257-5CB15F6B3423}">
      <dgm:prSet/>
      <dgm:spPr/>
      <dgm:t>
        <a:bodyPr/>
        <a:lstStyle/>
        <a:p>
          <a:r>
            <a:rPr lang="ru-RU"/>
            <a:t> Някои от тези думи се разбират от всички носители на езика, докато други са познати само на специалисти.</a:t>
          </a:r>
          <a:endParaRPr lang="en-US"/>
        </a:p>
      </dgm:t>
    </dgm:pt>
    <dgm:pt modelId="{8DE3B374-6480-4EBC-8EFD-6CF2A8505654}" type="parTrans" cxnId="{D61F4F30-3977-4D46-AEDA-B913718A474E}">
      <dgm:prSet/>
      <dgm:spPr/>
      <dgm:t>
        <a:bodyPr/>
        <a:lstStyle/>
        <a:p>
          <a:endParaRPr lang="en-US"/>
        </a:p>
      </dgm:t>
    </dgm:pt>
    <dgm:pt modelId="{59CE13AE-11B4-4510-B7C3-81BCFCAAB8E5}" type="sibTrans" cxnId="{D61F4F30-3977-4D46-AEDA-B913718A474E}">
      <dgm:prSet/>
      <dgm:spPr/>
      <dgm:t>
        <a:bodyPr/>
        <a:lstStyle/>
        <a:p>
          <a:endParaRPr lang="en-US"/>
        </a:p>
      </dgm:t>
    </dgm:pt>
    <dgm:pt modelId="{534998CE-2066-4610-B0AC-B2876823B44D}" type="pres">
      <dgm:prSet presAssocID="{AAB2290D-5FF1-4280-B9A4-7253D52AE014}" presName="linear" presStyleCnt="0">
        <dgm:presLayoutVars>
          <dgm:animLvl val="lvl"/>
          <dgm:resizeHandles val="exact"/>
        </dgm:presLayoutVars>
      </dgm:prSet>
      <dgm:spPr/>
    </dgm:pt>
    <dgm:pt modelId="{1C91E654-FDFA-4DA0-9FA1-CE46993C67F6}" type="pres">
      <dgm:prSet presAssocID="{6B22F187-35E9-48FE-8844-4A398C1A9D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908159-21AF-436E-B94E-1D6ACD759A51}" type="pres">
      <dgm:prSet presAssocID="{362CC96B-DC08-4147-834E-4B9D524791FF}" presName="spacer" presStyleCnt="0"/>
      <dgm:spPr/>
    </dgm:pt>
    <dgm:pt modelId="{5F3E7C3D-826E-450E-8B5E-032AF1063259}" type="pres">
      <dgm:prSet presAssocID="{271A36E1-DD05-49A8-A257-5CB15F6B34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6E5B91C-5947-4E5E-A2F6-C9A2B0CDA42F}" type="presOf" srcId="{271A36E1-DD05-49A8-A257-5CB15F6B3423}" destId="{5F3E7C3D-826E-450E-8B5E-032AF1063259}" srcOrd="0" destOrd="0" presId="urn:microsoft.com/office/officeart/2005/8/layout/vList2"/>
    <dgm:cxn modelId="{DA49D11D-5EC5-4299-9FF4-73923A8655ED}" type="presOf" srcId="{6B22F187-35E9-48FE-8844-4A398C1A9D24}" destId="{1C91E654-FDFA-4DA0-9FA1-CE46993C67F6}" srcOrd="0" destOrd="0" presId="urn:microsoft.com/office/officeart/2005/8/layout/vList2"/>
    <dgm:cxn modelId="{D61F4F30-3977-4D46-AEDA-B913718A474E}" srcId="{AAB2290D-5FF1-4280-B9A4-7253D52AE014}" destId="{271A36E1-DD05-49A8-A257-5CB15F6B3423}" srcOrd="1" destOrd="0" parTransId="{8DE3B374-6480-4EBC-8EFD-6CF2A8505654}" sibTransId="{59CE13AE-11B4-4510-B7C3-81BCFCAAB8E5}"/>
    <dgm:cxn modelId="{ECD62641-1F44-422E-8F49-F5914C1280E3}" type="presOf" srcId="{AAB2290D-5FF1-4280-B9A4-7253D52AE014}" destId="{534998CE-2066-4610-B0AC-B2876823B44D}" srcOrd="0" destOrd="0" presId="urn:microsoft.com/office/officeart/2005/8/layout/vList2"/>
    <dgm:cxn modelId="{F9111A85-7D65-41A2-856A-DC6C1A764B26}" srcId="{AAB2290D-5FF1-4280-B9A4-7253D52AE014}" destId="{6B22F187-35E9-48FE-8844-4A398C1A9D24}" srcOrd="0" destOrd="0" parTransId="{6B0F97E7-14BE-491C-BC9F-261EAC79FF68}" sibTransId="{362CC96B-DC08-4147-834E-4B9D524791FF}"/>
    <dgm:cxn modelId="{A3D13BF9-7533-467F-AF0E-F0A82E032908}" type="presParOf" srcId="{534998CE-2066-4610-B0AC-B2876823B44D}" destId="{1C91E654-FDFA-4DA0-9FA1-CE46993C67F6}" srcOrd="0" destOrd="0" presId="urn:microsoft.com/office/officeart/2005/8/layout/vList2"/>
    <dgm:cxn modelId="{0EC7D3D5-5BA0-4DB8-A3E4-721F94012025}" type="presParOf" srcId="{534998CE-2066-4610-B0AC-B2876823B44D}" destId="{60908159-21AF-436E-B94E-1D6ACD759A51}" srcOrd="1" destOrd="0" presId="urn:microsoft.com/office/officeart/2005/8/layout/vList2"/>
    <dgm:cxn modelId="{5C0DC2C8-80B3-49A3-AA11-6652D4DDC0FC}" type="presParOf" srcId="{534998CE-2066-4610-B0AC-B2876823B44D}" destId="{5F3E7C3D-826E-450E-8B5E-032AF10632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94972-39B7-49A7-AF9D-1094FA7A4D3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360C4-931E-4305-B1D2-3CF687FDAFCD}">
      <dgm:prSet/>
      <dgm:spPr/>
      <dgm:t>
        <a:bodyPr/>
        <a:lstStyle/>
        <a:p>
          <a:r>
            <a:rPr lang="ru-RU" dirty="0" err="1"/>
            <a:t>Думите</a:t>
          </a:r>
          <a:r>
            <a:rPr lang="ru-RU" dirty="0"/>
            <a:t> от </a:t>
          </a:r>
          <a:r>
            <a:rPr lang="ru-RU" dirty="0" err="1"/>
            <a:t>пасивния</a:t>
          </a:r>
          <a:r>
            <a:rPr lang="ru-RU" dirty="0"/>
            <a:t> речник </a:t>
          </a:r>
          <a:r>
            <a:rPr lang="ru-RU" dirty="0" err="1"/>
            <a:t>образуват</a:t>
          </a:r>
          <a:r>
            <a:rPr lang="ru-RU" dirty="0"/>
            <a:t> </a:t>
          </a:r>
          <a:r>
            <a:rPr lang="ru-RU" dirty="0" err="1"/>
            <a:t>няколко</a:t>
          </a:r>
          <a:r>
            <a:rPr lang="ru-RU" dirty="0"/>
            <a:t> разновидности:</a:t>
          </a:r>
        </a:p>
      </dgm:t>
    </dgm:pt>
    <dgm:pt modelId="{36F678FF-B90B-4CC1-BB3F-193549837C0E}" type="parTrans" cxnId="{E8B12931-4391-470E-9CED-436907942002}">
      <dgm:prSet/>
      <dgm:spPr/>
      <dgm:t>
        <a:bodyPr/>
        <a:lstStyle/>
        <a:p>
          <a:endParaRPr lang="en-US"/>
        </a:p>
      </dgm:t>
    </dgm:pt>
    <dgm:pt modelId="{EDB785CA-DDDC-4D4F-AF63-C3455B84AE39}" type="sibTrans" cxnId="{E8B12931-4391-470E-9CED-436907942002}">
      <dgm:prSet/>
      <dgm:spPr/>
      <dgm:t>
        <a:bodyPr/>
        <a:lstStyle/>
        <a:p>
          <a:endParaRPr lang="en-US"/>
        </a:p>
      </dgm:t>
    </dgm:pt>
    <dgm:pt modelId="{4D5B3DD2-5AE6-4B5E-A397-E739C83BE678}">
      <dgm:prSet/>
      <dgm:spPr/>
      <dgm:t>
        <a:bodyPr/>
        <a:lstStyle/>
        <a:p>
          <a:r>
            <a:rPr lang="ru-RU" dirty="0" err="1"/>
            <a:t>неологизми</a:t>
          </a:r>
          <a:r>
            <a:rPr lang="ru-RU" dirty="0"/>
            <a:t>, </a:t>
          </a:r>
          <a:r>
            <a:rPr lang="ru-RU" dirty="0" err="1"/>
            <a:t>историзми</a:t>
          </a:r>
          <a:r>
            <a:rPr lang="ru-RU" dirty="0"/>
            <a:t>, </a:t>
          </a:r>
          <a:r>
            <a:rPr lang="ru-RU" dirty="0" err="1"/>
            <a:t>архаизми</a:t>
          </a:r>
          <a:r>
            <a:rPr lang="ru-RU" dirty="0"/>
            <a:t>, </a:t>
          </a:r>
          <a:r>
            <a:rPr lang="ru-RU" dirty="0" err="1"/>
            <a:t>вулгаризми</a:t>
          </a:r>
          <a:r>
            <a:rPr lang="ru-RU" dirty="0"/>
            <a:t>, </a:t>
          </a:r>
          <a:r>
            <a:rPr lang="ru-RU" dirty="0" err="1"/>
            <a:t>евфемизми</a:t>
          </a:r>
          <a:r>
            <a:rPr lang="ru-RU" dirty="0"/>
            <a:t>, </a:t>
          </a:r>
          <a:r>
            <a:rPr lang="ru-RU" dirty="0" err="1"/>
            <a:t>поетизми</a:t>
          </a:r>
          <a:r>
            <a:rPr lang="ru-RU" dirty="0"/>
            <a:t>.</a:t>
          </a:r>
          <a:endParaRPr lang="en-US" dirty="0"/>
        </a:p>
      </dgm:t>
    </dgm:pt>
    <dgm:pt modelId="{65516883-2A26-43B7-800E-F89EC99FF099}" type="parTrans" cxnId="{EFF654C2-B008-47DD-9304-396E67ADAC0D}">
      <dgm:prSet/>
      <dgm:spPr/>
      <dgm:t>
        <a:bodyPr/>
        <a:lstStyle/>
        <a:p>
          <a:endParaRPr lang="en-US"/>
        </a:p>
      </dgm:t>
    </dgm:pt>
    <dgm:pt modelId="{64DFF662-97B8-4314-AF11-975563C0CDC0}" type="sibTrans" cxnId="{EFF654C2-B008-47DD-9304-396E67ADAC0D}">
      <dgm:prSet/>
      <dgm:spPr/>
      <dgm:t>
        <a:bodyPr/>
        <a:lstStyle/>
        <a:p>
          <a:endParaRPr lang="en-US"/>
        </a:p>
      </dgm:t>
    </dgm:pt>
    <dgm:pt modelId="{E6617A03-28F1-4E8D-BB86-603FD31B5352}" type="pres">
      <dgm:prSet presAssocID="{E7994972-39B7-49A7-AF9D-1094FA7A4D38}" presName="Name0" presStyleCnt="0">
        <dgm:presLayoutVars>
          <dgm:dir/>
          <dgm:animLvl val="lvl"/>
          <dgm:resizeHandles val="exact"/>
        </dgm:presLayoutVars>
      </dgm:prSet>
      <dgm:spPr/>
    </dgm:pt>
    <dgm:pt modelId="{AC9B7F1C-B1DC-4246-98F5-CF237F959520}" type="pres">
      <dgm:prSet presAssocID="{4D5B3DD2-5AE6-4B5E-A397-E739C83BE678}" presName="boxAndChildren" presStyleCnt="0"/>
      <dgm:spPr/>
    </dgm:pt>
    <dgm:pt modelId="{40E05274-2A43-4B38-B824-0C8750F4BE6C}" type="pres">
      <dgm:prSet presAssocID="{4D5B3DD2-5AE6-4B5E-A397-E739C83BE678}" presName="parentTextBox" presStyleLbl="node1" presStyleIdx="0" presStyleCnt="2"/>
      <dgm:spPr/>
    </dgm:pt>
    <dgm:pt modelId="{9D85391C-F2C3-4FE0-9CAB-01792CA28A1D}" type="pres">
      <dgm:prSet presAssocID="{EDB785CA-DDDC-4D4F-AF63-C3455B84AE39}" presName="sp" presStyleCnt="0"/>
      <dgm:spPr/>
    </dgm:pt>
    <dgm:pt modelId="{964E4AFD-5F32-4D5B-88A1-D3C7EB607DF2}" type="pres">
      <dgm:prSet presAssocID="{ABD360C4-931E-4305-B1D2-3CF687FDAFCD}" presName="arrowAndChildren" presStyleCnt="0"/>
      <dgm:spPr/>
    </dgm:pt>
    <dgm:pt modelId="{5C265950-CF20-4F34-A5AA-21EA4F167C19}" type="pres">
      <dgm:prSet presAssocID="{ABD360C4-931E-4305-B1D2-3CF687FDAFCD}" presName="parentTextArrow" presStyleLbl="node1" presStyleIdx="1" presStyleCnt="2"/>
      <dgm:spPr/>
    </dgm:pt>
  </dgm:ptLst>
  <dgm:cxnLst>
    <dgm:cxn modelId="{E8B12931-4391-470E-9CED-436907942002}" srcId="{E7994972-39B7-49A7-AF9D-1094FA7A4D38}" destId="{ABD360C4-931E-4305-B1D2-3CF687FDAFCD}" srcOrd="0" destOrd="0" parTransId="{36F678FF-B90B-4CC1-BB3F-193549837C0E}" sibTransId="{EDB785CA-DDDC-4D4F-AF63-C3455B84AE39}"/>
    <dgm:cxn modelId="{D9F1495D-0613-45EE-BF54-BFFB01999B36}" type="presOf" srcId="{4D5B3DD2-5AE6-4B5E-A397-E739C83BE678}" destId="{40E05274-2A43-4B38-B824-0C8750F4BE6C}" srcOrd="0" destOrd="0" presId="urn:microsoft.com/office/officeart/2005/8/layout/process4"/>
    <dgm:cxn modelId="{481D2B81-6F59-4239-96D7-979445E2D142}" type="presOf" srcId="{E7994972-39B7-49A7-AF9D-1094FA7A4D38}" destId="{E6617A03-28F1-4E8D-BB86-603FD31B5352}" srcOrd="0" destOrd="0" presId="urn:microsoft.com/office/officeart/2005/8/layout/process4"/>
    <dgm:cxn modelId="{D3FB3AB5-041F-4602-86D4-F18E1CB8939D}" type="presOf" srcId="{ABD360C4-931E-4305-B1D2-3CF687FDAFCD}" destId="{5C265950-CF20-4F34-A5AA-21EA4F167C19}" srcOrd="0" destOrd="0" presId="urn:microsoft.com/office/officeart/2005/8/layout/process4"/>
    <dgm:cxn modelId="{EFF654C2-B008-47DD-9304-396E67ADAC0D}" srcId="{E7994972-39B7-49A7-AF9D-1094FA7A4D38}" destId="{4D5B3DD2-5AE6-4B5E-A397-E739C83BE678}" srcOrd="1" destOrd="0" parTransId="{65516883-2A26-43B7-800E-F89EC99FF099}" sibTransId="{64DFF662-97B8-4314-AF11-975563C0CDC0}"/>
    <dgm:cxn modelId="{2389FD73-523D-4B05-9980-6F50E739F634}" type="presParOf" srcId="{E6617A03-28F1-4E8D-BB86-603FD31B5352}" destId="{AC9B7F1C-B1DC-4246-98F5-CF237F959520}" srcOrd="0" destOrd="0" presId="urn:microsoft.com/office/officeart/2005/8/layout/process4"/>
    <dgm:cxn modelId="{D1F7A6EB-8EB3-4762-8EF0-E3684024A6BA}" type="presParOf" srcId="{AC9B7F1C-B1DC-4246-98F5-CF237F959520}" destId="{40E05274-2A43-4B38-B824-0C8750F4BE6C}" srcOrd="0" destOrd="0" presId="urn:microsoft.com/office/officeart/2005/8/layout/process4"/>
    <dgm:cxn modelId="{0BBB26E3-D526-47A6-9082-514EA208D6A1}" type="presParOf" srcId="{E6617A03-28F1-4E8D-BB86-603FD31B5352}" destId="{9D85391C-F2C3-4FE0-9CAB-01792CA28A1D}" srcOrd="1" destOrd="0" presId="urn:microsoft.com/office/officeart/2005/8/layout/process4"/>
    <dgm:cxn modelId="{3920B409-A136-43C4-9C45-5184EA68EAF8}" type="presParOf" srcId="{E6617A03-28F1-4E8D-BB86-603FD31B5352}" destId="{964E4AFD-5F32-4D5B-88A1-D3C7EB607DF2}" srcOrd="2" destOrd="0" presId="urn:microsoft.com/office/officeart/2005/8/layout/process4"/>
    <dgm:cxn modelId="{64DF69CC-4F4B-4986-B68E-8AE7A3EA9600}" type="presParOf" srcId="{964E4AFD-5F32-4D5B-88A1-D3C7EB607DF2}" destId="{5C265950-CF20-4F34-A5AA-21EA4F167C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F7702-CB80-4975-8A36-F5D5144DF376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 </a:t>
          </a:r>
          <a:r>
            <a:rPr lang="ru-RU" sz="2400" kern="1200" dirty="0" err="1"/>
            <a:t>активната</a:t>
          </a:r>
          <a:r>
            <a:rPr lang="ru-RU" sz="2400" kern="1200" dirty="0"/>
            <a:t> лексика на </a:t>
          </a:r>
          <a:r>
            <a:rPr lang="ru-RU" sz="2400" kern="1200" dirty="0" err="1"/>
            <a:t>езика</a:t>
          </a:r>
          <a:r>
            <a:rPr lang="ru-RU" sz="2400" kern="1200" dirty="0"/>
            <a:t> </a:t>
          </a:r>
          <a:r>
            <a:rPr lang="ru-RU" sz="2400" kern="1200" dirty="0" err="1"/>
            <a:t>влизат</a:t>
          </a:r>
          <a:r>
            <a:rPr lang="ru-RU" sz="2400" kern="1200" dirty="0"/>
            <a:t> ограничен </a:t>
          </a:r>
          <a:r>
            <a:rPr lang="ru-RU" sz="2400" kern="1200" dirty="0" err="1"/>
            <a:t>брой</a:t>
          </a:r>
          <a:r>
            <a:rPr lang="ru-RU" sz="2400" kern="1200" dirty="0"/>
            <a:t> </a:t>
          </a:r>
          <a:r>
            <a:rPr lang="ru-RU" sz="2400" kern="1200" dirty="0" err="1"/>
            <a:t>думи</a:t>
          </a:r>
          <a:r>
            <a:rPr lang="ru-RU" sz="2400" kern="1200" dirty="0"/>
            <a:t> и </a:t>
          </a:r>
          <a:r>
            <a:rPr lang="ru-RU" sz="2400" kern="1200" dirty="0" err="1"/>
            <a:t>устойчиви</a:t>
          </a:r>
          <a:r>
            <a:rPr lang="ru-RU" sz="2400" kern="1200" dirty="0"/>
            <a:t> </a:t>
          </a:r>
          <a:r>
            <a:rPr lang="ru-RU" sz="2400" kern="1200" dirty="0" err="1"/>
            <a:t>словосъчетания</a:t>
          </a:r>
          <a:r>
            <a:rPr lang="ru-RU" sz="2400" kern="1200" dirty="0"/>
            <a:t>.</a:t>
          </a:r>
          <a:endParaRPr lang="en-US" sz="2400" kern="1200" dirty="0"/>
        </a:p>
      </dsp:txBody>
      <dsp:txXfrm>
        <a:off x="35968" y="35968"/>
        <a:ext cx="6850257" cy="1156108"/>
      </dsp:txXfrm>
    </dsp:sp>
    <dsp:sp modelId="{5E551298-138E-466B-8F71-77160D9D6CBC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Те се </a:t>
          </a:r>
          <a:r>
            <a:rPr lang="ru-RU" sz="2400" kern="1200" dirty="0" err="1"/>
            <a:t>употребяват</a:t>
          </a:r>
          <a:r>
            <a:rPr lang="ru-RU" sz="2400" kern="1200" dirty="0"/>
            <a:t> свободно и спонтанно </a:t>
          </a:r>
          <a:r>
            <a:rPr lang="ru-RU" sz="2400" kern="1200" dirty="0" err="1"/>
            <a:t>във</a:t>
          </a:r>
          <a:r>
            <a:rPr lang="ru-RU" sz="2400" kern="1200" dirty="0"/>
            <a:t> </a:t>
          </a:r>
          <a:r>
            <a:rPr lang="ru-RU" sz="2400" kern="1200" dirty="0" err="1"/>
            <a:t>всички</a:t>
          </a:r>
          <a:r>
            <a:rPr lang="ru-RU" sz="2400" kern="1200" dirty="0"/>
            <a:t> </a:t>
          </a:r>
          <a:r>
            <a:rPr lang="ru-RU" sz="2400" kern="1200" dirty="0" err="1"/>
            <a:t>сфери</a:t>
          </a:r>
          <a:r>
            <a:rPr lang="ru-RU" sz="2400" kern="1200" dirty="0"/>
            <a:t> на живота, </a:t>
          </a:r>
          <a:r>
            <a:rPr lang="ru-RU" sz="2400" kern="1200" dirty="0" err="1"/>
            <a:t>във</a:t>
          </a:r>
          <a:r>
            <a:rPr lang="ru-RU" sz="2400" kern="1200" dirty="0"/>
            <a:t> </a:t>
          </a:r>
          <a:r>
            <a:rPr lang="ru-RU" sz="2400" kern="1200" dirty="0" err="1"/>
            <a:t>всички</a:t>
          </a:r>
          <a:r>
            <a:rPr lang="ru-RU" sz="2400" kern="1200" dirty="0"/>
            <a:t> </a:t>
          </a:r>
          <a:r>
            <a:rPr lang="ru-RU" sz="2400" kern="1200" dirty="0" err="1"/>
            <a:t>стилове</a:t>
          </a:r>
          <a:r>
            <a:rPr lang="ru-RU" sz="2400" kern="1200" dirty="0"/>
            <a:t>, в </a:t>
          </a:r>
          <a:r>
            <a:rPr lang="ru-RU" sz="2400" kern="1200" dirty="0" err="1"/>
            <a:t>устната</a:t>
          </a:r>
          <a:r>
            <a:rPr lang="ru-RU" sz="2400" kern="1200" dirty="0"/>
            <a:t> и </a:t>
          </a:r>
          <a:r>
            <a:rPr lang="ru-RU" sz="2400" kern="1200" dirty="0" err="1"/>
            <a:t>писмената</a:t>
          </a:r>
          <a:r>
            <a:rPr lang="ru-RU" sz="2400" kern="1200" dirty="0"/>
            <a:t> </a:t>
          </a:r>
          <a:r>
            <a:rPr lang="ru-RU" sz="2400" kern="1200" dirty="0" err="1"/>
            <a:t>реч</a:t>
          </a:r>
          <a:r>
            <a:rPr lang="ru-RU" sz="2400" kern="1200" dirty="0"/>
            <a:t>.</a:t>
          </a:r>
          <a:endParaRPr lang="en-US" sz="2400" kern="1200" dirty="0"/>
        </a:p>
      </dsp:txBody>
      <dsp:txXfrm>
        <a:off x="757327" y="1468686"/>
        <a:ext cx="6583888" cy="1156108"/>
      </dsp:txXfrm>
    </dsp:sp>
    <dsp:sp modelId="{7640EF02-CFA9-4BA5-9B49-F77B2D9FDB05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Такива</a:t>
          </a:r>
          <a:r>
            <a:rPr lang="ru-RU" sz="2400" kern="1200" dirty="0"/>
            <a:t> </a:t>
          </a:r>
          <a:r>
            <a:rPr lang="ru-RU" sz="2400" kern="1200" dirty="0" err="1"/>
            <a:t>думи</a:t>
          </a:r>
          <a:r>
            <a:rPr lang="ru-RU" sz="2400" kern="1200" dirty="0"/>
            <a:t> </a:t>
          </a:r>
          <a:r>
            <a:rPr lang="ru-RU" sz="2400" kern="1200" dirty="0" err="1"/>
            <a:t>са</a:t>
          </a:r>
          <a:r>
            <a:rPr lang="ru-RU" sz="2400" kern="1200" dirty="0"/>
            <a:t>: живот, свят, вода, </a:t>
          </a:r>
          <a:r>
            <a:rPr lang="ru-RU" sz="2400" kern="1200" dirty="0" err="1"/>
            <a:t>въздух</a:t>
          </a:r>
          <a:r>
            <a:rPr lang="ru-RU" sz="2400" kern="1200" dirty="0"/>
            <a:t>, </a:t>
          </a:r>
          <a:r>
            <a:rPr lang="ru-RU" sz="2400" kern="1200" dirty="0" err="1"/>
            <a:t>земя</a:t>
          </a:r>
          <a:r>
            <a:rPr lang="ru-RU" sz="2400" kern="1200" dirty="0"/>
            <a:t>, река, море, правя, пия, спя, уча и др.</a:t>
          </a:r>
          <a:endParaRPr lang="en-US" sz="2400" kern="1200" dirty="0"/>
        </a:p>
      </dsp:txBody>
      <dsp:txXfrm>
        <a:off x="1478687" y="2901405"/>
        <a:ext cx="6583888" cy="1156108"/>
      </dsp:txXfrm>
    </dsp:sp>
    <dsp:sp modelId="{24A2FA7F-2AB8-443B-935F-24E129D22FA1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3663F1E4-BD81-48E1-AC76-26136AB90B5E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E654-FDFA-4DA0-9FA1-CE46993C67F6}">
      <dsp:nvSpPr>
        <dsp:cNvPr id="0" name=""/>
        <dsp:cNvSpPr/>
      </dsp:nvSpPr>
      <dsp:spPr>
        <a:xfrm>
          <a:off x="0" y="5070"/>
          <a:ext cx="6628804" cy="244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Към пасивната лексика се отнасят думи, чиято употреба не е задължителна и които не се използват постоянно във всекидневното общуване.</a:t>
          </a:r>
          <a:endParaRPr lang="en-US" sz="2900" kern="1200"/>
        </a:p>
      </dsp:txBody>
      <dsp:txXfrm>
        <a:off x="119255" y="124325"/>
        <a:ext cx="6390294" cy="2204450"/>
      </dsp:txXfrm>
    </dsp:sp>
    <dsp:sp modelId="{5F3E7C3D-826E-450E-8B5E-032AF1063259}">
      <dsp:nvSpPr>
        <dsp:cNvPr id="0" name=""/>
        <dsp:cNvSpPr/>
      </dsp:nvSpPr>
      <dsp:spPr>
        <a:xfrm>
          <a:off x="0" y="2531550"/>
          <a:ext cx="6628804" cy="24429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 Някои от тези думи се разбират от всички носители на езика, докато други са познати само на специалисти.</a:t>
          </a:r>
          <a:endParaRPr lang="en-US" sz="2900" kern="1200"/>
        </a:p>
      </dsp:txBody>
      <dsp:txXfrm>
        <a:off x="119255" y="2650805"/>
        <a:ext cx="6390294" cy="2204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05274-2A43-4B38-B824-0C8750F4BE6C}">
      <dsp:nvSpPr>
        <dsp:cNvPr id="0" name=""/>
        <dsp:cNvSpPr/>
      </dsp:nvSpPr>
      <dsp:spPr>
        <a:xfrm>
          <a:off x="0" y="3005440"/>
          <a:ext cx="6628804" cy="1971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/>
            <a:t>неологизми</a:t>
          </a:r>
          <a:r>
            <a:rPr lang="ru-RU" sz="3600" kern="1200" dirty="0"/>
            <a:t>, </a:t>
          </a:r>
          <a:r>
            <a:rPr lang="ru-RU" sz="3600" kern="1200" dirty="0" err="1"/>
            <a:t>историзми</a:t>
          </a:r>
          <a:r>
            <a:rPr lang="ru-RU" sz="3600" kern="1200" dirty="0"/>
            <a:t>, </a:t>
          </a:r>
          <a:r>
            <a:rPr lang="ru-RU" sz="3600" kern="1200" dirty="0" err="1"/>
            <a:t>архаизми</a:t>
          </a:r>
          <a:r>
            <a:rPr lang="ru-RU" sz="3600" kern="1200" dirty="0"/>
            <a:t>, </a:t>
          </a:r>
          <a:r>
            <a:rPr lang="ru-RU" sz="3600" kern="1200" dirty="0" err="1"/>
            <a:t>вулгаризми</a:t>
          </a:r>
          <a:r>
            <a:rPr lang="ru-RU" sz="3600" kern="1200" dirty="0"/>
            <a:t>, </a:t>
          </a:r>
          <a:r>
            <a:rPr lang="ru-RU" sz="3600" kern="1200" dirty="0" err="1"/>
            <a:t>евфемизми</a:t>
          </a:r>
          <a:r>
            <a:rPr lang="ru-RU" sz="3600" kern="1200" dirty="0"/>
            <a:t>, </a:t>
          </a:r>
          <a:r>
            <a:rPr lang="ru-RU" sz="3600" kern="1200" dirty="0" err="1"/>
            <a:t>поетизми</a:t>
          </a:r>
          <a:r>
            <a:rPr lang="ru-RU" sz="3600" kern="1200" dirty="0"/>
            <a:t>.</a:t>
          </a:r>
          <a:endParaRPr lang="en-US" sz="3600" kern="1200" dirty="0"/>
        </a:p>
      </dsp:txBody>
      <dsp:txXfrm>
        <a:off x="0" y="3005440"/>
        <a:ext cx="6628804" cy="1971894"/>
      </dsp:txXfrm>
    </dsp:sp>
    <dsp:sp modelId="{5C265950-CF20-4F34-A5AA-21EA4F167C19}">
      <dsp:nvSpPr>
        <dsp:cNvPr id="0" name=""/>
        <dsp:cNvSpPr/>
      </dsp:nvSpPr>
      <dsp:spPr>
        <a:xfrm rot="10800000">
          <a:off x="0" y="2245"/>
          <a:ext cx="6628804" cy="303277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/>
            <a:t>Думите</a:t>
          </a:r>
          <a:r>
            <a:rPr lang="ru-RU" sz="3600" kern="1200" dirty="0"/>
            <a:t> от </a:t>
          </a:r>
          <a:r>
            <a:rPr lang="ru-RU" sz="3600" kern="1200" dirty="0" err="1"/>
            <a:t>пасивния</a:t>
          </a:r>
          <a:r>
            <a:rPr lang="ru-RU" sz="3600" kern="1200" dirty="0"/>
            <a:t> речник </a:t>
          </a:r>
          <a:r>
            <a:rPr lang="ru-RU" sz="3600" kern="1200" dirty="0" err="1"/>
            <a:t>образуват</a:t>
          </a:r>
          <a:r>
            <a:rPr lang="ru-RU" sz="3600" kern="1200" dirty="0"/>
            <a:t> </a:t>
          </a:r>
          <a:r>
            <a:rPr lang="ru-RU" sz="3600" kern="1200" dirty="0" err="1"/>
            <a:t>няколко</a:t>
          </a:r>
          <a:r>
            <a:rPr lang="ru-RU" sz="3600" kern="1200" dirty="0"/>
            <a:t> разновидности:</a:t>
          </a:r>
        </a:p>
      </dsp:txBody>
      <dsp:txXfrm rot="10800000">
        <a:off x="0" y="2245"/>
        <a:ext cx="6628804" cy="1970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129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1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49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735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2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831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256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9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500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06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59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8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30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238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6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2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F74F-EC7D-4356-9DC8-43D989C6B8AF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F21167-39DE-4FCA-9E73-10126898B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85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431CF0-F2F6-48A1-B5AF-72FF7C9C6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bg-BG" sz="6000" dirty="0">
                <a:solidFill>
                  <a:srgbClr val="FFFFFF"/>
                </a:solidFill>
              </a:rPr>
              <a:t>Активна и пасивна лексика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A994C03-9DDB-4401-9FC8-6F6ECA3CF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bg-BG" sz="2800" dirty="0" err="1">
                <a:solidFill>
                  <a:srgbClr val="FFFFFF">
                    <a:alpha val="70000"/>
                  </a:srgbClr>
                </a:solidFill>
              </a:rPr>
              <a:t>Пароними</a:t>
            </a:r>
            <a:endParaRPr lang="bg-BG" sz="28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6F3412-28A9-4074-9652-27615D3F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Евфемизми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A933ACF-46A0-48F9-8B5E-3CE1EBB3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вулгаризмите</a:t>
            </a:r>
            <a:r>
              <a:rPr lang="ru-RU" sz="2000" dirty="0"/>
              <a:t> се противопоставят </a:t>
            </a:r>
            <a:r>
              <a:rPr lang="ru-RU" sz="2000" dirty="0" err="1"/>
              <a:t>евфемизмите</a:t>
            </a:r>
            <a:r>
              <a:rPr lang="ru-RU" sz="2000" dirty="0"/>
              <a:t>. </a:t>
            </a:r>
            <a:r>
              <a:rPr lang="ru-RU" sz="2000" dirty="0" err="1"/>
              <a:t>Това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думи</a:t>
            </a:r>
            <a:r>
              <a:rPr lang="ru-RU" sz="2000" dirty="0"/>
              <a:t> или </a:t>
            </a:r>
            <a:r>
              <a:rPr lang="ru-RU" sz="2000" dirty="0" err="1"/>
              <a:t>словосъчетания</a:t>
            </a:r>
            <a:r>
              <a:rPr lang="ru-RU" sz="2000" dirty="0"/>
              <a:t>, с </a:t>
            </a:r>
            <a:r>
              <a:rPr lang="ru-RU" sz="2000" dirty="0" err="1"/>
              <a:t>които</a:t>
            </a:r>
            <a:r>
              <a:rPr lang="ru-RU" sz="2000" dirty="0"/>
              <a:t> се заменят груби </a:t>
            </a:r>
            <a:r>
              <a:rPr lang="ru-RU" sz="2000" dirty="0" err="1"/>
              <a:t>изрази</a:t>
            </a:r>
            <a:r>
              <a:rPr lang="ru-RU" sz="2000" dirty="0"/>
              <a:t> или </a:t>
            </a:r>
            <a:r>
              <a:rPr lang="ru-RU" sz="2000" dirty="0" err="1"/>
              <a:t>думи</a:t>
            </a:r>
            <a:r>
              <a:rPr lang="ru-RU" sz="2000" dirty="0"/>
              <a:t>, за </a:t>
            </a:r>
            <a:r>
              <a:rPr lang="ru-RU" sz="2000" dirty="0" err="1"/>
              <a:t>които</a:t>
            </a:r>
            <a:r>
              <a:rPr lang="ru-RU" sz="2000" dirty="0"/>
              <a:t> се смята, че е </a:t>
            </a:r>
            <a:r>
              <a:rPr lang="ru-RU" sz="2000" dirty="0" err="1"/>
              <a:t>неподходящо</a:t>
            </a:r>
            <a:r>
              <a:rPr lang="ru-RU" sz="2000" dirty="0"/>
              <a:t> да се </a:t>
            </a:r>
            <a:r>
              <a:rPr lang="ru-RU" sz="2000" dirty="0" err="1"/>
              <a:t>употребяват</a:t>
            </a:r>
            <a:r>
              <a:rPr lang="ru-RU" sz="2000" dirty="0"/>
              <a:t> в </a:t>
            </a:r>
            <a:r>
              <a:rPr lang="ru-RU" sz="2000" dirty="0" err="1"/>
              <a:t>по-изискана</a:t>
            </a:r>
            <a:r>
              <a:rPr lang="ru-RU" sz="2000" dirty="0"/>
              <a:t> среда. Например: </a:t>
            </a:r>
            <a:r>
              <a:rPr lang="ru-RU" sz="2000" dirty="0" err="1"/>
              <a:t>задни</a:t>
            </a:r>
            <a:r>
              <a:rPr lang="ru-RU" sz="2000" dirty="0"/>
              <a:t> части, </a:t>
            </a:r>
            <a:r>
              <a:rPr lang="ru-RU" sz="2000" dirty="0" err="1"/>
              <a:t>детеродни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, незаконно </a:t>
            </a:r>
            <a:r>
              <a:rPr lang="ru-RU" sz="2000" dirty="0" err="1"/>
              <a:t>присвояване</a:t>
            </a:r>
            <a:r>
              <a:rPr lang="ru-RU" sz="2000" dirty="0"/>
              <a:t> и др.</a:t>
            </a:r>
          </a:p>
          <a:p>
            <a:pPr marL="0" indent="0">
              <a:buNone/>
            </a:pPr>
            <a:r>
              <a:rPr lang="ru-RU" sz="2000" dirty="0" err="1"/>
              <a:t>Гушна</a:t>
            </a:r>
            <a:r>
              <a:rPr lang="ru-RU" sz="2000" dirty="0"/>
              <a:t> букета, починал, </a:t>
            </a:r>
            <a:r>
              <a:rPr lang="ru-RU" sz="2000" dirty="0" err="1"/>
              <a:t>настъпи</a:t>
            </a:r>
            <a:r>
              <a:rPr lang="ru-RU" sz="2000" dirty="0"/>
              <a:t> </a:t>
            </a:r>
            <a:r>
              <a:rPr lang="ru-RU" sz="2000" dirty="0" err="1"/>
              <a:t>последният</a:t>
            </a:r>
            <a:r>
              <a:rPr lang="ru-RU" sz="2000" dirty="0"/>
              <a:t> </a:t>
            </a:r>
            <a:r>
              <a:rPr lang="ru-RU" sz="2000" dirty="0" err="1"/>
              <a:t>му</a:t>
            </a:r>
            <a:r>
              <a:rPr lang="ru-RU" sz="2000" dirty="0"/>
              <a:t> час, </a:t>
            </a:r>
            <a:r>
              <a:rPr lang="ru-RU" sz="2000" dirty="0" err="1"/>
              <a:t>отиде</a:t>
            </a:r>
            <a:r>
              <a:rPr lang="ru-RU" sz="2000" dirty="0"/>
              <a:t> на </a:t>
            </a:r>
            <a:r>
              <a:rPr lang="ru-RU" sz="2000" dirty="0" err="1"/>
              <a:t>по-добро</a:t>
            </a:r>
            <a:r>
              <a:rPr lang="ru-RU" sz="2000" dirty="0"/>
              <a:t> </a:t>
            </a:r>
            <a:r>
              <a:rPr lang="ru-RU" sz="2000" dirty="0" err="1"/>
              <a:t>място</a:t>
            </a:r>
            <a:r>
              <a:rPr lang="ru-RU" sz="2000" dirty="0"/>
              <a:t>, </a:t>
            </a:r>
            <a:r>
              <a:rPr lang="ru-RU" sz="2000" dirty="0" err="1"/>
              <a:t>издъхна</a:t>
            </a:r>
            <a:r>
              <a:rPr lang="ru-RU" sz="2000" dirty="0"/>
              <a:t> – </a:t>
            </a:r>
            <a:r>
              <a:rPr lang="ru-RU" sz="2000" dirty="0" err="1"/>
              <a:t>заместват</a:t>
            </a:r>
            <a:r>
              <a:rPr lang="ru-RU" sz="2000" dirty="0"/>
              <a:t> </a:t>
            </a:r>
            <a:r>
              <a:rPr lang="ru-RU" sz="2000" dirty="0" err="1"/>
              <a:t>умрял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err="1"/>
              <a:t>Човек</a:t>
            </a:r>
            <a:r>
              <a:rPr lang="ru-RU" sz="2000" dirty="0"/>
              <a:t> с </a:t>
            </a:r>
            <a:r>
              <a:rPr lang="ru-RU" sz="2000" dirty="0" err="1"/>
              <a:t>увреждания</a:t>
            </a:r>
            <a:r>
              <a:rPr lang="ru-RU" sz="2000" dirty="0"/>
              <a:t> – </a:t>
            </a:r>
            <a:r>
              <a:rPr lang="ru-RU" sz="2000" dirty="0" err="1"/>
              <a:t>замества</a:t>
            </a:r>
            <a:r>
              <a:rPr lang="ru-RU" sz="2000" dirty="0"/>
              <a:t> </a:t>
            </a:r>
            <a:r>
              <a:rPr lang="ru-RU" sz="2000" dirty="0" err="1"/>
              <a:t>сакат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4383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D1FDFD-45CC-4C4D-BBEA-FD981D5D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Пароними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43EA4B9-E825-4D92-B9C1-D28C681D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 </a:t>
            </a:r>
            <a:r>
              <a:rPr lang="ru-RU" dirty="0" err="1"/>
              <a:t>разгледаме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изречения: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Той </a:t>
            </a:r>
            <a:r>
              <a:rPr lang="ru-RU" i="1" dirty="0" err="1">
                <a:solidFill>
                  <a:schemeClr val="accent2"/>
                </a:solidFill>
              </a:rPr>
              <a:t>направи</a:t>
            </a:r>
            <a:r>
              <a:rPr lang="ru-RU" i="1" dirty="0">
                <a:solidFill>
                  <a:schemeClr val="accent2"/>
                </a:solidFill>
              </a:rPr>
              <a:t> галантен поклон </a:t>
            </a:r>
            <a:r>
              <a:rPr lang="ru-RU" i="1" dirty="0" err="1">
                <a:solidFill>
                  <a:schemeClr val="accent2"/>
                </a:solidFill>
              </a:rPr>
              <a:t>към</a:t>
            </a:r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err="1">
                <a:solidFill>
                  <a:schemeClr val="accent2"/>
                </a:solidFill>
              </a:rPr>
              <a:t>дамата</a:t>
            </a:r>
            <a:r>
              <a:rPr lang="ru-RU" i="1" dirty="0">
                <a:solidFill>
                  <a:schemeClr val="accent2"/>
                </a:solidFill>
              </a:rPr>
              <a:t>, </a:t>
            </a:r>
            <a:r>
              <a:rPr lang="ru-RU" i="1" dirty="0" err="1">
                <a:solidFill>
                  <a:schemeClr val="accent2"/>
                </a:solidFill>
              </a:rPr>
              <a:t>която</a:t>
            </a:r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err="1">
                <a:solidFill>
                  <a:schemeClr val="accent2"/>
                </a:solidFill>
              </a:rPr>
              <a:t>излезе</a:t>
            </a:r>
            <a:r>
              <a:rPr lang="ru-RU" i="1" dirty="0">
                <a:solidFill>
                  <a:schemeClr val="accent2"/>
                </a:solidFill>
              </a:rPr>
              <a:t> от магазина за </a:t>
            </a:r>
            <a:r>
              <a:rPr lang="ru-RU" i="1" dirty="0" err="1">
                <a:solidFill>
                  <a:schemeClr val="accent2"/>
                </a:solidFill>
              </a:rPr>
              <a:t>галантерийни</a:t>
            </a:r>
            <a:r>
              <a:rPr lang="ru-RU" i="1" dirty="0">
                <a:solidFill>
                  <a:schemeClr val="accent2"/>
                </a:solidFill>
              </a:rPr>
              <a:t> стоки.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Той </a:t>
            </a:r>
            <a:r>
              <a:rPr lang="ru-RU" i="1" dirty="0" err="1">
                <a:solidFill>
                  <a:schemeClr val="accent2"/>
                </a:solidFill>
              </a:rPr>
              <a:t>беше</a:t>
            </a:r>
            <a:r>
              <a:rPr lang="ru-RU" i="1" dirty="0">
                <a:solidFill>
                  <a:schemeClr val="accent2"/>
                </a:solidFill>
              </a:rPr>
              <a:t> много горд, но не и горделив.</a:t>
            </a:r>
          </a:p>
          <a:p>
            <a:pPr marL="0" indent="0">
              <a:buNone/>
            </a:pPr>
            <a:r>
              <a:rPr lang="ru-RU" i="1" dirty="0" err="1">
                <a:solidFill>
                  <a:schemeClr val="accent2"/>
                </a:solidFill>
              </a:rPr>
              <a:t>Единствено</a:t>
            </a:r>
            <a:r>
              <a:rPr lang="ru-RU" i="1" dirty="0">
                <a:solidFill>
                  <a:schemeClr val="accent2"/>
                </a:solidFill>
              </a:rPr>
              <a:t> Иван се </a:t>
            </a:r>
            <a:r>
              <a:rPr lang="ru-RU" i="1" dirty="0" err="1">
                <a:solidFill>
                  <a:schemeClr val="accent2"/>
                </a:solidFill>
              </a:rPr>
              <a:t>противопостави</a:t>
            </a:r>
            <a:r>
              <a:rPr lang="ru-RU" i="1" dirty="0">
                <a:solidFill>
                  <a:schemeClr val="accent2"/>
                </a:solidFill>
              </a:rPr>
              <a:t> на </a:t>
            </a:r>
            <a:r>
              <a:rPr lang="ru-RU" i="1" dirty="0" err="1">
                <a:solidFill>
                  <a:schemeClr val="accent2"/>
                </a:solidFill>
              </a:rPr>
              <a:t>единното</a:t>
            </a:r>
            <a:r>
              <a:rPr lang="ru-RU" i="1" dirty="0">
                <a:solidFill>
                  <a:schemeClr val="accent2"/>
                </a:solidFill>
              </a:rPr>
              <a:t> мнение на </a:t>
            </a:r>
            <a:r>
              <a:rPr lang="ru-RU" i="1" dirty="0" err="1">
                <a:solidFill>
                  <a:schemeClr val="accent2"/>
                </a:solidFill>
              </a:rPr>
              <a:t>цялата</a:t>
            </a:r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err="1">
                <a:solidFill>
                  <a:schemeClr val="accent2"/>
                </a:solidFill>
              </a:rPr>
              <a:t>група</a:t>
            </a:r>
            <a:r>
              <a:rPr lang="ru-RU" i="1" dirty="0">
                <a:solidFill>
                  <a:schemeClr val="accent2"/>
                </a:solidFill>
              </a:rPr>
              <a:t>.</a:t>
            </a:r>
          </a:p>
          <a:p>
            <a:r>
              <a:rPr lang="ru-RU" dirty="0" err="1"/>
              <a:t>Забелязваме</a:t>
            </a:r>
            <a:r>
              <a:rPr lang="ru-RU" dirty="0"/>
              <a:t>, че в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употребени</a:t>
            </a:r>
            <a:r>
              <a:rPr lang="ru-RU" dirty="0"/>
              <a:t> </a:t>
            </a:r>
            <a:r>
              <a:rPr lang="ru-RU" dirty="0" err="1"/>
              <a:t>думи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много </a:t>
            </a:r>
            <a:r>
              <a:rPr lang="ru-RU" dirty="0" err="1"/>
              <a:t>близък</a:t>
            </a:r>
            <a:r>
              <a:rPr lang="ru-RU" dirty="0"/>
              <a:t> </a:t>
            </a:r>
            <a:r>
              <a:rPr lang="ru-RU" dirty="0" err="1"/>
              <a:t>състав</a:t>
            </a:r>
            <a:r>
              <a:rPr lang="ru-RU" dirty="0"/>
              <a:t> и сходно </a:t>
            </a:r>
            <a:r>
              <a:rPr lang="ru-RU" dirty="0" err="1"/>
              <a:t>звучене</a:t>
            </a:r>
            <a:r>
              <a:rPr lang="ru-RU" dirty="0"/>
              <a:t>, но различно значение.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наричаме</a:t>
            </a:r>
            <a:r>
              <a:rPr lang="ru-RU" dirty="0"/>
              <a:t> </a:t>
            </a:r>
            <a:r>
              <a:rPr lang="ru-RU" dirty="0" err="1"/>
              <a:t>пароними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chemeClr val="accent2"/>
                </a:solidFill>
              </a:rPr>
              <a:t>Пароними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наричаме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думи</a:t>
            </a:r>
            <a:r>
              <a:rPr lang="ru-RU" b="1" dirty="0">
                <a:solidFill>
                  <a:schemeClr val="accent2"/>
                </a:solidFill>
              </a:rPr>
              <a:t>, сходни по </a:t>
            </a:r>
            <a:r>
              <a:rPr lang="ru-RU" b="1" dirty="0" err="1">
                <a:solidFill>
                  <a:schemeClr val="accent2"/>
                </a:solidFill>
              </a:rPr>
              <a:t>звучене</a:t>
            </a:r>
            <a:r>
              <a:rPr lang="ru-RU" b="1" dirty="0">
                <a:solidFill>
                  <a:schemeClr val="accent2"/>
                </a:solidFill>
              </a:rPr>
              <a:t> и </a:t>
            </a:r>
            <a:r>
              <a:rPr lang="ru-RU" b="1" dirty="0" err="1">
                <a:solidFill>
                  <a:schemeClr val="accent2"/>
                </a:solidFill>
              </a:rPr>
              <a:t>морфемен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състав</a:t>
            </a:r>
            <a:r>
              <a:rPr lang="ru-RU" b="1" dirty="0">
                <a:solidFill>
                  <a:schemeClr val="accent2"/>
                </a:solidFill>
              </a:rPr>
              <a:t>, но </a:t>
            </a:r>
            <a:r>
              <a:rPr lang="ru-RU" b="1" dirty="0" err="1">
                <a:solidFill>
                  <a:schemeClr val="accent2"/>
                </a:solidFill>
              </a:rPr>
              <a:t>различни</a:t>
            </a:r>
            <a:r>
              <a:rPr lang="ru-RU" b="1" dirty="0">
                <a:solidFill>
                  <a:schemeClr val="accent2"/>
                </a:solidFill>
              </a:rPr>
              <a:t> по значение. </a:t>
            </a:r>
            <a:r>
              <a:rPr lang="ru-RU" b="1" dirty="0" err="1">
                <a:solidFill>
                  <a:schemeClr val="accent2"/>
                </a:solidFill>
              </a:rPr>
              <a:t>Затова</a:t>
            </a:r>
            <a:r>
              <a:rPr lang="ru-RU" b="1" dirty="0">
                <a:solidFill>
                  <a:schemeClr val="accent2"/>
                </a:solidFill>
              </a:rPr>
              <a:t> е </a:t>
            </a:r>
            <a:r>
              <a:rPr lang="ru-RU" b="1" dirty="0" err="1">
                <a:solidFill>
                  <a:schemeClr val="accent2"/>
                </a:solidFill>
              </a:rPr>
              <a:t>възможна</a:t>
            </a:r>
            <a:r>
              <a:rPr lang="ru-RU" b="1" dirty="0">
                <a:solidFill>
                  <a:schemeClr val="accent2"/>
                </a:solidFill>
              </a:rPr>
              <a:t> грешна </a:t>
            </a:r>
            <a:r>
              <a:rPr lang="ru-RU" b="1" dirty="0" err="1">
                <a:solidFill>
                  <a:schemeClr val="accent2"/>
                </a:solidFill>
              </a:rPr>
              <a:t>употреба</a:t>
            </a:r>
            <a:r>
              <a:rPr lang="ru-RU" b="1" dirty="0">
                <a:solidFill>
                  <a:schemeClr val="accent2"/>
                </a:solidFill>
              </a:rPr>
              <a:t> на </a:t>
            </a:r>
            <a:r>
              <a:rPr lang="ru-RU" b="1" dirty="0" err="1">
                <a:solidFill>
                  <a:schemeClr val="accent2"/>
                </a:solidFill>
              </a:rPr>
              <a:t>едната</a:t>
            </a:r>
            <a:r>
              <a:rPr lang="ru-RU" b="1" dirty="0">
                <a:solidFill>
                  <a:schemeClr val="accent2"/>
                </a:solidFill>
              </a:rPr>
              <a:t> дума вместо </a:t>
            </a:r>
            <a:r>
              <a:rPr lang="ru-RU" b="1" dirty="0" err="1">
                <a:solidFill>
                  <a:schemeClr val="accent2"/>
                </a:solidFill>
              </a:rPr>
              <a:t>другата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  <a:endParaRPr lang="bg-BG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8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376EE4-B0F4-4391-A2B3-3ADE7CD6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bg-BG" dirty="0"/>
              <a:t>Лексикални грешки при употреба на </a:t>
            </a:r>
            <a:r>
              <a:rPr lang="bg-BG" dirty="0" err="1"/>
              <a:t>пароними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9BCA064-06AC-43D5-A679-51279EECB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Сериозен</a:t>
            </a:r>
            <a:r>
              <a:rPr lang="ru-RU" dirty="0"/>
              <a:t> проблем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прилагателните</a:t>
            </a:r>
            <a:r>
              <a:rPr lang="ru-RU" dirty="0"/>
              <a:t> имена, </a:t>
            </a:r>
            <a:r>
              <a:rPr lang="ru-RU" dirty="0" err="1"/>
              <a:t>образувани</a:t>
            </a:r>
            <a:r>
              <a:rPr lang="ru-RU" dirty="0"/>
              <a:t> с наставки -</a:t>
            </a:r>
            <a:r>
              <a:rPr lang="ru-RU" dirty="0" err="1"/>
              <a:t>ски</a:t>
            </a:r>
            <a:r>
              <a:rPr lang="ru-RU" dirty="0"/>
              <a:t> и -ен. Например лирически и лиричен. </a:t>
            </a:r>
            <a:r>
              <a:rPr lang="ru-RU" dirty="0" err="1"/>
              <a:t>Думите</a:t>
            </a:r>
            <a:r>
              <a:rPr lang="ru-RU" dirty="0"/>
              <a:t> с наставка -</a:t>
            </a:r>
            <a:r>
              <a:rPr lang="ru-RU" dirty="0" err="1"/>
              <a:t>ски</a:t>
            </a:r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заети</a:t>
            </a:r>
            <a:r>
              <a:rPr lang="ru-RU" dirty="0"/>
              <a:t> от </a:t>
            </a:r>
            <a:r>
              <a:rPr lang="ru-RU" dirty="0" err="1"/>
              <a:t>руски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и в </a:t>
            </a:r>
            <a:r>
              <a:rPr lang="ru-RU" dirty="0" err="1"/>
              <a:t>повечето</a:t>
            </a:r>
            <a:r>
              <a:rPr lang="ru-RU" dirty="0"/>
              <a:t> случаи </a:t>
            </a:r>
            <a:r>
              <a:rPr lang="ru-RU" dirty="0" err="1"/>
              <a:t>значението</a:t>
            </a:r>
            <a:r>
              <a:rPr lang="ru-RU" dirty="0"/>
              <a:t> им </a:t>
            </a:r>
            <a:r>
              <a:rPr lang="ru-RU" dirty="0" err="1"/>
              <a:t>напълно</a:t>
            </a:r>
            <a:r>
              <a:rPr lang="ru-RU" dirty="0"/>
              <a:t> </a:t>
            </a:r>
            <a:r>
              <a:rPr lang="ru-RU" dirty="0" err="1"/>
              <a:t>съвпада</a:t>
            </a:r>
            <a:r>
              <a:rPr lang="ru-RU" dirty="0"/>
              <a:t> с </a:t>
            </a:r>
            <a:r>
              <a:rPr lang="ru-RU" dirty="0" err="1"/>
              <a:t>българските</a:t>
            </a:r>
            <a:r>
              <a:rPr lang="ru-RU" dirty="0"/>
              <a:t> </a:t>
            </a:r>
            <a:r>
              <a:rPr lang="ru-RU" dirty="0" err="1"/>
              <a:t>съответствия</a:t>
            </a:r>
            <a:r>
              <a:rPr lang="ru-RU" dirty="0"/>
              <a:t>, </a:t>
            </a:r>
            <a:r>
              <a:rPr lang="ru-RU" dirty="0" err="1"/>
              <a:t>образувани</a:t>
            </a:r>
            <a:r>
              <a:rPr lang="ru-RU" dirty="0"/>
              <a:t> с наставка -ен.</a:t>
            </a:r>
          </a:p>
          <a:p>
            <a:pPr>
              <a:lnSpc>
                <a:spcPct val="90000"/>
              </a:lnSpc>
            </a:pPr>
            <a:r>
              <a:rPr lang="ru-RU" dirty="0"/>
              <a:t>Например </a:t>
            </a:r>
            <a:r>
              <a:rPr lang="ru-RU" dirty="0">
                <a:solidFill>
                  <a:schemeClr val="accent2"/>
                </a:solidFill>
              </a:rPr>
              <a:t>драматически и драматичен.</a:t>
            </a:r>
            <a:r>
              <a:rPr lang="ru-RU" dirty="0"/>
              <a:t> Тук се </a:t>
            </a:r>
            <a:r>
              <a:rPr lang="ru-RU" dirty="0" err="1"/>
              <a:t>препоръчва</a:t>
            </a:r>
            <a:r>
              <a:rPr lang="ru-RU" dirty="0"/>
              <a:t> </a:t>
            </a:r>
            <a:r>
              <a:rPr lang="ru-RU" dirty="0" err="1"/>
              <a:t>употребата</a:t>
            </a:r>
            <a:r>
              <a:rPr lang="ru-RU" dirty="0"/>
              <a:t> на </a:t>
            </a:r>
            <a:r>
              <a:rPr lang="ru-RU" dirty="0" err="1"/>
              <a:t>думите</a:t>
            </a:r>
            <a:r>
              <a:rPr lang="ru-RU" dirty="0"/>
              <a:t> с наставка -ен, за да се </a:t>
            </a:r>
            <a:r>
              <a:rPr lang="ru-RU" dirty="0" err="1"/>
              <a:t>избегне</a:t>
            </a:r>
            <a:r>
              <a:rPr lang="ru-RU" dirty="0"/>
              <a:t> </a:t>
            </a:r>
            <a:r>
              <a:rPr lang="ru-RU" dirty="0" err="1"/>
              <a:t>чуждицата</a:t>
            </a:r>
            <a:r>
              <a:rPr lang="ru-RU" dirty="0"/>
              <a:t>. В </a:t>
            </a:r>
            <a:r>
              <a:rPr lang="ru-RU" dirty="0" err="1"/>
              <a:t>някои</a:t>
            </a:r>
            <a:r>
              <a:rPr lang="ru-RU" dirty="0"/>
              <a:t> случаи обаче </a:t>
            </a:r>
            <a:r>
              <a:rPr lang="ru-RU" dirty="0" err="1"/>
              <a:t>значението</a:t>
            </a:r>
            <a:r>
              <a:rPr lang="ru-RU" dirty="0"/>
              <a:t> на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думи</a:t>
            </a:r>
            <a:r>
              <a:rPr lang="ru-RU" dirty="0"/>
              <a:t> е различно. </a:t>
            </a:r>
          </a:p>
          <a:p>
            <a:pPr>
              <a:lnSpc>
                <a:spcPct val="90000"/>
              </a:lnSpc>
            </a:pPr>
            <a:r>
              <a:rPr lang="ru-RU" dirty="0"/>
              <a:t>Например: </a:t>
            </a:r>
            <a:r>
              <a:rPr lang="ru-RU" dirty="0" err="1"/>
              <a:t>романтическа</a:t>
            </a:r>
            <a:r>
              <a:rPr lang="ru-RU" dirty="0"/>
              <a:t> поема и </a:t>
            </a:r>
            <a:r>
              <a:rPr lang="ru-RU" dirty="0" err="1"/>
              <a:t>романтични</a:t>
            </a:r>
            <a:r>
              <a:rPr lang="ru-RU" dirty="0"/>
              <a:t> чувства. В </a:t>
            </a:r>
            <a:r>
              <a:rPr lang="ru-RU" dirty="0" err="1"/>
              <a:t>този</a:t>
            </a:r>
            <a:r>
              <a:rPr lang="ru-RU" dirty="0"/>
              <a:t> случай </a:t>
            </a:r>
            <a:r>
              <a:rPr lang="ru-RU" dirty="0" err="1"/>
              <a:t>подбираме</a:t>
            </a:r>
            <a:r>
              <a:rPr lang="ru-RU" dirty="0"/>
              <a:t> </a:t>
            </a:r>
            <a:r>
              <a:rPr lang="ru-RU" dirty="0" err="1"/>
              <a:t>думата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точно </a:t>
            </a:r>
            <a:r>
              <a:rPr lang="ru-RU" dirty="0" err="1"/>
              <a:t>изразява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искаме</a:t>
            </a:r>
            <a:r>
              <a:rPr lang="ru-RU" dirty="0"/>
              <a:t> да </a:t>
            </a:r>
            <a:r>
              <a:rPr lang="ru-RU" dirty="0" err="1"/>
              <a:t>съобщим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2636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4F2A2C6-2C82-4F66-8AC8-37C4277A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се упражним!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9609E72-5098-4382-8954-17741479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Запишете думи от активната лексика, с които бихте заместили посочените остарели думи: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Бохча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Галош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Сетре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Стан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Хурка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цървул</a:t>
            </a:r>
          </a:p>
        </p:txBody>
      </p:sp>
    </p:spTree>
    <p:extLst>
      <p:ext uri="{BB962C8B-B14F-4D97-AF65-F5344CB8AC3E}">
        <p14:creationId xmlns:p14="http://schemas.microsoft.com/office/powerpoint/2010/main" val="347677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60942-043B-4E83-BCBC-431B705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се упражним!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94B711F-531E-41DC-AB98-01187381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Зад. Извадете от текста примери за остарели думи. Обяснете значенията им.</a:t>
            </a:r>
          </a:p>
          <a:p>
            <a:pPr marL="0" indent="0">
              <a:buNone/>
            </a:pPr>
            <a:r>
              <a:rPr lang="bg-BG" dirty="0"/>
              <a:t>      Дако беше бутниколиба човек. Като остана сирак, </a:t>
            </a:r>
            <a:r>
              <a:rPr lang="bg-BG" dirty="0" err="1"/>
              <a:t>заду</a:t>
            </a:r>
            <a:r>
              <a:rPr lang="bg-BG" dirty="0"/>
              <a:t> по Влашка и </a:t>
            </a:r>
            <a:r>
              <a:rPr lang="bg-BG" dirty="0" err="1"/>
              <a:t>Богданска</a:t>
            </a:r>
            <a:r>
              <a:rPr lang="bg-BG" dirty="0"/>
              <a:t> земя, скита, губи се и се завърна едно лято дрипав като циганска торба и с една висока </a:t>
            </a:r>
            <a:r>
              <a:rPr lang="bg-BG" dirty="0" err="1"/>
              <a:t>муканска</a:t>
            </a:r>
            <a:r>
              <a:rPr lang="bg-BG" dirty="0"/>
              <a:t> гугла на главата. Въртя се из село, въртя се като ударен и ни работа захваща, ни на път тръгва. Натиснаха го тогава близки и роднини, че най-много вуйчо му Костадин, и го ожениха за Стана Парцал Димова, догде не речеш-та да чопли бащини гладни </a:t>
            </a:r>
            <a:r>
              <a:rPr lang="bg-BG" dirty="0" err="1"/>
              <a:t>келеми</a:t>
            </a:r>
            <a:r>
              <a:rPr lang="bg-BG" dirty="0"/>
              <a:t> и комин уж да запуши.</a:t>
            </a:r>
          </a:p>
          <a:p>
            <a:pPr marL="0" indent="0">
              <a:buNone/>
            </a:pPr>
            <a:r>
              <a:rPr lang="bg-BG" i="1" dirty="0"/>
              <a:t>Из „Бламът на старейшините“ - Чудомир</a:t>
            </a:r>
          </a:p>
        </p:txBody>
      </p:sp>
    </p:spTree>
    <p:extLst>
      <p:ext uri="{BB962C8B-B14F-4D97-AF65-F5344CB8AC3E}">
        <p14:creationId xmlns:p14="http://schemas.microsoft.com/office/powerpoint/2010/main" val="881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BCD64E3-C63A-4629-8F07-70BFC5A3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се упражним!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1277155-93E3-491D-8EFD-6894794B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Разпределете твърденията в таблицата в зависимост от това дали се отнасят до активната, или до пасивната лексика на българския език.</a:t>
            </a:r>
          </a:p>
          <a:p>
            <a:pPr>
              <a:buAutoNum type="arabicParenR"/>
            </a:pPr>
            <a:r>
              <a:rPr lang="bg-BG" dirty="0"/>
              <a:t>Употребява се в ограничени ситуации на речево общуване.</a:t>
            </a:r>
          </a:p>
          <a:p>
            <a:pPr>
              <a:buAutoNum type="arabicParenR"/>
            </a:pPr>
            <a:r>
              <a:rPr lang="bg-BG" dirty="0"/>
              <a:t>Уместна е във всекидневната речева дейност.</a:t>
            </a:r>
          </a:p>
          <a:p>
            <a:pPr>
              <a:buAutoNum type="arabicParenR"/>
            </a:pPr>
            <a:r>
              <a:rPr lang="bg-BG" dirty="0"/>
              <a:t>Не се определя като остаряла лексика.</a:t>
            </a:r>
          </a:p>
          <a:p>
            <a:pPr>
              <a:buAutoNum type="arabicParenR"/>
            </a:pPr>
            <a:r>
              <a:rPr lang="bg-BG" dirty="0"/>
              <a:t>Възприема се като недостатъчно позната от носителите на езика.</a:t>
            </a:r>
          </a:p>
          <a:p>
            <a:pPr>
              <a:buAutoNum type="arabicParenR"/>
            </a:pPr>
            <a:r>
              <a:rPr lang="bg-BG" dirty="0"/>
              <a:t>Съдържа както остарели, така и нови думи.</a:t>
            </a:r>
          </a:p>
          <a:p>
            <a:pPr>
              <a:buAutoNum type="arabicParenR"/>
            </a:pPr>
            <a:r>
              <a:rPr lang="bg-BG" dirty="0"/>
              <a:t>Съдържа думи, които назовават актуални понятия и процеси.</a:t>
            </a:r>
          </a:p>
          <a:p>
            <a:pPr>
              <a:buAutoNum type="arabicParenR"/>
            </a:pPr>
            <a:endParaRPr lang="bg-BG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E0452F-6075-49E9-9EB8-BB9F8DBCE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98222"/>
              </p:ext>
            </p:extLst>
          </p:nvPr>
        </p:nvGraphicFramePr>
        <p:xfrm>
          <a:off x="677334" y="55202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672745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60749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Активна лексика-2,3,6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Пасивна лексика – 1,4,5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6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C71CB5B-42D1-4622-B16B-21A58C13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се упражним!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3D4D86A-E157-432E-ADBB-8C3D3E09F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accent2"/>
                </a:solidFill>
              </a:rPr>
              <a:t>В кой ред откривате евфемизъм на глух?</a:t>
            </a:r>
          </a:p>
          <a:p>
            <a:pPr marL="0" indent="0">
              <a:buNone/>
            </a:pPr>
            <a:r>
              <a:rPr lang="bg-BG" dirty="0"/>
              <a:t>А) човек с нарушено зрение</a:t>
            </a:r>
          </a:p>
          <a:p>
            <a:pPr marL="0" indent="0">
              <a:buNone/>
            </a:pPr>
            <a:r>
              <a:rPr lang="bg-BG" dirty="0"/>
              <a:t>Б</a:t>
            </a:r>
            <a:r>
              <a:rPr lang="bg-BG" dirty="0">
                <a:highlight>
                  <a:srgbClr val="FFFF00"/>
                </a:highlight>
              </a:rPr>
              <a:t>) човек с увреден слух</a:t>
            </a:r>
          </a:p>
          <a:p>
            <a:pPr marL="0" indent="0">
              <a:buNone/>
            </a:pPr>
            <a:r>
              <a:rPr lang="bg-BG" dirty="0"/>
              <a:t>В) човек с двигателни проблеми</a:t>
            </a:r>
          </a:p>
          <a:p>
            <a:pPr marL="0" indent="0">
              <a:buNone/>
            </a:pPr>
            <a:r>
              <a:rPr lang="bg-BG" dirty="0"/>
              <a:t>Г) човек с образователни проблеми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2"/>
                </a:solidFill>
              </a:rPr>
              <a:t>В кой ред откривате авторски неологизъм на болестта туберкулоза?</a:t>
            </a:r>
          </a:p>
          <a:p>
            <a:pPr marL="0" indent="0">
              <a:buNone/>
            </a:pPr>
            <a:r>
              <a:rPr lang="bg-BG" dirty="0"/>
              <a:t>А) </a:t>
            </a:r>
            <a:r>
              <a:rPr lang="bg-BG" dirty="0">
                <a:highlight>
                  <a:srgbClr val="FFFF00"/>
                </a:highlight>
              </a:rPr>
              <a:t>жълтата </a:t>
            </a:r>
            <a:r>
              <a:rPr lang="bg-BG">
                <a:highlight>
                  <a:srgbClr val="FFFF00"/>
                </a:highlight>
              </a:rPr>
              <a:t>гостенка Смирненски</a:t>
            </a:r>
            <a:endParaRPr lang="bg-BG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bg-BG" dirty="0"/>
              <a:t>Б) висока температура</a:t>
            </a:r>
          </a:p>
          <a:p>
            <a:pPr marL="0" indent="0">
              <a:buNone/>
            </a:pPr>
            <a:r>
              <a:rPr lang="bg-BG" dirty="0"/>
              <a:t>В) червения огън</a:t>
            </a:r>
          </a:p>
          <a:p>
            <a:pPr marL="0" indent="0">
              <a:buNone/>
            </a:pPr>
            <a:r>
              <a:rPr lang="bg-BG" dirty="0"/>
              <a:t>Г) жълтата преса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136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9D9F91-AB2C-48AB-9C35-2C157B86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bg-BG"/>
              <a:t>Активна лексика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DFFDF9EA-B92A-4959-94B4-DB8EF0FFF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0688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9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3944954-C11D-4E14-95A4-46A07208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bg-BG" sz="4400"/>
              <a:t>Пасивна лексика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4E0A5023-B2E2-420C-9384-9E2600D3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51519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70C047-2E29-48A1-AC08-CCE74632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bg-BG" sz="4400" dirty="0"/>
              <a:t>Видове думи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85480ABD-4F84-4C6A-92BA-26AD22F68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2091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15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A7D0049-849C-42B5-81D3-34BEB1065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bg-BG" sz="5400" dirty="0"/>
              <a:t>Архаизми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54EBF2D-E4C1-4F2E-91A7-C2C8AEA86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710630"/>
            <a:ext cx="10515599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7ED1463-2B26-49BF-9D87-077C0496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9" y="1223778"/>
            <a:ext cx="10515599" cy="50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B5779D-51BC-4C19-8046-FEF63766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Историзми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B1ED166-8065-4820-97FE-F19E6B9E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99" y="1168399"/>
            <a:ext cx="3595878" cy="4610101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DED4AB6-F503-4C33-B5BD-60D821D2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</a:rPr>
              <a:t>Историзмите са думи, назоваващи предмети и явления, които вече не съществуват в живота.</a:t>
            </a: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</a:rPr>
              <a:t>Такива са думи, като катапулт, боил, грош, шаран, диканя, ярем и др.под. Заглавието на известния Вазов роман „Под игото“ използва именно такава дума: иго = ярем, приспособление за впрягане на добитък в товарна кола.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>
                <a:solidFill>
                  <a:srgbClr val="FFFFFF"/>
                </a:solidFill>
              </a:rPr>
              <a:t>Най-често това са названия за професии и длъжности- чорбаджия, ратай, хан, чавдарче, писар, заптие, болярин.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>
                <a:solidFill>
                  <a:srgbClr val="FFFFFF"/>
                </a:solidFill>
              </a:rPr>
              <a:t>Може да са и наименования от бита: наполеон, потури, сукман, тепавица, чекрък, стомна и др.</a:t>
            </a:r>
          </a:p>
        </p:txBody>
      </p:sp>
    </p:spTree>
    <p:extLst>
      <p:ext uri="{BB962C8B-B14F-4D97-AF65-F5344CB8AC3E}">
        <p14:creationId xmlns:p14="http://schemas.microsoft.com/office/powerpoint/2010/main" val="358495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7ADD1D3-264F-4CD2-8ED9-79250974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Архаизми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2989A97-7E8E-4207-8A61-E7725F1E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157325"/>
            <a:ext cx="3856774" cy="263224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BE2201-C6A1-4DB7-A787-61C4DB12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solidFill>
                  <a:srgbClr val="FFFFFF"/>
                </a:solidFill>
              </a:rPr>
              <a:t>Архаизмите, от своя страна, са думи, които назовават предмети и явления, които все още присъстват в живота, но вече се назовават с други думи, възприемани като по-подходящи. Такива са думи като багри (цветове), кончина (край, смърт), бран (война), люде (хора), аероплан (самолет) и мн. др. Употребата им придава на речта старинен вид и затова архаизмите най-често се използват в художествената литература. Много от произведенията на българските писатели, творили преди 50-100 години, изобилстват с думи, които днес се възприемат като архаизми, докато навремето съвсем не са били такива.</a:t>
            </a:r>
          </a:p>
          <a:p>
            <a:pPr>
              <a:lnSpc>
                <a:spcPct val="90000"/>
              </a:lnSpc>
            </a:pPr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065CCA-3E4B-498E-8485-DEB75A0F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bg-BG" dirty="0"/>
              <a:t>Неологизми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157779C-313C-40B0-8B9E-70C01C3D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     </a:t>
            </a:r>
            <a:r>
              <a:rPr lang="ru-RU" sz="1400" err="1"/>
              <a:t>Неологизмите</a:t>
            </a:r>
            <a:r>
              <a:rPr lang="ru-RU" sz="1400"/>
              <a:t> </a:t>
            </a:r>
            <a:r>
              <a:rPr lang="ru-RU" sz="1400" err="1"/>
              <a:t>са</a:t>
            </a:r>
            <a:r>
              <a:rPr lang="ru-RU" sz="1400"/>
              <a:t> </a:t>
            </a:r>
            <a:r>
              <a:rPr lang="ru-RU" sz="1400" err="1"/>
              <a:t>думи</a:t>
            </a:r>
            <a:r>
              <a:rPr lang="ru-RU" sz="1400"/>
              <a:t>, </a:t>
            </a:r>
            <a:r>
              <a:rPr lang="ru-RU" sz="1400" err="1"/>
              <a:t>които</a:t>
            </a:r>
            <a:r>
              <a:rPr lang="ru-RU" sz="1400"/>
              <a:t> </a:t>
            </a:r>
            <a:r>
              <a:rPr lang="ru-RU" sz="1400" err="1"/>
              <a:t>са</a:t>
            </a:r>
            <a:r>
              <a:rPr lang="ru-RU" sz="1400"/>
              <a:t> </a:t>
            </a:r>
            <a:r>
              <a:rPr lang="ru-RU" sz="1400" err="1"/>
              <a:t>навлезли</a:t>
            </a:r>
            <a:r>
              <a:rPr lang="ru-RU" sz="1400"/>
              <a:t> </a:t>
            </a:r>
            <a:r>
              <a:rPr lang="ru-RU" sz="1400" err="1"/>
              <a:t>съвсем</a:t>
            </a:r>
            <a:r>
              <a:rPr lang="ru-RU" sz="1400"/>
              <a:t> скоро в </a:t>
            </a:r>
            <a:r>
              <a:rPr lang="ru-RU" sz="1400" err="1"/>
              <a:t>езика</a:t>
            </a:r>
            <a:r>
              <a:rPr lang="ru-RU" sz="1400"/>
              <a:t>. В </a:t>
            </a:r>
            <a:r>
              <a:rPr lang="ru-RU" sz="1400" err="1"/>
              <a:t>основния</a:t>
            </a:r>
            <a:r>
              <a:rPr lang="ru-RU" sz="1400"/>
              <a:t> случай те </a:t>
            </a:r>
            <a:r>
              <a:rPr lang="ru-RU" sz="1400" err="1"/>
              <a:t>назовават</a:t>
            </a:r>
            <a:r>
              <a:rPr lang="ru-RU" sz="1400"/>
              <a:t> </a:t>
            </a:r>
            <a:r>
              <a:rPr lang="ru-RU" sz="1400" err="1"/>
              <a:t>предмети</a:t>
            </a:r>
            <a:r>
              <a:rPr lang="ru-RU" sz="1400"/>
              <a:t> и явления, </a:t>
            </a:r>
            <a:r>
              <a:rPr lang="ru-RU" sz="1400" err="1"/>
              <a:t>които</a:t>
            </a:r>
            <a:r>
              <a:rPr lang="ru-RU" sz="1400"/>
              <a:t> </a:t>
            </a:r>
            <a:r>
              <a:rPr lang="ru-RU" sz="1400" err="1"/>
              <a:t>са</a:t>
            </a:r>
            <a:r>
              <a:rPr lang="ru-RU" sz="1400"/>
              <a:t> нови за </a:t>
            </a:r>
            <a:r>
              <a:rPr lang="ru-RU" sz="1400" err="1"/>
              <a:t>обществения</a:t>
            </a:r>
            <a:r>
              <a:rPr lang="ru-RU" sz="1400"/>
              <a:t> живот и </a:t>
            </a:r>
            <a:r>
              <a:rPr lang="ru-RU" sz="1400" err="1"/>
              <a:t>затова</a:t>
            </a:r>
            <a:r>
              <a:rPr lang="ru-RU" sz="1400"/>
              <a:t> се </a:t>
            </a:r>
            <a:r>
              <a:rPr lang="ru-RU" sz="1400" err="1"/>
              <a:t>налага</a:t>
            </a:r>
            <a:r>
              <a:rPr lang="ru-RU" sz="1400"/>
              <a:t> или да </a:t>
            </a:r>
            <a:r>
              <a:rPr lang="ru-RU" sz="1400" err="1"/>
              <a:t>бъдат</a:t>
            </a:r>
            <a:r>
              <a:rPr lang="ru-RU" sz="1400"/>
              <a:t> </a:t>
            </a:r>
            <a:r>
              <a:rPr lang="ru-RU" sz="1400" err="1"/>
              <a:t>измислени</a:t>
            </a:r>
            <a:r>
              <a:rPr lang="ru-RU" sz="1400"/>
              <a:t> нови </a:t>
            </a:r>
            <a:r>
              <a:rPr lang="ru-RU" sz="1400" err="1"/>
              <a:t>български</a:t>
            </a:r>
            <a:r>
              <a:rPr lang="ru-RU" sz="1400"/>
              <a:t> </a:t>
            </a:r>
            <a:r>
              <a:rPr lang="ru-RU" sz="1400" err="1"/>
              <a:t>думи</a:t>
            </a:r>
            <a:r>
              <a:rPr lang="ru-RU" sz="1400"/>
              <a:t>, или да се </a:t>
            </a:r>
            <a:r>
              <a:rPr lang="ru-RU" sz="1400" err="1"/>
              <a:t>заимстват</a:t>
            </a:r>
            <a:r>
              <a:rPr lang="ru-RU" sz="1400"/>
              <a:t> </a:t>
            </a:r>
            <a:r>
              <a:rPr lang="ru-RU" sz="1400" err="1"/>
              <a:t>чужди</a:t>
            </a:r>
            <a:r>
              <a:rPr lang="ru-RU" sz="1400"/>
              <a:t>. </a:t>
            </a:r>
            <a:r>
              <a:rPr lang="ru-RU" sz="1400" err="1"/>
              <a:t>Такива</a:t>
            </a:r>
            <a:r>
              <a:rPr lang="ru-RU" sz="1400"/>
              <a:t> </a:t>
            </a:r>
            <a:r>
              <a:rPr lang="ru-RU" sz="1400" err="1"/>
              <a:t>са</a:t>
            </a:r>
            <a:r>
              <a:rPr lang="ru-RU" sz="1400"/>
              <a:t>: </a:t>
            </a:r>
            <a:r>
              <a:rPr lang="ru-RU" sz="1400" err="1"/>
              <a:t>таблет</a:t>
            </a:r>
            <a:r>
              <a:rPr lang="ru-RU" sz="1400"/>
              <a:t>, айфон, холдинг, рейтинг и др. </a:t>
            </a:r>
            <a:r>
              <a:rPr lang="ru-RU" sz="1400" err="1"/>
              <a:t>Тъй</a:t>
            </a:r>
            <a:r>
              <a:rPr lang="ru-RU" sz="1400"/>
              <a:t> </a:t>
            </a:r>
            <a:r>
              <a:rPr lang="ru-RU" sz="1400" err="1"/>
              <a:t>като</a:t>
            </a:r>
            <a:r>
              <a:rPr lang="ru-RU" sz="1400"/>
              <a:t> </a:t>
            </a:r>
            <a:r>
              <a:rPr lang="ru-RU" sz="1400" err="1"/>
              <a:t>съвременният</a:t>
            </a:r>
            <a:r>
              <a:rPr lang="ru-RU" sz="1400"/>
              <a:t> живот е много динамичен, </a:t>
            </a:r>
            <a:r>
              <a:rPr lang="ru-RU" sz="1400" err="1"/>
              <a:t>времето</a:t>
            </a:r>
            <a:r>
              <a:rPr lang="ru-RU" sz="1400"/>
              <a:t>, в </a:t>
            </a:r>
            <a:r>
              <a:rPr lang="ru-RU" sz="1400" err="1"/>
              <a:t>което</a:t>
            </a:r>
            <a:r>
              <a:rPr lang="ru-RU" sz="1400"/>
              <a:t> </a:t>
            </a:r>
            <a:r>
              <a:rPr lang="ru-RU" sz="1400" err="1"/>
              <a:t>една</a:t>
            </a:r>
            <a:r>
              <a:rPr lang="ru-RU" sz="1400"/>
              <a:t> дума е </a:t>
            </a:r>
            <a:r>
              <a:rPr lang="ru-RU" sz="1400" err="1"/>
              <a:t>неологизъм</a:t>
            </a:r>
            <a:r>
              <a:rPr lang="ru-RU" sz="1400"/>
              <a:t>, после се </a:t>
            </a:r>
            <a:r>
              <a:rPr lang="ru-RU" sz="1400" err="1"/>
              <a:t>употребява</a:t>
            </a:r>
            <a:r>
              <a:rPr lang="ru-RU" sz="1400"/>
              <a:t> активно, а след </a:t>
            </a:r>
            <a:r>
              <a:rPr lang="ru-RU" sz="1400" err="1"/>
              <a:t>това</a:t>
            </a:r>
            <a:r>
              <a:rPr lang="ru-RU" sz="1400"/>
              <a:t> става </a:t>
            </a:r>
            <a:r>
              <a:rPr lang="ru-RU" sz="1400" err="1"/>
              <a:t>историзъм</a:t>
            </a:r>
            <a:r>
              <a:rPr lang="ru-RU" sz="1400"/>
              <a:t> или </a:t>
            </a:r>
            <a:r>
              <a:rPr lang="ru-RU" sz="1400" err="1"/>
              <a:t>архаизъм</a:t>
            </a:r>
            <a:r>
              <a:rPr lang="ru-RU" sz="1400"/>
              <a:t>, </a:t>
            </a:r>
            <a:r>
              <a:rPr lang="ru-RU" sz="1400" err="1"/>
              <a:t>понякога</a:t>
            </a:r>
            <a:r>
              <a:rPr lang="ru-RU" sz="1400"/>
              <a:t> е много кратко. </a:t>
            </a:r>
            <a:r>
              <a:rPr lang="ru-RU" sz="1400" err="1"/>
              <a:t>Така</a:t>
            </a:r>
            <a:r>
              <a:rPr lang="ru-RU" sz="1400"/>
              <a:t> например </a:t>
            </a:r>
            <a:r>
              <a:rPr lang="ru-RU" sz="1400" err="1"/>
              <a:t>думата</a:t>
            </a:r>
            <a:r>
              <a:rPr lang="ru-RU" sz="1400"/>
              <a:t> дискета </a:t>
            </a:r>
            <a:r>
              <a:rPr lang="ru-RU" sz="1400" err="1"/>
              <a:t>беше</a:t>
            </a:r>
            <a:r>
              <a:rPr lang="ru-RU" sz="1400"/>
              <a:t> </a:t>
            </a:r>
            <a:r>
              <a:rPr lang="ru-RU" sz="1400" err="1"/>
              <a:t>неологизъм</a:t>
            </a:r>
            <a:r>
              <a:rPr lang="ru-RU" sz="1400"/>
              <a:t> </a:t>
            </a:r>
            <a:r>
              <a:rPr lang="ru-RU" sz="1400" err="1"/>
              <a:t>през</a:t>
            </a:r>
            <a:r>
              <a:rPr lang="ru-RU" sz="1400"/>
              <a:t> 90-те </a:t>
            </a:r>
            <a:r>
              <a:rPr lang="ru-RU" sz="1400" err="1"/>
              <a:t>години</a:t>
            </a:r>
            <a:r>
              <a:rPr lang="ru-RU" sz="1400"/>
              <a:t> на 20. в., след </a:t>
            </a:r>
            <a:r>
              <a:rPr lang="ru-RU" sz="1400" err="1"/>
              <a:t>това</a:t>
            </a:r>
            <a:r>
              <a:rPr lang="ru-RU" sz="1400"/>
              <a:t> стана част от </a:t>
            </a:r>
            <a:r>
              <a:rPr lang="ru-RU" sz="1400" err="1"/>
              <a:t>активната</a:t>
            </a:r>
            <a:r>
              <a:rPr lang="ru-RU" sz="1400"/>
              <a:t> лексика, а </a:t>
            </a:r>
            <a:r>
              <a:rPr lang="ru-RU" sz="1400" err="1"/>
              <a:t>днес</a:t>
            </a:r>
            <a:r>
              <a:rPr lang="ru-RU" sz="1400"/>
              <a:t> вече е </a:t>
            </a:r>
            <a:r>
              <a:rPr lang="ru-RU" sz="1400" err="1"/>
              <a:t>историзъм</a:t>
            </a:r>
            <a:r>
              <a:rPr lang="ru-RU" sz="1400"/>
              <a:t> </a:t>
            </a:r>
            <a:r>
              <a:rPr lang="ru-RU" sz="1400" err="1"/>
              <a:t>защото</a:t>
            </a:r>
            <a:r>
              <a:rPr lang="ru-RU" sz="1400"/>
              <a:t> </a:t>
            </a:r>
            <a:r>
              <a:rPr lang="ru-RU" sz="1400" err="1"/>
              <a:t>този</a:t>
            </a:r>
            <a:r>
              <a:rPr lang="ru-RU" sz="1400"/>
              <a:t> предмет </a:t>
            </a:r>
            <a:r>
              <a:rPr lang="ru-RU" sz="1400" err="1"/>
              <a:t>изчезна</a:t>
            </a:r>
            <a:r>
              <a:rPr lang="ru-RU" sz="1400"/>
              <a:t> от </a:t>
            </a:r>
            <a:r>
              <a:rPr lang="ru-RU" sz="1400" err="1"/>
              <a:t>употреба</a:t>
            </a:r>
            <a:r>
              <a:rPr lang="ru-RU" sz="1400"/>
              <a:t> и бе заменен от </a:t>
            </a:r>
            <a:r>
              <a:rPr lang="ru-RU" sz="1400" err="1"/>
              <a:t>флашка</a:t>
            </a:r>
            <a:r>
              <a:rPr lang="ru-RU" sz="1400"/>
              <a:t> - дума, </a:t>
            </a:r>
            <a:r>
              <a:rPr lang="ru-RU" sz="1400" err="1"/>
              <a:t>която</a:t>
            </a:r>
            <a:r>
              <a:rPr lang="ru-RU" sz="1400"/>
              <a:t> </a:t>
            </a:r>
            <a:r>
              <a:rPr lang="ru-RU" sz="1400" err="1"/>
              <a:t>преди</a:t>
            </a:r>
            <a:r>
              <a:rPr lang="ru-RU" sz="1400"/>
              <a:t> </a:t>
            </a:r>
            <a:r>
              <a:rPr lang="ru-RU" sz="1400" err="1"/>
              <a:t>няколко</a:t>
            </a:r>
            <a:r>
              <a:rPr lang="ru-RU" sz="1400"/>
              <a:t> </a:t>
            </a:r>
            <a:r>
              <a:rPr lang="ru-RU" sz="1400" err="1"/>
              <a:t>години</a:t>
            </a:r>
            <a:r>
              <a:rPr lang="ru-RU" sz="1400"/>
              <a:t> </a:t>
            </a:r>
            <a:r>
              <a:rPr lang="ru-RU" sz="1400" err="1"/>
              <a:t>беше</a:t>
            </a:r>
            <a:r>
              <a:rPr lang="ru-RU" sz="1400"/>
              <a:t> </a:t>
            </a:r>
            <a:r>
              <a:rPr lang="ru-RU" sz="1400" err="1"/>
              <a:t>неологизъм</a:t>
            </a:r>
            <a:r>
              <a:rPr lang="ru-RU" sz="1400"/>
              <a:t>, </a:t>
            </a:r>
            <a:r>
              <a:rPr lang="ru-RU" sz="1400" err="1"/>
              <a:t>днес</a:t>
            </a:r>
            <a:r>
              <a:rPr lang="ru-RU" sz="1400"/>
              <a:t> е част от </a:t>
            </a:r>
            <a:r>
              <a:rPr lang="ru-RU" sz="1400" err="1"/>
              <a:t>активната</a:t>
            </a:r>
            <a:r>
              <a:rPr lang="ru-RU" sz="1400"/>
              <a:t> лексика, но </a:t>
            </a:r>
            <a:r>
              <a:rPr lang="ru-RU" sz="1400" err="1"/>
              <a:t>твърде</a:t>
            </a:r>
            <a:r>
              <a:rPr lang="ru-RU" sz="1400"/>
              <a:t> скоро </a:t>
            </a:r>
            <a:r>
              <a:rPr lang="ru-RU" sz="1400" err="1"/>
              <a:t>може</a:t>
            </a:r>
            <a:r>
              <a:rPr lang="ru-RU" sz="1400"/>
              <a:t> да се </a:t>
            </a:r>
            <a:r>
              <a:rPr lang="ru-RU" sz="1400" err="1"/>
              <a:t>превърне</a:t>
            </a:r>
            <a:r>
              <a:rPr lang="ru-RU" sz="1400"/>
              <a:t> в </a:t>
            </a:r>
            <a:r>
              <a:rPr lang="ru-RU" sz="1400" err="1"/>
              <a:t>историзъм</a:t>
            </a:r>
            <a:r>
              <a:rPr lang="ru-RU" sz="1400"/>
              <a:t>.</a:t>
            </a:r>
            <a:endParaRPr lang="bg-BG" sz="14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3D42F1E-EC52-47C8-A17B-2DE15BE1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77" y="3349460"/>
            <a:ext cx="1955075" cy="19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065CCA-3E4B-498E-8485-DEB75A0F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Вулгаризми</a:t>
            </a:r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3063C39E-AF25-495C-9BCE-6AC01ABF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157779C-313C-40B0-8B9E-70C01C3D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dirty="0" err="1">
                <a:solidFill>
                  <a:srgbClr val="FFFFFF"/>
                </a:solidFill>
              </a:rPr>
              <a:t>Особена</a:t>
            </a:r>
            <a:r>
              <a:rPr lang="ru-RU" sz="1300" dirty="0">
                <a:solidFill>
                  <a:srgbClr val="FFFFFF"/>
                </a:solidFill>
              </a:rPr>
              <a:t> категория </a:t>
            </a:r>
            <a:r>
              <a:rPr lang="ru-RU" sz="1300" dirty="0" err="1">
                <a:solidFill>
                  <a:srgbClr val="FFFFFF"/>
                </a:solidFill>
              </a:rPr>
              <a:t>са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думите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вулгаризми</a:t>
            </a:r>
            <a:r>
              <a:rPr lang="ru-RU" sz="1300" dirty="0">
                <a:solidFill>
                  <a:srgbClr val="FFFFFF"/>
                </a:solidFill>
              </a:rPr>
              <a:t>. Те се </a:t>
            </a:r>
            <a:r>
              <a:rPr lang="ru-RU" sz="1300" dirty="0" err="1">
                <a:solidFill>
                  <a:srgbClr val="FFFFFF"/>
                </a:solidFill>
              </a:rPr>
              <a:t>използват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основно</a:t>
            </a:r>
            <a:r>
              <a:rPr lang="ru-RU" sz="1300" dirty="0">
                <a:solidFill>
                  <a:srgbClr val="FFFFFF"/>
                </a:solidFill>
              </a:rPr>
              <a:t> в </a:t>
            </a:r>
            <a:r>
              <a:rPr lang="ru-RU" sz="1300" dirty="0" err="1">
                <a:solidFill>
                  <a:srgbClr val="FFFFFF"/>
                </a:solidFill>
              </a:rPr>
              <a:t>разговорната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реч</a:t>
            </a:r>
            <a:r>
              <a:rPr lang="ru-RU" sz="1300" dirty="0">
                <a:solidFill>
                  <a:srgbClr val="FFFFFF"/>
                </a:solidFill>
              </a:rPr>
              <a:t>, за да </a:t>
            </a:r>
            <a:r>
              <a:rPr lang="ru-RU" sz="1300" dirty="0" err="1">
                <a:solidFill>
                  <a:srgbClr val="FFFFFF"/>
                </a:solidFill>
              </a:rPr>
              <a:t>изразят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презрително</a:t>
            </a:r>
            <a:r>
              <a:rPr lang="ru-RU" sz="1300" dirty="0">
                <a:solidFill>
                  <a:srgbClr val="FFFFFF"/>
                </a:solidFill>
              </a:rPr>
              <a:t> или </a:t>
            </a:r>
            <a:r>
              <a:rPr lang="ru-RU" sz="1300" dirty="0" err="1">
                <a:solidFill>
                  <a:srgbClr val="FFFFFF"/>
                </a:solidFill>
              </a:rPr>
              <a:t>отрицателно</a:t>
            </a:r>
            <a:r>
              <a:rPr lang="ru-RU" sz="1300" dirty="0">
                <a:solidFill>
                  <a:srgbClr val="FFFFFF"/>
                </a:solidFill>
              </a:rPr>
              <a:t> отношение </a:t>
            </a:r>
            <a:r>
              <a:rPr lang="ru-RU" sz="1300" dirty="0" err="1">
                <a:solidFill>
                  <a:srgbClr val="FFFFFF"/>
                </a:solidFill>
              </a:rPr>
              <a:t>към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събеседника</a:t>
            </a:r>
            <a:r>
              <a:rPr lang="ru-RU" sz="1300" dirty="0">
                <a:solidFill>
                  <a:srgbClr val="FFFFFF"/>
                </a:solidFill>
              </a:rPr>
              <a:t> или </a:t>
            </a:r>
            <a:r>
              <a:rPr lang="ru-RU" sz="1300" dirty="0" err="1">
                <a:solidFill>
                  <a:srgbClr val="FFFFFF"/>
                </a:solidFill>
              </a:rPr>
              <a:t>назоваваното</a:t>
            </a:r>
            <a:r>
              <a:rPr lang="ru-RU" sz="1300" dirty="0">
                <a:solidFill>
                  <a:srgbClr val="FFFFFF"/>
                </a:solidFill>
              </a:rPr>
              <a:t> явление. В </a:t>
            </a:r>
            <a:r>
              <a:rPr lang="ru-RU" sz="1300" dirty="0" err="1">
                <a:solidFill>
                  <a:srgbClr val="FFFFFF"/>
                </a:solidFill>
              </a:rPr>
              <a:t>основната</a:t>
            </a:r>
            <a:r>
              <a:rPr lang="ru-RU" sz="1300" dirty="0">
                <a:solidFill>
                  <a:srgbClr val="FFFFFF"/>
                </a:solidFill>
              </a:rPr>
              <a:t> си част </a:t>
            </a:r>
            <a:r>
              <a:rPr lang="ru-RU" sz="1300" dirty="0" err="1">
                <a:solidFill>
                  <a:srgbClr val="FFFFFF"/>
                </a:solidFill>
              </a:rPr>
              <a:t>това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са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думи</a:t>
            </a:r>
            <a:r>
              <a:rPr lang="ru-RU" sz="1300" dirty="0">
                <a:solidFill>
                  <a:srgbClr val="FFFFFF"/>
                </a:solidFill>
              </a:rPr>
              <a:t> с </a:t>
            </a:r>
            <a:r>
              <a:rPr lang="ru-RU" sz="1300" dirty="0" err="1">
                <a:solidFill>
                  <a:srgbClr val="FFFFFF"/>
                </a:solidFill>
              </a:rPr>
              <a:t>ругателски</a:t>
            </a:r>
            <a:r>
              <a:rPr lang="ru-RU" sz="1300" dirty="0">
                <a:solidFill>
                  <a:srgbClr val="FFFFFF"/>
                </a:solidFill>
              </a:rPr>
              <a:t> или неприличен характер. </a:t>
            </a:r>
            <a:r>
              <a:rPr lang="ru-RU" sz="1300" dirty="0" err="1">
                <a:solidFill>
                  <a:srgbClr val="FFFFFF"/>
                </a:solidFill>
              </a:rPr>
              <a:t>Понякога</a:t>
            </a:r>
            <a:r>
              <a:rPr lang="ru-RU" sz="1300" dirty="0">
                <a:solidFill>
                  <a:srgbClr val="FFFFFF"/>
                </a:solidFill>
              </a:rPr>
              <a:t> се </a:t>
            </a:r>
            <a:r>
              <a:rPr lang="ru-RU" sz="1300" dirty="0" err="1">
                <a:solidFill>
                  <a:srgbClr val="FFFFFF"/>
                </a:solidFill>
              </a:rPr>
              <a:t>употребяват</a:t>
            </a:r>
            <a:r>
              <a:rPr lang="ru-RU" sz="1300" dirty="0">
                <a:solidFill>
                  <a:srgbClr val="FFFFFF"/>
                </a:solidFill>
              </a:rPr>
              <a:t> и в </a:t>
            </a:r>
            <a:r>
              <a:rPr lang="ru-RU" sz="1300" dirty="0" err="1">
                <a:solidFill>
                  <a:srgbClr val="FFFFFF"/>
                </a:solidFill>
              </a:rPr>
              <a:t>художествената</a:t>
            </a:r>
            <a:r>
              <a:rPr lang="ru-RU" sz="1300" dirty="0">
                <a:solidFill>
                  <a:srgbClr val="FFFFFF"/>
                </a:solidFill>
              </a:rPr>
              <a:t> литература, за да се </a:t>
            </a:r>
            <a:r>
              <a:rPr lang="ru-RU" sz="1300" dirty="0" err="1">
                <a:solidFill>
                  <a:srgbClr val="FFFFFF"/>
                </a:solidFill>
              </a:rPr>
              <a:t>придаде</a:t>
            </a:r>
            <a:r>
              <a:rPr lang="ru-RU" sz="1300" dirty="0">
                <a:solidFill>
                  <a:srgbClr val="FFFFFF"/>
                </a:solidFill>
              </a:rPr>
              <a:t> специфична атмосфера или да се </a:t>
            </a:r>
            <a:r>
              <a:rPr lang="ru-RU" sz="1300" dirty="0" err="1">
                <a:solidFill>
                  <a:srgbClr val="FFFFFF"/>
                </a:solidFill>
              </a:rPr>
              <a:t>направи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речева</a:t>
            </a:r>
            <a:r>
              <a:rPr lang="ru-RU" sz="1300" dirty="0">
                <a:solidFill>
                  <a:srgbClr val="FFFFFF"/>
                </a:solidFill>
              </a:rPr>
              <a:t> характеристика на </a:t>
            </a:r>
            <a:r>
              <a:rPr lang="ru-RU" sz="1300" dirty="0" err="1">
                <a:solidFill>
                  <a:srgbClr val="FFFFFF"/>
                </a:solidFill>
              </a:rPr>
              <a:t>героите</a:t>
            </a:r>
            <a:r>
              <a:rPr lang="ru-RU" sz="1300" dirty="0">
                <a:solidFill>
                  <a:srgbClr val="FFFFFF"/>
                </a:solidFill>
              </a:rPr>
              <a:t>. Например: „</a:t>
            </a:r>
            <a:r>
              <a:rPr lang="ru-RU" sz="1300" dirty="0" err="1">
                <a:solidFill>
                  <a:srgbClr val="FFFFFF"/>
                </a:solidFill>
              </a:rPr>
              <a:t>Когато</a:t>
            </a:r>
            <a:r>
              <a:rPr lang="ru-RU" sz="1300" dirty="0">
                <a:solidFill>
                  <a:srgbClr val="FFFFFF"/>
                </a:solidFill>
              </a:rPr>
              <a:t> „</a:t>
            </a:r>
            <a:r>
              <a:rPr lang="ru-RU" sz="1300" dirty="0" err="1">
                <a:solidFill>
                  <a:srgbClr val="FFFFFF"/>
                </a:solidFill>
              </a:rPr>
              <a:t>лапналият</a:t>
            </a:r>
            <a:r>
              <a:rPr lang="ru-RU" sz="1300" dirty="0">
                <a:solidFill>
                  <a:srgbClr val="FFFFFF"/>
                </a:solidFill>
              </a:rPr>
              <a:t>“ </a:t>
            </a:r>
            <a:r>
              <a:rPr lang="ru-RU" sz="1300" dirty="0" err="1">
                <a:solidFill>
                  <a:srgbClr val="FFFFFF"/>
                </a:solidFill>
              </a:rPr>
              <a:t>балама</a:t>
            </a:r>
            <a:r>
              <a:rPr lang="ru-RU" sz="1300" dirty="0">
                <a:solidFill>
                  <a:srgbClr val="FFFFFF"/>
                </a:solidFill>
              </a:rPr>
              <a:t> е </a:t>
            </a:r>
            <a:r>
              <a:rPr lang="ru-RU" sz="1300" dirty="0" err="1">
                <a:solidFill>
                  <a:srgbClr val="FFFFFF"/>
                </a:solidFill>
              </a:rPr>
              <a:t>достатъчно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паралия</a:t>
            </a:r>
            <a:r>
              <a:rPr lang="ru-RU" sz="1300" dirty="0">
                <a:solidFill>
                  <a:srgbClr val="FFFFFF"/>
                </a:solidFill>
              </a:rPr>
              <a:t> и </a:t>
            </a:r>
            <a:r>
              <a:rPr lang="ru-RU" sz="1300" dirty="0" err="1">
                <a:solidFill>
                  <a:srgbClr val="FFFFFF"/>
                </a:solidFill>
              </a:rPr>
              <a:t>операцията</a:t>
            </a:r>
            <a:r>
              <a:rPr lang="ru-RU" sz="1300" dirty="0">
                <a:solidFill>
                  <a:srgbClr val="FFFFFF"/>
                </a:solidFill>
              </a:rPr>
              <a:t> си </a:t>
            </a:r>
            <a:r>
              <a:rPr lang="ru-RU" sz="1300" dirty="0" err="1">
                <a:solidFill>
                  <a:srgbClr val="FFFFFF"/>
                </a:solidFill>
              </a:rPr>
              <a:t>струва</a:t>
            </a:r>
            <a:r>
              <a:rPr lang="ru-RU" sz="1300" dirty="0">
                <a:solidFill>
                  <a:srgbClr val="FFFFFF"/>
                </a:solidFill>
              </a:rPr>
              <a:t> труда, </a:t>
            </a:r>
            <a:r>
              <a:rPr lang="ru-RU" sz="1300" dirty="0" err="1">
                <a:solidFill>
                  <a:srgbClr val="FFFFFF"/>
                </a:solidFill>
              </a:rPr>
              <a:t>често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му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устройват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класическия</a:t>
            </a:r>
            <a:r>
              <a:rPr lang="ru-RU" sz="1300" dirty="0">
                <a:solidFill>
                  <a:srgbClr val="FFFFFF"/>
                </a:solidFill>
              </a:rPr>
              <a:t> номер на „</a:t>
            </a:r>
            <a:r>
              <a:rPr lang="ru-RU" sz="1300" dirty="0" err="1">
                <a:solidFill>
                  <a:srgbClr val="FFFFFF"/>
                </a:solidFill>
              </a:rPr>
              <a:t>разкритата</a:t>
            </a:r>
            <a:r>
              <a:rPr lang="ru-RU" sz="1300" dirty="0">
                <a:solidFill>
                  <a:srgbClr val="FFFFFF"/>
                </a:solidFill>
              </a:rPr>
              <a:t> </a:t>
            </a:r>
            <a:r>
              <a:rPr lang="ru-RU" sz="1300" dirty="0" err="1">
                <a:solidFill>
                  <a:srgbClr val="FFFFFF"/>
                </a:solidFill>
              </a:rPr>
              <a:t>изневяра</a:t>
            </a:r>
            <a:r>
              <a:rPr lang="ru-RU" sz="1300" dirty="0">
                <a:solidFill>
                  <a:srgbClr val="FFFFFF"/>
                </a:solidFill>
              </a:rPr>
              <a:t>“ . (Богомил </a:t>
            </a:r>
            <a:r>
              <a:rPr lang="ru-RU" sz="1300" dirty="0" err="1">
                <a:solidFill>
                  <a:srgbClr val="FFFFFF"/>
                </a:solidFill>
              </a:rPr>
              <a:t>Райнов</a:t>
            </a:r>
            <a:r>
              <a:rPr lang="ru-RU" sz="1300" dirty="0">
                <a:solidFill>
                  <a:srgbClr val="FFFFFF"/>
                </a:solidFill>
              </a:rPr>
              <a:t>)</a:t>
            </a:r>
            <a:endParaRPr lang="bg-BG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65652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1190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Фасети</vt:lpstr>
      <vt:lpstr>Активна и пасивна лексика</vt:lpstr>
      <vt:lpstr>Активна лексика</vt:lpstr>
      <vt:lpstr>Пасивна лексика</vt:lpstr>
      <vt:lpstr>Видове думи</vt:lpstr>
      <vt:lpstr>Архаизми</vt:lpstr>
      <vt:lpstr>Историзми</vt:lpstr>
      <vt:lpstr>Архаизми</vt:lpstr>
      <vt:lpstr>Неологизми</vt:lpstr>
      <vt:lpstr>Вулгаризми</vt:lpstr>
      <vt:lpstr>Евфемизми</vt:lpstr>
      <vt:lpstr>Пароними</vt:lpstr>
      <vt:lpstr>Лексикални грешки при употреба на пароними</vt:lpstr>
      <vt:lpstr>Да се упражним!</vt:lpstr>
      <vt:lpstr>Да се упражним!</vt:lpstr>
      <vt:lpstr>Да се упражним!</vt:lpstr>
      <vt:lpstr>Да се упражним!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Активна и пасивна лексика</dc:title>
  <dc:creator>Лиляна Джолева</dc:creator>
  <cp:lastModifiedBy>Заприна Г. Глушкова</cp:lastModifiedBy>
  <cp:revision>3</cp:revision>
  <dcterms:created xsi:type="dcterms:W3CDTF">2021-01-31T15:45:56Z</dcterms:created>
  <dcterms:modified xsi:type="dcterms:W3CDTF">2021-10-27T18:39:59Z</dcterms:modified>
</cp:coreProperties>
</file>