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9"/>
  </p:notesMasterIdLst>
  <p:sldIdLst>
    <p:sldId id="257" r:id="rId2"/>
    <p:sldId id="373" r:id="rId3"/>
    <p:sldId id="374" r:id="rId4"/>
    <p:sldId id="258" r:id="rId5"/>
    <p:sldId id="359" r:id="rId6"/>
    <p:sldId id="323" r:id="rId7"/>
    <p:sldId id="262" r:id="rId8"/>
    <p:sldId id="261" r:id="rId9"/>
    <p:sldId id="263" r:id="rId10"/>
    <p:sldId id="360" r:id="rId11"/>
    <p:sldId id="324" r:id="rId12"/>
    <p:sldId id="265" r:id="rId13"/>
    <p:sldId id="266" r:id="rId14"/>
    <p:sldId id="315" r:id="rId15"/>
    <p:sldId id="361" r:id="rId16"/>
    <p:sldId id="325" r:id="rId17"/>
    <p:sldId id="362" r:id="rId18"/>
    <p:sldId id="318" r:id="rId19"/>
    <p:sldId id="267" r:id="rId20"/>
    <p:sldId id="363" r:id="rId21"/>
    <p:sldId id="326" r:id="rId22"/>
    <p:sldId id="364" r:id="rId23"/>
    <p:sldId id="270" r:id="rId24"/>
    <p:sldId id="271" r:id="rId25"/>
    <p:sldId id="365" r:id="rId26"/>
    <p:sldId id="327" r:id="rId27"/>
    <p:sldId id="366" r:id="rId28"/>
    <p:sldId id="274" r:id="rId29"/>
    <p:sldId id="275" r:id="rId30"/>
    <p:sldId id="276" r:id="rId31"/>
    <p:sldId id="328" r:id="rId32"/>
    <p:sldId id="277" r:id="rId33"/>
    <p:sldId id="278" r:id="rId34"/>
    <p:sldId id="279" r:id="rId35"/>
    <p:sldId id="280" r:id="rId36"/>
    <p:sldId id="330" r:id="rId37"/>
    <p:sldId id="281" r:id="rId38"/>
    <p:sldId id="282" r:id="rId39"/>
    <p:sldId id="378" r:id="rId40"/>
    <p:sldId id="375" r:id="rId41"/>
    <p:sldId id="377" r:id="rId42"/>
    <p:sldId id="376" r:id="rId43"/>
    <p:sldId id="379" r:id="rId44"/>
    <p:sldId id="283" r:id="rId45"/>
    <p:sldId id="284" r:id="rId46"/>
    <p:sldId id="331" r:id="rId47"/>
    <p:sldId id="285" r:id="rId48"/>
    <p:sldId id="286" r:id="rId49"/>
    <p:sldId id="380" r:id="rId50"/>
    <p:sldId id="381" r:id="rId51"/>
    <p:sldId id="382" r:id="rId52"/>
    <p:sldId id="383" r:id="rId53"/>
    <p:sldId id="384" r:id="rId54"/>
    <p:sldId id="335" r:id="rId55"/>
    <p:sldId id="287" r:id="rId56"/>
    <p:sldId id="288" r:id="rId57"/>
    <p:sldId id="332" r:id="rId58"/>
    <p:sldId id="289" r:id="rId59"/>
    <p:sldId id="290" r:id="rId60"/>
    <p:sldId id="390" r:id="rId61"/>
    <p:sldId id="386" r:id="rId62"/>
    <p:sldId id="387" r:id="rId63"/>
    <p:sldId id="388" r:id="rId64"/>
    <p:sldId id="389" r:id="rId65"/>
    <p:sldId id="385" r:id="rId66"/>
    <p:sldId id="391" r:id="rId67"/>
    <p:sldId id="392" r:id="rId68"/>
    <p:sldId id="393" r:id="rId69"/>
    <p:sldId id="394" r:id="rId70"/>
    <p:sldId id="291" r:id="rId71"/>
    <p:sldId id="292" r:id="rId72"/>
    <p:sldId id="333" r:id="rId73"/>
    <p:sldId id="293" r:id="rId74"/>
    <p:sldId id="294" r:id="rId75"/>
    <p:sldId id="319" r:id="rId76"/>
    <p:sldId id="320" r:id="rId77"/>
    <p:sldId id="334" r:id="rId78"/>
    <p:sldId id="321" r:id="rId79"/>
    <p:sldId id="322" r:id="rId80"/>
    <p:sldId id="336" r:id="rId81"/>
    <p:sldId id="352" r:id="rId82"/>
    <p:sldId id="353" r:id="rId83"/>
    <p:sldId id="354" r:id="rId84"/>
    <p:sldId id="367" r:id="rId85"/>
    <p:sldId id="356" r:id="rId86"/>
    <p:sldId id="346" r:id="rId87"/>
    <p:sldId id="337" r:id="rId88"/>
    <p:sldId id="338" r:id="rId89"/>
    <p:sldId id="368" r:id="rId90"/>
    <p:sldId id="340" r:id="rId91"/>
    <p:sldId id="341" r:id="rId92"/>
    <p:sldId id="342" r:id="rId93"/>
    <p:sldId id="343" r:id="rId94"/>
    <p:sldId id="369" r:id="rId95"/>
    <p:sldId id="345" r:id="rId96"/>
    <p:sldId id="357" r:id="rId97"/>
    <p:sldId id="358" r:id="rId9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67" autoAdjust="0"/>
    <p:restoredTop sz="94660"/>
  </p:normalViewPr>
  <p:slideViewPr>
    <p:cSldViewPr>
      <p:cViewPr varScale="1">
        <p:scale>
          <a:sx n="68" d="100"/>
          <a:sy n="68" d="100"/>
        </p:scale>
        <p:origin x="1304" y="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notesMaster" Target="notesMasters/notesMaster1.xml"/><Relationship Id="rId10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noProof="0"/>
              <a:t>Щракнете, за да редактирате стиловете на текста в образеца</a:t>
            </a:r>
          </a:p>
          <a:p>
            <a:pPr lvl="1"/>
            <a:r>
              <a:rPr lang="bg-BG" noProof="0"/>
              <a:t>Второ ниво</a:t>
            </a:r>
          </a:p>
          <a:p>
            <a:pPr lvl="2"/>
            <a:r>
              <a:rPr lang="bg-BG" noProof="0"/>
              <a:t>Трето ниво</a:t>
            </a:r>
          </a:p>
          <a:p>
            <a:pPr lvl="3"/>
            <a:r>
              <a:rPr lang="bg-BG" noProof="0"/>
              <a:t>Четвърто ниво</a:t>
            </a:r>
          </a:p>
          <a:p>
            <a:pPr lvl="4"/>
            <a:r>
              <a:rPr lang="bg-BG" noProof="0"/>
              <a:t>Пето ниво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D7C30C9C-0BA7-4BB6-8A34-6CCDCC05FB84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6491D78-54A9-46C6-A6B2-C13202BD38CD}" type="slidenum">
              <a:rPr lang="bg-BG" smtClean="0">
                <a:latin typeface="Times New Roman" pitchFamily="18" charset="0"/>
              </a:rPr>
              <a:pPr>
                <a:defRPr/>
              </a:pPr>
              <a:t>1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E3D259E-DBFA-4EBE-A29C-3B02FE91695C}" type="slidenum">
              <a:rPr lang="bg-BG" smtClean="0">
                <a:latin typeface="Times New Roman" pitchFamily="18" charset="0"/>
              </a:rPr>
              <a:pPr>
                <a:defRPr/>
              </a:pPr>
              <a:t>14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61B4A0-6EAF-4C19-9B36-D2F60DABBBC3}" type="slidenum">
              <a:rPr lang="bg-BG" smtClean="0">
                <a:latin typeface="Times New Roman" pitchFamily="18" charset="0"/>
              </a:rPr>
              <a:pPr>
                <a:defRPr/>
              </a:pPr>
              <a:t>15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87BD8EC-3761-4917-872F-00B23F18B6C8}" type="slidenum">
              <a:rPr lang="bg-BG" smtClean="0">
                <a:latin typeface="Times New Roman" pitchFamily="18" charset="0"/>
              </a:rPr>
              <a:pPr>
                <a:defRPr/>
              </a:pPr>
              <a:t>17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4C506C7-85AF-4107-8F88-11B33C35BA46}" type="slidenum">
              <a:rPr lang="bg-BG" smtClean="0">
                <a:latin typeface="Times New Roman" pitchFamily="18" charset="0"/>
              </a:rPr>
              <a:pPr>
                <a:defRPr/>
              </a:pPr>
              <a:t>18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4053BC-904D-4390-BC40-BA81CB3D15D8}" type="slidenum">
              <a:rPr lang="bg-BG" smtClean="0">
                <a:latin typeface="Times New Roman" pitchFamily="18" charset="0"/>
              </a:rPr>
              <a:pPr>
                <a:defRPr/>
              </a:pPr>
              <a:t>19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5CCC02-13BB-4F69-9FC5-3C352E15B08B}" type="slidenum">
              <a:rPr lang="bg-BG" smtClean="0">
                <a:latin typeface="Times New Roman" pitchFamily="18" charset="0"/>
              </a:rPr>
              <a:pPr>
                <a:defRPr/>
              </a:pPr>
              <a:t>20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396FBA-36E9-44EF-86BE-AC4952265899}" type="slidenum">
              <a:rPr lang="bg-BG" smtClean="0">
                <a:latin typeface="Times New Roman" pitchFamily="18" charset="0"/>
              </a:rPr>
              <a:pPr>
                <a:defRPr/>
              </a:pPr>
              <a:t>22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C2D3E4-D527-4EB7-97D5-F2B150F20FFE}" type="slidenum">
              <a:rPr lang="bg-BG" smtClean="0">
                <a:latin typeface="Times New Roman" pitchFamily="18" charset="0"/>
              </a:rPr>
              <a:pPr>
                <a:defRPr/>
              </a:pPr>
              <a:t>23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F370502-C234-4940-9DA1-D7BE594CBF0A}" type="slidenum">
              <a:rPr lang="bg-BG" smtClean="0">
                <a:latin typeface="Times New Roman" pitchFamily="18" charset="0"/>
              </a:rPr>
              <a:pPr>
                <a:defRPr/>
              </a:pPr>
              <a:t>24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2DDB322-07B5-430D-BE46-451AC34F26BB}" type="slidenum">
              <a:rPr lang="bg-BG" smtClean="0">
                <a:latin typeface="Times New Roman" pitchFamily="18" charset="0"/>
              </a:rPr>
              <a:pPr>
                <a:defRPr/>
              </a:pPr>
              <a:t>25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1C8C5A-AE34-4572-BEFA-ADC0A1CEE446}" type="slidenum">
              <a:rPr lang="bg-BG" smtClean="0">
                <a:latin typeface="Times New Roman" pitchFamily="18" charset="0"/>
              </a:rPr>
              <a:pPr>
                <a:defRPr/>
              </a:pPr>
              <a:t>4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4F214A-FF65-47FF-9C11-CA7100330869}" type="slidenum">
              <a:rPr lang="bg-BG" smtClean="0">
                <a:latin typeface="Times New Roman" pitchFamily="18" charset="0"/>
              </a:rPr>
              <a:pPr>
                <a:defRPr/>
              </a:pPr>
              <a:t>27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85CE0B7-9069-4E15-BB87-56BC4B7BC1B7}" type="slidenum">
              <a:rPr lang="bg-BG" smtClean="0">
                <a:latin typeface="Times New Roman" pitchFamily="18" charset="0"/>
              </a:rPr>
              <a:pPr>
                <a:defRPr/>
              </a:pPr>
              <a:t>28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0FCB61A-6A91-4087-809E-DFB3A3FFC47A}" type="slidenum">
              <a:rPr lang="bg-BG" smtClean="0">
                <a:latin typeface="Times New Roman" pitchFamily="18" charset="0"/>
              </a:rPr>
              <a:pPr>
                <a:defRPr/>
              </a:pPr>
              <a:t>29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191008-5D74-40D9-B9D0-674842AF1BF7}" type="slidenum">
              <a:rPr lang="bg-BG" smtClean="0">
                <a:latin typeface="Times New Roman" pitchFamily="18" charset="0"/>
              </a:rPr>
              <a:pPr>
                <a:defRPr/>
              </a:pPr>
              <a:t>30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85B9744-5570-4662-B743-1A8D5401F16D}" type="slidenum">
              <a:rPr lang="bg-BG" smtClean="0">
                <a:latin typeface="Times New Roman" pitchFamily="18" charset="0"/>
              </a:rPr>
              <a:pPr>
                <a:defRPr/>
              </a:pPr>
              <a:t>32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2366D5-C0B3-4700-9BE9-D2D7FBF75501}" type="slidenum">
              <a:rPr lang="bg-BG" smtClean="0">
                <a:latin typeface="Times New Roman" pitchFamily="18" charset="0"/>
              </a:rPr>
              <a:pPr>
                <a:defRPr/>
              </a:pPr>
              <a:t>33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904831-3E9B-43BC-829B-325BC790C662}" type="slidenum">
              <a:rPr lang="bg-BG" smtClean="0">
                <a:latin typeface="Times New Roman" pitchFamily="18" charset="0"/>
              </a:rPr>
              <a:pPr>
                <a:defRPr/>
              </a:pPr>
              <a:t>34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0A250C3-480F-4C02-B6FB-1977652A251D}" type="slidenum">
              <a:rPr lang="bg-BG" smtClean="0">
                <a:latin typeface="Times New Roman" pitchFamily="18" charset="0"/>
              </a:rPr>
              <a:pPr>
                <a:defRPr/>
              </a:pPr>
              <a:t>35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A3EDDD-1F12-454D-9ECC-8161F62DA96C}" type="slidenum">
              <a:rPr lang="bg-BG" smtClean="0">
                <a:latin typeface="Times New Roman" pitchFamily="18" charset="0"/>
              </a:rPr>
              <a:pPr>
                <a:defRPr/>
              </a:pPr>
              <a:t>37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B9AF854-FEDC-4B0F-BC3F-7FB486475DE2}" type="slidenum">
              <a:rPr lang="bg-BG" smtClean="0">
                <a:latin typeface="Times New Roman" pitchFamily="18" charset="0"/>
              </a:rPr>
              <a:pPr>
                <a:defRPr/>
              </a:pPr>
              <a:t>38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CE6E12-1A48-49B9-BDCC-8D9B4A8CD7C0}" type="slidenum">
              <a:rPr lang="bg-BG" smtClean="0">
                <a:latin typeface="Times New Roman" pitchFamily="18" charset="0"/>
              </a:rPr>
              <a:pPr>
                <a:defRPr/>
              </a:pPr>
              <a:t>5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904831-3E9B-43BC-829B-325BC790C662}" type="slidenum">
              <a:rPr lang="bg-BG" smtClean="0">
                <a:latin typeface="Times New Roman" pitchFamily="18" charset="0"/>
              </a:rPr>
              <a:pPr>
                <a:defRPr/>
              </a:pPr>
              <a:t>39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81089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0A250C3-480F-4C02-B6FB-1977652A251D}" type="slidenum">
              <a:rPr lang="bg-BG" smtClean="0">
                <a:latin typeface="Times New Roman" pitchFamily="18" charset="0"/>
              </a:rPr>
              <a:pPr>
                <a:defRPr/>
              </a:pPr>
              <a:t>40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75566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A3EDDD-1F12-454D-9ECC-8161F62DA96C}" type="slidenum">
              <a:rPr lang="bg-BG" smtClean="0">
                <a:latin typeface="Times New Roman" pitchFamily="18" charset="0"/>
              </a:rPr>
              <a:pPr>
                <a:defRPr/>
              </a:pPr>
              <a:t>42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85219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B9AF854-FEDC-4B0F-BC3F-7FB486475DE2}" type="slidenum">
              <a:rPr lang="bg-BG" smtClean="0">
                <a:latin typeface="Times New Roman" pitchFamily="18" charset="0"/>
              </a:rPr>
              <a:pPr>
                <a:defRPr/>
              </a:pPr>
              <a:t>43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93274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A2CD85E-F3B9-4046-B8A9-B5141AA2AECD}" type="slidenum">
              <a:rPr lang="bg-BG" smtClean="0">
                <a:latin typeface="Times New Roman" pitchFamily="18" charset="0"/>
              </a:rPr>
              <a:pPr>
                <a:defRPr/>
              </a:pPr>
              <a:t>44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D4E4047-9BB7-408F-8C3E-6D55B8BC9756}" type="slidenum">
              <a:rPr lang="bg-BG" smtClean="0">
                <a:latin typeface="Times New Roman" pitchFamily="18" charset="0"/>
              </a:rPr>
              <a:pPr>
                <a:defRPr/>
              </a:pPr>
              <a:t>45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8F56CD-E23D-4363-9F9C-3C223038988A}" type="slidenum">
              <a:rPr lang="bg-BG" smtClean="0">
                <a:latin typeface="Times New Roman" pitchFamily="18" charset="0"/>
              </a:rPr>
              <a:pPr>
                <a:defRPr/>
              </a:pPr>
              <a:t>47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7896DA-970A-4F1D-A2E0-FA2B0F7EC5E0}" type="slidenum">
              <a:rPr lang="bg-BG" smtClean="0">
                <a:latin typeface="Times New Roman" pitchFamily="18" charset="0"/>
              </a:rPr>
              <a:pPr>
                <a:defRPr/>
              </a:pPr>
              <a:t>48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A2CD85E-F3B9-4046-B8A9-B5141AA2AECD}" type="slidenum">
              <a:rPr lang="bg-BG" smtClean="0">
                <a:latin typeface="Times New Roman" pitchFamily="18" charset="0"/>
              </a:rPr>
              <a:pPr>
                <a:defRPr/>
              </a:pPr>
              <a:t>49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58028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D4E4047-9BB7-408F-8C3E-6D55B8BC9756}" type="slidenum">
              <a:rPr lang="bg-BG" smtClean="0">
                <a:latin typeface="Times New Roman" pitchFamily="18" charset="0"/>
              </a:rPr>
              <a:pPr>
                <a:defRPr/>
              </a:pPr>
              <a:t>50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120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9069027-21D0-468C-9881-692A7B7AEE88}" type="slidenum">
              <a:rPr lang="bg-BG" smtClean="0">
                <a:latin typeface="Times New Roman" pitchFamily="18" charset="0"/>
              </a:rPr>
              <a:pPr>
                <a:defRPr/>
              </a:pPr>
              <a:t>7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E8F56CD-E23D-4363-9F9C-3C223038988A}" type="slidenum">
              <a:rPr lang="bg-BG" smtClean="0">
                <a:latin typeface="Times New Roman" pitchFamily="18" charset="0"/>
              </a:rPr>
              <a:pPr>
                <a:defRPr/>
              </a:pPr>
              <a:t>52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15955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7896DA-970A-4F1D-A2E0-FA2B0F7EC5E0}" type="slidenum">
              <a:rPr lang="bg-BG" smtClean="0">
                <a:latin typeface="Times New Roman" pitchFamily="18" charset="0"/>
              </a:rPr>
              <a:pPr>
                <a:defRPr/>
              </a:pPr>
              <a:t>53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5609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7BEA8F-5764-4A72-B64E-84A754792CD7}" type="slidenum">
              <a:rPr lang="bg-BG" smtClean="0">
                <a:latin typeface="Times New Roman" pitchFamily="18" charset="0"/>
              </a:rPr>
              <a:pPr>
                <a:defRPr/>
              </a:pPr>
              <a:t>55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7C868B6-28C2-474E-8CB1-CBB0EB0CD2BD}" type="slidenum">
              <a:rPr lang="bg-BG" smtClean="0">
                <a:latin typeface="Times New Roman" pitchFamily="18" charset="0"/>
              </a:rPr>
              <a:pPr>
                <a:defRPr/>
              </a:pPr>
              <a:t>56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0B0CBA-C44C-4035-A68E-2B0A07333C63}" type="slidenum">
              <a:rPr lang="bg-BG" smtClean="0">
                <a:latin typeface="Times New Roman" pitchFamily="18" charset="0"/>
              </a:rPr>
              <a:pPr>
                <a:defRPr/>
              </a:pPr>
              <a:t>58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2C961F-98AB-49E9-BE62-77FD9FB36DD5}" type="slidenum">
              <a:rPr lang="bg-BG" smtClean="0">
                <a:latin typeface="Times New Roman" pitchFamily="18" charset="0"/>
              </a:rPr>
              <a:pPr>
                <a:defRPr/>
              </a:pPr>
              <a:t>59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7BEA8F-5764-4A72-B64E-84A754792CD7}" type="slidenum">
              <a:rPr lang="bg-BG" smtClean="0">
                <a:latin typeface="Times New Roman" pitchFamily="18" charset="0"/>
              </a:rPr>
              <a:pPr>
                <a:defRPr/>
              </a:pPr>
              <a:t>60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69937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7C868B6-28C2-474E-8CB1-CBB0EB0CD2BD}" type="slidenum">
              <a:rPr lang="bg-BG" smtClean="0">
                <a:latin typeface="Times New Roman" pitchFamily="18" charset="0"/>
              </a:rPr>
              <a:pPr>
                <a:defRPr/>
              </a:pPr>
              <a:t>61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5773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0B0CBA-C44C-4035-A68E-2B0A07333C63}" type="slidenum">
              <a:rPr lang="bg-BG" smtClean="0">
                <a:latin typeface="Times New Roman" pitchFamily="18" charset="0"/>
              </a:rPr>
              <a:pPr>
                <a:defRPr/>
              </a:pPr>
              <a:t>63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642686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2C961F-98AB-49E9-BE62-77FD9FB36DD5}" type="slidenum">
              <a:rPr lang="bg-BG" smtClean="0">
                <a:latin typeface="Times New Roman" pitchFamily="18" charset="0"/>
              </a:rPr>
              <a:pPr>
                <a:defRPr/>
              </a:pPr>
              <a:t>64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332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3ABCFCA-A8B4-48DE-AA17-E3E7E42CE03E}" type="slidenum">
              <a:rPr lang="bg-BG" smtClean="0">
                <a:latin typeface="Times New Roman" pitchFamily="18" charset="0"/>
              </a:rPr>
              <a:pPr>
                <a:defRPr/>
              </a:pPr>
              <a:t>8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7BEA8F-5764-4A72-B64E-84A754792CD7}" type="slidenum">
              <a:rPr lang="bg-BG" smtClean="0">
                <a:latin typeface="Times New Roman" pitchFamily="18" charset="0"/>
              </a:rPr>
              <a:pPr>
                <a:defRPr/>
              </a:pPr>
              <a:t>65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538808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7C868B6-28C2-474E-8CB1-CBB0EB0CD2BD}" type="slidenum">
              <a:rPr lang="bg-BG" smtClean="0">
                <a:latin typeface="Times New Roman" pitchFamily="18" charset="0"/>
              </a:rPr>
              <a:pPr>
                <a:defRPr/>
              </a:pPr>
              <a:t>66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612860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0B0CBA-C44C-4035-A68E-2B0A07333C63}" type="slidenum">
              <a:rPr lang="bg-BG" smtClean="0">
                <a:latin typeface="Times New Roman" pitchFamily="18" charset="0"/>
              </a:rPr>
              <a:pPr>
                <a:defRPr/>
              </a:pPr>
              <a:t>68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639121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2C961F-98AB-49E9-BE62-77FD9FB36DD5}" type="slidenum">
              <a:rPr lang="bg-BG" smtClean="0">
                <a:latin typeface="Times New Roman" pitchFamily="18" charset="0"/>
              </a:rPr>
              <a:pPr>
                <a:defRPr/>
              </a:pPr>
              <a:t>69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101444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BB1EC6-F60E-4DC8-9B30-EADFE2CF92BA}" type="slidenum">
              <a:rPr lang="bg-BG" smtClean="0">
                <a:latin typeface="Times New Roman" pitchFamily="18" charset="0"/>
              </a:rPr>
              <a:pPr>
                <a:defRPr/>
              </a:pPr>
              <a:t>70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D33BA6-1065-4C89-AE1F-C935B9380201}" type="slidenum">
              <a:rPr lang="bg-BG" smtClean="0">
                <a:latin typeface="Times New Roman" pitchFamily="18" charset="0"/>
              </a:rPr>
              <a:pPr>
                <a:defRPr/>
              </a:pPr>
              <a:t>71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DE07AC-001E-429A-B3CB-CA7EF678036F}" type="slidenum">
              <a:rPr lang="bg-BG" smtClean="0">
                <a:latin typeface="Times New Roman" pitchFamily="18" charset="0"/>
              </a:rPr>
              <a:pPr>
                <a:defRPr/>
              </a:pPr>
              <a:t>73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FB19FAD-91F6-40CC-94B5-8A7AA7D38142}" type="slidenum">
              <a:rPr lang="bg-BG" smtClean="0">
                <a:latin typeface="Times New Roman" pitchFamily="18" charset="0"/>
              </a:rPr>
              <a:pPr>
                <a:defRPr/>
              </a:pPr>
              <a:t>74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604C233-0A8A-4C21-B445-E198593E7958}" type="slidenum">
              <a:rPr lang="bg-BG" smtClean="0">
                <a:latin typeface="Times New Roman" pitchFamily="18" charset="0"/>
              </a:rPr>
              <a:pPr>
                <a:defRPr/>
              </a:pPr>
              <a:t>75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E4914CC-EA3E-4560-A2C3-490832076D06}" type="slidenum">
              <a:rPr lang="bg-BG" smtClean="0">
                <a:latin typeface="Times New Roman" pitchFamily="18" charset="0"/>
              </a:rPr>
              <a:pPr>
                <a:defRPr/>
              </a:pPr>
              <a:t>76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366257-6BAB-4967-A0E7-73540562BA3F}" type="slidenum">
              <a:rPr lang="bg-BG" smtClean="0">
                <a:latin typeface="Times New Roman" pitchFamily="18" charset="0"/>
              </a:rPr>
              <a:pPr>
                <a:defRPr/>
              </a:pPr>
              <a:t>9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49CA2BF-175B-431B-8AB2-18F47DDA4D40}" type="slidenum">
              <a:rPr lang="bg-BG" smtClean="0">
                <a:latin typeface="Times New Roman" pitchFamily="18" charset="0"/>
              </a:rPr>
              <a:pPr>
                <a:defRPr/>
              </a:pPr>
              <a:t>78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92924A-09D9-476B-8F43-38F27642167B}" type="slidenum">
              <a:rPr lang="bg-BG" smtClean="0">
                <a:latin typeface="Times New Roman" pitchFamily="18" charset="0"/>
              </a:rPr>
              <a:pPr>
                <a:defRPr/>
              </a:pPr>
              <a:t>79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42C5707-BAC7-4A34-8D07-9D206D9B7F88}" type="slidenum">
              <a:rPr lang="bg-BG" smtClean="0">
                <a:latin typeface="Times New Roman" pitchFamily="18" charset="0"/>
              </a:rPr>
              <a:pPr>
                <a:defRPr/>
              </a:pPr>
              <a:t>81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6DEF2E-6E3E-4C50-8AC7-B226FFA1F9F8}" type="slidenum">
              <a:rPr lang="bg-BG" smtClean="0">
                <a:latin typeface="Times New Roman" pitchFamily="18" charset="0"/>
              </a:rPr>
              <a:pPr>
                <a:defRPr/>
              </a:pPr>
              <a:t>82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C3EA6C-D08B-4457-A29F-A2DF86F4C072}" type="slidenum">
              <a:rPr lang="bg-BG" smtClean="0">
                <a:latin typeface="Times New Roman" pitchFamily="18" charset="0"/>
              </a:rPr>
              <a:pPr>
                <a:defRPr/>
              </a:pPr>
              <a:t>84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0225E8E-6D0D-4033-AF8C-CA93E06A141B}" type="slidenum">
              <a:rPr lang="bg-BG" smtClean="0">
                <a:latin typeface="Times New Roman" pitchFamily="18" charset="0"/>
              </a:rPr>
              <a:pPr>
                <a:defRPr/>
              </a:pPr>
              <a:t>85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9030613-B2BF-47F3-85DA-F2A730FBA071}" type="slidenum">
              <a:rPr lang="bg-BG" smtClean="0">
                <a:latin typeface="Times New Roman" pitchFamily="18" charset="0"/>
              </a:rPr>
              <a:pPr>
                <a:defRPr/>
              </a:pPr>
              <a:t>86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13EA9D1-5AC0-4E43-9A9A-78D714B16F21}" type="slidenum">
              <a:rPr lang="bg-BG" smtClean="0">
                <a:latin typeface="Times New Roman" pitchFamily="18" charset="0"/>
              </a:rPr>
              <a:pPr>
                <a:defRPr/>
              </a:pPr>
              <a:t>87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867EA56-74B4-4FEA-A3FA-3269FAEE3BD3}" type="slidenum">
              <a:rPr lang="bg-BG" smtClean="0">
                <a:latin typeface="Times New Roman" pitchFamily="18" charset="0"/>
              </a:rPr>
              <a:pPr>
                <a:defRPr/>
              </a:pPr>
              <a:t>89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29053E-F13A-4019-8011-0A5E764AB6F5}" type="slidenum">
              <a:rPr lang="bg-BG" smtClean="0">
                <a:latin typeface="Times New Roman" pitchFamily="18" charset="0"/>
              </a:rPr>
              <a:pPr>
                <a:defRPr/>
              </a:pPr>
              <a:t>90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62B0242-36EF-4D46-8E2F-8248A3AEC590}" type="slidenum">
              <a:rPr lang="bg-BG" smtClean="0">
                <a:latin typeface="Times New Roman" pitchFamily="18" charset="0"/>
              </a:rPr>
              <a:pPr>
                <a:defRPr/>
              </a:pPr>
              <a:t>10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DB3091B-5782-4DA7-A2AD-6D48A3AFFE12}" type="slidenum">
              <a:rPr lang="bg-BG" smtClean="0">
                <a:latin typeface="Times New Roman" pitchFamily="18" charset="0"/>
              </a:rPr>
              <a:pPr>
                <a:defRPr/>
              </a:pPr>
              <a:t>91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E30EEA7-2976-4487-8AAA-AA3D0BCE973B}" type="slidenum">
              <a:rPr lang="bg-BG" smtClean="0">
                <a:latin typeface="Times New Roman" pitchFamily="18" charset="0"/>
              </a:rPr>
              <a:pPr>
                <a:defRPr/>
              </a:pPr>
              <a:t>92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12080AF-92AA-4427-A4D8-06ED4B15B11E}" type="slidenum">
              <a:rPr lang="bg-BG" smtClean="0">
                <a:latin typeface="Times New Roman" pitchFamily="18" charset="0"/>
              </a:rPr>
              <a:pPr>
                <a:defRPr/>
              </a:pPr>
              <a:t>94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85E971-F098-4E1A-A328-96E4671A51E6}" type="slidenum">
              <a:rPr lang="bg-BG" smtClean="0">
                <a:latin typeface="Times New Roman" pitchFamily="18" charset="0"/>
              </a:rPr>
              <a:pPr>
                <a:defRPr/>
              </a:pPr>
              <a:t>95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A93A9B-4710-4882-B14B-4A342CA422B6}" type="slidenum">
              <a:rPr lang="bg-BG" smtClean="0">
                <a:latin typeface="Times New Roman" pitchFamily="18" charset="0"/>
              </a:rPr>
              <a:pPr>
                <a:defRPr/>
              </a:pPr>
              <a:t>12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3B0464A-B2FB-40BC-9F46-877A59851E7A}" type="slidenum">
              <a:rPr lang="bg-BG" smtClean="0">
                <a:latin typeface="Times New Roman" pitchFamily="18" charset="0"/>
              </a:rPr>
              <a:pPr>
                <a:defRPr/>
              </a:pPr>
              <a:t>13</a:t>
            </a:fld>
            <a:endParaRPr lang="bg-BG">
              <a:latin typeface="Times New Roman" pitchFamily="18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bg-BG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CBA36-EEC9-4500-BEB9-C32F80F2949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A0EB8-E850-4DFC-843D-7D1FB7A4BE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7D013-D288-4A4E-A899-CB0541E9745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ADE76E-0316-4AA8-9CCB-1AF4E9E93EB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2BE77-7F9A-46D5-AB90-9A67233786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F7B68-7B0F-4FEF-BB7A-368B444DD7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5DDE3A-0A79-4287-8184-F9FC00DE0EC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AB33DE-38B2-4D25-811E-B5BFF4D8A4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47203-3036-41E2-B410-CA8C5068AD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97750-AA1F-4813-82E6-F040859E4D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24F2E-876D-44F7-92BD-48F4721FB0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11B4C09B-9340-469C-92D5-143BC86034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gif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2.xml"/><Relationship Id="rId5" Type="http://schemas.openxmlformats.org/officeDocument/2006/relationships/slide" Target="slide12.xml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2.xml"/><Relationship Id="rId5" Type="http://schemas.openxmlformats.org/officeDocument/2006/relationships/slide" Target="slide17.xml"/><Relationship Id="rId4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2.xml"/><Relationship Id="rId5" Type="http://schemas.openxmlformats.org/officeDocument/2006/relationships/slide" Target="slide22.xml"/><Relationship Id="rId4" Type="http://schemas.openxmlformats.org/officeDocument/2006/relationships/slide" Target="slide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2.xml"/><Relationship Id="rId5" Type="http://schemas.openxmlformats.org/officeDocument/2006/relationships/slide" Target="slide27.xml"/><Relationship Id="rId4" Type="http://schemas.openxmlformats.org/officeDocument/2006/relationships/slide" Target="slide2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2.xml"/><Relationship Id="rId5" Type="http://schemas.openxmlformats.org/officeDocument/2006/relationships/slide" Target="slide32.xml"/><Relationship Id="rId4" Type="http://schemas.openxmlformats.org/officeDocument/2006/relationships/slide" Target="slide3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2.xml"/><Relationship Id="rId5" Type="http://schemas.openxmlformats.org/officeDocument/2006/relationships/slide" Target="slide37.xml"/><Relationship Id="rId4" Type="http://schemas.openxmlformats.org/officeDocument/2006/relationships/slide" Target="slide3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7" Type="http://schemas.openxmlformats.org/officeDocument/2006/relationships/slide" Target="slide72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2.xml"/><Relationship Id="rId5" Type="http://schemas.openxmlformats.org/officeDocument/2006/relationships/slide" Target="slide36.xml"/><Relationship Id="rId4" Type="http://schemas.openxmlformats.org/officeDocument/2006/relationships/slide" Target="slide4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2.xml"/><Relationship Id="rId5" Type="http://schemas.openxmlformats.org/officeDocument/2006/relationships/slide" Target="slide47.xml"/><Relationship Id="rId4" Type="http://schemas.openxmlformats.org/officeDocument/2006/relationships/slide" Target="slide46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2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2.xml"/><Relationship Id="rId5" Type="http://schemas.openxmlformats.org/officeDocument/2006/relationships/slide" Target="slide52.xml"/><Relationship Id="rId4" Type="http://schemas.openxmlformats.org/officeDocument/2006/relationships/slide" Target="slide5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2.xml"/><Relationship Id="rId5" Type="http://schemas.openxmlformats.org/officeDocument/2006/relationships/slide" Target="slide58.xml"/><Relationship Id="rId4" Type="http://schemas.openxmlformats.org/officeDocument/2006/relationships/slide" Target="slide5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2.xml"/><Relationship Id="rId5" Type="http://schemas.openxmlformats.org/officeDocument/2006/relationships/slide" Target="slide63.xml"/><Relationship Id="rId4" Type="http://schemas.openxmlformats.org/officeDocument/2006/relationships/slide" Target="slide6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2.xml"/><Relationship Id="rId5" Type="http://schemas.openxmlformats.org/officeDocument/2006/relationships/slide" Target="slide68.xml"/><Relationship Id="rId4" Type="http://schemas.openxmlformats.org/officeDocument/2006/relationships/slide" Target="slide67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Relationship Id="rId5" Type="http://schemas.openxmlformats.org/officeDocument/2006/relationships/slide" Target="slide73.xml"/><Relationship Id="rId4" Type="http://schemas.openxmlformats.org/officeDocument/2006/relationships/slide" Target="slide7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2.xml"/><Relationship Id="rId5" Type="http://schemas.openxmlformats.org/officeDocument/2006/relationships/slide" Target="slide78.xml"/><Relationship Id="rId4" Type="http://schemas.openxmlformats.org/officeDocument/2006/relationships/slide" Target="slide77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2.xml"/><Relationship Id="rId5" Type="http://schemas.openxmlformats.org/officeDocument/2006/relationships/slide" Target="slide84.xml"/><Relationship Id="rId4" Type="http://schemas.openxmlformats.org/officeDocument/2006/relationships/slide" Target="slide83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2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2.xml"/><Relationship Id="rId5" Type="http://schemas.openxmlformats.org/officeDocument/2006/relationships/slide" Target="slide89.xml"/><Relationship Id="rId4" Type="http://schemas.openxmlformats.org/officeDocument/2006/relationships/slide" Target="slide88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2.xml"/><Relationship Id="rId5" Type="http://schemas.openxmlformats.org/officeDocument/2006/relationships/slide" Target="slide94.xml"/><Relationship Id="rId4" Type="http://schemas.openxmlformats.org/officeDocument/2006/relationships/slide" Target="slide93.xm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2.xml"/></Relationships>
</file>

<file path=ppt/slides/_rels/slide95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6" descr="ag00317_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23150" y="4648200"/>
            <a:ext cx="17208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17" descr="ag00315_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876800"/>
            <a:ext cx="1754188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WordArt 5"/>
          <p:cNvSpPr>
            <a:spLocks noChangeArrowheads="1" noChangeShapeType="1" noTextEdit="1"/>
          </p:cNvSpPr>
          <p:nvPr/>
        </p:nvSpPr>
        <p:spPr bwMode="auto">
          <a:xfrm>
            <a:off x="971550" y="333375"/>
            <a:ext cx="6913563" cy="3240088"/>
          </a:xfrm>
          <a:prstGeom prst="rect">
            <a:avLst/>
          </a:prstGeom>
        </p:spPr>
        <p:txBody>
          <a:bodyPr wrap="none" fromWordArt="1">
            <a:prstTxWarp prst="textArchUpPour">
              <a:avLst>
                <a:gd name="adj1" fmla="val 10766764"/>
                <a:gd name="adj2" fmla="val 76759"/>
              </a:avLst>
            </a:prstTxWarp>
          </a:bodyPr>
          <a:lstStyle/>
          <a:p>
            <a:pPr algn="ctr"/>
            <a:r>
              <a:rPr lang="bg-BG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990099"/>
                    </a:gs>
                  </a:gsLst>
                  <a:lin ang="5400000" scaled="1"/>
                </a:gradFill>
                <a:latin typeface="Arial Black"/>
              </a:rPr>
              <a:t>стани богат</a:t>
            </a:r>
          </a:p>
        </p:txBody>
      </p:sp>
      <p:sp>
        <p:nvSpPr>
          <p:cNvPr id="5126" name="WordArt 6"/>
          <p:cNvSpPr>
            <a:spLocks noChangeArrowheads="1" noChangeShapeType="1" noTextEdit="1"/>
          </p:cNvSpPr>
          <p:nvPr/>
        </p:nvSpPr>
        <p:spPr bwMode="auto">
          <a:xfrm>
            <a:off x="1116013" y="2636838"/>
            <a:ext cx="6624637" cy="3384550"/>
          </a:xfrm>
          <a:prstGeom prst="rect">
            <a:avLst/>
          </a:prstGeom>
        </p:spPr>
        <p:txBody>
          <a:bodyPr wrap="none" fromWordArt="1">
            <a:prstTxWarp prst="textArchDownPour">
              <a:avLst>
                <a:gd name="adj1" fmla="val 21403768"/>
                <a:gd name="adj2" fmla="val 82583"/>
              </a:avLst>
            </a:prstTxWarp>
          </a:bodyPr>
          <a:lstStyle/>
          <a:p>
            <a:pPr algn="ctr"/>
            <a:r>
              <a:rPr lang="bg-BG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800080"/>
                    </a:gs>
                    <a:gs pos="100000">
                      <a:srgbClr val="6600FF"/>
                    </a:gs>
                  </a:gsLst>
                  <a:lin ang="5400000" scaled="1"/>
                </a:gradFill>
                <a:latin typeface="Arial Black"/>
              </a:rPr>
              <a:t>със знания</a:t>
            </a:r>
          </a:p>
        </p:txBody>
      </p:sp>
      <p:sp>
        <p:nvSpPr>
          <p:cNvPr id="10" name="WordArt 7"/>
          <p:cNvSpPr>
            <a:spLocks noChangeArrowheads="1" noChangeShapeType="1" noTextEdit="1"/>
          </p:cNvSpPr>
          <p:nvPr/>
        </p:nvSpPr>
        <p:spPr bwMode="auto">
          <a:xfrm>
            <a:off x="179388" y="2636838"/>
            <a:ext cx="8713787" cy="12239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bg-BG" sz="3600" kern="10">
                <a:ln w="12700">
                  <a:solidFill>
                    <a:srgbClr val="80008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 Black"/>
              </a:rPr>
              <a:t>СТАНИ ОТЛИЧНИК</a:t>
            </a:r>
          </a:p>
        </p:txBody>
      </p:sp>
    </p:spTree>
  </p:cSld>
  <p:clrMapOvr>
    <a:masterClrMapping/>
  </p:clrMapOvr>
  <p:transition>
    <p:fade thruBlk="1"/>
    <p:sndAc>
      <p:stSnd>
        <p:snd r:embed="rId3" name="stin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</p:spPr>
        <p:txBody>
          <a:bodyPr/>
          <a:lstStyle/>
          <a:p>
            <a:r>
              <a:rPr lang="bg-BG" sz="3200" b="1" dirty="0">
                <a:solidFill>
                  <a:srgbClr val="FF0000"/>
                </a:solidFill>
              </a:rPr>
              <a:t>В текста преобладават:</a:t>
            </a:r>
            <a:endParaRPr lang="en-US" sz="32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786063"/>
            <a:ext cx="7620000" cy="4071937"/>
          </a:xfrm>
        </p:spPr>
        <p:txBody>
          <a:bodyPr/>
          <a:lstStyle/>
          <a:p>
            <a:pPr eaLnBrk="1" hangingPunct="1">
              <a:spcBef>
                <a:spcPts val="3000"/>
              </a:spcBef>
              <a:buFontTx/>
              <a:buNone/>
              <a:defRPr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A</a:t>
            </a:r>
            <a:r>
              <a:rPr lang="bg-BG" dirty="0">
                <a:solidFill>
                  <a:schemeClr val="accent3"/>
                </a:solidFill>
              </a:rPr>
              <a:t> </a:t>
            </a:r>
            <a:r>
              <a:rPr lang="bg-BG" dirty="0">
                <a:solidFill>
                  <a:schemeClr val="accent3"/>
                </a:solidFill>
                <a:hlinkClick r:id="rId4" action="ppaction://hlinksldjump"/>
              </a:rPr>
              <a:t>архаизми</a:t>
            </a:r>
            <a:endParaRPr lang="en-US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spcBef>
                <a:spcPts val="30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Б</a:t>
            </a:r>
            <a:r>
              <a:rPr lang="bg-BG" sz="5400" dirty="0">
                <a:solidFill>
                  <a:schemeClr val="accent3"/>
                </a:solidFill>
              </a:rPr>
              <a:t> </a:t>
            </a:r>
            <a:r>
              <a:rPr lang="bg-BG" dirty="0">
                <a:solidFill>
                  <a:schemeClr val="accent3"/>
                </a:solidFill>
                <a:hlinkClick r:id="rId5" action="ppaction://hlinksldjump"/>
              </a:rPr>
              <a:t>метафори</a:t>
            </a:r>
            <a:endParaRPr lang="en-US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spcBef>
                <a:spcPts val="30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В</a:t>
            </a: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dirty="0">
                <a:solidFill>
                  <a:schemeClr val="accent3"/>
                </a:solidFill>
                <a:hlinkClick r:id="rId4" action="ppaction://hlinksldjump"/>
              </a:rPr>
              <a:t>неологизми</a:t>
            </a:r>
            <a:endParaRPr lang="en-US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spcBef>
                <a:spcPts val="30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Г</a:t>
            </a:r>
            <a:r>
              <a:rPr lang="bg-BG" sz="5400" dirty="0">
                <a:solidFill>
                  <a:schemeClr val="accent3"/>
                </a:solidFill>
              </a:rPr>
              <a:t> </a:t>
            </a:r>
            <a:r>
              <a:rPr lang="bg-BG" dirty="0" err="1">
                <a:solidFill>
                  <a:schemeClr val="accent3"/>
                </a:solidFill>
                <a:hlinkClick r:id="rId4" action="ppaction://hlinksldjump"/>
              </a:rPr>
              <a:t>фразеологизми</a:t>
            </a:r>
            <a:endParaRPr lang="en-US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230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2308" name="AutoShape 2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2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bg-BG" sz="8000">
                <a:solidFill>
                  <a:schemeClr val="bg1"/>
                </a:solidFill>
              </a:rPr>
              <a:t>Грешен отговор</a:t>
            </a:r>
            <a:endParaRPr lang="en-US" sz="8000">
              <a:solidFill>
                <a:schemeClr val="bg1"/>
              </a:solidFill>
            </a:endParaRP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3318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4356100" y="5013325"/>
            <a:ext cx="1042988" cy="1042988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pic>
        <p:nvPicPr>
          <p:cNvPr id="13319" name="Picture 16" descr="ag00317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3150" y="4648200"/>
            <a:ext cx="17208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6"/>
          <p:cNvSpPr>
            <a:spLocks noChangeArrowheads="1"/>
          </p:cNvSpPr>
          <p:nvPr/>
        </p:nvSpPr>
        <p:spPr bwMode="auto">
          <a:xfrm>
            <a:off x="53975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4339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268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5">
              <a:lumMod val="75000"/>
            </a:schemeClr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sp>
        <p:nvSpPr>
          <p:cNvPr id="14341" name="AutoShape 4"/>
          <p:cNvSpPr>
            <a:spLocks noChangeArrowheads="1"/>
          </p:cNvSpPr>
          <p:nvPr/>
        </p:nvSpPr>
        <p:spPr bwMode="auto">
          <a:xfrm>
            <a:off x="539750" y="27813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4342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4343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4344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</p:spPr>
        <p:txBody>
          <a:bodyPr/>
          <a:lstStyle/>
          <a:p>
            <a:r>
              <a:rPr lang="bg-BG" sz="3200" b="1" dirty="0">
                <a:solidFill>
                  <a:srgbClr val="FF0000"/>
                </a:solidFill>
              </a:rPr>
              <a:t>В текста преобладават:</a:t>
            </a:r>
            <a:endParaRPr lang="ru-RU" sz="3200" b="1" i="1" dirty="0">
              <a:solidFill>
                <a:srgbClr val="FF0000"/>
              </a:solidFill>
              <a:latin typeface="Century Gothic" pitchFamily="34" charset="0"/>
            </a:endParaRPr>
          </a:p>
        </p:txBody>
      </p:sp>
      <p:sp>
        <p:nvSpPr>
          <p:cNvPr id="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714375" y="2714625"/>
            <a:ext cx="8286750" cy="3914775"/>
          </a:xfrm>
        </p:spPr>
        <p:txBody>
          <a:bodyPr/>
          <a:lstStyle/>
          <a:p>
            <a:pPr eaLnBrk="1" hangingPunct="1">
              <a:spcBef>
                <a:spcPts val="3600"/>
              </a:spcBef>
              <a:buFontTx/>
              <a:buNone/>
              <a:defRPr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bg-BG" sz="3600" dirty="0">
                <a:solidFill>
                  <a:schemeClr val="accent3"/>
                </a:solidFill>
              </a:rPr>
              <a:t>архаизми</a:t>
            </a:r>
            <a:endParaRPr lang="en-US" sz="3600" dirty="0">
              <a:solidFill>
                <a:schemeClr val="accent3"/>
              </a:solidFill>
              <a:latin typeface="Arial" charset="0"/>
            </a:endParaRPr>
          </a:p>
          <a:p>
            <a:pPr eaLnBrk="1" hangingPunct="1">
              <a:spcBef>
                <a:spcPts val="36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pitchFamily="34" charset="0"/>
                <a:cs typeface="Arial" pitchFamily="34" charset="0"/>
              </a:rPr>
              <a:t>Б</a:t>
            </a:r>
            <a:r>
              <a:rPr lang="en-US" sz="3600" b="1" baseline="10000" dirty="0">
                <a:solidFill>
                  <a:srgbClr val="FF9900"/>
                </a:solidFill>
              </a:rPr>
              <a:t> </a:t>
            </a:r>
            <a:r>
              <a:rPr lang="en-US" sz="3600" dirty="0"/>
              <a:t> </a:t>
            </a:r>
            <a:r>
              <a:rPr lang="bg-BG" sz="3600" dirty="0">
                <a:solidFill>
                  <a:schemeClr val="accent3"/>
                </a:solidFill>
              </a:rPr>
              <a:t>метафори</a:t>
            </a:r>
          </a:p>
          <a:p>
            <a:pPr eaLnBrk="1" hangingPunct="1">
              <a:spcBef>
                <a:spcPts val="36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В</a:t>
            </a: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3600" dirty="0">
                <a:solidFill>
                  <a:schemeClr val="accent3"/>
                </a:solidFill>
              </a:rPr>
              <a:t>неологизми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spcBef>
                <a:spcPts val="36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Г</a:t>
            </a: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3600" dirty="0" err="1">
                <a:solidFill>
                  <a:schemeClr val="accent3"/>
                </a:solidFill>
              </a:rPr>
              <a:t>фразеологизми</a:t>
            </a:r>
            <a:endParaRPr lang="en-US" sz="3600" dirty="0">
              <a:solidFill>
                <a:schemeClr val="accent3"/>
              </a:solidFill>
              <a:latin typeface="Arial" charset="0"/>
            </a:endParaRPr>
          </a:p>
        </p:txBody>
      </p:sp>
      <p:sp>
        <p:nvSpPr>
          <p:cNvPr id="14346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4347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4348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4349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4350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4351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4352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4353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4354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4355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bg-BG" sz="8000">
                <a:solidFill>
                  <a:srgbClr val="FF0000"/>
                </a:solidFill>
                <a:latin typeface="Arial" charset="0"/>
              </a:rPr>
              <a:t>2 т.</a:t>
            </a:r>
            <a:endParaRPr lang="en-US" sz="80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bg-BG" sz="8000" dirty="0">
                <a:solidFill>
                  <a:srgbClr val="FF0000"/>
                </a:solidFill>
                <a:latin typeface="Arial" charset="0"/>
              </a:rPr>
              <a:t>Въпрос 3</a:t>
            </a:r>
            <a:endParaRPr lang="en-US" sz="8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741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741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</p:spPr>
        <p:txBody>
          <a:bodyPr/>
          <a:lstStyle/>
          <a:p>
            <a:pPr eaLnBrk="1" hangingPunct="1"/>
            <a:r>
              <a:rPr lang="bg-BG" sz="3200" b="1" dirty="0">
                <a:solidFill>
                  <a:srgbClr val="FF0000"/>
                </a:solidFill>
              </a:rPr>
              <a:t>В цитирания текст преобладават:</a:t>
            </a:r>
            <a:br>
              <a:rPr lang="bg-BG" sz="3600" dirty="0">
                <a:solidFill>
                  <a:srgbClr val="FF0000"/>
                </a:solidFill>
              </a:rPr>
            </a:br>
            <a:endParaRPr lang="en-US" sz="36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452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762000" y="2743199"/>
            <a:ext cx="8072438" cy="3962400"/>
          </a:xfrm>
        </p:spPr>
        <p:txBody>
          <a:bodyPr/>
          <a:lstStyle/>
          <a:p>
            <a:pPr eaLnBrk="1" hangingPunct="1">
              <a:spcBef>
                <a:spcPts val="1200"/>
              </a:spcBef>
              <a:buFontTx/>
              <a:buNone/>
              <a:defRPr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bg-BG" sz="2800" dirty="0">
                <a:solidFill>
                  <a:schemeClr val="accent3"/>
                </a:solidFill>
                <a:hlinkClick r:id="rId4" action="ppaction://hlinksldjump"/>
              </a:rPr>
              <a:t>повествование</a:t>
            </a:r>
            <a:endParaRPr lang="bg-BG" sz="2800" dirty="0">
              <a:solidFill>
                <a:schemeClr val="accent3"/>
              </a:solidFill>
            </a:endParaRPr>
          </a:p>
          <a:p>
            <a:pPr eaLnBrk="1" hangingPunct="1">
              <a:spcBef>
                <a:spcPts val="1200"/>
              </a:spcBef>
              <a:buFontTx/>
              <a:buNone/>
              <a:defRPr/>
            </a:pPr>
            <a:endParaRPr lang="en-US" sz="2800" dirty="0">
              <a:solidFill>
                <a:schemeClr val="accent3"/>
              </a:solidFill>
              <a:latin typeface="Arial" charset="0"/>
            </a:endParaRPr>
          </a:p>
          <a:p>
            <a:pPr eaLnBrk="1" hangingPunct="1">
              <a:spcBef>
                <a:spcPts val="12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Б</a:t>
            </a:r>
            <a:r>
              <a:rPr lang="bg-BG" sz="2800" dirty="0">
                <a:solidFill>
                  <a:schemeClr val="accent3"/>
                </a:solidFill>
              </a:rPr>
              <a:t> </a:t>
            </a:r>
            <a:r>
              <a:rPr lang="bg-BG" sz="2800" dirty="0">
                <a:solidFill>
                  <a:schemeClr val="accent3"/>
                </a:solidFill>
                <a:hlinkClick r:id="rId5" action="ppaction://hlinksldjump"/>
              </a:rPr>
              <a:t>описание</a:t>
            </a:r>
            <a:endParaRPr lang="en-US" sz="2800" dirty="0">
              <a:solidFill>
                <a:schemeClr val="accent3"/>
              </a:solidFill>
            </a:endParaRPr>
          </a:p>
          <a:p>
            <a:pPr eaLnBrk="1" hangingPunct="1">
              <a:spcBef>
                <a:spcPts val="12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В</a:t>
            </a:r>
            <a:r>
              <a:rPr lang="bg-BG" sz="5400" dirty="0">
                <a:solidFill>
                  <a:schemeClr val="accent3"/>
                </a:solidFill>
              </a:rPr>
              <a:t> </a:t>
            </a:r>
            <a:r>
              <a:rPr lang="bg-BG" sz="2800" dirty="0">
                <a:solidFill>
                  <a:schemeClr val="accent3"/>
                </a:solidFill>
                <a:hlinkClick r:id="rId4" action="ppaction://hlinksldjump"/>
              </a:rPr>
              <a:t>разсъждение</a:t>
            </a:r>
            <a:endParaRPr lang="bg-BG" sz="2800" dirty="0">
              <a:solidFill>
                <a:schemeClr val="accent3"/>
              </a:solidFill>
            </a:endParaRPr>
          </a:p>
          <a:p>
            <a:pPr eaLnBrk="1" hangingPunct="1">
              <a:spcBef>
                <a:spcPts val="1200"/>
              </a:spcBef>
              <a:buFontTx/>
              <a:buNone/>
              <a:defRPr/>
            </a:pPr>
            <a:endParaRPr lang="bg-BG" sz="2000" b="1" baseline="10000" dirty="0">
              <a:solidFill>
                <a:srgbClr val="FF9900"/>
              </a:solidFill>
              <a:latin typeface="Arial" charset="0"/>
            </a:endParaRPr>
          </a:p>
          <a:p>
            <a:pPr eaLnBrk="1" hangingPunct="1">
              <a:spcBef>
                <a:spcPts val="12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Г</a:t>
            </a: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800" dirty="0">
                <a:solidFill>
                  <a:schemeClr val="accent3"/>
                </a:solidFill>
                <a:hlinkClick r:id="rId4" action="ppaction://hlinksldjump"/>
              </a:rPr>
              <a:t>тълкуване</a:t>
            </a:r>
            <a:endParaRPr lang="bg-BG" sz="2800" dirty="0">
              <a:solidFill>
                <a:schemeClr val="accent3"/>
              </a:solidFill>
            </a:endParaRPr>
          </a:p>
          <a:p>
            <a:pPr eaLnBrk="1" hangingPunct="1">
              <a:spcBef>
                <a:spcPts val="3000"/>
              </a:spcBef>
              <a:buFontTx/>
              <a:buNone/>
              <a:defRPr/>
            </a:pPr>
            <a:endParaRPr lang="en-US" sz="5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742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7428" name="AutoShape 2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45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45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45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5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0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bg-BG" sz="8000">
                <a:solidFill>
                  <a:schemeClr val="bg1"/>
                </a:solidFill>
              </a:rPr>
              <a:t>Грешен отговор</a:t>
            </a:r>
            <a:endParaRPr lang="en-US" sz="8000">
              <a:solidFill>
                <a:schemeClr val="bg1"/>
              </a:solidFill>
            </a:endParaRP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8438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4356100" y="5013325"/>
            <a:ext cx="1042988" cy="1042988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pic>
        <p:nvPicPr>
          <p:cNvPr id="18439" name="Picture 16" descr="ag00317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3150" y="4648200"/>
            <a:ext cx="17208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5">
              <a:lumMod val="75000"/>
            </a:schemeClr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6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</p:spPr>
        <p:txBody>
          <a:bodyPr/>
          <a:lstStyle/>
          <a:p>
            <a:pPr eaLnBrk="1" hangingPunct="1"/>
            <a:r>
              <a:rPr lang="bg-BG" sz="3600" b="1" dirty="0">
                <a:solidFill>
                  <a:srgbClr val="FF0000"/>
                </a:solidFill>
              </a:rPr>
              <a:t>В цитирания текст преобладават :</a:t>
            </a:r>
            <a:br>
              <a:rPr lang="bg-BG" sz="5400" dirty="0">
                <a:solidFill>
                  <a:srgbClr val="FF0000"/>
                </a:solidFill>
              </a:rPr>
            </a:br>
            <a:endParaRPr lang="en-US" sz="54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55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743200"/>
            <a:ext cx="7620000" cy="3914775"/>
          </a:xfrm>
        </p:spPr>
        <p:txBody>
          <a:bodyPr/>
          <a:lstStyle/>
          <a:p>
            <a:pPr eaLnBrk="1" hangingPunct="1">
              <a:spcBef>
                <a:spcPts val="1200"/>
              </a:spcBef>
              <a:buFontTx/>
              <a:buNone/>
              <a:defRPr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bg-BG" sz="2800" dirty="0">
                <a:solidFill>
                  <a:schemeClr val="accent3"/>
                </a:solidFill>
              </a:rPr>
              <a:t>повествование</a:t>
            </a:r>
          </a:p>
          <a:p>
            <a:pPr eaLnBrk="1" hangingPunct="1">
              <a:spcBef>
                <a:spcPts val="1200"/>
              </a:spcBef>
              <a:buFontTx/>
              <a:buNone/>
              <a:defRPr/>
            </a:pPr>
            <a:endParaRPr lang="en-US" sz="2000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spcBef>
                <a:spcPts val="12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Б</a:t>
            </a:r>
            <a:r>
              <a:rPr lang="bg-BG" sz="2800" dirty="0">
                <a:solidFill>
                  <a:schemeClr val="accent3"/>
                </a:solidFill>
              </a:rPr>
              <a:t> описание</a:t>
            </a:r>
          </a:p>
          <a:p>
            <a:pPr eaLnBrk="1" hangingPunct="1">
              <a:spcBef>
                <a:spcPts val="1200"/>
              </a:spcBef>
              <a:buFontTx/>
              <a:buNone/>
              <a:defRPr/>
            </a:pPr>
            <a:endParaRPr lang="en-US" sz="2000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spcBef>
                <a:spcPts val="12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В</a:t>
            </a:r>
            <a:r>
              <a:rPr lang="bg-BG" sz="2800" dirty="0">
                <a:solidFill>
                  <a:schemeClr val="accent3"/>
                </a:solidFill>
              </a:rPr>
              <a:t> разсъждение</a:t>
            </a:r>
          </a:p>
          <a:p>
            <a:pPr eaLnBrk="1" hangingPunct="1">
              <a:spcBef>
                <a:spcPts val="1200"/>
              </a:spcBef>
              <a:buFontTx/>
              <a:buNone/>
              <a:defRPr/>
            </a:pPr>
            <a:endParaRPr lang="en-US" sz="2000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spcBef>
                <a:spcPts val="12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Г</a:t>
            </a: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800" dirty="0">
                <a:solidFill>
                  <a:schemeClr val="accent3"/>
                </a:solidFill>
              </a:rPr>
              <a:t>тълкуване</a:t>
            </a:r>
            <a:endParaRPr lang="en-US" sz="2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946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655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bg-BG" sz="8000">
                <a:solidFill>
                  <a:srgbClr val="FF0000"/>
                </a:solidFill>
                <a:latin typeface="Arial" charset="0"/>
              </a:rPr>
              <a:t>2 т.</a:t>
            </a:r>
            <a:endParaRPr lang="en-US" sz="80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bg-BG" sz="8000" dirty="0">
                <a:solidFill>
                  <a:srgbClr val="FF0000"/>
                </a:solidFill>
                <a:latin typeface="Arial" charset="0"/>
              </a:rPr>
              <a:t>Въпрос 4</a:t>
            </a:r>
            <a:endParaRPr lang="en-US" sz="8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bg-BG" sz="6000" dirty="0">
                <a:solidFill>
                  <a:srgbClr val="FF0000"/>
                </a:solidFill>
              </a:rPr>
              <a:t>НВО- 9. КЛАС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253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253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253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</p:spPr>
        <p:txBody>
          <a:bodyPr/>
          <a:lstStyle/>
          <a:p>
            <a:pPr eaLnBrk="1" hangingPunct="1"/>
            <a:r>
              <a:rPr lang="bg-BG" sz="3200" b="1" dirty="0">
                <a:solidFill>
                  <a:srgbClr val="FF0000"/>
                </a:solidFill>
              </a:rPr>
              <a:t>Кое твърдение според текста е НЕТОЧНО?</a:t>
            </a:r>
            <a:br>
              <a:rPr lang="bg-BG" sz="5400" dirty="0"/>
            </a:br>
            <a:endParaRPr lang="en-US" sz="5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53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28927" y="2652712"/>
            <a:ext cx="8154567" cy="4143375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en-US" sz="4000" b="1" baseline="10000" dirty="0">
                <a:solidFill>
                  <a:srgbClr val="FF9900"/>
                </a:solidFill>
                <a:latin typeface="Arial" charset="0"/>
              </a:rPr>
              <a:t>A</a:t>
            </a: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400" dirty="0">
                <a:solidFill>
                  <a:schemeClr val="bg1"/>
                </a:solidFill>
                <a:hlinkClick r:id="rId4" action="ppaction://hlinksldjump"/>
              </a:rPr>
              <a:t>Ботев е необикновен човек, какъвто България рядко ражда.</a:t>
            </a:r>
            <a:endParaRPr lang="bg-BG" sz="2400" dirty="0">
              <a:solidFill>
                <a:schemeClr val="bg1"/>
              </a:solidFill>
            </a:endParaRP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bg-BG" sz="4000" b="1" baseline="10000" dirty="0">
                <a:solidFill>
                  <a:srgbClr val="FF9900"/>
                </a:solidFill>
                <a:latin typeface="Arial" charset="0"/>
              </a:rPr>
              <a:t>Б</a:t>
            </a: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000" dirty="0">
                <a:solidFill>
                  <a:schemeClr val="bg1"/>
                </a:solidFill>
                <a:hlinkClick r:id="rId4" action="ppaction://hlinksldjump"/>
              </a:rPr>
              <a:t>„Онова, което е </a:t>
            </a:r>
            <a:r>
              <a:rPr lang="bg-BG" sz="2000" dirty="0" err="1">
                <a:solidFill>
                  <a:schemeClr val="bg1"/>
                </a:solidFill>
                <a:hlinkClick r:id="rId4" action="ppaction://hlinksldjump"/>
              </a:rPr>
              <a:t>липсувало</a:t>
            </a:r>
            <a:r>
              <a:rPr lang="bg-BG" sz="2000" dirty="0">
                <a:solidFill>
                  <a:schemeClr val="bg1"/>
                </a:solidFill>
                <a:hlinkClick r:id="rId4" action="ppaction://hlinksldjump"/>
              </a:rPr>
              <a:t> в него като на обикновен човек, допълняло се от талант и </a:t>
            </a:r>
            <a:r>
              <a:rPr lang="bg-BG" sz="2000" dirty="0" err="1">
                <a:solidFill>
                  <a:schemeClr val="bg1"/>
                </a:solidFill>
                <a:hlinkClick r:id="rId4" action="ppaction://hlinksldjump"/>
              </a:rPr>
              <a:t>дарби,преимущества</a:t>
            </a:r>
            <a:r>
              <a:rPr lang="bg-BG" sz="2000" dirty="0">
                <a:solidFill>
                  <a:schemeClr val="bg1"/>
                </a:solidFill>
                <a:hlinkClick r:id="rId4" action="ppaction://hlinksldjump"/>
              </a:rPr>
              <a:t>, с които природата се твърде много скъпи.” </a:t>
            </a:r>
            <a:endParaRPr lang="bg-BG" sz="2000" dirty="0">
              <a:solidFill>
                <a:schemeClr val="bg1"/>
              </a:solidFill>
            </a:endParaRP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bg-BG" sz="4000" b="1" baseline="10000" dirty="0">
                <a:solidFill>
                  <a:srgbClr val="FF9900"/>
                </a:solidFill>
                <a:latin typeface="Arial" charset="0"/>
              </a:rPr>
              <a:t>В</a:t>
            </a:r>
            <a:r>
              <a:rPr lang="en-US" sz="40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400" dirty="0">
                <a:solidFill>
                  <a:schemeClr val="bg1"/>
                </a:solidFill>
                <a:hlinkClick r:id="rId4" action="ppaction://hlinksldjump"/>
              </a:rPr>
              <a:t>Хората като Ботев „съди епохата и потомството”.</a:t>
            </a:r>
            <a:endParaRPr lang="bg-BG" sz="2400" dirty="0">
              <a:solidFill>
                <a:schemeClr val="bg1"/>
              </a:solidFill>
            </a:endParaRP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endParaRPr lang="bg-BG" sz="2400" b="1" baseline="10000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spcBef>
                <a:spcPts val="600"/>
              </a:spcBef>
              <a:buNone/>
              <a:defRPr/>
            </a:pPr>
            <a:r>
              <a:rPr lang="bg-BG" sz="4000" b="1" baseline="10000" dirty="0">
                <a:solidFill>
                  <a:srgbClr val="FF9900"/>
                </a:solidFill>
                <a:latin typeface="Arial" charset="0"/>
              </a:rPr>
              <a:t>Г</a:t>
            </a:r>
            <a:r>
              <a:rPr lang="en-US" sz="40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400" dirty="0">
                <a:solidFill>
                  <a:schemeClr val="bg1"/>
                </a:solidFill>
                <a:hlinkClick r:id="rId5" action="ppaction://hlinksldjump"/>
              </a:rPr>
              <a:t>На своето време той бил и цар, и закон, и власт, и заем, и бюджет, и всичко.</a:t>
            </a:r>
            <a:endParaRPr lang="bg-BG" sz="2400" dirty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  <a:defRPr/>
            </a:pPr>
            <a:endParaRPr lang="en-US" sz="5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254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254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254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254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254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2548" name="AutoShape 2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bg-BG" sz="8000">
                <a:solidFill>
                  <a:schemeClr val="bg1"/>
                </a:solidFill>
              </a:rPr>
              <a:t>Грешен отговор</a:t>
            </a:r>
            <a:endParaRPr lang="en-US" sz="8000">
              <a:solidFill>
                <a:schemeClr val="bg1"/>
              </a:solidFill>
            </a:endParaRP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3558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4356100" y="5013325"/>
            <a:ext cx="1042988" cy="1042988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pic>
        <p:nvPicPr>
          <p:cNvPr id="23559" name="Picture 16" descr="ag00317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3150" y="4648200"/>
            <a:ext cx="17208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6"/>
          <p:cNvSpPr>
            <a:spLocks noChangeArrowheads="1"/>
          </p:cNvSpPr>
          <p:nvPr/>
        </p:nvSpPr>
        <p:spPr bwMode="auto">
          <a:xfrm>
            <a:off x="53975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79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80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81" name="AutoShape 4"/>
          <p:cNvSpPr>
            <a:spLocks noChangeArrowheads="1"/>
          </p:cNvSpPr>
          <p:nvPr/>
        </p:nvSpPr>
        <p:spPr bwMode="auto">
          <a:xfrm>
            <a:off x="539750" y="573405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82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</p:spPr>
        <p:txBody>
          <a:bodyPr/>
          <a:lstStyle/>
          <a:p>
            <a:pPr eaLnBrk="1" hangingPunct="1"/>
            <a:r>
              <a:rPr lang="bg-BG" sz="3200" b="1" dirty="0">
                <a:solidFill>
                  <a:srgbClr val="FF0000"/>
                </a:solidFill>
              </a:rPr>
              <a:t>Кое твърдение според текста е НЕТОЧНО?</a:t>
            </a:r>
            <a:br>
              <a:rPr lang="bg-BG" sz="8000" dirty="0"/>
            </a:br>
            <a:endParaRPr lang="en-US" sz="5400" dirty="0">
              <a:latin typeface="Arial" charset="0"/>
            </a:endParaRPr>
          </a:p>
        </p:txBody>
      </p:sp>
      <p:sp>
        <p:nvSpPr>
          <p:cNvPr id="1639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87387" y="2743200"/>
            <a:ext cx="7858125" cy="3986212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en-US" sz="4400" b="1" baseline="10000" dirty="0">
                <a:solidFill>
                  <a:srgbClr val="FF9900"/>
                </a:solidFill>
                <a:latin typeface="Arial" charset="0"/>
              </a:rPr>
              <a:t>A</a:t>
            </a: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400" dirty="0">
                <a:solidFill>
                  <a:schemeClr val="bg1"/>
                </a:solidFill>
              </a:rPr>
              <a:t>Ботев е необикновен човек, какъвто България рядко ражда. </a:t>
            </a: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bg-BG" sz="4400" b="1" baseline="10000" dirty="0">
                <a:solidFill>
                  <a:srgbClr val="FF9900"/>
                </a:solidFill>
                <a:latin typeface="Arial" charset="0"/>
              </a:rPr>
              <a:t>Б</a:t>
            </a: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000" dirty="0">
                <a:solidFill>
                  <a:schemeClr val="bg1"/>
                </a:solidFill>
              </a:rPr>
              <a:t>„Онова, което е </a:t>
            </a:r>
            <a:r>
              <a:rPr lang="bg-BG" sz="2000" dirty="0" err="1">
                <a:solidFill>
                  <a:schemeClr val="bg1"/>
                </a:solidFill>
              </a:rPr>
              <a:t>липсувало</a:t>
            </a:r>
            <a:r>
              <a:rPr lang="bg-BG" sz="2000" dirty="0">
                <a:solidFill>
                  <a:schemeClr val="bg1"/>
                </a:solidFill>
              </a:rPr>
              <a:t> в него като на обикновен човек, допълняло се от талант и </a:t>
            </a:r>
            <a:r>
              <a:rPr lang="bg-BG" sz="2000" dirty="0" err="1">
                <a:solidFill>
                  <a:schemeClr val="bg1"/>
                </a:solidFill>
              </a:rPr>
              <a:t>дарби,преимущества</a:t>
            </a:r>
            <a:r>
              <a:rPr lang="bg-BG" sz="2000" dirty="0">
                <a:solidFill>
                  <a:schemeClr val="bg1"/>
                </a:solidFill>
              </a:rPr>
              <a:t>, с които природата се твърде много скъпи.” </a:t>
            </a: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bg-BG" sz="4400" b="1" baseline="10000" dirty="0">
                <a:solidFill>
                  <a:srgbClr val="FF9900"/>
                </a:solidFill>
                <a:latin typeface="Arial" charset="0"/>
              </a:rPr>
              <a:t>В</a:t>
            </a: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400" dirty="0">
                <a:solidFill>
                  <a:schemeClr val="bg1"/>
                </a:solidFill>
              </a:rPr>
              <a:t>Хората като Ботев „съди епохата и потомството”.</a:t>
            </a: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endParaRPr lang="bg-BG" sz="2000" b="1" baseline="10000" dirty="0">
              <a:solidFill>
                <a:srgbClr val="FF9900"/>
              </a:solidFill>
              <a:latin typeface="Arial" charset="0"/>
            </a:endParaRPr>
          </a:p>
          <a:p>
            <a:pPr eaLnBrk="1" hangingPunct="1">
              <a:spcBef>
                <a:spcPts val="600"/>
              </a:spcBef>
              <a:buNone/>
              <a:defRPr/>
            </a:pPr>
            <a:r>
              <a:rPr lang="bg-BG" sz="4400" b="1" baseline="10000" dirty="0">
                <a:solidFill>
                  <a:srgbClr val="FF9900"/>
                </a:solidFill>
                <a:latin typeface="Arial" charset="0"/>
              </a:rPr>
              <a:t>Г</a:t>
            </a:r>
            <a:r>
              <a:rPr lang="en-US" sz="44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400" dirty="0">
                <a:solidFill>
                  <a:schemeClr val="bg1"/>
                </a:solidFill>
              </a:rPr>
              <a:t>На своето време той бил и цар, и закон, и власт, и заем, и бюджет, и всичко.</a:t>
            </a:r>
          </a:p>
          <a:p>
            <a:pPr eaLnBrk="1" hangingPunct="1">
              <a:spcBef>
                <a:spcPts val="1200"/>
              </a:spcBef>
              <a:buFontTx/>
              <a:buNone/>
              <a:defRPr/>
            </a:pPr>
            <a:endParaRPr lang="en-US" sz="2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bg-BG" sz="8000">
                <a:solidFill>
                  <a:srgbClr val="FF0000"/>
                </a:solidFill>
                <a:latin typeface="Arial" charset="0"/>
              </a:rPr>
              <a:t>2 т.</a:t>
            </a:r>
            <a:endParaRPr lang="en-US" sz="80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dirty="0">
                <a:solidFill>
                  <a:schemeClr val="bg1"/>
                </a:solidFill>
                <a:latin typeface="Arial" charset="0"/>
              </a:rPr>
              <a:t>	</a:t>
            </a:r>
            <a:r>
              <a:rPr lang="bg-BG" sz="8000" dirty="0">
                <a:solidFill>
                  <a:srgbClr val="FF0000"/>
                </a:solidFill>
                <a:latin typeface="Arial" charset="0"/>
              </a:rPr>
              <a:t>Въпрос 5</a:t>
            </a:r>
            <a:endParaRPr lang="en-US" sz="8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65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65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65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</p:spPr>
        <p:txBody>
          <a:bodyPr/>
          <a:lstStyle/>
          <a:p>
            <a:pPr eaLnBrk="1" hangingPunct="1"/>
            <a:r>
              <a:rPr lang="bg-BG" sz="3200" b="1" dirty="0">
                <a:solidFill>
                  <a:srgbClr val="FF0000"/>
                </a:solidFill>
              </a:rPr>
              <a:t>Откъсът е предназначен за:</a:t>
            </a:r>
            <a:br>
              <a:rPr lang="bg-BG" sz="3200" dirty="0">
                <a:solidFill>
                  <a:srgbClr val="FF0000"/>
                </a:solidFill>
              </a:rPr>
            </a:br>
            <a:endParaRPr lang="en-US" sz="32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94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42938" y="2857500"/>
            <a:ext cx="8072437" cy="4000500"/>
          </a:xfrm>
        </p:spPr>
        <p:txBody>
          <a:bodyPr/>
          <a:lstStyle/>
          <a:p>
            <a:pPr eaLnBrk="1" hangingPunct="1">
              <a:spcBef>
                <a:spcPts val="3600"/>
              </a:spcBef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bg-BG" sz="2800" dirty="0">
                <a:solidFill>
                  <a:schemeClr val="bg1"/>
                </a:solidFill>
                <a:hlinkClick r:id="rId4" action="ppaction://hlinksldjump"/>
              </a:rPr>
              <a:t>учители</a:t>
            </a:r>
            <a:endParaRPr lang="en-US" sz="2800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spcBef>
                <a:spcPts val="3600"/>
              </a:spcBef>
              <a:buFontTx/>
              <a:buNone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Б</a:t>
            </a: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800" dirty="0">
                <a:solidFill>
                  <a:schemeClr val="bg1"/>
                </a:solidFill>
                <a:hlinkClick r:id="rId4" action="ppaction://hlinksldjump"/>
              </a:rPr>
              <a:t>специалисти по литература</a:t>
            </a:r>
            <a:endParaRPr lang="en-US" sz="2800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spcBef>
                <a:spcPts val="3600"/>
              </a:spcBef>
              <a:buFontTx/>
              <a:buNone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В</a:t>
            </a: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800" dirty="0">
                <a:solidFill>
                  <a:schemeClr val="bg1"/>
                </a:solidFill>
                <a:hlinkClick r:id="rId4" action="ppaction://hlinksldjump"/>
              </a:rPr>
              <a:t>зрелостници</a:t>
            </a:r>
            <a:endParaRPr lang="en-US" sz="2800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spcBef>
                <a:spcPts val="3600"/>
              </a:spcBef>
              <a:buFontTx/>
              <a:buNone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Г</a:t>
            </a: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800" dirty="0">
                <a:solidFill>
                  <a:schemeClr val="bg1"/>
                </a:solidFill>
                <a:hlinkClick r:id="rId5" action="ppaction://hlinksldjump"/>
              </a:rPr>
              <a:t>широката аудитория</a:t>
            </a:r>
            <a:endParaRPr lang="en-US" sz="2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766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7668" name="AutoShape 2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4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bg-BG" sz="8000">
                <a:solidFill>
                  <a:schemeClr val="bg1"/>
                </a:solidFill>
              </a:rPr>
              <a:t>Грешен отговор</a:t>
            </a:r>
            <a:endParaRPr lang="en-US" sz="8000">
              <a:solidFill>
                <a:schemeClr val="bg1"/>
              </a:solidFill>
            </a:endParaRPr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8678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4356100" y="5013325"/>
            <a:ext cx="1042988" cy="1042988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pic>
        <p:nvPicPr>
          <p:cNvPr id="28679" name="Picture 16" descr="ag00317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3150" y="4648200"/>
            <a:ext cx="17208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969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970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663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5">
              <a:lumMod val="75000"/>
            </a:schemeClr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</p:spPr>
        <p:txBody>
          <a:bodyPr/>
          <a:lstStyle/>
          <a:p>
            <a:pPr eaLnBrk="1" hangingPunct="1"/>
            <a:r>
              <a:rPr lang="bg-BG" sz="3600" b="1" dirty="0">
                <a:solidFill>
                  <a:srgbClr val="FF0000"/>
                </a:solidFill>
              </a:rPr>
              <a:t>Откъсът е предназначен за:</a:t>
            </a:r>
            <a:br>
              <a:rPr lang="bg-BG" sz="5400" dirty="0">
                <a:solidFill>
                  <a:srgbClr val="FF0000"/>
                </a:solidFill>
              </a:rPr>
            </a:br>
            <a:endParaRPr lang="en-US" sz="54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048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762000" y="2493390"/>
            <a:ext cx="8001000" cy="4057650"/>
          </a:xfrm>
        </p:spPr>
        <p:txBody>
          <a:bodyPr/>
          <a:lstStyle/>
          <a:p>
            <a:pPr eaLnBrk="1" hangingPunct="1">
              <a:spcBef>
                <a:spcPts val="1200"/>
              </a:spcBef>
              <a:buFontTx/>
              <a:buNone/>
            </a:pPr>
            <a:r>
              <a:rPr lang="en-US" sz="4400" b="1" baseline="10000" dirty="0">
                <a:solidFill>
                  <a:srgbClr val="FF9900"/>
                </a:solidFill>
                <a:latin typeface="Arial" charset="0"/>
              </a:rPr>
              <a:t>A</a:t>
            </a:r>
            <a:r>
              <a:rPr lang="bg-BG" sz="5400" dirty="0">
                <a:solidFill>
                  <a:schemeClr val="bg1"/>
                </a:solidFill>
              </a:rPr>
              <a:t> </a:t>
            </a:r>
            <a:r>
              <a:rPr lang="bg-BG" sz="2800" dirty="0">
                <a:solidFill>
                  <a:schemeClr val="bg1"/>
                </a:solidFill>
              </a:rPr>
              <a:t>учители</a:t>
            </a:r>
            <a:endParaRPr lang="en-US" sz="2800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spcBef>
                <a:spcPts val="1200"/>
              </a:spcBef>
              <a:buFontTx/>
              <a:buNone/>
            </a:pPr>
            <a:r>
              <a:rPr lang="bg-BG" sz="4400" b="1" baseline="10000" dirty="0">
                <a:solidFill>
                  <a:srgbClr val="FF9900"/>
                </a:solidFill>
                <a:latin typeface="Arial" charset="0"/>
              </a:rPr>
              <a:t>Б</a:t>
            </a:r>
            <a:r>
              <a:rPr lang="bg-BG" sz="5400" dirty="0">
                <a:solidFill>
                  <a:schemeClr val="bg1"/>
                </a:solidFill>
              </a:rPr>
              <a:t> </a:t>
            </a:r>
            <a:r>
              <a:rPr lang="bg-BG" sz="2800" dirty="0">
                <a:solidFill>
                  <a:schemeClr val="bg1"/>
                </a:solidFill>
              </a:rPr>
              <a:t>специалисти по литература</a:t>
            </a:r>
          </a:p>
          <a:p>
            <a:pPr eaLnBrk="1" hangingPunct="1">
              <a:spcBef>
                <a:spcPts val="1200"/>
              </a:spcBef>
              <a:buFontTx/>
              <a:buNone/>
            </a:pPr>
            <a:endParaRPr lang="en-US" sz="2000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spcBef>
                <a:spcPts val="1200"/>
              </a:spcBef>
              <a:buFontTx/>
              <a:buNone/>
            </a:pPr>
            <a:r>
              <a:rPr lang="bg-BG" sz="4400" b="1" baseline="10000" dirty="0">
                <a:solidFill>
                  <a:srgbClr val="FF9900"/>
                </a:solidFill>
                <a:latin typeface="Arial" charset="0"/>
              </a:rPr>
              <a:t>В </a:t>
            </a:r>
            <a:r>
              <a:rPr lang="bg-BG" sz="2800" dirty="0">
                <a:solidFill>
                  <a:schemeClr val="bg1"/>
                </a:solidFill>
              </a:rPr>
              <a:t>зрелостници</a:t>
            </a:r>
          </a:p>
          <a:p>
            <a:pPr eaLnBrk="1" hangingPunct="1">
              <a:spcBef>
                <a:spcPts val="1200"/>
              </a:spcBef>
              <a:buFontTx/>
              <a:buNone/>
            </a:pPr>
            <a:endParaRPr lang="en-US" sz="2000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spcBef>
                <a:spcPts val="1200"/>
              </a:spcBef>
              <a:buFontTx/>
              <a:buNone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Г</a:t>
            </a: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800" dirty="0">
                <a:solidFill>
                  <a:schemeClr val="bg1"/>
                </a:solidFill>
              </a:rPr>
              <a:t>широката аудитория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04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bg-BG" sz="8000">
                <a:solidFill>
                  <a:srgbClr val="FF0000"/>
                </a:solidFill>
                <a:latin typeface="Arial" charset="0"/>
              </a:rPr>
              <a:t>2 т.</a:t>
            </a:r>
            <a:endParaRPr lang="en-US" sz="80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bg-BG" sz="8000" dirty="0">
                <a:solidFill>
                  <a:srgbClr val="FF0000"/>
                </a:solidFill>
                <a:latin typeface="Arial" charset="0"/>
              </a:rPr>
              <a:t>Въпрос</a:t>
            </a:r>
            <a:r>
              <a:rPr lang="en-US" sz="8000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bg-BG" sz="8000" dirty="0">
                <a:solidFill>
                  <a:srgbClr val="FF0000"/>
                </a:solidFill>
                <a:latin typeface="Arial" charset="0"/>
              </a:rPr>
              <a:t>6</a:t>
            </a:r>
            <a:endParaRPr lang="en-US" sz="8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277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B41CB-D8F7-408E-8A38-133268E33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03" y="104"/>
            <a:ext cx="8856984" cy="4114800"/>
          </a:xfrm>
        </p:spPr>
        <p:txBody>
          <a:bodyPr/>
          <a:lstStyle/>
          <a:p>
            <a:r>
              <a:rPr lang="bg-BG" sz="2400" b="1" dirty="0">
                <a:solidFill>
                  <a:srgbClr val="FF0000"/>
                </a:solidFill>
              </a:rPr>
              <a:t>Прочетете текста и отговорете на въпросите 1 - 4.</a:t>
            </a:r>
            <a:endParaRPr lang="bg-BG" sz="24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bg-BG" sz="2000" i="1" dirty="0">
                <a:solidFill>
                  <a:schemeClr val="bg1"/>
                </a:solidFill>
              </a:rPr>
              <a:t>Да се сравняваме ние с </a:t>
            </a:r>
            <a:r>
              <a:rPr lang="bg-BG" sz="2000" i="1" dirty="0" err="1">
                <a:solidFill>
                  <a:schemeClr val="bg1"/>
                </a:solidFill>
              </a:rPr>
              <a:t>Ботйова</a:t>
            </a:r>
            <a:r>
              <a:rPr lang="bg-BG" sz="2000" i="1" dirty="0">
                <a:solidFill>
                  <a:schemeClr val="bg1"/>
                </a:solidFill>
              </a:rPr>
              <a:t>, който е от необикновените хора, какъвто България рядко ражда. Онова, което е </a:t>
            </a:r>
            <a:r>
              <a:rPr lang="bg-BG" sz="2000" i="1" dirty="0" err="1">
                <a:solidFill>
                  <a:schemeClr val="bg1"/>
                </a:solidFill>
              </a:rPr>
              <a:t>липсувало</a:t>
            </a:r>
            <a:r>
              <a:rPr lang="bg-BG" sz="2000" i="1" dirty="0">
                <a:solidFill>
                  <a:schemeClr val="bg1"/>
                </a:solidFill>
              </a:rPr>
              <a:t> в него като на обикновен човек, допълняло се от талант и дарби, преимущества, с които природата се твърда много скъпи. Хората като </a:t>
            </a:r>
            <a:r>
              <a:rPr lang="bg-BG" sz="2000" i="1" dirty="0" err="1">
                <a:solidFill>
                  <a:schemeClr val="bg1"/>
                </a:solidFill>
              </a:rPr>
              <a:t>Ботйова</a:t>
            </a:r>
            <a:r>
              <a:rPr lang="bg-BG" sz="2000" i="1" dirty="0">
                <a:solidFill>
                  <a:schemeClr val="bg1"/>
                </a:solidFill>
              </a:rPr>
              <a:t>, с неговите идеали и </a:t>
            </a:r>
            <a:r>
              <a:rPr lang="bg-BG" sz="2000" i="1" dirty="0" err="1">
                <a:solidFill>
                  <a:schemeClr val="bg1"/>
                </a:solidFill>
              </a:rPr>
              <a:t>чуваства</a:t>
            </a:r>
            <a:r>
              <a:rPr lang="bg-BG" sz="2000" i="1" dirty="0">
                <a:solidFill>
                  <a:schemeClr val="bg1"/>
                </a:solidFill>
              </a:rPr>
              <a:t>, не са подсъдими на обикновените за всекиго съдилища. Тях съди епохата и потомството. Между епохата, с която живял и работил той, и епохата днешна сравнение е </a:t>
            </a:r>
            <a:r>
              <a:rPr lang="bg-BG" sz="2000" i="1" dirty="0" err="1">
                <a:solidFill>
                  <a:schemeClr val="bg1"/>
                </a:solidFill>
              </a:rPr>
              <a:t>нежъзможно</a:t>
            </a:r>
            <a:r>
              <a:rPr lang="bg-BG" sz="2000" i="1" dirty="0">
                <a:solidFill>
                  <a:schemeClr val="bg1"/>
                </a:solidFill>
              </a:rPr>
              <a:t>. На своето време той бил и цар, и закон, и народна воля, и заем, и бюджет, и всичко. Пет милиона същества, които се казвали българска рая, били неми, вързани, стадо от животни. Техните страдания, рабските им вериги, от една страна, и бъдещето им от друга, докарвали великата душа до полуда. За да не би да стане тлъст човек, да не му влязат в ръката богатства и други блага, т.е., за да не би да стане нему добре, той спял с кучетата по пустите воденици, не ял по три деня, помагал на всички презрени, но не и на себе си. Той търсил такова страшно средство, с което да унищожи всички ония тирани, които мъчат </a:t>
            </a:r>
            <a:r>
              <a:rPr lang="bg-BG" sz="2000" i="1" dirty="0" err="1">
                <a:solidFill>
                  <a:schemeClr val="bg1"/>
                </a:solidFill>
              </a:rPr>
              <a:t>натродите</a:t>
            </a:r>
            <a:r>
              <a:rPr lang="bg-BG" sz="2000" i="1" dirty="0">
                <a:solidFill>
                  <a:schemeClr val="bg1"/>
                </a:solidFill>
              </a:rPr>
              <a:t>, най-много неговото отечество. Смешно е да се сравняваме с подобни хора, а и безсъвестно да ги обсъждаме, че за великата задача за доброто на милионите лишили </a:t>
            </a:r>
            <a:r>
              <a:rPr lang="bg-BG" sz="2000" i="1" dirty="0" err="1">
                <a:solidFill>
                  <a:schemeClr val="bg1"/>
                </a:solidFill>
              </a:rPr>
              <a:t>едногото</a:t>
            </a:r>
            <a:r>
              <a:rPr lang="bg-BG" sz="2000" i="1" dirty="0">
                <a:solidFill>
                  <a:schemeClr val="bg1"/>
                </a:solidFill>
              </a:rPr>
              <a:t>  да няма хиляди, а само петстотин.</a:t>
            </a:r>
            <a:endParaRPr lang="en-US" sz="2000" i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pPr marL="0" indent="0" algn="r">
              <a:buNone/>
            </a:pPr>
            <a:r>
              <a:rPr lang="bg-BG" sz="2000" dirty="0">
                <a:solidFill>
                  <a:srgbClr val="FF0000"/>
                </a:solidFill>
              </a:rPr>
              <a:t>Захари Стоянов из „Четите на България; Христо </a:t>
            </a:r>
            <a:r>
              <a:rPr lang="bg-BG" sz="2000" dirty="0" err="1">
                <a:solidFill>
                  <a:srgbClr val="FF0000"/>
                </a:solidFill>
              </a:rPr>
              <a:t>Ботйов</a:t>
            </a:r>
            <a:r>
              <a:rPr lang="bg-BG" sz="2000" dirty="0">
                <a:solidFill>
                  <a:srgbClr val="FF0000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37085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title"/>
          </p:nvPr>
        </p:nvSpPr>
        <p:spPr>
          <a:xfrm>
            <a:off x="723900" y="609600"/>
            <a:ext cx="7696200" cy="2057400"/>
          </a:xfrm>
        </p:spPr>
        <p:txBody>
          <a:bodyPr/>
          <a:lstStyle/>
          <a:p>
            <a:pPr algn="just" eaLnBrk="1" hangingPunct="1"/>
            <a:r>
              <a:rPr lang="bg-BG" sz="2400" b="1" dirty="0">
                <a:solidFill>
                  <a:srgbClr val="FF0000"/>
                </a:solidFill>
              </a:rPr>
              <a:t>Големият летописец на Българското възраждане – Захари Стоянов, дава едно от най-вълнуващите определения за гения: </a:t>
            </a:r>
            <a:r>
              <a:rPr lang="bg-BG" sz="2400" i="1" dirty="0">
                <a:solidFill>
                  <a:srgbClr val="FF0000"/>
                </a:solidFill>
              </a:rPr>
              <a:t>„Христо Ботев е бил човек роден и </a:t>
            </a:r>
            <a:r>
              <a:rPr lang="bg-BG" sz="2400" i="1" dirty="0" err="1">
                <a:solidFill>
                  <a:srgbClr val="FF0000"/>
                </a:solidFill>
              </a:rPr>
              <a:t>предназнъчен</a:t>
            </a:r>
            <a:r>
              <a:rPr lang="bg-BG" sz="2400" i="1" dirty="0">
                <a:solidFill>
                  <a:srgbClr val="FF0000"/>
                </a:solidFill>
              </a:rPr>
              <a:t> от </a:t>
            </a:r>
            <a:r>
              <a:rPr lang="bg-BG" sz="2400" i="1" dirty="0" err="1">
                <a:solidFill>
                  <a:srgbClr val="FF0000"/>
                </a:solidFill>
              </a:rPr>
              <a:t>необеснимите</a:t>
            </a:r>
            <a:r>
              <a:rPr lang="bg-BG" sz="2400" i="1" dirty="0">
                <a:solidFill>
                  <a:srgbClr val="FF0000"/>
                </a:solidFill>
              </a:rPr>
              <a:t> </a:t>
            </a:r>
            <a:r>
              <a:rPr lang="bg-BG" sz="2400" i="1" dirty="0" err="1">
                <a:solidFill>
                  <a:srgbClr val="FF0000"/>
                </a:solidFill>
              </a:rPr>
              <a:t>стихий</a:t>
            </a:r>
            <a:r>
              <a:rPr lang="bg-BG" sz="2400" i="1" dirty="0">
                <a:solidFill>
                  <a:srgbClr val="FF0000"/>
                </a:solidFill>
              </a:rPr>
              <a:t>, да бъде голям човек да води подире си талпите да заповядва и да прави епохи.”</a:t>
            </a:r>
            <a:r>
              <a:rPr lang="bg-BG" sz="2400" b="1" dirty="0">
                <a:solidFill>
                  <a:srgbClr val="FF0000"/>
                </a:solidFill>
              </a:rPr>
              <a:t> В цитата са допуснати: </a:t>
            </a:r>
            <a:br>
              <a:rPr lang="bg-BG" dirty="0"/>
            </a:br>
            <a:endParaRPr lang="en-US" sz="32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00100" y="2685068"/>
            <a:ext cx="7620000" cy="39624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bg-BG" sz="2600" dirty="0">
                <a:solidFill>
                  <a:schemeClr val="bg1"/>
                </a:solidFill>
                <a:hlinkClick r:id="rId4" action="ppaction://hlinksldjump"/>
              </a:rPr>
              <a:t>една пунктуационна грешка и една правописна грешка </a:t>
            </a:r>
            <a:endParaRPr lang="bg-BG" sz="2600" dirty="0">
              <a:solidFill>
                <a:schemeClr val="bg1"/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Б </a:t>
            </a:r>
            <a:r>
              <a:rPr lang="bg-BG" sz="2600" dirty="0">
                <a:solidFill>
                  <a:schemeClr val="bg1"/>
                </a:solidFill>
                <a:hlinkClick r:id="rId4" action="ppaction://hlinksldjump"/>
              </a:rPr>
              <a:t>две пунктуационни грешки и две правописни грешки</a:t>
            </a:r>
            <a:endParaRPr lang="bg-BG" sz="2600" dirty="0">
              <a:solidFill>
                <a:schemeClr val="bg1"/>
              </a:solidFill>
            </a:endParaRP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В </a:t>
            </a:r>
            <a:r>
              <a:rPr lang="bg-BG" sz="2600" dirty="0">
                <a:solidFill>
                  <a:schemeClr val="bg1"/>
                </a:solidFill>
                <a:hlinkClick r:id="rId4" action="ppaction://hlinksldjump"/>
              </a:rPr>
              <a:t>три пунктуационни грешки и три правописни грешки </a:t>
            </a:r>
            <a:endParaRPr lang="bg-BG" sz="2600" dirty="0">
              <a:solidFill>
                <a:schemeClr val="bg1"/>
              </a:solidFill>
            </a:endParaRP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Г</a:t>
            </a: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600" dirty="0">
                <a:solidFill>
                  <a:schemeClr val="bg1"/>
                </a:solidFill>
                <a:hlinkClick r:id="rId5" action="ppaction://hlinksldjump"/>
              </a:rPr>
              <a:t>четири пунктуационни грешки и четири  правописни грешки</a:t>
            </a:r>
            <a:endParaRPr lang="en-US" sz="2600" dirty="0">
              <a:solidFill>
                <a:schemeClr val="accent3"/>
              </a:solidFill>
              <a:latin typeface="Arial" charset="0"/>
            </a:endParaRPr>
          </a:p>
        </p:txBody>
      </p:sp>
      <p:sp>
        <p:nvSpPr>
          <p:cNvPr id="3380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380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380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380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380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381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381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3812" name="AutoShape 2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5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5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5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0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bg-BG" sz="8000">
                <a:solidFill>
                  <a:schemeClr val="bg1"/>
                </a:solidFill>
              </a:rPr>
              <a:t>Грешен отговор</a:t>
            </a:r>
            <a:endParaRPr lang="en-US" sz="8000">
              <a:solidFill>
                <a:schemeClr val="bg1"/>
              </a:solidFill>
            </a:endParaRP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4822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4356100" y="5013325"/>
            <a:ext cx="1042988" cy="1042988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pic>
        <p:nvPicPr>
          <p:cNvPr id="34823" name="Picture 16" descr="ag00317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3150" y="4648200"/>
            <a:ext cx="17208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584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584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584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664949"/>
            <a:ext cx="7696200" cy="2057400"/>
          </a:xfrm>
        </p:spPr>
        <p:txBody>
          <a:bodyPr/>
          <a:lstStyle/>
          <a:p>
            <a:pPr algn="just" eaLnBrk="1" hangingPunct="1"/>
            <a:r>
              <a:rPr lang="bg-BG" sz="2400" b="1" dirty="0">
                <a:solidFill>
                  <a:srgbClr val="FF0000"/>
                </a:solidFill>
              </a:rPr>
              <a:t>Големият летописец на Българското възраждане – Захари Стоянов, дава едно от най-вълнуващите определения за гения: </a:t>
            </a:r>
            <a:r>
              <a:rPr lang="bg-BG" sz="2400" i="1" dirty="0">
                <a:solidFill>
                  <a:srgbClr val="FF0000"/>
                </a:solidFill>
              </a:rPr>
              <a:t>„Христо Ботев е бил човек роден и </a:t>
            </a:r>
            <a:r>
              <a:rPr lang="bg-BG" sz="2400" i="1" dirty="0" err="1">
                <a:solidFill>
                  <a:srgbClr val="FF0000"/>
                </a:solidFill>
              </a:rPr>
              <a:t>предназнъчен</a:t>
            </a:r>
            <a:r>
              <a:rPr lang="bg-BG" sz="2400" i="1" dirty="0">
                <a:solidFill>
                  <a:srgbClr val="FF0000"/>
                </a:solidFill>
              </a:rPr>
              <a:t> от </a:t>
            </a:r>
            <a:r>
              <a:rPr lang="bg-BG" sz="2400" i="1" dirty="0" err="1">
                <a:solidFill>
                  <a:srgbClr val="FF0000"/>
                </a:solidFill>
              </a:rPr>
              <a:t>необеснимите</a:t>
            </a:r>
            <a:r>
              <a:rPr lang="bg-BG" sz="2400" i="1" dirty="0">
                <a:solidFill>
                  <a:srgbClr val="FF0000"/>
                </a:solidFill>
              </a:rPr>
              <a:t> </a:t>
            </a:r>
            <a:r>
              <a:rPr lang="bg-BG" sz="2400" i="1" dirty="0" err="1">
                <a:solidFill>
                  <a:srgbClr val="FF0000"/>
                </a:solidFill>
              </a:rPr>
              <a:t>стихий</a:t>
            </a:r>
            <a:r>
              <a:rPr lang="bg-BG" sz="2400" i="1" dirty="0">
                <a:solidFill>
                  <a:srgbClr val="FF0000"/>
                </a:solidFill>
              </a:rPr>
              <a:t>, да бъде голям човек да води подире си талпите да заповядва и да прави епохи.”</a:t>
            </a:r>
            <a:r>
              <a:rPr lang="bg-BG" sz="2400" b="1" dirty="0">
                <a:solidFill>
                  <a:srgbClr val="FF0000"/>
                </a:solidFill>
              </a:rPr>
              <a:t> В цитата са допуснати: </a:t>
            </a:r>
            <a:br>
              <a:rPr lang="bg-BG" sz="3600" dirty="0"/>
            </a:br>
            <a:endParaRPr lang="en-US" sz="36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585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585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585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585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585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585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585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9" name="AutoShape 3">
            <a:extLst>
              <a:ext uri="{FF2B5EF4-FFF2-40B4-BE49-F238E27FC236}">
                <a16:creationId xmlns:a16="http://schemas.microsoft.com/office/drawing/2014/main" id="{8259174B-F3CC-46C1-8247-0D3594DAD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5">
              <a:lumMod val="75000"/>
            </a:schemeClr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7644" y="2688431"/>
            <a:ext cx="7620000" cy="4071937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bg-BG" sz="2600" dirty="0">
                <a:solidFill>
                  <a:schemeClr val="bg1"/>
                </a:solidFill>
              </a:rPr>
              <a:t>една пунктуационна грешка и една правописна грешка </a:t>
            </a:r>
          </a:p>
          <a:p>
            <a:pPr eaLnBrk="1" hangingPunct="1">
              <a:spcBef>
                <a:spcPts val="600"/>
              </a:spcBef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Б </a:t>
            </a:r>
            <a:r>
              <a:rPr lang="bg-BG" sz="2600" dirty="0">
                <a:solidFill>
                  <a:schemeClr val="bg1"/>
                </a:solidFill>
              </a:rPr>
              <a:t>две пунктуационни грешки и две правописни грешки</a:t>
            </a:r>
            <a:endParaRPr lang="en-US" sz="4000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В</a:t>
            </a:r>
            <a:r>
              <a:rPr lang="en-US" sz="40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600" dirty="0">
                <a:solidFill>
                  <a:schemeClr val="bg1"/>
                </a:solidFill>
              </a:rPr>
              <a:t>три пунктуационни грешки и три правописни грешки</a:t>
            </a: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Г</a:t>
            </a: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600" dirty="0">
                <a:solidFill>
                  <a:schemeClr val="bg1"/>
                </a:solidFill>
              </a:rPr>
              <a:t>четири пунктуационни грешки и четири  правописни грешки</a:t>
            </a:r>
            <a:endParaRPr lang="en-US" sz="2600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bg-BG" sz="8000">
                <a:solidFill>
                  <a:srgbClr val="FF0000"/>
                </a:solidFill>
                <a:latin typeface="Arial" charset="0"/>
              </a:rPr>
              <a:t>1т.</a:t>
            </a:r>
            <a:endParaRPr lang="en-US" sz="80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686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bg-BG" sz="8000" dirty="0">
                <a:solidFill>
                  <a:srgbClr val="FF0000"/>
                </a:solidFill>
                <a:latin typeface="Arial" charset="0"/>
              </a:rPr>
              <a:t>Въпрос 7</a:t>
            </a:r>
            <a:endParaRPr lang="en-US" sz="8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1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1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17" name="AutoShape 5"/>
          <p:cNvSpPr>
            <a:spLocks noChangeArrowheads="1"/>
          </p:cNvSpPr>
          <p:nvPr/>
        </p:nvSpPr>
        <p:spPr bwMode="auto">
          <a:xfrm>
            <a:off x="533400" y="15875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1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401594"/>
            <a:ext cx="7774631" cy="2016212"/>
          </a:xfrm>
        </p:spPr>
        <p:txBody>
          <a:bodyPr/>
          <a:lstStyle/>
          <a:p>
            <a:pPr eaLnBrk="1" hangingPunct="1"/>
            <a:r>
              <a:rPr lang="bg-BG" sz="2600" b="1" dirty="0">
                <a:solidFill>
                  <a:srgbClr val="FF0000"/>
                </a:solidFill>
              </a:rPr>
              <a:t>В коя от посочените думи НЕ е допусната правописна грешка?</a:t>
            </a:r>
            <a:br>
              <a:rPr lang="bg-BG" sz="2600" b="1" dirty="0">
                <a:solidFill>
                  <a:srgbClr val="FF0000"/>
                </a:solidFill>
              </a:rPr>
            </a:br>
            <a:r>
              <a:rPr lang="bg-BG" sz="2600" dirty="0">
                <a:solidFill>
                  <a:srgbClr val="FF0000"/>
                </a:solidFill>
              </a:rPr>
              <a:t>По време на </a:t>
            </a:r>
            <a:r>
              <a:rPr lang="bg-BG" sz="2600" i="1" dirty="0">
                <a:solidFill>
                  <a:srgbClr val="FF0000"/>
                </a:solidFill>
              </a:rPr>
              <a:t>сръбско-българската</a:t>
            </a:r>
            <a:r>
              <a:rPr lang="bg-BG" sz="2600" dirty="0">
                <a:solidFill>
                  <a:srgbClr val="FF0000"/>
                </a:solidFill>
              </a:rPr>
              <a:t> война през 1885 г. загива на бойното поле </a:t>
            </a:r>
            <a:r>
              <a:rPr lang="bg-BG" sz="2600" i="1" dirty="0">
                <a:solidFill>
                  <a:srgbClr val="FF0000"/>
                </a:solidFill>
              </a:rPr>
              <a:t>най-малкия</a:t>
            </a:r>
            <a:r>
              <a:rPr lang="bg-BG" sz="2600" dirty="0">
                <a:solidFill>
                  <a:srgbClr val="FF0000"/>
                </a:solidFill>
              </a:rPr>
              <a:t> й син Боян. Останалите двама </a:t>
            </a:r>
            <a:r>
              <a:rPr lang="bg-BG" sz="2600" i="1" dirty="0">
                <a:solidFill>
                  <a:srgbClr val="FF0000"/>
                </a:solidFill>
              </a:rPr>
              <a:t>умират</a:t>
            </a:r>
            <a:r>
              <a:rPr lang="bg-BG" sz="2600" dirty="0">
                <a:solidFill>
                  <a:srgbClr val="FF0000"/>
                </a:solidFill>
              </a:rPr>
              <a:t> от </a:t>
            </a:r>
            <a:r>
              <a:rPr lang="bg-BG" sz="2600" i="1" dirty="0" err="1">
                <a:solidFill>
                  <a:srgbClr val="FF0000"/>
                </a:solidFill>
              </a:rPr>
              <a:t>туберколоза</a:t>
            </a:r>
            <a:r>
              <a:rPr lang="bg-BG" sz="2600" dirty="0">
                <a:solidFill>
                  <a:srgbClr val="FF0000"/>
                </a:solidFill>
              </a:rPr>
              <a:t>.</a:t>
            </a:r>
            <a:endParaRPr lang="en-US" sz="26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755650" y="2708275"/>
            <a:ext cx="7981950" cy="39624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bg-BG" sz="2800" i="1" dirty="0">
                <a:solidFill>
                  <a:schemeClr val="bg1"/>
                </a:solidFill>
                <a:hlinkClick r:id="rId4" action="ppaction://hlinksldjump"/>
              </a:rPr>
              <a:t>сръбско-българската </a:t>
            </a:r>
            <a:endParaRPr lang="bg-BG" sz="2800" i="1" dirty="0">
              <a:solidFill>
                <a:schemeClr val="bg1"/>
              </a:solidFill>
            </a:endParaRP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endParaRPr lang="en-US" sz="2800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Б</a:t>
            </a: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800" i="1" dirty="0">
                <a:solidFill>
                  <a:schemeClr val="bg1"/>
                </a:solidFill>
                <a:hlinkClick r:id="rId5" action="ppaction://hlinksldjump"/>
              </a:rPr>
              <a:t>най-малкия</a:t>
            </a:r>
            <a:r>
              <a:rPr lang="bg-BG" sz="2800" dirty="0">
                <a:solidFill>
                  <a:schemeClr val="bg1"/>
                </a:solidFill>
                <a:hlinkClick r:id="rId5" action="ppaction://hlinksldjump"/>
              </a:rPr>
              <a:t> </a:t>
            </a:r>
            <a:endParaRPr lang="bg-BG" sz="2800" dirty="0">
              <a:solidFill>
                <a:schemeClr val="bg1"/>
              </a:solidFill>
            </a:endParaRP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endParaRPr lang="bg-BG" sz="2800" dirty="0">
              <a:solidFill>
                <a:schemeClr val="bg1"/>
              </a:solidFill>
            </a:endParaRP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В</a:t>
            </a: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800" i="1" dirty="0">
                <a:solidFill>
                  <a:schemeClr val="bg1"/>
                </a:solidFill>
                <a:hlinkClick r:id="rId4" action="ppaction://hlinksldjump"/>
              </a:rPr>
              <a:t>умират </a:t>
            </a:r>
            <a:endParaRPr lang="bg-BG" sz="2800" i="1" dirty="0">
              <a:solidFill>
                <a:schemeClr val="bg1"/>
              </a:solidFill>
            </a:endParaRP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endParaRPr lang="bg-BG" sz="2800" i="1" dirty="0">
              <a:solidFill>
                <a:schemeClr val="bg1"/>
              </a:solidFill>
            </a:endParaRP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Г</a:t>
            </a: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800" i="1" dirty="0" err="1">
                <a:solidFill>
                  <a:schemeClr val="bg1"/>
                </a:solidFill>
                <a:hlinkClick r:id="rId4" action="ppaction://hlinksldjump"/>
              </a:rPr>
              <a:t>туберколоза</a:t>
            </a:r>
            <a:endParaRPr lang="en-US" sz="2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892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892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892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892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892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892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892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892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892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893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893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32" name="AutoShape 2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6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6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bg-BG" sz="8000">
                <a:solidFill>
                  <a:schemeClr val="bg1"/>
                </a:solidFill>
              </a:rPr>
              <a:t>Грешен отговор</a:t>
            </a:r>
            <a:endParaRPr lang="en-US" sz="8000">
              <a:solidFill>
                <a:schemeClr val="bg1"/>
              </a:solidFill>
            </a:endParaRPr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99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9942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4356100" y="5013325"/>
            <a:ext cx="1042988" cy="1042988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pic>
        <p:nvPicPr>
          <p:cNvPr id="39943" name="Picture 16" descr="ag00317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3150" y="4648200"/>
            <a:ext cx="17208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531019" y="4640343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7894" name="AutoShape 6"/>
          <p:cNvSpPr>
            <a:spLocks noChangeArrowheads="1"/>
          </p:cNvSpPr>
          <p:nvPr/>
        </p:nvSpPr>
        <p:spPr bwMode="auto">
          <a:xfrm>
            <a:off x="531019" y="3762868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5">
              <a:lumMod val="75000"/>
            </a:schemeClr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>
          <a:xfrm>
            <a:off x="642938" y="381000"/>
            <a:ext cx="7929562" cy="2405063"/>
          </a:xfrm>
        </p:spPr>
        <p:txBody>
          <a:bodyPr/>
          <a:lstStyle/>
          <a:p>
            <a:pPr eaLnBrk="1" hangingPunct="1"/>
            <a:r>
              <a:rPr lang="bg-BG" sz="2600" b="1" dirty="0">
                <a:solidFill>
                  <a:srgbClr val="FF0000"/>
                </a:solidFill>
              </a:rPr>
              <a:t>В коя от посочените </a:t>
            </a:r>
            <a:r>
              <a:rPr lang="bg-BG" sz="2600" b="1">
                <a:solidFill>
                  <a:srgbClr val="FF0000"/>
                </a:solidFill>
              </a:rPr>
              <a:t>думи Е </a:t>
            </a:r>
            <a:r>
              <a:rPr lang="bg-BG" sz="2600" b="1" dirty="0">
                <a:solidFill>
                  <a:srgbClr val="FF0000"/>
                </a:solidFill>
              </a:rPr>
              <a:t>е допусната правописна грешка?</a:t>
            </a:r>
            <a:br>
              <a:rPr lang="bg-BG" sz="2600" b="1" dirty="0">
                <a:solidFill>
                  <a:srgbClr val="FF0000"/>
                </a:solidFill>
              </a:rPr>
            </a:br>
            <a:r>
              <a:rPr lang="bg-BG" sz="2600" dirty="0">
                <a:solidFill>
                  <a:srgbClr val="FF0000"/>
                </a:solidFill>
              </a:rPr>
              <a:t>По време на </a:t>
            </a:r>
            <a:r>
              <a:rPr lang="bg-BG" sz="2600" i="1" dirty="0">
                <a:solidFill>
                  <a:srgbClr val="FF0000"/>
                </a:solidFill>
              </a:rPr>
              <a:t>сръбско-българската</a:t>
            </a:r>
            <a:r>
              <a:rPr lang="bg-BG" sz="2600" dirty="0">
                <a:solidFill>
                  <a:srgbClr val="FF0000"/>
                </a:solidFill>
              </a:rPr>
              <a:t> война през 1885 г. загива на бойното поле </a:t>
            </a:r>
            <a:r>
              <a:rPr lang="bg-BG" sz="2600" i="1" dirty="0">
                <a:solidFill>
                  <a:srgbClr val="FF0000"/>
                </a:solidFill>
              </a:rPr>
              <a:t>най-малкия</a:t>
            </a:r>
            <a:r>
              <a:rPr lang="bg-BG" sz="2600" dirty="0">
                <a:solidFill>
                  <a:srgbClr val="FF0000"/>
                </a:solidFill>
              </a:rPr>
              <a:t> й син Боян. Останалите двама </a:t>
            </a:r>
            <a:r>
              <a:rPr lang="bg-BG" sz="2600" i="1" dirty="0">
                <a:solidFill>
                  <a:srgbClr val="FF0000"/>
                </a:solidFill>
              </a:rPr>
              <a:t>умират</a:t>
            </a:r>
            <a:r>
              <a:rPr lang="bg-BG" sz="2600" dirty="0">
                <a:solidFill>
                  <a:srgbClr val="FF0000"/>
                </a:solidFill>
              </a:rPr>
              <a:t> от </a:t>
            </a:r>
            <a:r>
              <a:rPr lang="bg-BG" sz="2600" i="1" dirty="0" err="1">
                <a:solidFill>
                  <a:srgbClr val="FF0000"/>
                </a:solidFill>
              </a:rPr>
              <a:t>туберколоза</a:t>
            </a:r>
            <a:r>
              <a:rPr lang="bg-BG" sz="2600" dirty="0">
                <a:solidFill>
                  <a:srgbClr val="FF0000"/>
                </a:solidFill>
              </a:rPr>
              <a:t>.</a:t>
            </a:r>
            <a:br>
              <a:rPr lang="bg-BG" sz="3200" dirty="0"/>
            </a:br>
            <a:endParaRPr lang="en-US" sz="32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097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097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097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1" name="Rectangle 8">
            <a:extLst>
              <a:ext uri="{FF2B5EF4-FFF2-40B4-BE49-F238E27FC236}">
                <a16:creationId xmlns:a16="http://schemas.microsoft.com/office/drawing/2014/main" id="{E534719F-5EE8-432B-ADA8-CBE496C245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619" y="2659143"/>
            <a:ext cx="798195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en-US" sz="4800" b="1" kern="0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bg-BG" sz="2800" i="1" kern="0">
                <a:solidFill>
                  <a:schemeClr val="bg1"/>
                </a:solidFill>
              </a:rPr>
              <a:t>сръбско-българската </a:t>
            </a: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endParaRPr lang="en-US" sz="2800" ker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bg-BG" sz="4800" b="1" kern="0" baseline="10000">
                <a:solidFill>
                  <a:srgbClr val="FF9900"/>
                </a:solidFill>
                <a:latin typeface="Arial" charset="0"/>
              </a:rPr>
              <a:t>Б</a:t>
            </a:r>
            <a:r>
              <a:rPr lang="en-US" sz="4800" b="1" kern="0" baseline="1000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800" i="1" kern="0">
                <a:solidFill>
                  <a:schemeClr val="bg1"/>
                </a:solidFill>
              </a:rPr>
              <a:t>най-малкия</a:t>
            </a:r>
            <a:r>
              <a:rPr lang="bg-BG" sz="2800" kern="0">
                <a:solidFill>
                  <a:schemeClr val="bg1"/>
                </a:solidFill>
              </a:rPr>
              <a:t> </a:t>
            </a: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endParaRPr lang="bg-BG" sz="2800" kern="0">
              <a:solidFill>
                <a:schemeClr val="bg1"/>
              </a:solidFill>
            </a:endParaRP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bg-BG" sz="4800" b="1" kern="0" baseline="10000">
                <a:solidFill>
                  <a:srgbClr val="FF9900"/>
                </a:solidFill>
                <a:latin typeface="Arial" charset="0"/>
              </a:rPr>
              <a:t>В</a:t>
            </a:r>
            <a:r>
              <a:rPr lang="en-US" sz="4800" b="1" kern="0" baseline="1000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800" i="1" kern="0">
                <a:solidFill>
                  <a:schemeClr val="bg1"/>
                </a:solidFill>
              </a:rPr>
              <a:t>умират </a:t>
            </a: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endParaRPr lang="bg-BG" sz="2800" i="1" kern="0">
              <a:solidFill>
                <a:schemeClr val="bg1"/>
              </a:solidFill>
            </a:endParaRP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bg-BG" sz="4800" b="1" kern="0" baseline="10000">
                <a:solidFill>
                  <a:srgbClr val="FF9900"/>
                </a:solidFill>
                <a:latin typeface="Arial" charset="0"/>
              </a:rPr>
              <a:t>Г</a:t>
            </a:r>
            <a:r>
              <a:rPr lang="en-US" sz="4800" b="1" kern="0" baseline="1000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800" i="1" kern="0">
                <a:solidFill>
                  <a:schemeClr val="bg1"/>
                </a:solidFill>
              </a:rPr>
              <a:t>туберколоза</a:t>
            </a:r>
            <a:endParaRPr lang="en-US" sz="2800" kern="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DAA89A51-9D35-481C-8A27-DF19B222F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019" y="5538244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>
                <a:solidFill>
                  <a:srgbClr val="FF0000"/>
                </a:solidFill>
                <a:latin typeface="Arial" charset="0"/>
              </a:rPr>
              <a:t>1</a:t>
            </a:r>
            <a:r>
              <a:rPr lang="bg-BG" sz="8000">
                <a:solidFill>
                  <a:srgbClr val="FF0000"/>
                </a:solidFill>
                <a:latin typeface="Arial" charset="0"/>
              </a:rPr>
              <a:t> т.</a:t>
            </a:r>
            <a:endParaRPr lang="en-US" sz="80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198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bg-BG" sz="8000" dirty="0">
                <a:solidFill>
                  <a:srgbClr val="FF0000"/>
                </a:solidFill>
                <a:latin typeface="Arial" charset="0"/>
              </a:rPr>
              <a:t>Въпрос 8</a:t>
            </a:r>
            <a:endParaRPr lang="en-US" sz="8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03784848"/>
      </p:ext>
    </p:extLst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bg-BG" sz="8000" dirty="0">
                <a:solidFill>
                  <a:srgbClr val="FF0000"/>
                </a:solidFill>
                <a:latin typeface="Arial" charset="0"/>
              </a:rPr>
              <a:t>Въпрос 1</a:t>
            </a:r>
            <a:endParaRPr lang="en-US" sz="8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1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1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17" name="AutoShape 5"/>
          <p:cNvSpPr>
            <a:spLocks noChangeArrowheads="1"/>
          </p:cNvSpPr>
          <p:nvPr/>
        </p:nvSpPr>
        <p:spPr bwMode="auto">
          <a:xfrm>
            <a:off x="533400" y="15875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1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401594"/>
            <a:ext cx="7774631" cy="2016212"/>
          </a:xfrm>
        </p:spPr>
        <p:txBody>
          <a:bodyPr/>
          <a:lstStyle/>
          <a:p>
            <a:pPr eaLnBrk="1" hangingPunct="1"/>
            <a:r>
              <a:rPr lang="bg-BG" sz="2600" b="1" dirty="0">
                <a:solidFill>
                  <a:srgbClr val="FF0000"/>
                </a:solidFill>
              </a:rPr>
              <a:t>В коя от посочените думи НЕ е допусната правописна грешка?</a:t>
            </a:r>
            <a:br>
              <a:rPr lang="bg-BG" sz="2600" b="1" dirty="0">
                <a:solidFill>
                  <a:srgbClr val="FF0000"/>
                </a:solidFill>
              </a:rPr>
            </a:br>
            <a:r>
              <a:rPr lang="bg-BG" sz="2600" dirty="0">
                <a:solidFill>
                  <a:srgbClr val="FF0000"/>
                </a:solidFill>
              </a:rPr>
              <a:t>Към майката са отправени </a:t>
            </a:r>
            <a:r>
              <a:rPr lang="bg-BG" sz="2600" i="1" dirty="0" err="1">
                <a:solidFill>
                  <a:srgbClr val="FF0000"/>
                </a:solidFill>
              </a:rPr>
              <a:t>многоброини</a:t>
            </a:r>
            <a:r>
              <a:rPr lang="bg-BG" sz="2600" dirty="0">
                <a:solidFill>
                  <a:srgbClr val="FF0000"/>
                </a:solidFill>
              </a:rPr>
              <a:t> призовавания на волята и </a:t>
            </a:r>
            <a:r>
              <a:rPr lang="bg-BG" sz="2600" i="1" dirty="0" err="1">
                <a:solidFill>
                  <a:srgbClr val="FF0000"/>
                </a:solidFill>
              </a:rPr>
              <a:t>чуството</a:t>
            </a:r>
            <a:r>
              <a:rPr lang="bg-BG" sz="2600" dirty="0">
                <a:solidFill>
                  <a:srgbClr val="FF0000"/>
                </a:solidFill>
              </a:rPr>
              <a:t>. Само тя може да </a:t>
            </a:r>
            <a:r>
              <a:rPr lang="bg-BG" sz="2600" i="1" dirty="0">
                <a:solidFill>
                  <a:srgbClr val="FF0000"/>
                </a:solidFill>
              </a:rPr>
              <a:t>отгатне</a:t>
            </a:r>
            <a:r>
              <a:rPr lang="bg-BG" sz="2600" dirty="0">
                <a:solidFill>
                  <a:srgbClr val="FF0000"/>
                </a:solidFill>
              </a:rPr>
              <a:t> </a:t>
            </a:r>
            <a:r>
              <a:rPr lang="bg-BG" sz="2600" i="1" dirty="0" err="1">
                <a:solidFill>
                  <a:srgbClr val="FF0000"/>
                </a:solidFill>
              </a:rPr>
              <a:t>таините</a:t>
            </a:r>
            <a:r>
              <a:rPr lang="bg-BG" sz="2600" dirty="0">
                <a:solidFill>
                  <a:srgbClr val="FF0000"/>
                </a:solidFill>
              </a:rPr>
              <a:t> на сърцето.</a:t>
            </a:r>
            <a:br>
              <a:rPr lang="bg-BG" sz="2600" dirty="0">
                <a:solidFill>
                  <a:srgbClr val="FF0000"/>
                </a:solidFill>
              </a:rPr>
            </a:br>
            <a:endParaRPr lang="en-US" sz="26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276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755650" y="2708275"/>
            <a:ext cx="7981950" cy="39624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bg-BG" sz="2800" i="1" dirty="0" err="1">
                <a:solidFill>
                  <a:schemeClr val="bg1"/>
                </a:solidFill>
                <a:hlinkClick r:id="rId4" action="ppaction://hlinksldjump"/>
              </a:rPr>
              <a:t>многоброини</a:t>
            </a:r>
            <a:r>
              <a:rPr lang="bg-BG" sz="2800" i="1" dirty="0">
                <a:solidFill>
                  <a:schemeClr val="bg1"/>
                </a:solidFill>
                <a:hlinkClick r:id="rId5" action="ppaction://hlinksldjump"/>
              </a:rPr>
              <a:t> </a:t>
            </a:r>
            <a:endParaRPr lang="bg-BG" sz="2800" i="1" dirty="0">
              <a:solidFill>
                <a:schemeClr val="bg1"/>
              </a:solidFill>
            </a:endParaRP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endParaRPr lang="en-US" sz="2800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Б</a:t>
            </a: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800" i="1" dirty="0" err="1">
                <a:solidFill>
                  <a:schemeClr val="bg1"/>
                </a:solidFill>
                <a:hlinkClick r:id="rId4" action="ppaction://hlinksldjump"/>
              </a:rPr>
              <a:t>чуството</a:t>
            </a:r>
            <a:endParaRPr lang="bg-BG" sz="2800" dirty="0">
              <a:solidFill>
                <a:schemeClr val="bg1"/>
              </a:solidFill>
            </a:endParaRP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endParaRPr lang="bg-BG" sz="2800" dirty="0">
              <a:solidFill>
                <a:schemeClr val="bg1"/>
              </a:solidFill>
            </a:endParaRP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В</a:t>
            </a: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800" i="1" dirty="0">
                <a:solidFill>
                  <a:schemeClr val="bg1"/>
                </a:solidFill>
                <a:hlinkClick r:id="rId6" action="ppaction://hlinksldjump"/>
              </a:rPr>
              <a:t>отгатне</a:t>
            </a:r>
            <a:endParaRPr lang="bg-BG" sz="2800" i="1" dirty="0">
              <a:solidFill>
                <a:schemeClr val="bg1"/>
              </a:solidFill>
            </a:endParaRP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endParaRPr lang="bg-BG" sz="2800" i="1" dirty="0">
              <a:solidFill>
                <a:schemeClr val="bg1"/>
              </a:solidFill>
            </a:endParaRP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Г</a:t>
            </a: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800" i="1" dirty="0">
                <a:solidFill>
                  <a:schemeClr val="bg1"/>
                </a:solidFill>
                <a:hlinkClick r:id="rId4" action="ppaction://hlinksldjump"/>
              </a:rPr>
              <a:t>тайните</a:t>
            </a:r>
            <a:endParaRPr lang="en-US" sz="2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892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892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892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892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892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892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892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892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892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893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893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8932" name="AutoShape 20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8547882"/>
      </p:ext>
    </p:extLst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6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6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6" grpId="0" build="p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bg-BG" sz="8000">
                <a:solidFill>
                  <a:schemeClr val="bg1"/>
                </a:solidFill>
              </a:rPr>
              <a:t>Грешен отговор</a:t>
            </a:r>
            <a:endParaRPr lang="en-US" sz="8000">
              <a:solidFill>
                <a:schemeClr val="bg1"/>
              </a:solidFill>
            </a:endParaRPr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99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39942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4356100" y="5013325"/>
            <a:ext cx="1042988" cy="1042988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pic>
        <p:nvPicPr>
          <p:cNvPr id="39943" name="Picture 16" descr="ag00317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3150" y="4648200"/>
            <a:ext cx="17208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86451246"/>
      </p:ext>
    </p:extLst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531019" y="4640343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7894" name="AutoShape 6"/>
          <p:cNvSpPr>
            <a:spLocks noChangeArrowheads="1"/>
          </p:cNvSpPr>
          <p:nvPr/>
        </p:nvSpPr>
        <p:spPr bwMode="auto">
          <a:xfrm>
            <a:off x="515888" y="4640343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5">
              <a:lumMod val="75000"/>
            </a:schemeClr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>
          <a:xfrm>
            <a:off x="642938" y="381000"/>
            <a:ext cx="7929562" cy="2405063"/>
          </a:xfrm>
        </p:spPr>
        <p:txBody>
          <a:bodyPr/>
          <a:lstStyle/>
          <a:p>
            <a:pPr eaLnBrk="1" hangingPunct="1"/>
            <a:r>
              <a:rPr lang="bg-BG" sz="2600" b="1" dirty="0">
                <a:solidFill>
                  <a:srgbClr val="FF0000"/>
                </a:solidFill>
              </a:rPr>
              <a:t>В коя от посочените думи НЕ е допусната правописна грешка?</a:t>
            </a:r>
            <a:br>
              <a:rPr lang="bg-BG" sz="2600" b="1" dirty="0">
                <a:solidFill>
                  <a:srgbClr val="FF0000"/>
                </a:solidFill>
              </a:rPr>
            </a:br>
            <a:r>
              <a:rPr lang="bg-BG" sz="2600" dirty="0">
                <a:solidFill>
                  <a:srgbClr val="FF0000"/>
                </a:solidFill>
              </a:rPr>
              <a:t>Към майката са отправени </a:t>
            </a:r>
            <a:r>
              <a:rPr lang="bg-BG" sz="2600" i="1" dirty="0" err="1">
                <a:solidFill>
                  <a:srgbClr val="FF0000"/>
                </a:solidFill>
              </a:rPr>
              <a:t>многоброини</a:t>
            </a:r>
            <a:r>
              <a:rPr lang="bg-BG" sz="2600" dirty="0">
                <a:solidFill>
                  <a:srgbClr val="FF0000"/>
                </a:solidFill>
              </a:rPr>
              <a:t> призовавания на волята и </a:t>
            </a:r>
            <a:r>
              <a:rPr lang="bg-BG" sz="2600" i="1" dirty="0" err="1">
                <a:solidFill>
                  <a:srgbClr val="FF0000"/>
                </a:solidFill>
              </a:rPr>
              <a:t>чуството</a:t>
            </a:r>
            <a:r>
              <a:rPr lang="bg-BG" sz="2600" dirty="0">
                <a:solidFill>
                  <a:srgbClr val="FF0000"/>
                </a:solidFill>
              </a:rPr>
              <a:t>. Само тя може да </a:t>
            </a:r>
            <a:r>
              <a:rPr lang="bg-BG" sz="2600" i="1" dirty="0">
                <a:solidFill>
                  <a:srgbClr val="FF0000"/>
                </a:solidFill>
              </a:rPr>
              <a:t>отгатне</a:t>
            </a:r>
            <a:r>
              <a:rPr lang="bg-BG" sz="2600" dirty="0">
                <a:solidFill>
                  <a:srgbClr val="FF0000"/>
                </a:solidFill>
              </a:rPr>
              <a:t> </a:t>
            </a:r>
            <a:r>
              <a:rPr lang="bg-BG" sz="2600" i="1" dirty="0" err="1">
                <a:solidFill>
                  <a:srgbClr val="FF0000"/>
                </a:solidFill>
              </a:rPr>
              <a:t>таините</a:t>
            </a:r>
            <a:r>
              <a:rPr lang="bg-BG" sz="2600" dirty="0">
                <a:solidFill>
                  <a:srgbClr val="FF0000"/>
                </a:solidFill>
              </a:rPr>
              <a:t> на сърцето.</a:t>
            </a:r>
            <a:br>
              <a:rPr lang="bg-BG" sz="3200" dirty="0"/>
            </a:br>
            <a:endParaRPr lang="en-US" sz="32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097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097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097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1" name="Rectangle 8">
            <a:extLst>
              <a:ext uri="{FF2B5EF4-FFF2-40B4-BE49-F238E27FC236}">
                <a16:creationId xmlns:a16="http://schemas.microsoft.com/office/drawing/2014/main" id="{E534719F-5EE8-432B-ADA8-CBE496C245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619" y="2659143"/>
            <a:ext cx="798195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en-US" sz="4800" b="1" kern="0" baseline="10000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bg-BG" sz="2800" i="1" kern="0" dirty="0" err="1">
                <a:solidFill>
                  <a:schemeClr val="bg1"/>
                </a:solidFill>
              </a:rPr>
              <a:t>многоброини</a:t>
            </a:r>
            <a:endParaRPr lang="bg-BG" sz="2800" i="1" kern="0" dirty="0">
              <a:solidFill>
                <a:schemeClr val="bg1"/>
              </a:solidFill>
            </a:endParaRP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endParaRPr lang="en-US" sz="2800" kern="0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bg-BG" sz="4800" b="1" kern="0" baseline="10000" dirty="0">
                <a:solidFill>
                  <a:srgbClr val="FF9900"/>
                </a:solidFill>
                <a:latin typeface="Arial" charset="0"/>
              </a:rPr>
              <a:t>Б</a:t>
            </a:r>
            <a:r>
              <a:rPr lang="en-US" sz="4800" b="1" kern="0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800" i="1" kern="0" dirty="0" err="1">
                <a:solidFill>
                  <a:schemeClr val="bg1"/>
                </a:solidFill>
              </a:rPr>
              <a:t>чуството</a:t>
            </a:r>
            <a:endParaRPr lang="bg-BG" sz="2800" kern="0" dirty="0">
              <a:solidFill>
                <a:schemeClr val="bg1"/>
              </a:solidFill>
            </a:endParaRP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endParaRPr lang="bg-BG" sz="2800" kern="0" dirty="0">
              <a:solidFill>
                <a:schemeClr val="bg1"/>
              </a:solidFill>
            </a:endParaRP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bg-BG" sz="4800" b="1" kern="0" baseline="10000" dirty="0">
                <a:solidFill>
                  <a:srgbClr val="FF9900"/>
                </a:solidFill>
                <a:latin typeface="Arial" charset="0"/>
              </a:rPr>
              <a:t>В</a:t>
            </a:r>
            <a:r>
              <a:rPr lang="en-US" sz="4800" b="1" kern="0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800" i="1" kern="0" dirty="0">
                <a:solidFill>
                  <a:schemeClr val="bg1"/>
                </a:solidFill>
              </a:rPr>
              <a:t>отгатне</a:t>
            </a: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endParaRPr lang="bg-BG" sz="2800" i="1" kern="0" dirty="0">
              <a:solidFill>
                <a:schemeClr val="bg1"/>
              </a:solidFill>
            </a:endParaRPr>
          </a:p>
          <a:p>
            <a:pPr eaLnBrk="1" hangingPunct="1">
              <a:spcBef>
                <a:spcPts val="600"/>
              </a:spcBef>
              <a:buFontTx/>
              <a:buNone/>
              <a:defRPr/>
            </a:pPr>
            <a:r>
              <a:rPr lang="bg-BG" sz="4800" b="1" kern="0" baseline="10000" dirty="0">
                <a:solidFill>
                  <a:srgbClr val="FF9900"/>
                </a:solidFill>
                <a:latin typeface="Arial" charset="0"/>
              </a:rPr>
              <a:t>Г</a:t>
            </a:r>
            <a:r>
              <a:rPr lang="en-US" sz="4800" b="1" kern="0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800" i="1" kern="0" dirty="0" err="1">
                <a:solidFill>
                  <a:schemeClr val="bg1"/>
                </a:solidFill>
              </a:rPr>
              <a:t>таините</a:t>
            </a:r>
            <a:endParaRPr lang="en-US" sz="2800" kern="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DAA89A51-9D35-481C-8A27-DF19B222F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019" y="5538244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7342766"/>
      </p:ext>
    </p:extLst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>
                <a:solidFill>
                  <a:srgbClr val="FF0000"/>
                </a:solidFill>
                <a:latin typeface="Arial" charset="0"/>
              </a:rPr>
              <a:t>1</a:t>
            </a:r>
            <a:r>
              <a:rPr lang="bg-BG" sz="8000">
                <a:solidFill>
                  <a:srgbClr val="FF0000"/>
                </a:solidFill>
                <a:latin typeface="Arial" charset="0"/>
              </a:rPr>
              <a:t> т.</a:t>
            </a:r>
            <a:endParaRPr lang="en-US" sz="80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198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16502263"/>
      </p:ext>
    </p:extLst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bg-BG" sz="8000" dirty="0">
                <a:solidFill>
                  <a:srgbClr val="FF0000"/>
                </a:solidFill>
                <a:latin typeface="Arial" charset="0"/>
              </a:rPr>
              <a:t>Въпрос 9</a:t>
            </a:r>
            <a:endParaRPr lang="en-US" sz="8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3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3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3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3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title"/>
          </p:nvPr>
        </p:nvSpPr>
        <p:spPr>
          <a:xfrm>
            <a:off x="838200" y="285750"/>
            <a:ext cx="7620000" cy="2571750"/>
          </a:xfrm>
        </p:spPr>
        <p:txBody>
          <a:bodyPr/>
          <a:lstStyle/>
          <a:p>
            <a:pPr algn="just"/>
            <a:r>
              <a:rPr lang="bg-BG" sz="2800" b="1" dirty="0">
                <a:solidFill>
                  <a:srgbClr val="FF0000"/>
                </a:solidFill>
              </a:rPr>
              <a:t>В кой ред думите НЕ са контекстови синоними на останалите според стихотворението „На прощаване”?</a:t>
            </a:r>
            <a:endParaRPr lang="bg-BG" sz="2800" dirty="0">
              <a:solidFill>
                <a:srgbClr val="FF0000"/>
              </a:solidFill>
            </a:endParaRPr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914650"/>
            <a:ext cx="7620000" cy="37147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bg-BG" dirty="0" err="1">
                <a:solidFill>
                  <a:schemeClr val="accent3"/>
                </a:solidFill>
                <a:hlinkClick r:id="rId4" action="ppaction://hlinksldjump"/>
              </a:rPr>
              <a:t>хайдут</a:t>
            </a:r>
            <a:r>
              <a:rPr lang="bg-BG" dirty="0">
                <a:solidFill>
                  <a:schemeClr val="accent3"/>
                </a:solidFill>
                <a:hlinkClick r:id="rId4" action="ppaction://hlinksldjump"/>
              </a:rPr>
              <a:t>, брат</a:t>
            </a:r>
            <a:endParaRPr lang="bg-BG" dirty="0">
              <a:solidFill>
                <a:schemeClr val="accent3"/>
              </a:solidFill>
            </a:endParaRPr>
          </a:p>
          <a:p>
            <a:pPr eaLnBrk="1" hangingPunct="1">
              <a:buFontTx/>
              <a:buNone/>
              <a:defRPr/>
            </a:pPr>
            <a:endParaRPr lang="en-US" sz="2000" dirty="0">
              <a:solidFill>
                <a:schemeClr val="accent3"/>
              </a:solidFill>
              <a:latin typeface="Arial" charset="0"/>
            </a:endParaRPr>
          </a:p>
          <a:p>
            <a:pPr marL="0" indent="0">
              <a:buNone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Б</a:t>
            </a: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dirty="0">
                <a:solidFill>
                  <a:schemeClr val="bg1"/>
                </a:solidFill>
                <a:hlinkClick r:id="rId4" action="ppaction://hlinksldjump"/>
              </a:rPr>
              <a:t>сиромах, клетник</a:t>
            </a:r>
            <a:endParaRPr lang="bg-BG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bg-BG" sz="2000" dirty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В</a:t>
            </a: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dirty="0">
                <a:solidFill>
                  <a:schemeClr val="accent3"/>
                </a:solidFill>
                <a:hlinkClick r:id="rId5" action="ppaction://hlinksldjump"/>
              </a:rPr>
              <a:t>син, войвода</a:t>
            </a:r>
            <a:endParaRPr lang="bg-BG" dirty="0">
              <a:solidFill>
                <a:schemeClr val="accent3"/>
              </a:solidFill>
            </a:endParaRPr>
          </a:p>
          <a:p>
            <a:pPr eaLnBrk="1" hangingPunct="1">
              <a:buFontTx/>
              <a:buNone/>
              <a:defRPr/>
            </a:pPr>
            <a:endParaRPr lang="en-US" sz="2000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Г</a:t>
            </a: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dirty="0" err="1">
                <a:solidFill>
                  <a:schemeClr val="bg1"/>
                </a:solidFill>
                <a:hlinkClick r:id="rId4" action="ppaction://hlinksldjump"/>
              </a:rPr>
              <a:t>нехрани</a:t>
            </a:r>
            <a:r>
              <a:rPr lang="bg-BG" dirty="0">
                <a:solidFill>
                  <a:schemeClr val="bg1"/>
                </a:solidFill>
                <a:hlinkClick r:id="rId4" action="ppaction://hlinksldjump"/>
              </a:rPr>
              <a:t>-майка, чедо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404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404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404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404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404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404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404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404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405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52" name="AutoShape 2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7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" grpId="0" build="p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bg-BG" sz="8000">
                <a:solidFill>
                  <a:schemeClr val="bg1"/>
                </a:solidFill>
              </a:rPr>
              <a:t>Грешен отговор</a:t>
            </a:r>
            <a:endParaRPr lang="en-US" sz="8000">
              <a:solidFill>
                <a:schemeClr val="bg1"/>
              </a:solidFill>
            </a:endParaRPr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506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5062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4356100" y="5013325"/>
            <a:ext cx="1042988" cy="1042988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pic>
        <p:nvPicPr>
          <p:cNvPr id="45063" name="Picture 16" descr="ag00317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3150" y="4648200"/>
            <a:ext cx="17208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60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60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60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14" name="AutoShape 6"/>
          <p:cNvSpPr>
            <a:spLocks noChangeArrowheads="1"/>
          </p:cNvSpPr>
          <p:nvPr/>
        </p:nvSpPr>
        <p:spPr bwMode="auto">
          <a:xfrm>
            <a:off x="533400" y="4688883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5">
              <a:lumMod val="75000"/>
            </a:schemeClr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title"/>
          </p:nvPr>
        </p:nvSpPr>
        <p:spPr>
          <a:xfrm>
            <a:off x="642938" y="381000"/>
            <a:ext cx="7815262" cy="2057400"/>
          </a:xfrm>
        </p:spPr>
        <p:txBody>
          <a:bodyPr/>
          <a:lstStyle/>
          <a:p>
            <a:pPr eaLnBrk="1" hangingPunct="1"/>
            <a:r>
              <a:rPr lang="bg-BG" sz="3200" b="1" dirty="0">
                <a:solidFill>
                  <a:srgbClr val="FF0000"/>
                </a:solidFill>
              </a:rPr>
              <a:t>В кой ред думите НЕ са контекстови синоними на останалите според стихотворението „На прощаване”?</a:t>
            </a:r>
            <a:endParaRPr lang="en-US" sz="36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60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60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1" name="Rectangle 8">
            <a:extLst>
              <a:ext uri="{FF2B5EF4-FFF2-40B4-BE49-F238E27FC236}">
                <a16:creationId xmlns:a16="http://schemas.microsoft.com/office/drawing/2014/main" id="{F62C4015-739D-4AC7-8EED-95C5431147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569" y="2919816"/>
            <a:ext cx="762000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sz="4800" b="1" kern="0" baseline="10000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bg-BG" kern="0" dirty="0" err="1">
                <a:solidFill>
                  <a:schemeClr val="accent3"/>
                </a:solidFill>
              </a:rPr>
              <a:t>хайдут</a:t>
            </a:r>
            <a:r>
              <a:rPr lang="bg-BG" kern="0" dirty="0">
                <a:solidFill>
                  <a:schemeClr val="accent3"/>
                </a:solidFill>
              </a:rPr>
              <a:t>, брат</a:t>
            </a:r>
          </a:p>
          <a:p>
            <a:pPr eaLnBrk="1" hangingPunct="1">
              <a:buFontTx/>
              <a:buNone/>
              <a:defRPr/>
            </a:pPr>
            <a:endParaRPr lang="en-US" sz="2000" kern="0" dirty="0">
              <a:solidFill>
                <a:schemeClr val="accent3"/>
              </a:solidFill>
              <a:latin typeface="Arial" charset="0"/>
            </a:endParaRPr>
          </a:p>
          <a:p>
            <a:pPr marL="0" indent="0">
              <a:buFontTx/>
              <a:buNone/>
            </a:pPr>
            <a:r>
              <a:rPr lang="bg-BG" sz="4800" b="1" kern="0" baseline="10000" dirty="0">
                <a:solidFill>
                  <a:srgbClr val="FF9900"/>
                </a:solidFill>
                <a:latin typeface="Arial" charset="0"/>
              </a:rPr>
              <a:t>Б</a:t>
            </a:r>
            <a:r>
              <a:rPr lang="en-US" sz="4800" b="1" kern="0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kern="0" dirty="0">
                <a:solidFill>
                  <a:schemeClr val="bg1"/>
                </a:solidFill>
              </a:rPr>
              <a:t>сиромах, клетник</a:t>
            </a:r>
          </a:p>
          <a:p>
            <a:pPr marL="0" indent="0">
              <a:buFontTx/>
              <a:buNone/>
            </a:pPr>
            <a:endParaRPr lang="bg-BG" sz="2000" kern="0" dirty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bg-BG" sz="4800" b="1" kern="0" baseline="10000" dirty="0">
                <a:solidFill>
                  <a:srgbClr val="FF9900"/>
                </a:solidFill>
                <a:latin typeface="Arial" charset="0"/>
              </a:rPr>
              <a:t>В</a:t>
            </a:r>
            <a:r>
              <a:rPr lang="en-US" sz="4800" b="1" kern="0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kern="0" dirty="0">
                <a:solidFill>
                  <a:schemeClr val="accent3"/>
                </a:solidFill>
              </a:rPr>
              <a:t>син, войвода</a:t>
            </a:r>
          </a:p>
          <a:p>
            <a:pPr eaLnBrk="1" hangingPunct="1">
              <a:buFontTx/>
              <a:buNone/>
              <a:defRPr/>
            </a:pPr>
            <a:endParaRPr lang="en-US" sz="2000" kern="0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r>
              <a:rPr lang="bg-BG" sz="4800" b="1" kern="0" baseline="10000" dirty="0">
                <a:solidFill>
                  <a:srgbClr val="FF9900"/>
                </a:solidFill>
                <a:latin typeface="Arial" charset="0"/>
              </a:rPr>
              <a:t>Г</a:t>
            </a:r>
            <a:r>
              <a:rPr lang="en-US" sz="4800" b="1" kern="0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kern="0" dirty="0" err="1">
                <a:solidFill>
                  <a:schemeClr val="bg1"/>
                </a:solidFill>
              </a:rPr>
              <a:t>нехрани</a:t>
            </a:r>
            <a:r>
              <a:rPr lang="bg-BG" kern="0" dirty="0">
                <a:solidFill>
                  <a:schemeClr val="bg1"/>
                </a:solidFill>
              </a:rPr>
              <a:t>-майка, чедо</a:t>
            </a:r>
            <a:endParaRPr lang="en-US" sz="5400" kern="0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>
                <a:solidFill>
                  <a:srgbClr val="FF0000"/>
                </a:solidFill>
                <a:latin typeface="Arial" charset="0"/>
              </a:rPr>
              <a:t>1 </a:t>
            </a:r>
            <a:r>
              <a:rPr lang="bg-BG" sz="8000">
                <a:solidFill>
                  <a:srgbClr val="FF0000"/>
                </a:solidFill>
                <a:latin typeface="Arial" charset="0"/>
              </a:rPr>
              <a:t>т.</a:t>
            </a:r>
            <a:endParaRPr lang="en-US" sz="80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bg-BG" sz="8000" dirty="0">
                <a:solidFill>
                  <a:srgbClr val="FF0000"/>
                </a:solidFill>
                <a:latin typeface="Arial" charset="0"/>
              </a:rPr>
              <a:t>Въпрос 10</a:t>
            </a:r>
            <a:endParaRPr lang="en-US" sz="8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07880814"/>
      </p:ext>
    </p:extLst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bg-BG">
              <a:solidFill>
                <a:srgbClr val="FF0000"/>
              </a:solidFill>
            </a:endParaRPr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</p:spPr>
        <p:txBody>
          <a:bodyPr/>
          <a:lstStyle/>
          <a:p>
            <a:pPr eaLnBrk="1" hangingPunct="1"/>
            <a:r>
              <a:rPr lang="bg-BG" sz="3200" b="1" dirty="0">
                <a:solidFill>
                  <a:srgbClr val="FF0000"/>
                </a:solidFill>
              </a:rPr>
              <a:t>Текстът е:</a:t>
            </a:r>
            <a:br>
              <a:rPr lang="bg-BG" sz="3200" dirty="0">
                <a:solidFill>
                  <a:srgbClr val="FF0000"/>
                </a:solidFill>
              </a:rPr>
            </a:b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797566" y="2780121"/>
            <a:ext cx="8020050" cy="3962400"/>
          </a:xfrm>
        </p:spPr>
        <p:txBody>
          <a:bodyPr/>
          <a:lstStyle/>
          <a:p>
            <a:pPr marL="0" indent="0"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+mj-lt"/>
              </a:rPr>
              <a:t>A </a:t>
            </a:r>
            <a:r>
              <a:rPr lang="bg-BG" sz="2400" dirty="0">
                <a:solidFill>
                  <a:schemeClr val="bg1"/>
                </a:solidFill>
                <a:hlinkClick r:id="rId4" action="ppaction://hlinksldjump"/>
              </a:rPr>
              <a:t>публицистичен</a:t>
            </a:r>
            <a:endParaRPr lang="bg-BG" sz="2400" dirty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  <a:defRPr/>
            </a:pPr>
            <a:endParaRPr lang="en-US" sz="2400" u="sng" dirty="0">
              <a:solidFill>
                <a:schemeClr val="accent3"/>
              </a:solidFill>
              <a:latin typeface="+mj-lt"/>
            </a:endParaRPr>
          </a:p>
          <a:p>
            <a:pPr marL="0" indent="0">
              <a:buNone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Б</a:t>
            </a: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400" dirty="0">
                <a:solidFill>
                  <a:schemeClr val="bg1"/>
                </a:solidFill>
                <a:hlinkClick r:id="rId4" action="ppaction://hlinksldjump"/>
              </a:rPr>
              <a:t>автобиографичен</a:t>
            </a:r>
            <a:endParaRPr lang="bg-BG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bg-BG" sz="2400" dirty="0">
              <a:solidFill>
                <a:schemeClr val="accent3"/>
              </a:solidFill>
              <a:latin typeface="Arial" charset="0"/>
            </a:endParaRPr>
          </a:p>
          <a:p>
            <a:pPr marL="0" indent="0">
              <a:buNone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В</a:t>
            </a: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400" dirty="0">
                <a:solidFill>
                  <a:schemeClr val="bg1"/>
                </a:solidFill>
                <a:hlinkClick r:id="rId5" action="ppaction://hlinksldjump"/>
              </a:rPr>
              <a:t>есеистичен</a:t>
            </a:r>
            <a:endParaRPr lang="bg-BG" sz="24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bg-BG" sz="2400" dirty="0">
              <a:solidFill>
                <a:schemeClr val="accent3"/>
              </a:solidFill>
            </a:endParaRPr>
          </a:p>
          <a:p>
            <a:pPr eaLnBrk="1" hangingPunct="1"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Г</a:t>
            </a: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400" dirty="0">
                <a:solidFill>
                  <a:schemeClr val="bg1"/>
                </a:solidFill>
                <a:hlinkClick r:id="rId4" action="ppaction://hlinksldjump"/>
              </a:rPr>
              <a:t>биографичен</a:t>
            </a:r>
            <a:endParaRPr lang="bg-BG" sz="2400" dirty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  <a:defRPr/>
            </a:pPr>
            <a:endParaRPr lang="en-US" sz="5400" u="sng" dirty="0">
              <a:solidFill>
                <a:schemeClr val="bg1">
                  <a:lumMod val="65000"/>
                </a:schemeClr>
              </a:solidFill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US" sz="5400" u="sng" dirty="0">
              <a:solidFill>
                <a:schemeClr val="bg1">
                  <a:lumMod val="75000"/>
                </a:schemeClr>
              </a:solidFill>
              <a:latin typeface="Arial" charset="0"/>
            </a:endParaRPr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18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18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18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88" name="AutoShape 2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build="p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3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3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3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3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title"/>
          </p:nvPr>
        </p:nvSpPr>
        <p:spPr>
          <a:xfrm>
            <a:off x="838200" y="285750"/>
            <a:ext cx="7620000" cy="2571750"/>
          </a:xfrm>
        </p:spPr>
        <p:txBody>
          <a:bodyPr/>
          <a:lstStyle/>
          <a:p>
            <a:r>
              <a:rPr lang="bg-BG" sz="3000" b="1" dirty="0">
                <a:solidFill>
                  <a:srgbClr val="FF0000"/>
                </a:solidFill>
              </a:rPr>
              <a:t>При коя от двойките думи има отношение както при двойката </a:t>
            </a:r>
            <a:br>
              <a:rPr lang="bg-BG" sz="3000" dirty="0">
                <a:solidFill>
                  <a:srgbClr val="FF0000"/>
                </a:solidFill>
              </a:rPr>
            </a:br>
            <a:r>
              <a:rPr lang="bg-BG" sz="3000" b="1" dirty="0">
                <a:solidFill>
                  <a:srgbClr val="FF0000"/>
                </a:solidFill>
              </a:rPr>
              <a:t>поет – лирик</a:t>
            </a:r>
            <a:endParaRPr lang="bg-BG" sz="3000" dirty="0">
              <a:solidFill>
                <a:srgbClr val="FF0000"/>
              </a:solidFill>
            </a:endParaRPr>
          </a:p>
        </p:txBody>
      </p:sp>
      <p:sp>
        <p:nvSpPr>
          <p:cNvPr id="317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914650"/>
            <a:ext cx="7620000" cy="37147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bg-BG" dirty="0">
                <a:solidFill>
                  <a:schemeClr val="accent3"/>
                </a:solidFill>
                <a:hlinkClick r:id="rId4" action="ppaction://hlinksldjump"/>
              </a:rPr>
              <a:t>герой - прототип</a:t>
            </a:r>
            <a:endParaRPr lang="bg-BG" dirty="0">
              <a:solidFill>
                <a:schemeClr val="accent3"/>
              </a:solidFill>
            </a:endParaRPr>
          </a:p>
          <a:p>
            <a:pPr eaLnBrk="1" hangingPunct="1">
              <a:buFontTx/>
              <a:buNone/>
              <a:defRPr/>
            </a:pPr>
            <a:endParaRPr lang="en-US" sz="2000" dirty="0">
              <a:solidFill>
                <a:schemeClr val="accent3"/>
              </a:solidFill>
              <a:latin typeface="Arial" charset="0"/>
            </a:endParaRPr>
          </a:p>
          <a:p>
            <a:pPr marL="0" indent="0">
              <a:buNone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Б</a:t>
            </a: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dirty="0">
                <a:solidFill>
                  <a:schemeClr val="bg1"/>
                </a:solidFill>
                <a:hlinkClick r:id="rId4" action="ppaction://hlinksldjump"/>
              </a:rPr>
              <a:t>пейзаж – обстановка</a:t>
            </a:r>
            <a:endParaRPr lang="bg-BG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bg-BG" sz="2000" dirty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В</a:t>
            </a: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dirty="0">
                <a:solidFill>
                  <a:schemeClr val="accent3"/>
                </a:solidFill>
                <a:hlinkClick r:id="rId5" action="ppaction://hlinksldjump"/>
              </a:rPr>
              <a:t>писател - белетрист</a:t>
            </a:r>
            <a:endParaRPr lang="bg-BG" dirty="0">
              <a:solidFill>
                <a:schemeClr val="accent3"/>
              </a:solidFill>
            </a:endParaRPr>
          </a:p>
          <a:p>
            <a:pPr eaLnBrk="1" hangingPunct="1">
              <a:buFontTx/>
              <a:buNone/>
              <a:defRPr/>
            </a:pPr>
            <a:endParaRPr lang="en-US" sz="2000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Г</a:t>
            </a: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dirty="0">
                <a:solidFill>
                  <a:schemeClr val="bg1"/>
                </a:solidFill>
                <a:hlinkClick r:id="rId4" action="ppaction://hlinksldjump"/>
              </a:rPr>
              <a:t>сюжет – композиция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404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404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404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404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404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404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404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404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405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52" name="AutoShape 2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5120648"/>
      </p:ext>
    </p:extLst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7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7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7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7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2" grpId="0" build="p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bg-BG" sz="8000">
                <a:solidFill>
                  <a:schemeClr val="bg1"/>
                </a:solidFill>
              </a:rPr>
              <a:t>Грешен отговор</a:t>
            </a:r>
            <a:endParaRPr lang="en-US" sz="8000">
              <a:solidFill>
                <a:schemeClr val="bg1"/>
              </a:solidFill>
            </a:endParaRPr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506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5062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4356100" y="5013325"/>
            <a:ext cx="1042988" cy="1042988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pic>
        <p:nvPicPr>
          <p:cNvPr id="45063" name="Picture 16" descr="ag00317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3150" y="4648200"/>
            <a:ext cx="17208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2857383"/>
      </p:ext>
    </p:extLst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60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60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60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3014" name="AutoShape 6"/>
          <p:cNvSpPr>
            <a:spLocks noChangeArrowheads="1"/>
          </p:cNvSpPr>
          <p:nvPr/>
        </p:nvSpPr>
        <p:spPr bwMode="auto">
          <a:xfrm>
            <a:off x="533400" y="4688883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5">
              <a:lumMod val="75000"/>
            </a:schemeClr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title"/>
          </p:nvPr>
        </p:nvSpPr>
        <p:spPr>
          <a:xfrm>
            <a:off x="642938" y="381000"/>
            <a:ext cx="7815262" cy="2057400"/>
          </a:xfrm>
        </p:spPr>
        <p:txBody>
          <a:bodyPr/>
          <a:lstStyle/>
          <a:p>
            <a:pPr eaLnBrk="1" hangingPunct="1"/>
            <a:r>
              <a:rPr lang="bg-BG" sz="3200" b="1" dirty="0">
                <a:solidFill>
                  <a:srgbClr val="FF0000"/>
                </a:solidFill>
              </a:rPr>
              <a:t>При коя от двойките думи има отношение както при двойката </a:t>
            </a:r>
            <a:br>
              <a:rPr lang="bg-BG" sz="3200" dirty="0">
                <a:solidFill>
                  <a:srgbClr val="FF0000"/>
                </a:solidFill>
              </a:rPr>
            </a:br>
            <a:r>
              <a:rPr lang="bg-BG" sz="3200" b="1" dirty="0">
                <a:solidFill>
                  <a:srgbClr val="FF0000"/>
                </a:solidFill>
              </a:rPr>
              <a:t>поет – лирик</a:t>
            </a:r>
            <a:endParaRPr lang="en-US" sz="36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60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60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0" name="AutoShape 2">
            <a:extLst>
              <a:ext uri="{FF2B5EF4-FFF2-40B4-BE49-F238E27FC236}">
                <a16:creationId xmlns:a16="http://schemas.microsoft.com/office/drawing/2014/main" id="{4C502C6F-876A-4043-91DA-5B1709BF36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589476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9" name="Rectangle 8">
            <a:extLst>
              <a:ext uri="{FF2B5EF4-FFF2-40B4-BE49-F238E27FC236}">
                <a16:creationId xmlns:a16="http://schemas.microsoft.com/office/drawing/2014/main" id="{B9CF6EB5-46B2-485B-B7AB-8B6258512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914650"/>
            <a:ext cx="762000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n-US" sz="4800" b="1" kern="0" baseline="1000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bg-BG" kern="0">
                <a:solidFill>
                  <a:schemeClr val="accent3"/>
                </a:solidFill>
              </a:rPr>
              <a:t>герой - прототип</a:t>
            </a:r>
          </a:p>
          <a:p>
            <a:pPr eaLnBrk="1" hangingPunct="1">
              <a:buFontTx/>
              <a:buNone/>
              <a:defRPr/>
            </a:pPr>
            <a:endParaRPr lang="en-US" sz="2000" kern="0">
              <a:solidFill>
                <a:schemeClr val="accent3"/>
              </a:solidFill>
              <a:latin typeface="Arial" charset="0"/>
            </a:endParaRPr>
          </a:p>
          <a:p>
            <a:pPr marL="0" indent="0">
              <a:buFontTx/>
              <a:buNone/>
            </a:pPr>
            <a:r>
              <a:rPr lang="bg-BG" sz="4800" b="1" kern="0" baseline="10000">
                <a:solidFill>
                  <a:srgbClr val="FF9900"/>
                </a:solidFill>
                <a:latin typeface="Arial" charset="0"/>
              </a:rPr>
              <a:t>Б</a:t>
            </a:r>
            <a:r>
              <a:rPr lang="en-US" sz="4800" b="1" kern="0" baseline="1000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kern="0">
                <a:solidFill>
                  <a:schemeClr val="bg1"/>
                </a:solidFill>
              </a:rPr>
              <a:t>пейзаж – обстановка</a:t>
            </a:r>
          </a:p>
          <a:p>
            <a:pPr marL="0" indent="0">
              <a:buFontTx/>
              <a:buNone/>
            </a:pPr>
            <a:endParaRPr lang="bg-BG" sz="2000" kern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bg-BG" sz="4800" b="1" kern="0" baseline="10000">
                <a:solidFill>
                  <a:srgbClr val="FF9900"/>
                </a:solidFill>
                <a:latin typeface="Arial" charset="0"/>
              </a:rPr>
              <a:t>В</a:t>
            </a:r>
            <a:r>
              <a:rPr lang="en-US" sz="4800" b="1" kern="0" baseline="1000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kern="0">
                <a:solidFill>
                  <a:schemeClr val="accent3"/>
                </a:solidFill>
              </a:rPr>
              <a:t>писател - белетрист</a:t>
            </a:r>
          </a:p>
          <a:p>
            <a:pPr eaLnBrk="1" hangingPunct="1">
              <a:buFontTx/>
              <a:buNone/>
              <a:defRPr/>
            </a:pPr>
            <a:endParaRPr lang="en-US" sz="2000" ker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r>
              <a:rPr lang="bg-BG" sz="4800" b="1" kern="0" baseline="10000">
                <a:solidFill>
                  <a:srgbClr val="FF9900"/>
                </a:solidFill>
                <a:latin typeface="Arial" charset="0"/>
              </a:rPr>
              <a:t>Г</a:t>
            </a:r>
            <a:r>
              <a:rPr lang="en-US" sz="4800" b="1" kern="0" baseline="1000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kern="0">
                <a:solidFill>
                  <a:schemeClr val="bg1"/>
                </a:solidFill>
              </a:rPr>
              <a:t>сюжет – композиция</a:t>
            </a:r>
            <a:endParaRPr lang="en-US" sz="5400" kern="0" dirty="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629855"/>
      </p:ext>
    </p:extLst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US" sz="8000" dirty="0">
                <a:solidFill>
                  <a:srgbClr val="FF0000"/>
                </a:solidFill>
                <a:latin typeface="Arial" charset="0"/>
              </a:rPr>
              <a:t>1 </a:t>
            </a:r>
            <a:r>
              <a:rPr lang="bg-BG" sz="8000" dirty="0">
                <a:solidFill>
                  <a:srgbClr val="FF0000"/>
                </a:solidFill>
                <a:latin typeface="Arial" charset="0"/>
              </a:rPr>
              <a:t>т.</a:t>
            </a:r>
            <a:endParaRPr lang="en-US" sz="8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08396472"/>
      </p:ext>
    </p:extLst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 rot="299">
            <a:off x="750888" y="722313"/>
            <a:ext cx="78517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bg-BG" sz="6000" b="1">
                <a:solidFill>
                  <a:srgbClr val="FF0000"/>
                </a:solidFill>
              </a:rPr>
              <a:t>Поздравления!</a:t>
            </a:r>
            <a:endParaRPr lang="en-US" sz="6000" b="1">
              <a:solidFill>
                <a:srgbClr val="FF0000"/>
              </a:solidFill>
            </a:endParaRP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 rot="299">
            <a:off x="752475" y="2927350"/>
            <a:ext cx="7851775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71842" dir="2700000" algn="ctr" rotWithShape="0">
              <a:schemeClr val="accent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bg-BG" sz="6600" b="1">
                <a:solidFill>
                  <a:srgbClr val="FFCC00"/>
                </a:solidFill>
                <a:latin typeface="Arial" charset="0"/>
                <a:cs typeface="+mn-cs"/>
              </a:rPr>
              <a:t>Вие преминахте</a:t>
            </a:r>
            <a:endParaRPr lang="en-US" sz="6600" b="1">
              <a:solidFill>
                <a:srgbClr val="FFCC00"/>
              </a:solidFill>
              <a:latin typeface="Times New Roman" charset="0"/>
              <a:cs typeface="+mn-cs"/>
            </a:endParaRP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1727200" y="3954463"/>
            <a:ext cx="603885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71842" dir="2700000" algn="ctr" rotWithShape="0">
              <a:schemeClr val="accent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bg-BG" sz="6600" b="1">
                <a:solidFill>
                  <a:srgbClr val="FFCC00"/>
                </a:solidFill>
                <a:latin typeface="Arial" charset="0"/>
                <a:cs typeface="+mn-cs"/>
              </a:rPr>
              <a:t>първия етап</a:t>
            </a:r>
            <a:endParaRPr lang="en-US" sz="6600" b="1">
              <a:solidFill>
                <a:srgbClr val="FFCC00"/>
              </a:solidFill>
              <a:latin typeface="Arial" charset="0"/>
              <a:cs typeface="+mn-cs"/>
            </a:endParaRP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2389188" y="5035550"/>
            <a:ext cx="40640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71842" dir="2700000" algn="ctr" rotWithShape="0">
              <a:schemeClr val="accent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bg-BG" sz="6600" b="1">
                <a:solidFill>
                  <a:srgbClr val="FFCC00"/>
                </a:solidFill>
                <a:latin typeface="Arial" charset="0"/>
                <a:cs typeface="+mn-cs"/>
              </a:rPr>
              <a:t>от играта</a:t>
            </a:r>
            <a:endParaRPr lang="en-US" sz="6600" b="1">
              <a:solidFill>
                <a:srgbClr val="FFCC00"/>
              </a:solidFill>
              <a:latin typeface="Arial" charset="0"/>
              <a:cs typeface="+mn-cs"/>
            </a:endParaRP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 rot="299">
            <a:off x="700088" y="1392238"/>
            <a:ext cx="78517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bg-BG" sz="6000" b="1">
                <a:solidFill>
                  <a:schemeClr val="accent2"/>
                </a:solidFill>
              </a:rPr>
              <a:t>Поздравления!</a:t>
            </a:r>
            <a:endParaRPr lang="en-US" sz="6000" b="1">
              <a:solidFill>
                <a:schemeClr val="accent2"/>
              </a:solidFill>
            </a:endParaRPr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 rot="299">
            <a:off x="703263" y="2081213"/>
            <a:ext cx="79994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bg-BG" sz="6000" b="1">
                <a:solidFill>
                  <a:srgbClr val="FFCC00"/>
                </a:solidFill>
              </a:rPr>
              <a:t>Поздравления!</a:t>
            </a:r>
            <a:endParaRPr lang="en-US" sz="6000" b="1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stin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3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75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975"/>
                            </p:stCondLst>
                            <p:childTnLst>
                              <p:par>
                                <p:cTn id="19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475"/>
                            </p:stCondLst>
                            <p:childTnLst>
                              <p:par>
                                <p:cTn id="2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5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975"/>
                            </p:stCondLst>
                            <p:childTnLst>
                              <p:par>
                                <p:cTn id="2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autoUpdateAnimBg="0"/>
      <p:bldP spid="36867" grpId="0" autoUpdateAnimBg="0"/>
      <p:bldP spid="36869" grpId="0" autoUpdateAnimBg="0"/>
      <p:bldP spid="36870" grpId="0" autoUpdateAnimBg="0"/>
      <p:bldP spid="36871" grpId="0" autoUpdateAnimBg="0"/>
      <p:bldP spid="36872" grpId="0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bg-BG" sz="8000" dirty="0">
                <a:solidFill>
                  <a:srgbClr val="FF0000"/>
                </a:solidFill>
                <a:latin typeface="Arial" charset="0"/>
              </a:rPr>
              <a:t>Въпрос 11</a:t>
            </a:r>
            <a:endParaRPr lang="en-US" sz="8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915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915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</p:spPr>
        <p:txBody>
          <a:bodyPr/>
          <a:lstStyle/>
          <a:p>
            <a:r>
              <a:rPr lang="bg-BG" sz="3000" b="1" dirty="0">
                <a:solidFill>
                  <a:srgbClr val="FF0000"/>
                </a:solidFill>
              </a:rPr>
              <a:t>Фразеологичният израз „</a:t>
            </a:r>
            <a:r>
              <a:rPr lang="bg-BG" sz="3000" b="1" dirty="0" err="1">
                <a:solidFill>
                  <a:srgbClr val="FF0000"/>
                </a:solidFill>
              </a:rPr>
              <a:t>нехранимайка</a:t>
            </a:r>
            <a:r>
              <a:rPr lang="bg-BG" sz="3000" b="1" dirty="0">
                <a:solidFill>
                  <a:srgbClr val="FF0000"/>
                </a:solidFill>
              </a:rPr>
              <a:t>” означава:</a:t>
            </a:r>
            <a:endParaRPr lang="bg-BG" dirty="0"/>
          </a:p>
        </p:txBody>
      </p:sp>
      <p:sp>
        <p:nvSpPr>
          <p:cNvPr id="358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42938" y="2667000"/>
            <a:ext cx="8501062" cy="3962400"/>
          </a:xfrm>
        </p:spPr>
        <p:txBody>
          <a:bodyPr/>
          <a:lstStyle/>
          <a:p>
            <a:pPr eaLnBrk="1" hangingPunct="1">
              <a:spcBef>
                <a:spcPts val="1200"/>
              </a:spcBef>
              <a:buFontTx/>
              <a:buNone/>
              <a:defRPr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A</a:t>
            </a:r>
            <a:r>
              <a:rPr lang="bg-BG" sz="2400" b="1" dirty="0">
                <a:solidFill>
                  <a:schemeClr val="accent3">
                    <a:lumMod val="95000"/>
                  </a:schemeClr>
                </a:solidFill>
              </a:rPr>
              <a:t> </a:t>
            </a:r>
            <a:r>
              <a:rPr lang="bg-BG" sz="2800" dirty="0">
                <a:solidFill>
                  <a:schemeClr val="bg1"/>
                </a:solidFill>
                <a:hlinkClick r:id="rId4" action="ppaction://hlinksldjump"/>
              </a:rPr>
              <a:t>майка, която не се грижи за децата си</a:t>
            </a:r>
            <a:endParaRPr lang="bg-BG" sz="2800" dirty="0">
              <a:solidFill>
                <a:schemeClr val="bg1"/>
              </a:solidFill>
            </a:endParaRPr>
          </a:p>
          <a:p>
            <a:pPr eaLnBrk="1" hangingPunct="1">
              <a:spcBef>
                <a:spcPts val="1200"/>
              </a:spcBef>
              <a:buFontTx/>
              <a:buNone/>
              <a:defRPr/>
            </a:pPr>
            <a:endParaRPr lang="bg-BG" sz="2000" dirty="0">
              <a:solidFill>
                <a:schemeClr val="bg1"/>
              </a:solidFill>
            </a:endParaRPr>
          </a:p>
          <a:p>
            <a:pPr eaLnBrk="1" hangingPunct="1">
              <a:spcBef>
                <a:spcPts val="1200"/>
              </a:spcBef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Б </a:t>
            </a:r>
            <a:r>
              <a:rPr lang="bg-BG" sz="2800" dirty="0">
                <a:solidFill>
                  <a:schemeClr val="bg1"/>
                </a:solidFill>
                <a:hlinkClick r:id="rId4" action="ppaction://hlinksldjump"/>
              </a:rPr>
              <a:t>деца, които не хранят родителите си</a:t>
            </a:r>
            <a:endParaRPr lang="bg-BG" sz="2800" dirty="0">
              <a:solidFill>
                <a:schemeClr val="bg1"/>
              </a:solidFill>
            </a:endParaRPr>
          </a:p>
          <a:p>
            <a:pPr eaLnBrk="1" hangingPunct="1">
              <a:spcBef>
                <a:spcPts val="1200"/>
              </a:spcBef>
              <a:buNone/>
              <a:defRPr/>
            </a:pPr>
            <a:endParaRPr lang="en-US" sz="2000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spcBef>
                <a:spcPts val="12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В </a:t>
            </a:r>
            <a:r>
              <a:rPr lang="bg-BG" sz="2800" b="1" dirty="0">
                <a:solidFill>
                  <a:schemeClr val="accent3">
                    <a:lumMod val="95000"/>
                  </a:schemeClr>
                </a:solidFill>
              </a:rPr>
              <a:t> </a:t>
            </a:r>
            <a:r>
              <a:rPr lang="bg-BG" sz="3000" dirty="0">
                <a:solidFill>
                  <a:schemeClr val="bg1"/>
                </a:solidFill>
                <a:hlinkClick r:id="rId5" action="ppaction://hlinksldjump"/>
              </a:rPr>
              <a:t>деца, които не се грижат за родителите си</a:t>
            </a:r>
            <a:endParaRPr lang="bg-BG" sz="3000" dirty="0">
              <a:solidFill>
                <a:schemeClr val="bg1"/>
              </a:solidFill>
            </a:endParaRPr>
          </a:p>
          <a:p>
            <a:pPr eaLnBrk="1" hangingPunct="1">
              <a:spcBef>
                <a:spcPts val="1200"/>
              </a:spcBef>
              <a:buFontTx/>
              <a:buNone/>
              <a:defRPr/>
            </a:pPr>
            <a:endParaRPr lang="en-US" sz="2000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ts val="12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Г </a:t>
            </a:r>
            <a:r>
              <a:rPr lang="bg-BG" sz="3000" dirty="0">
                <a:solidFill>
                  <a:schemeClr val="bg1"/>
                </a:solidFill>
                <a:hlinkClick r:id="rId4" action="ppaction://hlinksldjump"/>
              </a:rPr>
              <a:t>майка, която не храни децата си </a:t>
            </a:r>
            <a:endParaRPr lang="bg-BG" sz="3000" dirty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  <a:defRPr/>
            </a:pPr>
            <a:endParaRPr lang="bg-BG" sz="47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917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9172" name="AutoShape 2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8" grpId="0" build="p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bg-BG" sz="8000">
                <a:solidFill>
                  <a:schemeClr val="bg1"/>
                </a:solidFill>
              </a:rPr>
              <a:t>Грешен отговор</a:t>
            </a:r>
            <a:endParaRPr lang="en-US" sz="8000">
              <a:solidFill>
                <a:schemeClr val="bg1"/>
              </a:solidFill>
            </a:endParaRPr>
          </a:p>
        </p:txBody>
      </p:sp>
      <p:sp>
        <p:nvSpPr>
          <p:cNvPr id="5018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018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0182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4356100" y="5013325"/>
            <a:ext cx="1042988" cy="1042988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pic>
        <p:nvPicPr>
          <p:cNvPr id="50183" name="Picture 16" descr="ag00317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3150" y="4648200"/>
            <a:ext cx="17208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120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120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120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120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500063"/>
            <a:ext cx="7696200" cy="1938337"/>
          </a:xfrm>
        </p:spPr>
        <p:txBody>
          <a:bodyPr/>
          <a:lstStyle/>
          <a:p>
            <a:pPr eaLnBrk="1" hangingPunct="1"/>
            <a:r>
              <a:rPr lang="bg-BG" sz="3600" b="1" dirty="0">
                <a:solidFill>
                  <a:srgbClr val="FF0000"/>
                </a:solidFill>
              </a:rPr>
              <a:t>Фразеологичният израз „</a:t>
            </a:r>
            <a:r>
              <a:rPr lang="bg-BG" sz="3600" b="1" dirty="0" err="1">
                <a:solidFill>
                  <a:srgbClr val="FF0000"/>
                </a:solidFill>
              </a:rPr>
              <a:t>нехранимайка</a:t>
            </a:r>
            <a:r>
              <a:rPr lang="bg-BG" sz="3600" b="1" dirty="0">
                <a:solidFill>
                  <a:srgbClr val="FF0000"/>
                </a:solidFill>
              </a:rPr>
              <a:t>” означава:</a:t>
            </a:r>
            <a:endParaRPr lang="en-US" sz="54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121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121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121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121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121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1" name="Rectangle 8">
            <a:extLst>
              <a:ext uri="{FF2B5EF4-FFF2-40B4-BE49-F238E27FC236}">
                <a16:creationId xmlns:a16="http://schemas.microsoft.com/office/drawing/2014/main" id="{1BCB0BCD-5831-45FD-B54E-079B8DCBE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8" y="2667000"/>
            <a:ext cx="8501062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spcBef>
                <a:spcPts val="1200"/>
              </a:spcBef>
              <a:buFontTx/>
              <a:buNone/>
              <a:defRPr/>
            </a:pPr>
            <a:r>
              <a:rPr lang="en-US" sz="4800" b="1" kern="0" baseline="10000">
                <a:solidFill>
                  <a:srgbClr val="FF9900"/>
                </a:solidFill>
                <a:latin typeface="Arial" charset="0"/>
              </a:rPr>
              <a:t>A</a:t>
            </a:r>
            <a:r>
              <a:rPr lang="bg-BG" sz="2400" b="1" kern="0">
                <a:solidFill>
                  <a:schemeClr val="accent3">
                    <a:lumMod val="95000"/>
                  </a:schemeClr>
                </a:solidFill>
              </a:rPr>
              <a:t> </a:t>
            </a:r>
            <a:r>
              <a:rPr lang="bg-BG" sz="2800" kern="0">
                <a:solidFill>
                  <a:schemeClr val="bg1"/>
                </a:solidFill>
              </a:rPr>
              <a:t>майка, която не се грижи за децата си</a:t>
            </a:r>
          </a:p>
          <a:p>
            <a:pPr eaLnBrk="1" hangingPunct="1">
              <a:spcBef>
                <a:spcPts val="1200"/>
              </a:spcBef>
              <a:buFontTx/>
              <a:buNone/>
              <a:defRPr/>
            </a:pPr>
            <a:endParaRPr lang="bg-BG" sz="2000" kern="0">
              <a:solidFill>
                <a:schemeClr val="bg1"/>
              </a:solidFill>
            </a:endParaRPr>
          </a:p>
          <a:p>
            <a:pPr eaLnBrk="1" hangingPunct="1">
              <a:spcBef>
                <a:spcPts val="1200"/>
              </a:spcBef>
              <a:buFontTx/>
              <a:buNone/>
              <a:defRPr/>
            </a:pPr>
            <a:r>
              <a:rPr lang="bg-BG" sz="4800" b="1" kern="0" baseline="10000">
                <a:solidFill>
                  <a:srgbClr val="FF9900"/>
                </a:solidFill>
                <a:latin typeface="Arial" charset="0"/>
              </a:rPr>
              <a:t>Б </a:t>
            </a:r>
            <a:r>
              <a:rPr lang="bg-BG" sz="2800" kern="0">
                <a:solidFill>
                  <a:schemeClr val="bg1"/>
                </a:solidFill>
              </a:rPr>
              <a:t>деца, които не хранят родителите си</a:t>
            </a:r>
          </a:p>
          <a:p>
            <a:pPr eaLnBrk="1" hangingPunct="1">
              <a:spcBef>
                <a:spcPts val="1200"/>
              </a:spcBef>
              <a:buFontTx/>
              <a:buNone/>
              <a:defRPr/>
            </a:pPr>
            <a:endParaRPr lang="en-US" sz="2000" ker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spcBef>
                <a:spcPts val="1200"/>
              </a:spcBef>
              <a:buFontTx/>
              <a:buNone/>
              <a:defRPr/>
            </a:pPr>
            <a:r>
              <a:rPr lang="bg-BG" sz="4800" b="1" kern="0" baseline="10000">
                <a:solidFill>
                  <a:srgbClr val="FF9900"/>
                </a:solidFill>
                <a:latin typeface="Arial" charset="0"/>
              </a:rPr>
              <a:t>В </a:t>
            </a:r>
            <a:r>
              <a:rPr lang="bg-BG" sz="2800" b="1" kern="0">
                <a:solidFill>
                  <a:schemeClr val="accent3">
                    <a:lumMod val="95000"/>
                  </a:schemeClr>
                </a:solidFill>
              </a:rPr>
              <a:t> </a:t>
            </a:r>
            <a:r>
              <a:rPr lang="bg-BG" sz="3000" kern="0">
                <a:solidFill>
                  <a:schemeClr val="bg1"/>
                </a:solidFill>
              </a:rPr>
              <a:t>деца, които не се грижат за родителите си</a:t>
            </a:r>
          </a:p>
          <a:p>
            <a:pPr eaLnBrk="1" hangingPunct="1">
              <a:spcBef>
                <a:spcPts val="1200"/>
              </a:spcBef>
              <a:buFontTx/>
              <a:buNone/>
              <a:defRPr/>
            </a:pPr>
            <a:endParaRPr lang="en-US" sz="2000" kern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ts val="1200"/>
              </a:spcBef>
              <a:buFontTx/>
              <a:buNone/>
              <a:defRPr/>
            </a:pPr>
            <a:r>
              <a:rPr lang="bg-BG" sz="4800" b="1" kern="0" baseline="10000">
                <a:solidFill>
                  <a:srgbClr val="FF9900"/>
                </a:solidFill>
                <a:latin typeface="Arial" charset="0"/>
              </a:rPr>
              <a:t>Г </a:t>
            </a:r>
            <a:r>
              <a:rPr lang="bg-BG" sz="3000" kern="0">
                <a:solidFill>
                  <a:schemeClr val="bg1"/>
                </a:solidFill>
              </a:rPr>
              <a:t>майка, която не храни децата си </a:t>
            </a:r>
          </a:p>
          <a:p>
            <a:pPr eaLnBrk="1" hangingPunct="1">
              <a:buFontTx/>
              <a:buNone/>
              <a:defRPr/>
            </a:pPr>
            <a:endParaRPr lang="bg-BG" sz="4700" kern="0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bg-BG" sz="8000">
                <a:solidFill>
                  <a:srgbClr val="FF0000"/>
                </a:solidFill>
                <a:latin typeface="Arial" charset="0"/>
              </a:rPr>
              <a:t>2 т.</a:t>
            </a:r>
            <a:endParaRPr lang="en-US" sz="80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22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bg-BG" sz="8000">
                <a:solidFill>
                  <a:schemeClr val="bg1"/>
                </a:solidFill>
              </a:rPr>
              <a:t>Грешен отговор</a:t>
            </a:r>
            <a:endParaRPr lang="en-US" sz="8000">
              <a:solidFill>
                <a:schemeClr val="bg1"/>
              </a:solidFill>
            </a:endParaRP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8198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4356100" y="5013325"/>
            <a:ext cx="1042988" cy="1042988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pic>
        <p:nvPicPr>
          <p:cNvPr id="8199" name="Picture 16" descr="ag00317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3150" y="4648200"/>
            <a:ext cx="17208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bg-BG" sz="8000" dirty="0">
                <a:solidFill>
                  <a:srgbClr val="FF0000"/>
                </a:solidFill>
                <a:latin typeface="Arial" charset="0"/>
              </a:rPr>
              <a:t>Въпрос 12</a:t>
            </a:r>
            <a:endParaRPr lang="en-US" sz="8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32895012"/>
      </p:ext>
    </p:extLst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915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915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</p:spPr>
        <p:txBody>
          <a:bodyPr/>
          <a:lstStyle/>
          <a:p>
            <a:pPr eaLnBrk="1" hangingPunct="1"/>
            <a:r>
              <a:rPr lang="bg-BG" sz="2800" b="1" dirty="0">
                <a:solidFill>
                  <a:srgbClr val="FF0000"/>
                </a:solidFill>
              </a:rPr>
              <a:t>В кой от стиховете е използвана риторическа фигура, която липсва в останалите?</a:t>
            </a:r>
            <a:endParaRPr lang="en-US" sz="2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58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42938" y="2743200"/>
            <a:ext cx="7967662" cy="3962400"/>
          </a:xfrm>
        </p:spPr>
        <p:txBody>
          <a:bodyPr/>
          <a:lstStyle/>
          <a:p>
            <a:pPr eaLnBrk="1" hangingPunct="1">
              <a:spcBef>
                <a:spcPts val="1200"/>
              </a:spcBef>
              <a:buFontTx/>
              <a:buNone/>
              <a:defRPr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A</a:t>
            </a:r>
            <a:r>
              <a:rPr lang="bg-BG" sz="2400" b="1" dirty="0">
                <a:solidFill>
                  <a:schemeClr val="accent3">
                    <a:lumMod val="95000"/>
                  </a:schemeClr>
                </a:solidFill>
              </a:rPr>
              <a:t> </a:t>
            </a:r>
            <a:r>
              <a:rPr lang="bg-BG" sz="2800" dirty="0">
                <a:solidFill>
                  <a:schemeClr val="bg1"/>
                </a:solidFill>
                <a:hlinkClick r:id="rId4" action="ppaction://hlinksldjump"/>
              </a:rPr>
              <a:t>„Но кълни </a:t>
            </a:r>
            <a:r>
              <a:rPr lang="bg-BG" sz="2800" dirty="0" err="1">
                <a:solidFill>
                  <a:schemeClr val="bg1"/>
                </a:solidFill>
                <a:hlinkClick r:id="rId4" action="ppaction://hlinksldjump"/>
              </a:rPr>
              <a:t>майко,проклинай</a:t>
            </a:r>
            <a:r>
              <a:rPr lang="bg-BG" sz="2800" dirty="0">
                <a:solidFill>
                  <a:schemeClr val="bg1"/>
                </a:solidFill>
                <a:hlinkClick r:id="rId4" action="ppaction://hlinksldjump"/>
              </a:rPr>
              <a:t>...”</a:t>
            </a:r>
            <a:endParaRPr lang="bg-BG" sz="2800" dirty="0">
              <a:solidFill>
                <a:schemeClr val="bg1"/>
              </a:solidFill>
            </a:endParaRPr>
          </a:p>
          <a:p>
            <a:pPr eaLnBrk="1" hangingPunct="1">
              <a:spcBef>
                <a:spcPts val="1200"/>
              </a:spcBef>
              <a:buFontTx/>
              <a:buNone/>
              <a:defRPr/>
            </a:pPr>
            <a:endParaRPr lang="bg-BG" sz="2000" dirty="0">
              <a:solidFill>
                <a:schemeClr val="bg1"/>
              </a:solidFill>
            </a:endParaRPr>
          </a:p>
          <a:p>
            <a:pPr eaLnBrk="1" hangingPunct="1">
              <a:spcBef>
                <a:spcPts val="12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Б </a:t>
            </a:r>
            <a:r>
              <a:rPr lang="bg-BG" sz="2800" dirty="0">
                <a:solidFill>
                  <a:schemeClr val="bg1"/>
                </a:solidFill>
                <a:hlinkClick r:id="rId4" action="ppaction://hlinksldjump"/>
              </a:rPr>
              <a:t>„...черни чернеят за мене!”</a:t>
            </a:r>
            <a:endParaRPr lang="bg-BG" sz="2800" dirty="0">
              <a:solidFill>
                <a:schemeClr val="bg1"/>
              </a:solidFill>
            </a:endParaRPr>
          </a:p>
          <a:p>
            <a:pPr eaLnBrk="1" hangingPunct="1">
              <a:spcBef>
                <a:spcPts val="1200"/>
              </a:spcBef>
              <a:buFontTx/>
              <a:buNone/>
              <a:defRPr/>
            </a:pPr>
            <a:endParaRPr lang="bg-BG" sz="2000" dirty="0">
              <a:solidFill>
                <a:schemeClr val="bg1"/>
              </a:solidFill>
            </a:endParaRPr>
          </a:p>
          <a:p>
            <a:pPr eaLnBrk="1" hangingPunct="1">
              <a:spcBef>
                <a:spcPts val="12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В </a:t>
            </a:r>
            <a:r>
              <a:rPr lang="bg-BG" sz="2800" b="1" dirty="0">
                <a:solidFill>
                  <a:schemeClr val="accent3">
                    <a:lumMod val="95000"/>
                  </a:schemeClr>
                </a:solidFill>
              </a:rPr>
              <a:t> </a:t>
            </a:r>
            <a:r>
              <a:rPr lang="bg-BG" sz="2800" dirty="0">
                <a:solidFill>
                  <a:schemeClr val="bg1"/>
                </a:solidFill>
                <a:hlinkClick r:id="rId4" action="ppaction://hlinksldjump"/>
              </a:rPr>
              <a:t>„Прости ме и веч прощавай!”</a:t>
            </a:r>
            <a:endParaRPr lang="bg-BG" sz="2800" dirty="0">
              <a:solidFill>
                <a:schemeClr val="bg1"/>
              </a:solidFill>
            </a:endParaRPr>
          </a:p>
          <a:p>
            <a:pPr eaLnBrk="1" hangingPunct="1">
              <a:spcBef>
                <a:spcPts val="1200"/>
              </a:spcBef>
              <a:buFontTx/>
              <a:buNone/>
              <a:defRPr/>
            </a:pPr>
            <a:endParaRPr lang="bg-BG" sz="2000" dirty="0">
              <a:solidFill>
                <a:schemeClr val="bg1"/>
              </a:solidFill>
            </a:endParaRPr>
          </a:p>
          <a:p>
            <a:pPr eaLnBrk="1" hangingPunct="1">
              <a:spcBef>
                <a:spcPts val="12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Г</a:t>
            </a:r>
            <a:r>
              <a:rPr lang="bg-BG" sz="2800" b="1" baseline="100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bg-BG" sz="2800" dirty="0">
                <a:solidFill>
                  <a:schemeClr val="bg1"/>
                </a:solidFill>
                <a:hlinkClick r:id="rId5" action="ppaction://hlinksldjump"/>
              </a:rPr>
              <a:t>„силно да любят и мразят...” </a:t>
            </a:r>
            <a:endParaRPr lang="bg-BG" sz="2800" dirty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  <a:defRPr/>
            </a:pPr>
            <a:endParaRPr lang="bg-BG" sz="47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917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9172" name="AutoShape 2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561190"/>
      </p:ext>
    </p:extLst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8" grpId="0" build="p" autoUpdateAnimBg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bg-BG" sz="8000">
                <a:solidFill>
                  <a:schemeClr val="bg1"/>
                </a:solidFill>
              </a:rPr>
              <a:t>Грешен отговор</a:t>
            </a:r>
            <a:endParaRPr lang="en-US" sz="8000">
              <a:solidFill>
                <a:schemeClr val="bg1"/>
              </a:solidFill>
            </a:endParaRPr>
          </a:p>
        </p:txBody>
      </p:sp>
      <p:sp>
        <p:nvSpPr>
          <p:cNvPr id="5018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018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0182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4356100" y="5013325"/>
            <a:ext cx="1042988" cy="1042988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pic>
        <p:nvPicPr>
          <p:cNvPr id="50183" name="Picture 16" descr="ag00317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3150" y="4648200"/>
            <a:ext cx="17208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53911225"/>
      </p:ext>
    </p:extLst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120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120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120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500063"/>
            <a:ext cx="7696200" cy="1938337"/>
          </a:xfrm>
        </p:spPr>
        <p:txBody>
          <a:bodyPr/>
          <a:lstStyle/>
          <a:p>
            <a:pPr eaLnBrk="1" hangingPunct="1"/>
            <a:br>
              <a:rPr lang="bg-BG" sz="3000" b="1" dirty="0">
                <a:solidFill>
                  <a:srgbClr val="FF0000"/>
                </a:solidFill>
              </a:rPr>
            </a:br>
            <a:r>
              <a:rPr lang="bg-BG" sz="3000" b="1" dirty="0">
                <a:solidFill>
                  <a:srgbClr val="FF0000"/>
                </a:solidFill>
              </a:rPr>
              <a:t>В кой от стиховете е използвана риторическа фигура, която липсва в останалите?</a:t>
            </a:r>
            <a:br>
              <a:rPr lang="bg-BG" sz="5400" dirty="0">
                <a:solidFill>
                  <a:srgbClr val="FF0000"/>
                </a:solidFill>
              </a:rPr>
            </a:br>
            <a:endParaRPr lang="en-US" sz="54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121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121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121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121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121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412E7D68-AEF1-4617-B29C-D982C2C2B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069" y="5726742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1" name="Rectangle 8">
            <a:extLst>
              <a:ext uri="{FF2B5EF4-FFF2-40B4-BE49-F238E27FC236}">
                <a16:creationId xmlns:a16="http://schemas.microsoft.com/office/drawing/2014/main" id="{8EA1FD6C-D08E-4FB5-9C82-376531841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8" y="2743200"/>
            <a:ext cx="7967662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spcBef>
                <a:spcPts val="1200"/>
              </a:spcBef>
              <a:buFontTx/>
              <a:buNone/>
              <a:defRPr/>
            </a:pPr>
            <a:r>
              <a:rPr lang="en-US" sz="4800" b="1" kern="0" baseline="10000" dirty="0">
                <a:solidFill>
                  <a:srgbClr val="FF9900"/>
                </a:solidFill>
                <a:latin typeface="Arial" charset="0"/>
              </a:rPr>
              <a:t>A</a:t>
            </a:r>
            <a:r>
              <a:rPr lang="bg-BG" sz="2400" b="1" kern="0" dirty="0">
                <a:solidFill>
                  <a:schemeClr val="accent3">
                    <a:lumMod val="95000"/>
                  </a:schemeClr>
                </a:solidFill>
              </a:rPr>
              <a:t> </a:t>
            </a:r>
            <a:r>
              <a:rPr lang="bg-BG" sz="2800" kern="0" dirty="0">
                <a:solidFill>
                  <a:schemeClr val="bg1"/>
                </a:solidFill>
              </a:rPr>
              <a:t>„Но кълни </a:t>
            </a:r>
            <a:r>
              <a:rPr lang="bg-BG" sz="2800" kern="0" dirty="0" err="1">
                <a:solidFill>
                  <a:schemeClr val="bg1"/>
                </a:solidFill>
              </a:rPr>
              <a:t>майко,проклинай</a:t>
            </a:r>
            <a:r>
              <a:rPr lang="bg-BG" sz="2800" kern="0" dirty="0">
                <a:solidFill>
                  <a:schemeClr val="bg1"/>
                </a:solidFill>
              </a:rPr>
              <a:t>...”</a:t>
            </a:r>
          </a:p>
          <a:p>
            <a:pPr eaLnBrk="1" hangingPunct="1">
              <a:spcBef>
                <a:spcPts val="1200"/>
              </a:spcBef>
              <a:buFontTx/>
              <a:buNone/>
              <a:defRPr/>
            </a:pPr>
            <a:endParaRPr lang="bg-BG" sz="2000" kern="0" dirty="0">
              <a:solidFill>
                <a:schemeClr val="bg1"/>
              </a:solidFill>
            </a:endParaRPr>
          </a:p>
          <a:p>
            <a:pPr eaLnBrk="1" hangingPunct="1">
              <a:spcBef>
                <a:spcPts val="1200"/>
              </a:spcBef>
              <a:buFontTx/>
              <a:buNone/>
              <a:defRPr/>
            </a:pPr>
            <a:r>
              <a:rPr lang="bg-BG" sz="4800" b="1" kern="0" baseline="10000" dirty="0">
                <a:solidFill>
                  <a:srgbClr val="FF9900"/>
                </a:solidFill>
                <a:latin typeface="Arial" charset="0"/>
              </a:rPr>
              <a:t>Б </a:t>
            </a:r>
            <a:r>
              <a:rPr lang="bg-BG" sz="2800" kern="0" dirty="0">
                <a:solidFill>
                  <a:schemeClr val="bg1"/>
                </a:solidFill>
              </a:rPr>
              <a:t>„...черни чернеят за мене!”</a:t>
            </a:r>
          </a:p>
          <a:p>
            <a:pPr eaLnBrk="1" hangingPunct="1">
              <a:spcBef>
                <a:spcPts val="1200"/>
              </a:spcBef>
              <a:buFontTx/>
              <a:buNone/>
              <a:defRPr/>
            </a:pPr>
            <a:endParaRPr lang="bg-BG" sz="2000" kern="0" dirty="0">
              <a:solidFill>
                <a:schemeClr val="bg1"/>
              </a:solidFill>
            </a:endParaRPr>
          </a:p>
          <a:p>
            <a:pPr eaLnBrk="1" hangingPunct="1">
              <a:spcBef>
                <a:spcPts val="1200"/>
              </a:spcBef>
              <a:buFontTx/>
              <a:buNone/>
              <a:defRPr/>
            </a:pPr>
            <a:r>
              <a:rPr lang="bg-BG" sz="4800" b="1" kern="0" baseline="10000" dirty="0">
                <a:solidFill>
                  <a:srgbClr val="FF9900"/>
                </a:solidFill>
                <a:latin typeface="Arial" charset="0"/>
              </a:rPr>
              <a:t>В </a:t>
            </a:r>
            <a:r>
              <a:rPr lang="bg-BG" sz="2800" b="1" kern="0" dirty="0">
                <a:solidFill>
                  <a:schemeClr val="accent3">
                    <a:lumMod val="95000"/>
                  </a:schemeClr>
                </a:solidFill>
              </a:rPr>
              <a:t> </a:t>
            </a:r>
            <a:r>
              <a:rPr lang="bg-BG" sz="2800" kern="0" dirty="0">
                <a:solidFill>
                  <a:schemeClr val="bg1"/>
                </a:solidFill>
              </a:rPr>
              <a:t>„Прости ме и веч прощавай!”</a:t>
            </a:r>
          </a:p>
          <a:p>
            <a:pPr eaLnBrk="1" hangingPunct="1">
              <a:spcBef>
                <a:spcPts val="1200"/>
              </a:spcBef>
              <a:buFontTx/>
              <a:buNone/>
              <a:defRPr/>
            </a:pPr>
            <a:endParaRPr lang="bg-BG" sz="2000" kern="0" dirty="0">
              <a:solidFill>
                <a:schemeClr val="bg1"/>
              </a:solidFill>
            </a:endParaRPr>
          </a:p>
          <a:p>
            <a:pPr eaLnBrk="1" hangingPunct="1">
              <a:spcBef>
                <a:spcPts val="1200"/>
              </a:spcBef>
              <a:buFontTx/>
              <a:buNone/>
              <a:defRPr/>
            </a:pPr>
            <a:r>
              <a:rPr lang="bg-BG" sz="4800" b="1" kern="0" baseline="10000" dirty="0">
                <a:solidFill>
                  <a:srgbClr val="FF9900"/>
                </a:solidFill>
                <a:latin typeface="Arial" charset="0"/>
              </a:rPr>
              <a:t>Г</a:t>
            </a:r>
            <a:r>
              <a:rPr lang="bg-BG" sz="2800" b="1" kern="0" baseline="100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bg-BG" sz="2800" kern="0" dirty="0">
                <a:solidFill>
                  <a:schemeClr val="bg1"/>
                </a:solidFill>
              </a:rPr>
              <a:t>„силно да любят и мразят...” </a:t>
            </a:r>
          </a:p>
          <a:p>
            <a:pPr eaLnBrk="1" hangingPunct="1">
              <a:buFontTx/>
              <a:buNone/>
              <a:defRPr/>
            </a:pPr>
            <a:endParaRPr lang="bg-BG" sz="4700" kern="0" dirty="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092381"/>
      </p:ext>
    </p:extLst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p" autoUpdateAnimBg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bg-BG" sz="8000">
                <a:solidFill>
                  <a:srgbClr val="FF0000"/>
                </a:solidFill>
                <a:latin typeface="Arial" charset="0"/>
              </a:rPr>
              <a:t>2 т.</a:t>
            </a:r>
            <a:endParaRPr lang="en-US" sz="80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22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73286290"/>
      </p:ext>
    </p:extLst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bg-BG" sz="8000">
                <a:solidFill>
                  <a:srgbClr val="FF0000"/>
                </a:solidFill>
                <a:latin typeface="Arial" charset="0"/>
              </a:rPr>
              <a:t>Въпрос 13</a:t>
            </a:r>
            <a:endParaRPr lang="en-US" sz="80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481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74838329"/>
      </p:ext>
    </p:extLst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915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915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</p:spPr>
        <p:txBody>
          <a:bodyPr/>
          <a:lstStyle/>
          <a:p>
            <a:pPr eaLnBrk="1" hangingPunct="1"/>
            <a:r>
              <a:rPr lang="bg-BG" sz="3000" b="1" dirty="0">
                <a:solidFill>
                  <a:srgbClr val="FF0000"/>
                </a:solidFill>
              </a:rPr>
              <a:t>Думата експресивен НЕ означава:</a:t>
            </a:r>
            <a:endParaRPr lang="en-US" sz="3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58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42938" y="2667000"/>
            <a:ext cx="8501062" cy="3962400"/>
          </a:xfrm>
        </p:spPr>
        <p:txBody>
          <a:bodyPr/>
          <a:lstStyle/>
          <a:p>
            <a:pPr eaLnBrk="1" hangingPunct="1">
              <a:spcBef>
                <a:spcPts val="1200"/>
              </a:spcBef>
              <a:buFontTx/>
              <a:buNone/>
              <a:defRPr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A</a:t>
            </a:r>
            <a:r>
              <a:rPr lang="bg-BG" sz="2400" b="1" dirty="0">
                <a:solidFill>
                  <a:schemeClr val="accent3">
                    <a:lumMod val="95000"/>
                  </a:schemeClr>
                </a:solidFill>
              </a:rPr>
              <a:t> </a:t>
            </a:r>
            <a:r>
              <a:rPr lang="bg-BG" sz="2400" dirty="0">
                <a:solidFill>
                  <a:schemeClr val="accent3">
                    <a:lumMod val="95000"/>
                  </a:schemeClr>
                </a:solidFill>
                <a:hlinkClick r:id="rId4" action="ppaction://hlinksldjump"/>
              </a:rPr>
              <a:t>изразителен</a:t>
            </a:r>
            <a:endParaRPr lang="bg-BG" sz="2400" dirty="0">
              <a:solidFill>
                <a:schemeClr val="accent3">
                  <a:lumMod val="95000"/>
                </a:schemeClr>
              </a:solidFill>
            </a:endParaRPr>
          </a:p>
          <a:p>
            <a:pPr eaLnBrk="1" hangingPunct="1">
              <a:spcBef>
                <a:spcPts val="1200"/>
              </a:spcBef>
              <a:buFontTx/>
              <a:buNone/>
              <a:defRPr/>
            </a:pPr>
            <a:endParaRPr lang="en-US" sz="2000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spcBef>
                <a:spcPts val="12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Б </a:t>
            </a:r>
            <a:r>
              <a:rPr lang="bg-BG" sz="2400" dirty="0">
                <a:solidFill>
                  <a:schemeClr val="accent3">
                    <a:lumMod val="95000"/>
                  </a:schemeClr>
                </a:solidFill>
                <a:hlinkClick r:id="rId4" action="ppaction://hlinksldjump"/>
              </a:rPr>
              <a:t>емоционален</a:t>
            </a:r>
            <a:endParaRPr lang="bg-BG" sz="2400" dirty="0">
              <a:solidFill>
                <a:schemeClr val="accent3">
                  <a:lumMod val="95000"/>
                </a:schemeClr>
              </a:solidFill>
            </a:endParaRPr>
          </a:p>
          <a:p>
            <a:pPr eaLnBrk="1" hangingPunct="1">
              <a:spcBef>
                <a:spcPts val="1200"/>
              </a:spcBef>
              <a:buFontTx/>
              <a:buNone/>
              <a:defRPr/>
            </a:pPr>
            <a:endParaRPr lang="en-US" sz="2000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spcBef>
                <a:spcPts val="12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В </a:t>
            </a:r>
            <a:r>
              <a:rPr lang="bg-BG" sz="2800" b="1" dirty="0">
                <a:solidFill>
                  <a:schemeClr val="accent3">
                    <a:lumMod val="95000"/>
                  </a:schemeClr>
                </a:solidFill>
              </a:rPr>
              <a:t> </a:t>
            </a:r>
            <a:r>
              <a:rPr lang="bg-BG" sz="2400" dirty="0">
                <a:solidFill>
                  <a:schemeClr val="accent3">
                    <a:lumMod val="95000"/>
                  </a:schemeClr>
                </a:solidFill>
                <a:hlinkClick r:id="rId5" action="ppaction://hlinksldjump"/>
              </a:rPr>
              <a:t>реален</a:t>
            </a:r>
            <a:endParaRPr lang="bg-BG" sz="2400" dirty="0">
              <a:solidFill>
                <a:schemeClr val="accent3">
                  <a:lumMod val="95000"/>
                </a:schemeClr>
              </a:solidFill>
            </a:endParaRPr>
          </a:p>
          <a:p>
            <a:pPr eaLnBrk="1" hangingPunct="1">
              <a:spcBef>
                <a:spcPts val="1200"/>
              </a:spcBef>
              <a:buFontTx/>
              <a:buNone/>
              <a:defRPr/>
            </a:pPr>
            <a:endParaRPr lang="en-US" sz="2000" dirty="0">
              <a:solidFill>
                <a:schemeClr val="accent3">
                  <a:lumMod val="95000"/>
                </a:schemeClr>
              </a:solidFill>
              <a:latin typeface="Arial" charset="0"/>
            </a:endParaRPr>
          </a:p>
          <a:p>
            <a:pPr>
              <a:spcBef>
                <a:spcPts val="12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Г </a:t>
            </a:r>
            <a:r>
              <a:rPr lang="bg-BG" sz="2400" dirty="0">
                <a:solidFill>
                  <a:schemeClr val="accent3">
                    <a:lumMod val="95000"/>
                  </a:schemeClr>
                </a:solidFill>
                <a:hlinkClick r:id="rId4" action="ppaction://hlinksldjump"/>
              </a:rPr>
              <a:t>въздействащ</a:t>
            </a:r>
            <a:endParaRPr lang="bg-BG" sz="2400" dirty="0">
              <a:solidFill>
                <a:schemeClr val="accent3">
                  <a:lumMod val="95000"/>
                </a:schemeClr>
              </a:solidFill>
            </a:endParaRPr>
          </a:p>
          <a:p>
            <a:pPr>
              <a:spcBef>
                <a:spcPts val="1200"/>
              </a:spcBef>
              <a:defRPr/>
            </a:pPr>
            <a:r>
              <a:rPr lang="bg-BG" sz="4800" dirty="0"/>
              <a:t> </a:t>
            </a:r>
          </a:p>
          <a:p>
            <a:pPr eaLnBrk="1" hangingPunct="1">
              <a:buFontTx/>
              <a:buNone/>
              <a:defRPr/>
            </a:pPr>
            <a:endParaRPr lang="bg-BG" sz="47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4917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9172" name="AutoShape 2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1967585"/>
      </p:ext>
    </p:extLst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58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8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8" grpId="0" uiExpand="1" build="p" autoUpdateAnimBg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bg-BG" sz="8000">
                <a:solidFill>
                  <a:schemeClr val="bg1"/>
                </a:solidFill>
              </a:rPr>
              <a:t>Грешен отговор</a:t>
            </a:r>
            <a:endParaRPr lang="en-US" sz="8000">
              <a:solidFill>
                <a:schemeClr val="bg1"/>
              </a:solidFill>
            </a:endParaRPr>
          </a:p>
        </p:txBody>
      </p:sp>
      <p:sp>
        <p:nvSpPr>
          <p:cNvPr id="5018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018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0182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4356100" y="5013325"/>
            <a:ext cx="1042988" cy="1042988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pic>
        <p:nvPicPr>
          <p:cNvPr id="50183" name="Picture 16" descr="ag00317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3150" y="4648200"/>
            <a:ext cx="17208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58418940"/>
      </p:ext>
    </p:extLst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120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120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120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120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500063"/>
            <a:ext cx="7696200" cy="1938337"/>
          </a:xfrm>
        </p:spPr>
        <p:txBody>
          <a:bodyPr/>
          <a:lstStyle/>
          <a:p>
            <a:pPr eaLnBrk="1" hangingPunct="1"/>
            <a:r>
              <a:rPr lang="bg-BG" sz="3600" b="1" dirty="0">
                <a:solidFill>
                  <a:srgbClr val="FF0000"/>
                </a:solidFill>
              </a:rPr>
              <a:t>Думата експресивен НЕ означава:</a:t>
            </a:r>
            <a:endParaRPr lang="en-US" sz="54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121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121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121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121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121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1" name="Rectangle 8">
            <a:extLst>
              <a:ext uri="{FF2B5EF4-FFF2-40B4-BE49-F238E27FC236}">
                <a16:creationId xmlns:a16="http://schemas.microsoft.com/office/drawing/2014/main" id="{B22FD8B3-C375-4F41-A0C4-B3FB5AE489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8" y="2667000"/>
            <a:ext cx="8501062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spcBef>
                <a:spcPts val="1200"/>
              </a:spcBef>
              <a:buFontTx/>
              <a:buNone/>
              <a:defRPr/>
            </a:pPr>
            <a:r>
              <a:rPr lang="en-US" sz="4800" b="1" kern="0" baseline="10000">
                <a:solidFill>
                  <a:srgbClr val="FF9900"/>
                </a:solidFill>
                <a:latin typeface="Arial" charset="0"/>
              </a:rPr>
              <a:t>A</a:t>
            </a:r>
            <a:r>
              <a:rPr lang="bg-BG" sz="2400" b="1" kern="0">
                <a:solidFill>
                  <a:schemeClr val="accent3">
                    <a:lumMod val="95000"/>
                  </a:schemeClr>
                </a:solidFill>
              </a:rPr>
              <a:t> </a:t>
            </a:r>
            <a:r>
              <a:rPr lang="bg-BG" sz="2400" kern="0">
                <a:solidFill>
                  <a:schemeClr val="accent3">
                    <a:lumMod val="95000"/>
                  </a:schemeClr>
                </a:solidFill>
              </a:rPr>
              <a:t>изразителен</a:t>
            </a:r>
          </a:p>
          <a:p>
            <a:pPr eaLnBrk="1" hangingPunct="1">
              <a:spcBef>
                <a:spcPts val="1200"/>
              </a:spcBef>
              <a:buFontTx/>
              <a:buNone/>
              <a:defRPr/>
            </a:pPr>
            <a:endParaRPr lang="en-US" sz="2000" ker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spcBef>
                <a:spcPts val="1200"/>
              </a:spcBef>
              <a:buFontTx/>
              <a:buNone/>
              <a:defRPr/>
            </a:pPr>
            <a:r>
              <a:rPr lang="bg-BG" sz="4800" b="1" kern="0" baseline="10000">
                <a:solidFill>
                  <a:srgbClr val="FF9900"/>
                </a:solidFill>
                <a:latin typeface="Arial" charset="0"/>
              </a:rPr>
              <a:t>Б </a:t>
            </a:r>
            <a:r>
              <a:rPr lang="bg-BG" sz="2400" kern="0">
                <a:solidFill>
                  <a:schemeClr val="accent3">
                    <a:lumMod val="95000"/>
                  </a:schemeClr>
                </a:solidFill>
              </a:rPr>
              <a:t>емоционален</a:t>
            </a:r>
          </a:p>
          <a:p>
            <a:pPr eaLnBrk="1" hangingPunct="1">
              <a:spcBef>
                <a:spcPts val="1200"/>
              </a:spcBef>
              <a:buFontTx/>
              <a:buNone/>
              <a:defRPr/>
            </a:pPr>
            <a:endParaRPr lang="en-US" sz="2000" ker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spcBef>
                <a:spcPts val="1200"/>
              </a:spcBef>
              <a:buFontTx/>
              <a:buNone/>
              <a:defRPr/>
            </a:pPr>
            <a:r>
              <a:rPr lang="bg-BG" sz="4800" b="1" kern="0" baseline="10000">
                <a:solidFill>
                  <a:srgbClr val="FF9900"/>
                </a:solidFill>
                <a:latin typeface="Arial" charset="0"/>
              </a:rPr>
              <a:t>В </a:t>
            </a:r>
            <a:r>
              <a:rPr lang="bg-BG" sz="2800" b="1" kern="0">
                <a:solidFill>
                  <a:schemeClr val="accent3">
                    <a:lumMod val="95000"/>
                  </a:schemeClr>
                </a:solidFill>
              </a:rPr>
              <a:t> </a:t>
            </a:r>
            <a:r>
              <a:rPr lang="bg-BG" sz="2400" kern="0">
                <a:solidFill>
                  <a:schemeClr val="accent3">
                    <a:lumMod val="95000"/>
                  </a:schemeClr>
                </a:solidFill>
              </a:rPr>
              <a:t>реален</a:t>
            </a:r>
          </a:p>
          <a:p>
            <a:pPr eaLnBrk="1" hangingPunct="1">
              <a:spcBef>
                <a:spcPts val="1200"/>
              </a:spcBef>
              <a:buFontTx/>
              <a:buNone/>
              <a:defRPr/>
            </a:pPr>
            <a:endParaRPr lang="en-US" sz="2000" kern="0">
              <a:solidFill>
                <a:schemeClr val="accent3">
                  <a:lumMod val="95000"/>
                </a:schemeClr>
              </a:solidFill>
              <a:latin typeface="Arial" charset="0"/>
            </a:endParaRPr>
          </a:p>
          <a:p>
            <a:pPr>
              <a:spcBef>
                <a:spcPts val="1200"/>
              </a:spcBef>
              <a:buFontTx/>
              <a:buNone/>
              <a:defRPr/>
            </a:pPr>
            <a:r>
              <a:rPr lang="bg-BG" sz="4800" b="1" kern="0" baseline="10000">
                <a:solidFill>
                  <a:srgbClr val="FF9900"/>
                </a:solidFill>
                <a:latin typeface="Arial" charset="0"/>
              </a:rPr>
              <a:t>Г </a:t>
            </a:r>
            <a:r>
              <a:rPr lang="bg-BG" sz="2400" kern="0">
                <a:solidFill>
                  <a:schemeClr val="accent3">
                    <a:lumMod val="95000"/>
                  </a:schemeClr>
                </a:solidFill>
              </a:rPr>
              <a:t>въздействащ</a:t>
            </a:r>
          </a:p>
          <a:p>
            <a:pPr>
              <a:spcBef>
                <a:spcPts val="1200"/>
              </a:spcBef>
              <a:defRPr/>
            </a:pPr>
            <a:r>
              <a:rPr lang="bg-BG" sz="4800" kern="0"/>
              <a:t> </a:t>
            </a:r>
          </a:p>
          <a:p>
            <a:pPr eaLnBrk="1" hangingPunct="1">
              <a:buFontTx/>
              <a:buNone/>
              <a:defRPr/>
            </a:pPr>
            <a:endParaRPr lang="bg-BG" sz="4700" kern="0" dirty="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549329"/>
      </p:ext>
    </p:extLst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uiExpand="1" build="p" autoUpdateAnimBg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bg-BG" sz="8000">
                <a:solidFill>
                  <a:srgbClr val="FF0000"/>
                </a:solidFill>
                <a:latin typeface="Arial" charset="0"/>
              </a:rPr>
              <a:t>2 т.</a:t>
            </a:r>
            <a:endParaRPr lang="en-US" sz="80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5222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222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26497385"/>
      </p:ext>
    </p:extLst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6"/>
          <p:cNvSpPr>
            <a:spLocks noChangeArrowheads="1"/>
          </p:cNvSpPr>
          <p:nvPr/>
        </p:nvSpPr>
        <p:spPr bwMode="auto">
          <a:xfrm>
            <a:off x="539750" y="4751388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19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20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22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23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24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</p:spPr>
        <p:txBody>
          <a:bodyPr/>
          <a:lstStyle/>
          <a:p>
            <a:pPr eaLnBrk="1" hangingPunct="1"/>
            <a:r>
              <a:rPr lang="ru-RU" sz="3200" b="1" dirty="0" err="1">
                <a:solidFill>
                  <a:srgbClr val="FF0000"/>
                </a:solidFill>
              </a:rPr>
              <a:t>Текстът</a:t>
            </a:r>
            <a:r>
              <a:rPr lang="ru-RU" sz="3200" b="1" dirty="0">
                <a:solidFill>
                  <a:srgbClr val="FF0000"/>
                </a:solidFill>
              </a:rPr>
              <a:t> е:</a:t>
            </a:r>
            <a:br>
              <a:rPr lang="bg-BG" sz="3200" dirty="0">
                <a:solidFill>
                  <a:srgbClr val="FF0000"/>
                </a:solidFill>
              </a:rPr>
            </a:br>
            <a:endParaRPr lang="en-US" sz="32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226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9227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9228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9229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9230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9231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9232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9233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0" name="AutoShape 4">
            <a:extLst>
              <a:ext uri="{FF2B5EF4-FFF2-40B4-BE49-F238E27FC236}">
                <a16:creationId xmlns:a16="http://schemas.microsoft.com/office/drawing/2014/main" id="{01747268-8B40-48FF-9E77-8CFD60B77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751388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34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9235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714375" y="2667000"/>
            <a:ext cx="8143875" cy="4048125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4800" b="1" baseline="10000" dirty="0">
                <a:solidFill>
                  <a:srgbClr val="FF9900"/>
                </a:solidFill>
              </a:rPr>
              <a:t>A </a:t>
            </a:r>
            <a:r>
              <a:rPr lang="en-US" sz="5400" dirty="0"/>
              <a:t> </a:t>
            </a:r>
            <a:r>
              <a:rPr lang="bg-BG" sz="2400" dirty="0">
                <a:solidFill>
                  <a:schemeClr val="accent3"/>
                </a:solidFill>
              </a:rPr>
              <a:t>публицистичен</a:t>
            </a:r>
            <a:endParaRPr lang="en-US" sz="2400" dirty="0">
              <a:solidFill>
                <a:schemeClr val="accent3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Б</a:t>
            </a: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en-US" sz="5400" dirty="0">
                <a:latin typeface="Arial" charset="0"/>
              </a:rPr>
              <a:t> </a:t>
            </a:r>
            <a:r>
              <a:rPr lang="bg-BG" sz="2400" dirty="0">
                <a:solidFill>
                  <a:schemeClr val="accent3"/>
                </a:solidFill>
              </a:rPr>
              <a:t>автобиографичен</a:t>
            </a:r>
            <a:endParaRPr lang="en-US" sz="2400" dirty="0">
              <a:solidFill>
                <a:schemeClr val="accent3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В</a:t>
            </a:r>
            <a:r>
              <a:rPr lang="en-US" sz="5400" dirty="0">
                <a:latin typeface="Arial" charset="0"/>
              </a:rPr>
              <a:t> </a:t>
            </a:r>
            <a:r>
              <a:rPr lang="bg-BG" sz="2400" dirty="0">
                <a:solidFill>
                  <a:schemeClr val="accent3"/>
                </a:solidFill>
              </a:rPr>
              <a:t>есеистичен</a:t>
            </a:r>
            <a:endParaRPr lang="en-US" sz="2400" dirty="0">
              <a:solidFill>
                <a:schemeClr val="accent3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Г</a:t>
            </a:r>
            <a:r>
              <a:rPr lang="en-US" sz="5400" dirty="0">
                <a:latin typeface="Arial" charset="0"/>
              </a:rPr>
              <a:t> </a:t>
            </a:r>
            <a:r>
              <a:rPr lang="bg-BG" sz="2400" dirty="0">
                <a:solidFill>
                  <a:schemeClr val="accent3"/>
                </a:solidFill>
              </a:rPr>
              <a:t>биографичен</a:t>
            </a:r>
          </a:p>
          <a:p>
            <a:pPr eaLnBrk="1" hangingPunct="1">
              <a:buFontTx/>
              <a:buNone/>
              <a:defRPr/>
            </a:pPr>
            <a:endParaRPr lang="en-US" sz="2400" dirty="0">
              <a:solidFill>
                <a:schemeClr val="accent3"/>
              </a:solidFill>
              <a:latin typeface="Arial" charset="0"/>
            </a:endParaRPr>
          </a:p>
          <a:p>
            <a:pPr eaLnBrk="1" hangingPunct="1">
              <a:buFontTx/>
              <a:buNone/>
              <a:defRPr/>
            </a:pPr>
            <a:endParaRPr lang="en-US" sz="2400" u="sng" dirty="0">
              <a:solidFill>
                <a:schemeClr val="accent3"/>
              </a:solidFill>
            </a:endParaRPr>
          </a:p>
          <a:p>
            <a:pPr eaLnBrk="1" hangingPunct="1">
              <a:buFontTx/>
              <a:buNone/>
              <a:defRPr/>
            </a:pPr>
            <a:endParaRPr lang="en-US" sz="2400" dirty="0">
              <a:solidFill>
                <a:schemeClr val="accent3"/>
              </a:solidFill>
              <a:latin typeface="Arial" charset="0"/>
            </a:endParaRPr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bg-BG" sz="8000">
                <a:solidFill>
                  <a:srgbClr val="FF0000"/>
                </a:solidFill>
                <a:latin typeface="Arial" charset="0"/>
              </a:rPr>
              <a:t>Въпрос 14</a:t>
            </a:r>
            <a:endParaRPr lang="en-US" sz="80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5325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325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427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427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42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427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262188"/>
          </a:xfrm>
        </p:spPr>
        <p:txBody>
          <a:bodyPr/>
          <a:lstStyle/>
          <a:p>
            <a:pPr eaLnBrk="1" hangingPunct="1"/>
            <a:r>
              <a:rPr lang="bg-BG" sz="3000" b="1" dirty="0">
                <a:solidFill>
                  <a:srgbClr val="FF0000"/>
                </a:solidFill>
              </a:rPr>
              <a:t>В кое от посочените места Ботев НЕ  е бил учител</a:t>
            </a:r>
            <a:r>
              <a:rPr lang="ru-RU" sz="3000" b="1" dirty="0">
                <a:solidFill>
                  <a:srgbClr val="FF0000"/>
                </a:solidFill>
              </a:rPr>
              <a:t>:</a:t>
            </a:r>
            <a:br>
              <a:rPr lang="bg-BG" sz="2400" dirty="0">
                <a:solidFill>
                  <a:srgbClr val="FF0000"/>
                </a:solidFill>
              </a:rPr>
            </a:br>
            <a:endParaRPr lang="en-US" sz="24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99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42938" y="2928938"/>
            <a:ext cx="8286750" cy="3786187"/>
          </a:xfrm>
        </p:spPr>
        <p:txBody>
          <a:bodyPr/>
          <a:lstStyle/>
          <a:p>
            <a:pPr eaLnBrk="1" hangingPunct="1">
              <a:spcBef>
                <a:spcPts val="3600"/>
              </a:spcBef>
              <a:buFontTx/>
              <a:buNone/>
              <a:defRPr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A</a:t>
            </a:r>
            <a:r>
              <a:rPr lang="bg-BG" sz="2800" b="1" dirty="0">
                <a:solidFill>
                  <a:schemeClr val="accent3"/>
                </a:solidFill>
              </a:rPr>
              <a:t> </a:t>
            </a:r>
            <a:r>
              <a:rPr lang="bg-BG" sz="3000" dirty="0">
                <a:solidFill>
                  <a:schemeClr val="accent3"/>
                </a:solidFill>
                <a:hlinkClick r:id="rId4" action="ppaction://hlinksldjump"/>
              </a:rPr>
              <a:t>Калофер</a:t>
            </a:r>
            <a:endParaRPr lang="en-US" sz="3000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spcBef>
                <a:spcPts val="36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Б</a:t>
            </a: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dirty="0" err="1">
                <a:solidFill>
                  <a:schemeClr val="accent3"/>
                </a:solidFill>
                <a:hlinkClick r:id="rId4" action="ppaction://hlinksldjump"/>
              </a:rPr>
              <a:t>Задунаевка</a:t>
            </a:r>
            <a:endParaRPr lang="en-US" dirty="0">
              <a:solidFill>
                <a:schemeClr val="accent3"/>
              </a:solidFill>
              <a:latin typeface="Arial" charset="0"/>
            </a:endParaRPr>
          </a:p>
          <a:p>
            <a:pPr eaLnBrk="1" hangingPunct="1">
              <a:spcBef>
                <a:spcPts val="36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В</a:t>
            </a: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dirty="0">
                <a:solidFill>
                  <a:schemeClr val="accent3"/>
                </a:solidFill>
                <a:hlinkClick r:id="rId5" action="ppaction://hlinksldjump"/>
              </a:rPr>
              <a:t>Браила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spcBef>
                <a:spcPts val="36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Г</a:t>
            </a: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dirty="0">
                <a:solidFill>
                  <a:schemeClr val="accent3"/>
                </a:solidFill>
                <a:hlinkClick r:id="rId4" action="ppaction://hlinksldjump"/>
              </a:rPr>
              <a:t>Александрия</a:t>
            </a:r>
            <a:endParaRPr lang="en-US" dirty="0">
              <a:solidFill>
                <a:schemeClr val="accent3"/>
              </a:solidFill>
              <a:latin typeface="Arial" charset="0"/>
            </a:endParaRP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428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428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428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428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429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429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4292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9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4" grpId="0" uiExpand="1" build="p" autoUpdateAnimBg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bg-BG" sz="8000">
                <a:solidFill>
                  <a:schemeClr val="bg1"/>
                </a:solidFill>
              </a:rPr>
              <a:t>Грешен отговор</a:t>
            </a:r>
            <a:endParaRPr lang="en-US" sz="8000">
              <a:solidFill>
                <a:schemeClr val="bg1"/>
              </a:solidFill>
            </a:endParaRP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5302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4356100" y="5013325"/>
            <a:ext cx="1042988" cy="1042988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pic>
        <p:nvPicPr>
          <p:cNvPr id="55303" name="Picture 16" descr="ag00317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3150" y="4648200"/>
            <a:ext cx="17208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632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632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632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54" name="AutoShape 6"/>
          <p:cNvSpPr>
            <a:spLocks noChangeArrowheads="1"/>
          </p:cNvSpPr>
          <p:nvPr/>
        </p:nvSpPr>
        <p:spPr bwMode="auto">
          <a:xfrm>
            <a:off x="517995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5">
              <a:lumMod val="75000"/>
            </a:schemeClr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</p:spPr>
        <p:txBody>
          <a:bodyPr/>
          <a:lstStyle/>
          <a:p>
            <a:pPr eaLnBrk="1" hangingPunct="1"/>
            <a:r>
              <a:rPr lang="bg-BG" sz="3200" b="1" dirty="0">
                <a:solidFill>
                  <a:srgbClr val="FF0000"/>
                </a:solidFill>
              </a:rPr>
              <a:t>В кое от посочените места Ботев НЕ  е бил учител</a:t>
            </a:r>
            <a:r>
              <a:rPr lang="ru-RU" sz="3200" b="1" dirty="0">
                <a:solidFill>
                  <a:srgbClr val="FF0000"/>
                </a:solidFill>
              </a:rPr>
              <a:t>:</a:t>
            </a:r>
            <a:endParaRPr lang="en-US" sz="24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633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633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633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633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633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22" name="AutoShape 2">
            <a:extLst>
              <a:ext uri="{FF2B5EF4-FFF2-40B4-BE49-F238E27FC236}">
                <a16:creationId xmlns:a16="http://schemas.microsoft.com/office/drawing/2014/main" id="{0E84BA3B-4B6B-4230-A178-0046AD860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635" y="5588792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1" name="Rectangle 8">
            <a:extLst>
              <a:ext uri="{FF2B5EF4-FFF2-40B4-BE49-F238E27FC236}">
                <a16:creationId xmlns:a16="http://schemas.microsoft.com/office/drawing/2014/main" id="{D668619C-D48A-4F75-9D0B-1E6E57486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983705"/>
            <a:ext cx="8286750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spcBef>
                <a:spcPts val="3600"/>
              </a:spcBef>
              <a:buFontTx/>
              <a:buNone/>
              <a:defRPr/>
            </a:pPr>
            <a:r>
              <a:rPr lang="en-US" sz="4800" b="1" kern="0" baseline="10000">
                <a:solidFill>
                  <a:srgbClr val="FF9900"/>
                </a:solidFill>
                <a:latin typeface="Arial" charset="0"/>
              </a:rPr>
              <a:t>A</a:t>
            </a:r>
            <a:r>
              <a:rPr lang="bg-BG" sz="2800" b="1" kern="0">
                <a:solidFill>
                  <a:schemeClr val="accent3"/>
                </a:solidFill>
              </a:rPr>
              <a:t> </a:t>
            </a:r>
            <a:r>
              <a:rPr lang="bg-BG" sz="3000" kern="0">
                <a:solidFill>
                  <a:schemeClr val="accent3"/>
                </a:solidFill>
              </a:rPr>
              <a:t>Калофер</a:t>
            </a:r>
            <a:endParaRPr lang="en-US" sz="3000" ker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spcBef>
                <a:spcPts val="3600"/>
              </a:spcBef>
              <a:buFontTx/>
              <a:buNone/>
              <a:defRPr/>
            </a:pPr>
            <a:r>
              <a:rPr lang="bg-BG" sz="4800" b="1" kern="0" baseline="10000">
                <a:solidFill>
                  <a:srgbClr val="FF9900"/>
                </a:solidFill>
                <a:latin typeface="Arial" charset="0"/>
              </a:rPr>
              <a:t>Б</a:t>
            </a:r>
            <a:r>
              <a:rPr lang="en-US" sz="4800" b="1" kern="0" baseline="1000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kern="0">
                <a:solidFill>
                  <a:schemeClr val="accent3"/>
                </a:solidFill>
              </a:rPr>
              <a:t>Задунаевка</a:t>
            </a:r>
            <a:endParaRPr lang="en-US" kern="0">
              <a:solidFill>
                <a:schemeClr val="accent3"/>
              </a:solidFill>
              <a:latin typeface="Arial" charset="0"/>
            </a:endParaRPr>
          </a:p>
          <a:p>
            <a:pPr eaLnBrk="1" hangingPunct="1">
              <a:spcBef>
                <a:spcPts val="3600"/>
              </a:spcBef>
              <a:buFontTx/>
              <a:buNone/>
              <a:defRPr/>
            </a:pPr>
            <a:r>
              <a:rPr lang="bg-BG" sz="4800" b="1" kern="0" baseline="10000">
                <a:solidFill>
                  <a:srgbClr val="FF9900"/>
                </a:solidFill>
                <a:latin typeface="Arial" charset="0"/>
              </a:rPr>
              <a:t>В</a:t>
            </a:r>
            <a:r>
              <a:rPr lang="en-US" sz="4800" b="1" kern="0" baseline="1000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kern="0">
                <a:solidFill>
                  <a:schemeClr val="accent3"/>
                </a:solidFill>
              </a:rPr>
              <a:t>Браила</a:t>
            </a:r>
            <a:endParaRPr lang="en-US" sz="5400" kern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spcBef>
                <a:spcPts val="3600"/>
              </a:spcBef>
              <a:buFontTx/>
              <a:buNone/>
              <a:defRPr/>
            </a:pPr>
            <a:r>
              <a:rPr lang="bg-BG" sz="4800" b="1" kern="0" baseline="10000">
                <a:solidFill>
                  <a:srgbClr val="FF9900"/>
                </a:solidFill>
                <a:latin typeface="Arial" charset="0"/>
              </a:rPr>
              <a:t>Г</a:t>
            </a:r>
            <a:r>
              <a:rPr lang="en-US" sz="4800" b="1" kern="0" baseline="1000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kern="0">
                <a:solidFill>
                  <a:schemeClr val="accent3"/>
                </a:solidFill>
              </a:rPr>
              <a:t>Александрия</a:t>
            </a:r>
            <a:endParaRPr lang="en-US" kern="0" dirty="0">
              <a:solidFill>
                <a:schemeClr val="accent3"/>
              </a:solidFill>
              <a:latin typeface="Arial" charset="0"/>
            </a:endParaRPr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uiExpand="1" build="p" autoUpdateAnimBg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bg-BG" sz="8000">
                <a:solidFill>
                  <a:srgbClr val="FF0000"/>
                </a:solidFill>
                <a:latin typeface="Arial" charset="0"/>
              </a:rPr>
              <a:t>2 т.</a:t>
            </a:r>
            <a:endParaRPr lang="en-US" sz="80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5837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837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bg-BG" sz="8000">
                <a:solidFill>
                  <a:srgbClr val="FF0000"/>
                </a:solidFill>
                <a:latin typeface="Arial" charset="0"/>
              </a:rPr>
              <a:t>Въпрос 15</a:t>
            </a:r>
            <a:endParaRPr lang="en-US" sz="80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593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93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041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042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042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bg-BG">
              <a:solidFill>
                <a:srgbClr val="FF0000"/>
              </a:solidFill>
            </a:endParaRPr>
          </a:p>
        </p:txBody>
      </p:sp>
      <p:sp>
        <p:nvSpPr>
          <p:cNvPr id="6042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285750"/>
            <a:ext cx="7696200" cy="2286000"/>
          </a:xfrm>
        </p:spPr>
        <p:txBody>
          <a:bodyPr/>
          <a:lstStyle/>
          <a:p>
            <a:br>
              <a:rPr lang="bg-BG" sz="2400" b="1" dirty="0">
                <a:solidFill>
                  <a:srgbClr val="FF0000"/>
                </a:solidFill>
              </a:rPr>
            </a:br>
            <a:br>
              <a:rPr lang="bg-BG" sz="2400" b="1" dirty="0">
                <a:solidFill>
                  <a:srgbClr val="FF0000"/>
                </a:solidFill>
              </a:rPr>
            </a:br>
            <a:br>
              <a:rPr lang="bg-BG" sz="2400" b="1" dirty="0">
                <a:solidFill>
                  <a:srgbClr val="FF0000"/>
                </a:solidFill>
              </a:rPr>
            </a:br>
            <a:br>
              <a:rPr lang="bg-BG" sz="2400" b="1" dirty="0">
                <a:solidFill>
                  <a:srgbClr val="FF0000"/>
                </a:solidFill>
              </a:rPr>
            </a:br>
            <a:br>
              <a:rPr lang="bg-BG" sz="2400" b="1" dirty="0">
                <a:solidFill>
                  <a:srgbClr val="FF0000"/>
                </a:solidFill>
              </a:rPr>
            </a:br>
            <a:br>
              <a:rPr lang="bg-BG" sz="2400" b="1" dirty="0">
                <a:solidFill>
                  <a:srgbClr val="FF0000"/>
                </a:solidFill>
              </a:rPr>
            </a:br>
            <a:br>
              <a:rPr lang="bg-BG" sz="2400" b="1" dirty="0">
                <a:solidFill>
                  <a:srgbClr val="FF0000"/>
                </a:solidFill>
              </a:rPr>
            </a:br>
            <a:br>
              <a:rPr lang="bg-BG" sz="2400" b="1" dirty="0">
                <a:solidFill>
                  <a:srgbClr val="FF0000"/>
                </a:solidFill>
              </a:rPr>
            </a:br>
            <a:r>
              <a:rPr lang="bg-BG" sz="3000" b="1" dirty="0">
                <a:solidFill>
                  <a:srgbClr val="FF0000"/>
                </a:solidFill>
              </a:rPr>
              <a:t>На колко години Христо Ботев произнася реч в деня на светите братя Кирил и Методий – 11 май 1867г. ?</a:t>
            </a:r>
            <a:br>
              <a:rPr lang="bg-BG" dirty="0"/>
            </a:br>
            <a:r>
              <a:rPr lang="bg-BG" sz="4800" i="1" dirty="0"/>
              <a:t>…………………………………………….. .</a:t>
            </a:r>
            <a:br>
              <a:rPr lang="bg-BG" sz="4800" dirty="0"/>
            </a:br>
            <a:r>
              <a:rPr lang="bg-BG" sz="4800" dirty="0"/>
              <a:t> </a:t>
            </a:r>
            <a:br>
              <a:rPr lang="bg-BG" sz="4800" dirty="0"/>
            </a:br>
            <a:endParaRPr lang="en-US" sz="4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714375" y="3000375"/>
            <a:ext cx="8143875" cy="3629025"/>
          </a:xfrm>
        </p:spPr>
        <p:txBody>
          <a:bodyPr/>
          <a:lstStyle/>
          <a:p>
            <a:pPr eaLnBrk="1" hangingPunct="1">
              <a:spcBef>
                <a:spcPts val="3000"/>
              </a:spcBef>
              <a:buFontTx/>
              <a:buNone/>
              <a:defRPr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bg-BG" dirty="0">
                <a:solidFill>
                  <a:schemeClr val="accent3"/>
                </a:solidFill>
                <a:hlinkClick r:id="rId4" action="ppaction://hlinksldjump"/>
              </a:rPr>
              <a:t>18</a:t>
            </a:r>
            <a:endParaRPr lang="en-US" dirty="0">
              <a:solidFill>
                <a:schemeClr val="accent3"/>
              </a:solidFill>
              <a:latin typeface="Arial" charset="0"/>
            </a:endParaRPr>
          </a:p>
          <a:p>
            <a:pPr eaLnBrk="1" hangingPunct="1">
              <a:spcBef>
                <a:spcPts val="30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Б</a:t>
            </a: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dirty="0">
                <a:solidFill>
                  <a:schemeClr val="accent3"/>
                </a:solidFill>
                <a:hlinkClick r:id="rId5" action="ppaction://hlinksldjump"/>
              </a:rPr>
              <a:t>19</a:t>
            </a:r>
            <a:endParaRPr lang="en-US" dirty="0">
              <a:solidFill>
                <a:schemeClr val="accent3"/>
              </a:solidFill>
              <a:latin typeface="Arial" charset="0"/>
            </a:endParaRPr>
          </a:p>
          <a:p>
            <a:pPr eaLnBrk="1" hangingPunct="1">
              <a:spcBef>
                <a:spcPts val="30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В </a:t>
            </a:r>
            <a:r>
              <a:rPr lang="bg-BG" dirty="0">
                <a:solidFill>
                  <a:schemeClr val="accent3"/>
                </a:solidFill>
                <a:hlinkClick r:id="rId4" action="ppaction://hlinksldjump"/>
              </a:rPr>
              <a:t>20</a:t>
            </a:r>
            <a:endParaRPr lang="en-US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spcBef>
                <a:spcPts val="30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Г</a:t>
            </a:r>
            <a:r>
              <a:rPr lang="bg-BG" sz="4800" b="1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dirty="0">
                <a:solidFill>
                  <a:schemeClr val="accent3"/>
                </a:solidFill>
                <a:hlinkClick r:id="rId4" action="ppaction://hlinksldjump"/>
              </a:rPr>
              <a:t>21</a:t>
            </a:r>
            <a:endParaRPr lang="bg-BG" dirty="0">
              <a:solidFill>
                <a:schemeClr val="accent3"/>
              </a:solidFill>
            </a:endParaRPr>
          </a:p>
          <a:p>
            <a:pPr eaLnBrk="1" hangingPunct="1">
              <a:spcBef>
                <a:spcPts val="3000"/>
              </a:spcBef>
              <a:buFontTx/>
              <a:buNone/>
              <a:defRPr/>
            </a:pPr>
            <a:r>
              <a:rPr lang="bg-BG" sz="4800" b="1" dirty="0">
                <a:solidFill>
                  <a:srgbClr val="FF9900"/>
                </a:solidFill>
                <a:latin typeface="Arial" charset="0"/>
              </a:rPr>
              <a:t> 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042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043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043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043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043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043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0436" name="AutoShape 2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build="p" autoUpdateAnimBg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bg-BG" sz="8000">
                <a:solidFill>
                  <a:schemeClr val="bg1"/>
                </a:solidFill>
              </a:rPr>
              <a:t>Грешен отговор</a:t>
            </a:r>
            <a:endParaRPr lang="en-US" sz="8000">
              <a:solidFill>
                <a:schemeClr val="bg1"/>
              </a:solidFill>
            </a:endParaRPr>
          </a:p>
        </p:txBody>
      </p:sp>
      <p:sp>
        <p:nvSpPr>
          <p:cNvPr id="614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14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1446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4356100" y="5013325"/>
            <a:ext cx="1042988" cy="1042988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pic>
        <p:nvPicPr>
          <p:cNvPr id="61447" name="Picture 16" descr="ag00317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3150" y="4648200"/>
            <a:ext cx="17208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2467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2469" name="AutoShape 4"/>
          <p:cNvSpPr>
            <a:spLocks noChangeArrowheads="1"/>
          </p:cNvSpPr>
          <p:nvPr/>
        </p:nvSpPr>
        <p:spPr bwMode="auto">
          <a:xfrm>
            <a:off x="539750" y="3789363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noFill/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2470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2471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2472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</p:spPr>
        <p:txBody>
          <a:bodyPr/>
          <a:lstStyle/>
          <a:p>
            <a:pPr eaLnBrk="1" hangingPunct="1"/>
            <a:r>
              <a:rPr lang="bg-BG" sz="3200" b="1" dirty="0">
                <a:solidFill>
                  <a:srgbClr val="FF0000"/>
                </a:solidFill>
              </a:rPr>
              <a:t>На колко години Христо Ботев произнася реч в деня на светите братя Кирил и Методий – 11 май 1867г. ?</a:t>
            </a:r>
            <a:endParaRPr lang="en-US" sz="32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2474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2475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2476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2477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2478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2479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2480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2481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2482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2483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59394" name="AutoShape 6"/>
          <p:cNvSpPr>
            <a:spLocks noChangeArrowheads="1"/>
          </p:cNvSpPr>
          <p:nvPr/>
        </p:nvSpPr>
        <p:spPr bwMode="auto">
          <a:xfrm>
            <a:off x="533400" y="3767138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5">
              <a:lumMod val="75000"/>
            </a:schemeClr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sp>
        <p:nvSpPr>
          <p:cNvPr id="20" name="AutoShape 6">
            <a:extLst>
              <a:ext uri="{FF2B5EF4-FFF2-40B4-BE49-F238E27FC236}">
                <a16:creationId xmlns:a16="http://schemas.microsoft.com/office/drawing/2014/main" id="{F037389C-1B41-496B-B2EC-4749F64F80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034" y="4719637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733425" y="2928938"/>
            <a:ext cx="7870825" cy="3700462"/>
          </a:xfrm>
        </p:spPr>
        <p:txBody>
          <a:bodyPr/>
          <a:lstStyle/>
          <a:p>
            <a:pPr eaLnBrk="1" hangingPunct="1">
              <a:spcBef>
                <a:spcPts val="3000"/>
              </a:spcBef>
              <a:buFontTx/>
              <a:buNone/>
              <a:defRPr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bg-BG" dirty="0">
                <a:solidFill>
                  <a:schemeClr val="accent3"/>
                </a:solidFill>
              </a:rPr>
              <a:t>18</a:t>
            </a:r>
            <a:endParaRPr lang="en-US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spcBef>
                <a:spcPts val="30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Б </a:t>
            </a:r>
            <a:r>
              <a:rPr lang="bg-BG" dirty="0">
                <a:solidFill>
                  <a:schemeClr val="accent3"/>
                </a:solidFill>
              </a:rPr>
              <a:t>19</a:t>
            </a:r>
            <a:r>
              <a:rPr lang="en-US" dirty="0">
                <a:solidFill>
                  <a:schemeClr val="accent3"/>
                </a:solidFill>
                <a:latin typeface="Arial" charset="0"/>
              </a:rPr>
              <a:t> </a:t>
            </a:r>
            <a:endParaRPr lang="en-US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spcBef>
                <a:spcPts val="30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В</a:t>
            </a: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dirty="0">
                <a:solidFill>
                  <a:schemeClr val="accent3"/>
                </a:solidFill>
              </a:rPr>
              <a:t>20</a:t>
            </a:r>
            <a:endParaRPr lang="en-US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spcBef>
                <a:spcPts val="30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Г</a:t>
            </a:r>
            <a:r>
              <a:rPr lang="bg-BG" sz="4800" b="1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dirty="0">
                <a:solidFill>
                  <a:schemeClr val="accent3"/>
                </a:solidFill>
              </a:rPr>
              <a:t>21</a:t>
            </a:r>
            <a:endParaRPr lang="en-US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ransition>
    <p:sndAc>
      <p:stSnd>
        <p:snd r:embed="rId3" name="Tarda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92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bg-BG" sz="8000">
                <a:solidFill>
                  <a:srgbClr val="FF0000"/>
                </a:solidFill>
                <a:latin typeface="Arial" charset="0"/>
              </a:rPr>
              <a:t>2 т.</a:t>
            </a:r>
            <a:endParaRPr lang="en-US" sz="80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en-GB" sz="8000">
                <a:solidFill>
                  <a:srgbClr val="FF0000"/>
                </a:solidFill>
                <a:latin typeface="Arial" charset="0"/>
              </a:rPr>
              <a:t>2</a:t>
            </a:r>
            <a:r>
              <a:rPr lang="bg-BG" sz="8000">
                <a:solidFill>
                  <a:srgbClr val="FF0000"/>
                </a:solidFill>
                <a:latin typeface="Arial" charset="0"/>
              </a:rPr>
              <a:t> т.</a:t>
            </a:r>
            <a:endParaRPr lang="en-US" sz="80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 rot="299">
            <a:off x="750888" y="722313"/>
            <a:ext cx="78517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bg-BG" sz="6000" b="1">
                <a:solidFill>
                  <a:srgbClr val="FF0000"/>
                </a:solidFill>
              </a:rPr>
              <a:t>Поздравления!</a:t>
            </a:r>
            <a:endParaRPr lang="en-US" sz="6000" b="1">
              <a:solidFill>
                <a:srgbClr val="FF0000"/>
              </a:solidFill>
            </a:endParaRP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 rot="299">
            <a:off x="752475" y="2927350"/>
            <a:ext cx="7851775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71842" dir="2700000" algn="ctr" rotWithShape="0">
              <a:schemeClr val="accent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bg-BG" sz="6600" b="1">
                <a:solidFill>
                  <a:srgbClr val="FFCC00"/>
                </a:solidFill>
                <a:latin typeface="Arial" charset="0"/>
                <a:cs typeface="+mn-cs"/>
              </a:rPr>
              <a:t>Вие преминахте</a:t>
            </a:r>
            <a:endParaRPr lang="en-US" sz="6600" b="1">
              <a:solidFill>
                <a:srgbClr val="FFCC00"/>
              </a:solidFill>
              <a:latin typeface="Times New Roman" charset="0"/>
              <a:cs typeface="+mn-cs"/>
            </a:endParaRPr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1727200" y="3954463"/>
            <a:ext cx="603885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71842" dir="2700000" algn="ctr" rotWithShape="0">
              <a:schemeClr val="accent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bg-BG" sz="6600" b="1" dirty="0">
                <a:solidFill>
                  <a:srgbClr val="FFCC00"/>
                </a:solidFill>
                <a:latin typeface="Arial" charset="0"/>
                <a:cs typeface="+mn-cs"/>
              </a:rPr>
              <a:t>втория етап</a:t>
            </a:r>
            <a:endParaRPr lang="en-US" sz="6600" b="1" dirty="0">
              <a:solidFill>
                <a:srgbClr val="FFCC00"/>
              </a:solidFill>
              <a:latin typeface="Arial" charset="0"/>
              <a:cs typeface="+mn-cs"/>
            </a:endParaRP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2389188" y="5035550"/>
            <a:ext cx="40640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71842" dir="2700000" algn="ctr" rotWithShape="0">
              <a:schemeClr val="accent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bg-BG" sz="6600" b="1">
                <a:solidFill>
                  <a:srgbClr val="FFCC00"/>
                </a:solidFill>
                <a:latin typeface="Arial" charset="0"/>
                <a:cs typeface="+mn-cs"/>
              </a:rPr>
              <a:t>от играта</a:t>
            </a:r>
            <a:endParaRPr lang="en-US" sz="6600" b="1">
              <a:solidFill>
                <a:srgbClr val="FFCC00"/>
              </a:solidFill>
              <a:latin typeface="Arial" charset="0"/>
              <a:cs typeface="+mn-cs"/>
            </a:endParaRP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 rot="299">
            <a:off x="700088" y="1392238"/>
            <a:ext cx="78517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bg-BG" sz="6000" b="1">
                <a:solidFill>
                  <a:schemeClr val="accent2"/>
                </a:solidFill>
              </a:rPr>
              <a:t>Поздравления!</a:t>
            </a:r>
            <a:endParaRPr lang="en-US" sz="6000" b="1">
              <a:solidFill>
                <a:schemeClr val="accent2"/>
              </a:solidFill>
            </a:endParaRPr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 rot="299">
            <a:off x="703263" y="2081213"/>
            <a:ext cx="79994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bg-BG" sz="6000" b="1">
                <a:solidFill>
                  <a:srgbClr val="FFCC00"/>
                </a:solidFill>
              </a:rPr>
              <a:t>Поздравления!</a:t>
            </a:r>
            <a:endParaRPr lang="en-US" sz="6000" b="1">
              <a:solidFill>
                <a:srgbClr val="FFCC0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stin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3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75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975"/>
                            </p:stCondLst>
                            <p:childTnLst>
                              <p:par>
                                <p:cTn id="19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1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475"/>
                            </p:stCondLst>
                            <p:childTnLst>
                              <p:par>
                                <p:cTn id="2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5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975"/>
                            </p:stCondLst>
                            <p:childTnLst>
                              <p:par>
                                <p:cTn id="2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autoUpdateAnimBg="0"/>
      <p:bldP spid="36867" grpId="0" autoUpdateAnimBg="0"/>
      <p:bldP spid="36869" grpId="0" autoUpdateAnimBg="0"/>
      <p:bldP spid="36870" grpId="0" autoUpdateAnimBg="0"/>
      <p:bldP spid="36871" grpId="0" autoUpdateAnimBg="0"/>
      <p:bldP spid="36872" grpId="0" autoUpdateAnimBg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bg-BG" sz="8000" dirty="0">
                <a:solidFill>
                  <a:srgbClr val="FF0000"/>
                </a:solidFill>
                <a:latin typeface="Arial" charset="0"/>
              </a:rPr>
              <a:t>Въпрос 16</a:t>
            </a:r>
            <a:endParaRPr lang="en-US" sz="8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451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451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553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554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554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554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260809"/>
            <a:ext cx="7696200" cy="2016064"/>
          </a:xfrm>
        </p:spPr>
        <p:txBody>
          <a:bodyPr/>
          <a:lstStyle/>
          <a:p>
            <a:br>
              <a:rPr lang="bg-BG" sz="4000" dirty="0">
                <a:solidFill>
                  <a:srgbClr val="FF0000"/>
                </a:solidFill>
              </a:rPr>
            </a:br>
            <a:r>
              <a:rPr lang="bg-BG" sz="2400" b="1" dirty="0">
                <a:solidFill>
                  <a:srgbClr val="FF0000"/>
                </a:solidFill>
              </a:rPr>
              <a:t>Посочете смисъла на повторената ситуация в последната строфа на „Хаджи Димитър”: </a:t>
            </a:r>
            <a:br>
              <a:rPr lang="bg-BG" sz="2400" b="1" dirty="0">
                <a:solidFill>
                  <a:srgbClr val="FF0000"/>
                </a:solidFill>
              </a:rPr>
            </a:br>
            <a:r>
              <a:rPr lang="bg-BG" sz="2400" i="1" dirty="0">
                <a:solidFill>
                  <a:srgbClr val="FF0000"/>
                </a:solidFill>
              </a:rPr>
              <a:t>Но съмна вече! И на Балкана </a:t>
            </a:r>
            <a:br>
              <a:rPr lang="bg-BG" sz="2400" dirty="0">
                <a:solidFill>
                  <a:srgbClr val="FF0000"/>
                </a:solidFill>
              </a:rPr>
            </a:br>
            <a:r>
              <a:rPr lang="bg-BG" sz="2400" i="1" dirty="0">
                <a:solidFill>
                  <a:srgbClr val="FF0000"/>
                </a:solidFill>
              </a:rPr>
              <a:t>юнакът лежи, кръвта му тече,</a:t>
            </a:r>
            <a:br>
              <a:rPr lang="bg-BG" sz="2400" dirty="0">
                <a:solidFill>
                  <a:srgbClr val="FF0000"/>
                </a:solidFill>
              </a:rPr>
            </a:br>
            <a:r>
              <a:rPr lang="bg-BG" sz="2400" i="1" dirty="0">
                <a:solidFill>
                  <a:srgbClr val="FF0000"/>
                </a:solidFill>
              </a:rPr>
              <a:t>вълкът му ближе лютата рана,</a:t>
            </a:r>
            <a:br>
              <a:rPr lang="bg-BG" sz="2400" dirty="0">
                <a:solidFill>
                  <a:srgbClr val="FF0000"/>
                </a:solidFill>
              </a:rPr>
            </a:br>
            <a:r>
              <a:rPr lang="bg-BG" sz="2400" i="1" dirty="0">
                <a:solidFill>
                  <a:srgbClr val="FF0000"/>
                </a:solidFill>
              </a:rPr>
              <a:t>и слънцето пак пече ли – пече!</a:t>
            </a:r>
            <a:r>
              <a:rPr lang="bg-BG" sz="2400" b="1" i="1" dirty="0">
                <a:solidFill>
                  <a:srgbClr val="FF0000"/>
                </a:solidFill>
              </a:rPr>
              <a:t>           </a:t>
            </a:r>
            <a:br>
              <a:rPr lang="bg-BG" dirty="0"/>
            </a:br>
            <a:endParaRPr lang="ru-RU" sz="2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99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bg-BG" sz="2600" dirty="0">
                <a:solidFill>
                  <a:schemeClr val="bg1"/>
                </a:solidFill>
                <a:hlinkClick r:id="rId4" action="ppaction://hlinksldjump"/>
              </a:rPr>
              <a:t>изразява повторяемост на денонощния цикъл</a:t>
            </a:r>
            <a:endParaRPr lang="bg-BG" sz="2600" dirty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endParaRPr lang="bg-BG" sz="2000" dirty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Б</a:t>
            </a: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600" dirty="0">
                <a:solidFill>
                  <a:schemeClr val="bg1"/>
                </a:solidFill>
                <a:hlinkClick r:id="rId5" action="ppaction://hlinksldjump"/>
              </a:rPr>
              <a:t>отразява вечната борба и гибел като крачка към победата</a:t>
            </a:r>
            <a:endParaRPr lang="bg-BG" sz="2600" dirty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endParaRPr lang="bg-BG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В </a:t>
            </a:r>
            <a:r>
              <a:rPr lang="bg-BG" sz="2600" dirty="0">
                <a:solidFill>
                  <a:schemeClr val="bg1"/>
                </a:solidFill>
                <a:hlinkClick r:id="rId4" action="ppaction://hlinksldjump"/>
              </a:rPr>
              <a:t>отразява връзката между юнак и родна природа</a:t>
            </a:r>
            <a:endParaRPr lang="bg-BG" sz="26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bg-BG" sz="2000" dirty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Г</a:t>
            </a: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600" dirty="0">
                <a:solidFill>
                  <a:schemeClr val="bg1"/>
                </a:solidFill>
                <a:hlinkClick r:id="rId4" action="ppaction://hlinksldjump"/>
              </a:rPr>
              <a:t>наситена е с краен песимизъм и отчаяние</a:t>
            </a:r>
            <a:endParaRPr lang="en-US" sz="26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554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554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554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555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555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555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555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555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555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5556" name="AutoShape 2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9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9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9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9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4" grpId="0" build="p" autoUpdateAnimBg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bg-BG" sz="8000">
                <a:solidFill>
                  <a:schemeClr val="bg1"/>
                </a:solidFill>
              </a:rPr>
              <a:t>Грешен отговор</a:t>
            </a:r>
            <a:endParaRPr lang="en-US" sz="8000">
              <a:solidFill>
                <a:schemeClr val="bg1"/>
              </a:solidFill>
            </a:endParaRPr>
          </a:p>
        </p:txBody>
      </p:sp>
      <p:sp>
        <p:nvSpPr>
          <p:cNvPr id="6656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656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6566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4356100" y="5013325"/>
            <a:ext cx="1042988" cy="1042988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pic>
        <p:nvPicPr>
          <p:cNvPr id="66567" name="Picture 16" descr="ag00317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3150" y="4648200"/>
            <a:ext cx="17208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75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758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75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647700"/>
            <a:ext cx="7696200" cy="2057400"/>
          </a:xfrm>
        </p:spPr>
        <p:txBody>
          <a:bodyPr/>
          <a:lstStyle/>
          <a:p>
            <a:pPr eaLnBrk="1" hangingPunct="1"/>
            <a:r>
              <a:rPr lang="bg-BG" sz="2400" b="1" dirty="0">
                <a:solidFill>
                  <a:srgbClr val="FF0000"/>
                </a:solidFill>
              </a:rPr>
              <a:t>Посочете смисъла на повторената ситуация в последната строфа на „Хаджи Димитър”: </a:t>
            </a:r>
            <a:br>
              <a:rPr lang="bg-BG" sz="2400" b="1" dirty="0">
                <a:solidFill>
                  <a:srgbClr val="FF0000"/>
                </a:solidFill>
              </a:rPr>
            </a:br>
            <a:r>
              <a:rPr lang="bg-BG" sz="2400" i="1" dirty="0">
                <a:solidFill>
                  <a:srgbClr val="FF0000"/>
                </a:solidFill>
              </a:rPr>
              <a:t>Но съмна вече! И на Балкана </a:t>
            </a:r>
            <a:br>
              <a:rPr lang="bg-BG" sz="2400" dirty="0">
                <a:solidFill>
                  <a:srgbClr val="FF0000"/>
                </a:solidFill>
              </a:rPr>
            </a:br>
            <a:r>
              <a:rPr lang="bg-BG" sz="2400" i="1" dirty="0">
                <a:solidFill>
                  <a:srgbClr val="FF0000"/>
                </a:solidFill>
              </a:rPr>
              <a:t>юнакът лежи, кръвта му тече,</a:t>
            </a:r>
            <a:br>
              <a:rPr lang="bg-BG" sz="2400" dirty="0">
                <a:solidFill>
                  <a:srgbClr val="FF0000"/>
                </a:solidFill>
              </a:rPr>
            </a:br>
            <a:r>
              <a:rPr lang="bg-BG" sz="2400" i="1" dirty="0">
                <a:solidFill>
                  <a:srgbClr val="FF0000"/>
                </a:solidFill>
              </a:rPr>
              <a:t>вълкът му ближе лютата рана,</a:t>
            </a:r>
            <a:br>
              <a:rPr lang="bg-BG" sz="2400" dirty="0">
                <a:solidFill>
                  <a:srgbClr val="FF0000"/>
                </a:solidFill>
              </a:rPr>
            </a:br>
            <a:r>
              <a:rPr lang="bg-BG" sz="2400" i="1" dirty="0">
                <a:solidFill>
                  <a:srgbClr val="FF0000"/>
                </a:solidFill>
              </a:rPr>
              <a:t>и слънцето пак пече ли – пече!</a:t>
            </a:r>
            <a:br>
              <a:rPr lang="bg-BG" sz="4000" dirty="0">
                <a:solidFill>
                  <a:srgbClr val="FF0000"/>
                </a:solidFill>
              </a:rPr>
            </a:br>
            <a:endParaRPr lang="ru-RU" sz="4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759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759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759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759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759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760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760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760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760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7604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" name="AutoShape 6">
            <a:extLst>
              <a:ext uri="{FF2B5EF4-FFF2-40B4-BE49-F238E27FC236}">
                <a16:creationId xmlns:a16="http://schemas.microsoft.com/office/drawing/2014/main" id="{D2104466-6AAE-4B16-A90F-FFF41E7AEB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914" y="37719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5">
              <a:lumMod val="75000"/>
            </a:schemeClr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sp>
        <p:nvSpPr>
          <p:cNvPr id="25" name="AutoShape 4">
            <a:extLst>
              <a:ext uri="{FF2B5EF4-FFF2-40B4-BE49-F238E27FC236}">
                <a16:creationId xmlns:a16="http://schemas.microsoft.com/office/drawing/2014/main" id="{BF565245-04FD-4207-91E2-2907173395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3" name="Rectangle 8">
            <a:extLst>
              <a:ext uri="{FF2B5EF4-FFF2-40B4-BE49-F238E27FC236}">
                <a16:creationId xmlns:a16="http://schemas.microsoft.com/office/drawing/2014/main" id="{7F9DAB33-9355-4D04-9B03-336F1D6458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667000"/>
            <a:ext cx="76200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Tx/>
              <a:buNone/>
            </a:pPr>
            <a:r>
              <a:rPr lang="en-US" sz="4800" b="1" kern="0" baseline="10000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bg-BG" sz="2600" kern="0" dirty="0">
                <a:solidFill>
                  <a:schemeClr val="bg1"/>
                </a:solidFill>
              </a:rPr>
              <a:t>изразява повторяемост на денонощния цикъл</a:t>
            </a:r>
          </a:p>
          <a:p>
            <a:pPr eaLnBrk="1" hangingPunct="1">
              <a:buFontTx/>
              <a:buNone/>
            </a:pPr>
            <a:endParaRPr lang="bg-BG" sz="2000" kern="0" dirty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r>
              <a:rPr lang="bg-BG" sz="4800" b="1" kern="0" baseline="10000" dirty="0">
                <a:solidFill>
                  <a:srgbClr val="FF9900"/>
                </a:solidFill>
                <a:latin typeface="Arial" charset="0"/>
              </a:rPr>
              <a:t>Б</a:t>
            </a:r>
            <a:r>
              <a:rPr lang="en-US" sz="4800" b="1" kern="0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600" kern="0" dirty="0">
                <a:solidFill>
                  <a:schemeClr val="bg1"/>
                </a:solidFill>
              </a:rPr>
              <a:t>отразява вечната борба и гибел като крачка към победата</a:t>
            </a:r>
          </a:p>
          <a:p>
            <a:pPr eaLnBrk="1" hangingPunct="1">
              <a:buFontTx/>
              <a:buNone/>
            </a:pPr>
            <a:endParaRPr lang="bg-BG" sz="2000" kern="0" dirty="0">
              <a:solidFill>
                <a:schemeClr val="bg1"/>
              </a:solidFill>
            </a:endParaRPr>
          </a:p>
          <a:p>
            <a:pPr marL="0" indent="0">
              <a:buFontTx/>
              <a:buNone/>
            </a:pPr>
            <a:r>
              <a:rPr lang="bg-BG" sz="4800" b="1" kern="0" baseline="10000" dirty="0" err="1">
                <a:solidFill>
                  <a:srgbClr val="FF9900"/>
                </a:solidFill>
                <a:latin typeface="Arial" charset="0"/>
              </a:rPr>
              <a:t>В</a:t>
            </a:r>
            <a:r>
              <a:rPr lang="bg-BG" sz="2600" kern="0" dirty="0" err="1">
                <a:solidFill>
                  <a:schemeClr val="bg1"/>
                </a:solidFill>
              </a:rPr>
              <a:t>отразява</a:t>
            </a:r>
            <a:r>
              <a:rPr lang="bg-BG" sz="2600" kern="0" dirty="0">
                <a:solidFill>
                  <a:schemeClr val="bg1"/>
                </a:solidFill>
              </a:rPr>
              <a:t> връзката между юнак и родна природа</a:t>
            </a:r>
          </a:p>
          <a:p>
            <a:pPr marL="0" indent="0">
              <a:buFontTx/>
              <a:buNone/>
            </a:pPr>
            <a:endParaRPr lang="bg-BG" sz="2000" kern="0" dirty="0">
              <a:solidFill>
                <a:schemeClr val="bg1"/>
              </a:solidFill>
            </a:endParaRPr>
          </a:p>
          <a:p>
            <a:pPr eaLnBrk="1" hangingPunct="1">
              <a:buFontTx/>
              <a:buNone/>
            </a:pPr>
            <a:r>
              <a:rPr lang="bg-BG" sz="4800" b="1" kern="0" baseline="10000" dirty="0">
                <a:solidFill>
                  <a:srgbClr val="FF9900"/>
                </a:solidFill>
                <a:latin typeface="Arial" charset="0"/>
              </a:rPr>
              <a:t>Г</a:t>
            </a:r>
            <a:r>
              <a:rPr lang="en-US" sz="4800" b="1" kern="0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600" kern="0" dirty="0">
                <a:solidFill>
                  <a:schemeClr val="bg1"/>
                </a:solidFill>
              </a:rPr>
              <a:t>наситена е с краен песимизъм и отчаяние</a:t>
            </a:r>
            <a:endParaRPr lang="en-US" sz="2600" kern="0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 autoUpdateAnimBg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bg-BG" sz="8000">
                <a:solidFill>
                  <a:srgbClr val="FF0000"/>
                </a:solidFill>
                <a:latin typeface="Arial" charset="0"/>
              </a:rPr>
              <a:t>2 т.</a:t>
            </a:r>
            <a:endParaRPr lang="en-US" sz="80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861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861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bg-BG" sz="8000">
                <a:solidFill>
                  <a:srgbClr val="FF0000"/>
                </a:solidFill>
                <a:latin typeface="Arial" charset="0"/>
              </a:rPr>
              <a:t>Въпрос 17</a:t>
            </a:r>
            <a:endParaRPr lang="en-US" sz="80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96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696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065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066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066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066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066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</p:spPr>
        <p:txBody>
          <a:bodyPr/>
          <a:lstStyle/>
          <a:p>
            <a:pPr algn="just" eaLnBrk="1" hangingPunct="1"/>
            <a:r>
              <a:rPr lang="bg-BG" sz="2800" b="1" dirty="0">
                <a:solidFill>
                  <a:srgbClr val="FF0000"/>
                </a:solidFill>
              </a:rPr>
              <a:t>Кое от тълкуванията на символа за гарвана не отговаря на поетическите визии в елегията „Обесването на Васил Левски”?</a:t>
            </a:r>
            <a:endParaRPr lang="en-US" sz="2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58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576328" y="2545041"/>
            <a:ext cx="8188730" cy="4057650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sz="4000" b="1" baseline="10000" dirty="0">
                <a:solidFill>
                  <a:srgbClr val="FF9900"/>
                </a:solidFill>
                <a:latin typeface="Arial" charset="0"/>
              </a:rPr>
              <a:t>A</a:t>
            </a: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400" dirty="0">
                <a:solidFill>
                  <a:schemeClr val="bg1"/>
                </a:solidFill>
                <a:hlinkClick r:id="rId4" action="ppaction://hlinksldjump"/>
              </a:rPr>
              <a:t>това в черната птица на романтиците, която кръжи над бойните полета и се храни с плътта на труповете</a:t>
            </a:r>
            <a:endParaRPr lang="bg-BG" sz="2400" dirty="0">
              <a:solidFill>
                <a:schemeClr val="bg1"/>
              </a:solidFill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bg-BG" sz="4000" b="1" baseline="10000" dirty="0">
                <a:solidFill>
                  <a:srgbClr val="FF9900"/>
                </a:solidFill>
                <a:latin typeface="Arial" charset="0"/>
              </a:rPr>
              <a:t>Б</a:t>
            </a:r>
            <a:r>
              <a:rPr lang="bg-BG" sz="5400" dirty="0">
                <a:solidFill>
                  <a:schemeClr val="accent3"/>
                </a:solidFill>
              </a:rPr>
              <a:t> </a:t>
            </a:r>
            <a:r>
              <a:rPr lang="bg-BG" sz="2400" dirty="0">
                <a:solidFill>
                  <a:schemeClr val="bg1"/>
                </a:solidFill>
                <a:hlinkClick r:id="rId4" action="ppaction://hlinksldjump"/>
              </a:rPr>
              <a:t>гарванът е Божи пратеник, водач и дори предводител на душите при последното им пътешествие</a:t>
            </a:r>
            <a:endParaRPr lang="bg-BG" sz="2000" dirty="0">
              <a:solidFill>
                <a:schemeClr val="bg1"/>
              </a:solidFill>
            </a:endParaRPr>
          </a:p>
          <a:p>
            <a:pPr algn="just" eaLnBrk="1" hangingPunct="1">
              <a:spcBef>
                <a:spcPts val="0"/>
              </a:spcBef>
              <a:buNone/>
              <a:defRPr/>
            </a:pPr>
            <a:r>
              <a:rPr lang="bg-BG" sz="4000" b="1" baseline="10000" dirty="0">
                <a:solidFill>
                  <a:srgbClr val="FF9900"/>
                </a:solidFill>
                <a:latin typeface="Arial" charset="0"/>
              </a:rPr>
              <a:t>В</a:t>
            </a: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400" dirty="0">
                <a:solidFill>
                  <a:schemeClr val="bg1"/>
                </a:solidFill>
                <a:hlinkClick r:id="rId5" action="ppaction://hlinksldjump"/>
              </a:rPr>
              <a:t>гарванът е символ на прозорливост, именно той се опитва да провери след потопа дали земята започва да се подава от водата</a:t>
            </a:r>
            <a:endParaRPr lang="en-US" sz="4800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Г</a:t>
            </a: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400" dirty="0">
                <a:solidFill>
                  <a:schemeClr val="bg1"/>
                </a:solidFill>
                <a:hlinkClick r:id="rId4" action="ppaction://hlinksldjump"/>
              </a:rPr>
              <a:t>гарванът принадлежи към птиците, носещи зла поличба и имащи пророчески функции</a:t>
            </a:r>
            <a:r>
              <a:rPr lang="en-US" sz="2400" dirty="0">
                <a:solidFill>
                  <a:schemeClr val="bg1"/>
                </a:solidFill>
                <a:latin typeface="Arial" charset="0"/>
                <a:hlinkClick r:id="rId4" action="ppaction://hlinksldjump"/>
              </a:rPr>
              <a:t> </a:t>
            </a:r>
            <a:endParaRPr lang="bg-BG" sz="2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066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066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066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066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066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067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067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067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067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067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067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0676" name="AutoShape 2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8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8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8" grpId="0" build="p" autoUpdateAnimBg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bg-BG" sz="8000">
                <a:solidFill>
                  <a:schemeClr val="bg1"/>
                </a:solidFill>
              </a:rPr>
              <a:t>Грешен отговор</a:t>
            </a:r>
            <a:endParaRPr lang="en-US" sz="8000">
              <a:solidFill>
                <a:schemeClr val="bg1"/>
              </a:solidFill>
            </a:endParaRPr>
          </a:p>
        </p:txBody>
      </p:sp>
      <p:sp>
        <p:nvSpPr>
          <p:cNvPr id="7168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168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1686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4356100" y="5013325"/>
            <a:ext cx="1042988" cy="1042988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pic>
        <p:nvPicPr>
          <p:cNvPr id="71687" name="Picture 16" descr="ag00317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3150" y="4648200"/>
            <a:ext cx="17208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0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0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0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7590" name="AutoShape 6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5">
              <a:lumMod val="75000"/>
            </a:schemeClr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</p:spPr>
        <p:txBody>
          <a:bodyPr/>
          <a:lstStyle/>
          <a:p>
            <a:pPr eaLnBrk="1" hangingPunct="1"/>
            <a:r>
              <a:rPr lang="bg-BG" sz="2800" b="1" dirty="0">
                <a:solidFill>
                  <a:srgbClr val="FF0000"/>
                </a:solidFill>
              </a:rPr>
              <a:t>Кое от тълкуванията на символа за гарвана не отговаря на поетическите визии в елегията „Обесването на Васил Левски”?</a:t>
            </a:r>
            <a:endParaRPr lang="en-US" sz="2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7271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271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271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271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271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271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271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272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272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272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272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24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4" name="AutoShape 2">
            <a:extLst>
              <a:ext uri="{FF2B5EF4-FFF2-40B4-BE49-F238E27FC236}">
                <a16:creationId xmlns:a16="http://schemas.microsoft.com/office/drawing/2014/main" id="{FDAE4FE7-2651-4322-B712-20C8C08B8F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861351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3" name="Rectangle 8">
            <a:extLst>
              <a:ext uri="{FF2B5EF4-FFF2-40B4-BE49-F238E27FC236}">
                <a16:creationId xmlns:a16="http://schemas.microsoft.com/office/drawing/2014/main" id="{57187FC5-CC1A-457D-A9E2-6B7E86ED99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564917"/>
            <a:ext cx="8188730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en-US" sz="4000" b="1" kern="0" baseline="10000" dirty="0">
                <a:solidFill>
                  <a:srgbClr val="FF9900"/>
                </a:solidFill>
                <a:latin typeface="Arial" charset="0"/>
              </a:rPr>
              <a:t>A</a:t>
            </a:r>
            <a:r>
              <a:rPr lang="en-US" sz="4800" b="1" kern="0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400" kern="0" dirty="0">
                <a:solidFill>
                  <a:schemeClr val="bg1"/>
                </a:solidFill>
              </a:rPr>
              <a:t>това в черната птица на романтиците, която кръжи над бойните полета и се храни с плътта на труповете</a:t>
            </a: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bg-BG" sz="4000" b="1" kern="0" baseline="10000" dirty="0">
                <a:solidFill>
                  <a:srgbClr val="FF9900"/>
                </a:solidFill>
                <a:latin typeface="Arial" charset="0"/>
              </a:rPr>
              <a:t>Б</a:t>
            </a:r>
            <a:r>
              <a:rPr lang="bg-BG" sz="5400" kern="0" dirty="0">
                <a:solidFill>
                  <a:schemeClr val="accent3"/>
                </a:solidFill>
              </a:rPr>
              <a:t> </a:t>
            </a:r>
            <a:r>
              <a:rPr lang="bg-BG" sz="2400" kern="0" dirty="0">
                <a:solidFill>
                  <a:schemeClr val="bg1"/>
                </a:solidFill>
              </a:rPr>
              <a:t>гарванът е Божи пратеник, водач и дори предводител на душите при последното им пътешествие</a:t>
            </a:r>
            <a:endParaRPr lang="bg-BG" sz="2000" kern="0" dirty="0">
              <a:solidFill>
                <a:schemeClr val="bg1"/>
              </a:solidFill>
            </a:endParaRPr>
          </a:p>
          <a:p>
            <a:pPr algn="just" eaLnBrk="1" hangingPunct="1">
              <a:spcBef>
                <a:spcPts val="0"/>
              </a:spcBef>
              <a:buFontTx/>
              <a:buNone/>
              <a:defRPr/>
            </a:pPr>
            <a:r>
              <a:rPr lang="bg-BG" sz="4000" b="1" kern="0" baseline="10000" dirty="0">
                <a:solidFill>
                  <a:srgbClr val="FF9900"/>
                </a:solidFill>
                <a:latin typeface="Arial" charset="0"/>
              </a:rPr>
              <a:t>В</a:t>
            </a:r>
            <a:r>
              <a:rPr lang="en-US" sz="4800" b="1" kern="0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400" kern="0" dirty="0">
                <a:solidFill>
                  <a:schemeClr val="bg1"/>
                </a:solidFill>
              </a:rPr>
              <a:t>гарванът е символ на прозорливост, именно той се опитва да провери след потопа дали земята започва да се подава от водата</a:t>
            </a:r>
            <a:endParaRPr lang="en-US" sz="4800" kern="0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bg-BG" sz="4800" b="1" kern="0" baseline="10000" dirty="0">
                <a:solidFill>
                  <a:srgbClr val="FF9900"/>
                </a:solidFill>
                <a:latin typeface="Arial" charset="0"/>
              </a:rPr>
              <a:t>Г</a:t>
            </a:r>
            <a:r>
              <a:rPr lang="en-US" sz="4800" b="1" kern="0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2400" kern="0" dirty="0">
                <a:solidFill>
                  <a:schemeClr val="bg1"/>
                </a:solidFill>
              </a:rPr>
              <a:t>гарванът принадлежи към птиците, носещи зла поличба и имащи пророчески функции</a:t>
            </a:r>
            <a:r>
              <a:rPr lang="en-US" sz="2400" kern="0" dirty="0">
                <a:solidFill>
                  <a:schemeClr val="bg1"/>
                </a:solidFill>
                <a:latin typeface="Arial" charset="0"/>
              </a:rPr>
              <a:t> </a:t>
            </a:r>
            <a:endParaRPr lang="bg-BG" sz="2400" kern="0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bg-BG" sz="8000" dirty="0">
                <a:solidFill>
                  <a:srgbClr val="FF0000"/>
                </a:solidFill>
                <a:latin typeface="Arial" charset="0"/>
              </a:rPr>
              <a:t>Въпрос 2</a:t>
            </a:r>
            <a:endParaRPr lang="en-US" sz="80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bg-BG" sz="8000">
                <a:solidFill>
                  <a:srgbClr val="FF0000"/>
                </a:solidFill>
                <a:latin typeface="Arial" charset="0"/>
              </a:rPr>
              <a:t>2 т.</a:t>
            </a:r>
            <a:endParaRPr lang="en-US" sz="80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737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37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bg-BG" sz="8000">
                <a:solidFill>
                  <a:srgbClr val="FF0000"/>
                </a:solidFill>
                <a:latin typeface="Arial" charset="0"/>
              </a:rPr>
              <a:t>Въпрос 18</a:t>
            </a:r>
            <a:endParaRPr lang="en-US" sz="80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7475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475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577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578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578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bg-BG">
              <a:solidFill>
                <a:srgbClr val="FF0000"/>
              </a:solidFill>
            </a:endParaRPr>
          </a:p>
        </p:txBody>
      </p:sp>
      <p:sp>
        <p:nvSpPr>
          <p:cNvPr id="7578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</p:spPr>
        <p:txBody>
          <a:bodyPr/>
          <a:lstStyle/>
          <a:p>
            <a:br>
              <a:rPr lang="bg-BG" sz="2800" b="1">
                <a:solidFill>
                  <a:srgbClr val="FF0000"/>
                </a:solidFill>
              </a:rPr>
            </a:br>
            <a:r>
              <a:rPr lang="bg-BG" sz="2800" b="1">
                <a:solidFill>
                  <a:srgbClr val="FF0000"/>
                </a:solidFill>
              </a:rPr>
              <a:t>За  кого от посочените творци се отнася следният факт от биографията му?</a:t>
            </a:r>
            <a:r>
              <a:rPr lang="bg-BG" sz="2800">
                <a:solidFill>
                  <a:srgbClr val="FF0000"/>
                </a:solidFill>
              </a:rPr>
              <a:t> </a:t>
            </a:r>
            <a:br>
              <a:rPr lang="bg-BG" sz="2800">
                <a:solidFill>
                  <a:srgbClr val="FF0000"/>
                </a:solidFill>
              </a:rPr>
            </a:br>
            <a:r>
              <a:rPr lang="bg-BG" sz="2400" i="1">
                <a:solidFill>
                  <a:srgbClr val="FF0000"/>
                </a:solidFill>
              </a:rPr>
              <a:t>Когато  е  на  осем  години,  замръзва  на  зимната  пързалка,  заболява  тежко, остава недъгав и всяко движение му причинява огромно физическо страдание.</a:t>
            </a:r>
            <a:br>
              <a:rPr lang="bg-BG" sz="2400">
                <a:solidFill>
                  <a:srgbClr val="FF0000"/>
                </a:solidFill>
              </a:rPr>
            </a:br>
            <a:endParaRPr lang="en-US" sz="24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spcBef>
                <a:spcPts val="2400"/>
              </a:spcBef>
              <a:buFontTx/>
              <a:buNone/>
              <a:defRPr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4800" dirty="0">
                <a:solidFill>
                  <a:schemeClr val="accent3"/>
                </a:solidFill>
                <a:hlinkClick r:id="rId4" action="ppaction://hlinksldjump"/>
              </a:rPr>
              <a:t>Иван Вазов</a:t>
            </a:r>
            <a:endParaRPr lang="en-US" sz="4800" dirty="0">
              <a:solidFill>
                <a:schemeClr val="accent3"/>
              </a:solidFill>
              <a:latin typeface="Arial" charset="0"/>
            </a:endParaRPr>
          </a:p>
          <a:p>
            <a:pPr eaLnBrk="1" hangingPunct="1">
              <a:spcBef>
                <a:spcPts val="24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Б</a:t>
            </a: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4800" dirty="0">
                <a:solidFill>
                  <a:schemeClr val="accent3"/>
                </a:solidFill>
                <a:hlinkClick r:id="rId5" action="ppaction://hlinksldjump"/>
              </a:rPr>
              <a:t>Пенчо Славейков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spcBef>
                <a:spcPts val="24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В </a:t>
            </a:r>
            <a:r>
              <a:rPr lang="bg-BG" sz="4800" dirty="0">
                <a:solidFill>
                  <a:schemeClr val="accent3"/>
                </a:solidFill>
                <a:hlinkClick r:id="rId4" action="ppaction://hlinksldjump"/>
              </a:rPr>
              <a:t>Алеко Константинов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spcBef>
                <a:spcPts val="24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Г</a:t>
            </a:r>
            <a:r>
              <a:rPr lang="bg-BG" sz="4800" b="1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4800" dirty="0">
                <a:solidFill>
                  <a:schemeClr val="accent3"/>
                </a:solidFill>
                <a:hlinkClick r:id="rId4" action="ppaction://hlinksldjump"/>
              </a:rPr>
              <a:t>Христо Ботев</a:t>
            </a:r>
            <a:endParaRPr lang="bg-BG" sz="4800" dirty="0">
              <a:solidFill>
                <a:schemeClr val="accent3"/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bg-BG" sz="4800" b="1" dirty="0">
                <a:solidFill>
                  <a:srgbClr val="FF9900"/>
                </a:solidFill>
                <a:latin typeface="Arial" charset="0"/>
              </a:rPr>
              <a:t> 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578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578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578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578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578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579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579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579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579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579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579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5796" name="AutoShape 20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build="p" autoUpdateAnimBg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bg-BG" sz="8000">
                <a:solidFill>
                  <a:schemeClr val="bg1"/>
                </a:solidFill>
              </a:rPr>
              <a:t>Грешен отговор</a:t>
            </a:r>
            <a:endParaRPr lang="en-US" sz="8000">
              <a:solidFill>
                <a:schemeClr val="bg1"/>
              </a:solidFill>
            </a:endParaRPr>
          </a:p>
        </p:txBody>
      </p:sp>
      <p:sp>
        <p:nvSpPr>
          <p:cNvPr id="7680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680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6806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4356100" y="5013325"/>
            <a:ext cx="1042988" cy="1042988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pic>
        <p:nvPicPr>
          <p:cNvPr id="76807" name="Picture 16" descr="ag00317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3150" y="4648200"/>
            <a:ext cx="17208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  <p:sndAc>
      <p:stSnd>
        <p:snd r:embed="rId2" name="cashreg.wav"/>
      </p:stSnd>
    </p:sndAc>
  </p:transition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0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5">
              <a:lumMod val="75000"/>
            </a:schemeClr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l-GR"/>
          </a:p>
        </p:txBody>
      </p:sp>
      <p:sp>
        <p:nvSpPr>
          <p:cNvPr id="7782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782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bg-BG">
              <a:solidFill>
                <a:srgbClr val="FF0000"/>
              </a:solidFill>
            </a:endParaRPr>
          </a:p>
        </p:txBody>
      </p:sp>
      <p:sp>
        <p:nvSpPr>
          <p:cNvPr id="7783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</p:spPr>
        <p:txBody>
          <a:bodyPr/>
          <a:lstStyle/>
          <a:p>
            <a:br>
              <a:rPr lang="bg-BG" sz="2800" b="1">
                <a:solidFill>
                  <a:srgbClr val="FF0000"/>
                </a:solidFill>
              </a:rPr>
            </a:br>
            <a:r>
              <a:rPr lang="bg-BG" sz="2800" b="1">
                <a:solidFill>
                  <a:srgbClr val="FF0000"/>
                </a:solidFill>
              </a:rPr>
              <a:t>За  кого от посочените творци се отнася следният факт от биографията му?</a:t>
            </a:r>
            <a:r>
              <a:rPr lang="bg-BG" sz="2800">
                <a:solidFill>
                  <a:srgbClr val="FF0000"/>
                </a:solidFill>
              </a:rPr>
              <a:t> </a:t>
            </a:r>
            <a:br>
              <a:rPr lang="bg-BG" sz="2800">
                <a:solidFill>
                  <a:srgbClr val="FF0000"/>
                </a:solidFill>
              </a:rPr>
            </a:br>
            <a:r>
              <a:rPr lang="bg-BG" sz="2400" i="1">
                <a:solidFill>
                  <a:srgbClr val="FF0000"/>
                </a:solidFill>
              </a:rPr>
              <a:t>Когато  е  на  осем  години,  замръзва  на  зимната  пързалка,  заболява  тежко, остава недъгав и всяко движение му причинява огромно физическо страдание.</a:t>
            </a:r>
            <a:br>
              <a:rPr lang="bg-BG" sz="2400">
                <a:solidFill>
                  <a:srgbClr val="FF0000"/>
                </a:solidFill>
              </a:rPr>
            </a:br>
            <a:endParaRPr lang="en-US" sz="24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667000"/>
            <a:ext cx="7620000" cy="3962400"/>
          </a:xfrm>
        </p:spPr>
        <p:txBody>
          <a:bodyPr/>
          <a:lstStyle/>
          <a:p>
            <a:pPr eaLnBrk="1" hangingPunct="1">
              <a:spcBef>
                <a:spcPts val="2400"/>
              </a:spcBef>
              <a:buFontTx/>
              <a:buNone/>
              <a:defRPr/>
            </a:pP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4800" dirty="0">
                <a:solidFill>
                  <a:schemeClr val="accent3"/>
                </a:solidFill>
              </a:rPr>
              <a:t>Иван Вазов</a:t>
            </a:r>
            <a:endParaRPr lang="en-US" sz="4800" dirty="0">
              <a:solidFill>
                <a:schemeClr val="accent3"/>
              </a:solidFill>
              <a:latin typeface="Arial" charset="0"/>
            </a:endParaRPr>
          </a:p>
          <a:p>
            <a:pPr eaLnBrk="1" hangingPunct="1">
              <a:spcBef>
                <a:spcPts val="24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Б</a:t>
            </a:r>
            <a:r>
              <a:rPr lang="en-US" sz="4800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4800" dirty="0">
                <a:solidFill>
                  <a:schemeClr val="accent3"/>
                </a:solidFill>
              </a:rPr>
              <a:t>Пенчо Славейков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spcBef>
                <a:spcPts val="24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В </a:t>
            </a:r>
            <a:r>
              <a:rPr lang="bg-BG" sz="4800" dirty="0">
                <a:solidFill>
                  <a:schemeClr val="accent3"/>
                </a:solidFill>
              </a:rPr>
              <a:t>Алеко Константинов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  <a:p>
            <a:pPr eaLnBrk="1" hangingPunct="1">
              <a:spcBef>
                <a:spcPts val="2400"/>
              </a:spcBef>
              <a:buFontTx/>
              <a:buNone/>
              <a:defRPr/>
            </a:pPr>
            <a:r>
              <a:rPr lang="bg-BG" sz="4800" b="1" baseline="10000" dirty="0">
                <a:solidFill>
                  <a:srgbClr val="FF9900"/>
                </a:solidFill>
                <a:latin typeface="Arial" charset="0"/>
              </a:rPr>
              <a:t>Г</a:t>
            </a:r>
            <a:r>
              <a:rPr lang="bg-BG" sz="4800" b="1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bg-BG" sz="4800" dirty="0">
                <a:solidFill>
                  <a:schemeClr val="accent3"/>
                </a:solidFill>
              </a:rPr>
              <a:t>Христо Ботев</a:t>
            </a:r>
          </a:p>
          <a:p>
            <a:pPr eaLnBrk="1" hangingPunct="1">
              <a:buFontTx/>
              <a:buNone/>
              <a:defRPr/>
            </a:pPr>
            <a:r>
              <a:rPr lang="bg-BG" sz="4800" b="1" dirty="0">
                <a:solidFill>
                  <a:srgbClr val="FF9900"/>
                </a:solidFill>
                <a:latin typeface="Arial" charset="0"/>
              </a:rPr>
              <a:t> </a:t>
            </a:r>
            <a:endParaRPr lang="en-US" sz="5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783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783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783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783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783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783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783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784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784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784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784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7844" name="AutoShape 2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>
    <p:zoom/>
    <p:sndAc>
      <p:stSnd>
        <p:snd r:embed="rId3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61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pPr eaLnBrk="1" hangingPunct="1"/>
            <a:r>
              <a:rPr lang="bg-BG" sz="8000">
                <a:solidFill>
                  <a:srgbClr val="FF0000"/>
                </a:solidFill>
                <a:latin typeface="Arial" charset="0"/>
              </a:rPr>
              <a:t>2 т.</a:t>
            </a:r>
            <a:endParaRPr lang="en-US" sz="800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7885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  <p:sp>
        <p:nvSpPr>
          <p:cNvPr id="7885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bg-BG"/>
          </a:p>
        </p:txBody>
      </p:sp>
    </p:spTree>
  </p:cSld>
  <p:clrMapOvr>
    <a:masterClrMapping/>
  </p:clrMapOvr>
  <p:transition>
    <p:zoom/>
    <p:sndAc>
      <p:stSnd>
        <p:snd r:embed="rId3" name="cashreg.wav"/>
      </p:stSnd>
    </p:sndAc>
  </p:transition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5" descr="C:\Users\User\Desktop\feuerwerki_08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2988" y="-973138"/>
            <a:ext cx="6408737" cy="705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ndAc>
      <p:stSnd>
        <p:snd r:embed="rId2" name="sting.wav"/>
      </p:stSnd>
    </p:sndAc>
  </p:transition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8" name="Picture 2" descr="C:\Users\User\Desktop\zabavni_kartinki_pari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6238" y="836613"/>
            <a:ext cx="2943225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WordArt 9"/>
          <p:cNvSpPr>
            <a:spLocks noChangeArrowheads="1" noChangeShapeType="1" noTextEdit="1"/>
          </p:cNvSpPr>
          <p:nvPr/>
        </p:nvSpPr>
        <p:spPr bwMode="auto">
          <a:xfrm>
            <a:off x="2195513" y="476250"/>
            <a:ext cx="4465637" cy="12239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bg-BG" sz="3600" kern="10">
                <a:ln w="9525">
                  <a:noFill/>
                  <a:round/>
                  <a:headEnd/>
                  <a:tailEnd/>
                </a:ln>
                <a:solidFill>
                  <a:srgbClr val="FFC000"/>
                </a:solidFill>
                <a:latin typeface="Times New Roman"/>
                <a:cs typeface="Times New Roman"/>
              </a:rPr>
              <a:t>Честито!</a:t>
            </a:r>
          </a:p>
        </p:txBody>
      </p:sp>
      <p:sp>
        <p:nvSpPr>
          <p:cNvPr id="4" name="WordArt 10"/>
          <p:cNvSpPr>
            <a:spLocks noChangeArrowheads="1" noChangeShapeType="1" noTextEdit="1"/>
          </p:cNvSpPr>
          <p:nvPr/>
        </p:nvSpPr>
        <p:spPr bwMode="auto">
          <a:xfrm>
            <a:off x="250825" y="4292600"/>
            <a:ext cx="8893175" cy="20828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-546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Със знания ще спечелиш </a:t>
            </a:r>
          </a:p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още много състезания!!!</a:t>
            </a:r>
            <a:endParaRPr lang="bg-BG" sz="3600" kern="1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sndAc>
      <p:stSnd>
        <p:snd r:embed="rId2" name="sting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99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1301</TotalTime>
  <Words>2041</Words>
  <Application>Microsoft Office PowerPoint</Application>
  <PresentationFormat>On-screen Show (4:3)</PresentationFormat>
  <Paragraphs>396</Paragraphs>
  <Slides>97</Slides>
  <Notes>73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97</vt:i4>
      </vt:variant>
    </vt:vector>
  </HeadingPairs>
  <TitlesOfParts>
    <vt:vector size="102" baseType="lpstr">
      <vt:lpstr>Arial</vt:lpstr>
      <vt:lpstr>Arial Black</vt:lpstr>
      <vt:lpstr>Century Gothic</vt:lpstr>
      <vt:lpstr>Times New Roman</vt:lpstr>
      <vt:lpstr>Default Design</vt:lpstr>
      <vt:lpstr>PowerPoint Presentation</vt:lpstr>
      <vt:lpstr>НВО- 9. КЛАС</vt:lpstr>
      <vt:lpstr>PowerPoint Presentation</vt:lpstr>
      <vt:lpstr>Въпрос 1</vt:lpstr>
      <vt:lpstr>Текстът е: </vt:lpstr>
      <vt:lpstr>Грешен отговор</vt:lpstr>
      <vt:lpstr>Текстът е: </vt:lpstr>
      <vt:lpstr>2 т.</vt:lpstr>
      <vt:lpstr>Въпрос 2</vt:lpstr>
      <vt:lpstr>В текста преобладават:</vt:lpstr>
      <vt:lpstr>Грешен отговор</vt:lpstr>
      <vt:lpstr>В текста преобладават:</vt:lpstr>
      <vt:lpstr>2 т.</vt:lpstr>
      <vt:lpstr>Въпрос 3</vt:lpstr>
      <vt:lpstr>В цитирания текст преобладават: </vt:lpstr>
      <vt:lpstr>Грешен отговор</vt:lpstr>
      <vt:lpstr>В цитирания текст преобладават : </vt:lpstr>
      <vt:lpstr>2 т.</vt:lpstr>
      <vt:lpstr>Въпрос 4</vt:lpstr>
      <vt:lpstr>Кое твърдение според текста е НЕТОЧНО? </vt:lpstr>
      <vt:lpstr>Грешен отговор</vt:lpstr>
      <vt:lpstr>Кое твърдение според текста е НЕТОЧНО? </vt:lpstr>
      <vt:lpstr>2 т.</vt:lpstr>
      <vt:lpstr> Въпрос 5</vt:lpstr>
      <vt:lpstr>Откъсът е предназначен за: </vt:lpstr>
      <vt:lpstr>Грешен отговор</vt:lpstr>
      <vt:lpstr>Откъсът е предназначен за: </vt:lpstr>
      <vt:lpstr>2 т.</vt:lpstr>
      <vt:lpstr>Въпрос 6</vt:lpstr>
      <vt:lpstr>Големият летописец на Българското възраждане – Захари Стоянов, дава едно от най-вълнуващите определения за гения: „Христо Ботев е бил човек роден и предназнъчен от необеснимите стихий, да бъде голям човек да води подире си талпите да заповядва и да прави епохи.” В цитата са допуснати:  </vt:lpstr>
      <vt:lpstr>Грешен отговор</vt:lpstr>
      <vt:lpstr>Големият летописец на Българското възраждане – Захари Стоянов, дава едно от най-вълнуващите определения за гения: „Христо Ботев е бил човек роден и предназнъчен от необеснимите стихий, да бъде голям човек да води подире си талпите да заповядва и да прави епохи.” В цитата са допуснати:  </vt:lpstr>
      <vt:lpstr>1т.</vt:lpstr>
      <vt:lpstr>Въпрос 7</vt:lpstr>
      <vt:lpstr>В коя от посочените думи НЕ е допусната правописна грешка? По време на сръбско-българската война през 1885 г. загива на бойното поле най-малкия й син Боян. Останалите двама умират от туберколоза.</vt:lpstr>
      <vt:lpstr>Грешен отговор</vt:lpstr>
      <vt:lpstr>В коя от посочените думи Е е допусната правописна грешка? По време на сръбско-българската война през 1885 г. загива на бойното поле най-малкия й син Боян. Останалите двама умират от туберколоза. </vt:lpstr>
      <vt:lpstr>1 т.</vt:lpstr>
      <vt:lpstr>Въпрос 8</vt:lpstr>
      <vt:lpstr>В коя от посочените думи НЕ е допусната правописна грешка? Към майката са отправени многоброини призовавания на волята и чуството. Само тя може да отгатне таините на сърцето. </vt:lpstr>
      <vt:lpstr>Грешен отговор</vt:lpstr>
      <vt:lpstr>В коя от посочените думи НЕ е допусната правописна грешка? Към майката са отправени многоброини призовавания на волята и чуството. Само тя може да отгатне таините на сърцето. </vt:lpstr>
      <vt:lpstr>1 т.</vt:lpstr>
      <vt:lpstr>Въпрос 9</vt:lpstr>
      <vt:lpstr>В кой ред думите НЕ са контекстови синоними на останалите според стихотворението „На прощаване”?</vt:lpstr>
      <vt:lpstr>Грешен отговор</vt:lpstr>
      <vt:lpstr>В кой ред думите НЕ са контекстови синоними на останалите според стихотворението „На прощаване”?</vt:lpstr>
      <vt:lpstr>1 т.</vt:lpstr>
      <vt:lpstr>Въпрос 10</vt:lpstr>
      <vt:lpstr>При коя от двойките думи има отношение както при двойката  поет – лирик</vt:lpstr>
      <vt:lpstr>Грешен отговор</vt:lpstr>
      <vt:lpstr>При коя от двойките думи има отношение както при двойката  поет – лирик</vt:lpstr>
      <vt:lpstr>1 т.</vt:lpstr>
      <vt:lpstr>PowerPoint Presentation</vt:lpstr>
      <vt:lpstr>Въпрос 11</vt:lpstr>
      <vt:lpstr>Фразеологичният израз „нехранимайка” означава:</vt:lpstr>
      <vt:lpstr>Грешен отговор</vt:lpstr>
      <vt:lpstr>Фразеологичният израз „нехранимайка” означава:</vt:lpstr>
      <vt:lpstr>2 т.</vt:lpstr>
      <vt:lpstr>Въпрос 12</vt:lpstr>
      <vt:lpstr>В кой от стиховете е използвана риторическа фигура, която липсва в останалите?</vt:lpstr>
      <vt:lpstr>Грешен отговор</vt:lpstr>
      <vt:lpstr> В кой от стиховете е използвана риторическа фигура, която липсва в останалите? </vt:lpstr>
      <vt:lpstr>2 т.</vt:lpstr>
      <vt:lpstr>Въпрос 13</vt:lpstr>
      <vt:lpstr>Думата експресивен НЕ означава:</vt:lpstr>
      <vt:lpstr>Грешен отговор</vt:lpstr>
      <vt:lpstr>Думата експресивен НЕ означава:</vt:lpstr>
      <vt:lpstr>2 т.</vt:lpstr>
      <vt:lpstr>Въпрос 14</vt:lpstr>
      <vt:lpstr>В кое от посочените места Ботев НЕ  е бил учител: </vt:lpstr>
      <vt:lpstr>Грешен отговор</vt:lpstr>
      <vt:lpstr>В кое от посочените места Ботев НЕ  е бил учител:</vt:lpstr>
      <vt:lpstr>2 т.</vt:lpstr>
      <vt:lpstr>Въпрос 15</vt:lpstr>
      <vt:lpstr>        На колко години Христо Ботев произнася реч в деня на светите братя Кирил и Методий – 11 май 1867г. ? …………………………………………….. .   </vt:lpstr>
      <vt:lpstr>Грешен отговор</vt:lpstr>
      <vt:lpstr>На колко години Христо Ботев произнася реч в деня на светите братя Кирил и Методий – 11 май 1867г. ?</vt:lpstr>
      <vt:lpstr>2 т.</vt:lpstr>
      <vt:lpstr>PowerPoint Presentation</vt:lpstr>
      <vt:lpstr>Въпрос 16</vt:lpstr>
      <vt:lpstr> Посочете смисъла на повторената ситуация в последната строфа на „Хаджи Димитър”:  Но съмна вече! И на Балкана  юнакът лежи, кръвта му тече, вълкът му ближе лютата рана, и слънцето пак пече ли – пече!            </vt:lpstr>
      <vt:lpstr>Грешен отговор</vt:lpstr>
      <vt:lpstr>Посочете смисъла на повторената ситуация в последната строфа на „Хаджи Димитър”:  Но съмна вече! И на Балкана  юнакът лежи, кръвта му тече, вълкът му ближе лютата рана, и слънцето пак пече ли – пече! </vt:lpstr>
      <vt:lpstr>2 т.</vt:lpstr>
      <vt:lpstr>Въпрос 17</vt:lpstr>
      <vt:lpstr>Кое от тълкуванията на символа за гарвана не отговаря на поетическите визии в елегията „Обесването на Васил Левски”?</vt:lpstr>
      <vt:lpstr>Грешен отговор</vt:lpstr>
      <vt:lpstr>Кое от тълкуванията на символа за гарвана не отговаря на поетическите визии в елегията „Обесването на Васил Левски”?</vt:lpstr>
      <vt:lpstr>2 т.</vt:lpstr>
      <vt:lpstr>Въпрос 18</vt:lpstr>
      <vt:lpstr> За  кого от посочените творци се отнася следният факт от биографията му?  Когато  е  на  осем  години,  замръзва  на  зимната  пързалка,  заболява  тежко, остава недъгав и всяко движение му причинява огромно физическо страдание. </vt:lpstr>
      <vt:lpstr>Грешен отговор</vt:lpstr>
      <vt:lpstr> За  кого от посочените творци се отнася следният факт от биографията му?  Когато  е  на  осем  години,  замръзва  на  зимната  пързалка,  заболява  тежко, остава недъгав и всяко движение му причинява огромно физическо страдание. </vt:lpstr>
      <vt:lpstr>2 т.</vt:lpstr>
      <vt:lpstr>PowerPoint Presentation</vt:lpstr>
      <vt:lpstr>PowerPoint Presentation</vt:lpstr>
    </vt:vector>
  </TitlesOfParts>
  <Company>NETLinc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Wants To Be A Millionaire?</dc:title>
  <dc:creator>STNG11</dc:creator>
  <cp:lastModifiedBy>Заприна Глушкова</cp:lastModifiedBy>
  <cp:revision>126</cp:revision>
  <dcterms:created xsi:type="dcterms:W3CDTF">2003-05-20T13:35:24Z</dcterms:created>
  <dcterms:modified xsi:type="dcterms:W3CDTF">2020-08-11T07:48:44Z</dcterms:modified>
</cp:coreProperties>
</file>