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70" r:id="rId2"/>
    <p:sldId id="371" r:id="rId3"/>
    <p:sldId id="372" r:id="rId4"/>
    <p:sldId id="257" r:id="rId5"/>
    <p:sldId id="258" r:id="rId6"/>
    <p:sldId id="359" r:id="rId7"/>
    <p:sldId id="323" r:id="rId8"/>
    <p:sldId id="262" r:id="rId9"/>
    <p:sldId id="261" r:id="rId10"/>
    <p:sldId id="263" r:id="rId11"/>
    <p:sldId id="360" r:id="rId12"/>
    <p:sldId id="324" r:id="rId13"/>
    <p:sldId id="265" r:id="rId14"/>
    <p:sldId id="266" r:id="rId15"/>
    <p:sldId id="315" r:id="rId16"/>
    <p:sldId id="361" r:id="rId17"/>
    <p:sldId id="325" r:id="rId18"/>
    <p:sldId id="362" r:id="rId19"/>
    <p:sldId id="318" r:id="rId20"/>
    <p:sldId id="267" r:id="rId21"/>
    <p:sldId id="363" r:id="rId22"/>
    <p:sldId id="326" r:id="rId23"/>
    <p:sldId id="364" r:id="rId24"/>
    <p:sldId id="270" r:id="rId25"/>
    <p:sldId id="271" r:id="rId26"/>
    <p:sldId id="365" r:id="rId27"/>
    <p:sldId id="327" r:id="rId28"/>
    <p:sldId id="366" r:id="rId29"/>
    <p:sldId id="335" r:id="rId30"/>
    <p:sldId id="274" r:id="rId31"/>
    <p:sldId id="275" r:id="rId32"/>
    <p:sldId id="276" r:id="rId33"/>
    <p:sldId id="328" r:id="rId34"/>
    <p:sldId id="277" r:id="rId35"/>
    <p:sldId id="278" r:id="rId36"/>
    <p:sldId id="279" r:id="rId37"/>
    <p:sldId id="280" r:id="rId38"/>
    <p:sldId id="330" r:id="rId39"/>
    <p:sldId id="281" r:id="rId40"/>
    <p:sldId id="282" r:id="rId41"/>
    <p:sldId id="283" r:id="rId42"/>
    <p:sldId id="284" r:id="rId43"/>
    <p:sldId id="331" r:id="rId44"/>
    <p:sldId id="285" r:id="rId45"/>
    <p:sldId id="286" r:id="rId46"/>
    <p:sldId id="287" r:id="rId47"/>
    <p:sldId id="288" r:id="rId48"/>
    <p:sldId id="332" r:id="rId49"/>
    <p:sldId id="289" r:id="rId50"/>
    <p:sldId id="290" r:id="rId51"/>
    <p:sldId id="291" r:id="rId52"/>
    <p:sldId id="292" r:id="rId53"/>
    <p:sldId id="333" r:id="rId54"/>
    <p:sldId id="293" r:id="rId55"/>
    <p:sldId id="336" r:id="rId56"/>
    <p:sldId id="294" r:id="rId57"/>
    <p:sldId id="319" r:id="rId58"/>
    <p:sldId id="320" r:id="rId59"/>
    <p:sldId id="334" r:id="rId60"/>
    <p:sldId id="321" r:id="rId61"/>
    <p:sldId id="322" r:id="rId62"/>
    <p:sldId id="352" r:id="rId63"/>
    <p:sldId id="353" r:id="rId64"/>
    <p:sldId id="354" r:id="rId65"/>
    <p:sldId id="367" r:id="rId66"/>
    <p:sldId id="356" r:id="rId67"/>
    <p:sldId id="346" r:id="rId68"/>
    <p:sldId id="337" r:id="rId69"/>
    <p:sldId id="338" r:id="rId70"/>
    <p:sldId id="368" r:id="rId71"/>
    <p:sldId id="340" r:id="rId72"/>
    <p:sldId id="341" r:id="rId73"/>
    <p:sldId id="342" r:id="rId74"/>
    <p:sldId id="343" r:id="rId75"/>
    <p:sldId id="369" r:id="rId76"/>
    <p:sldId id="345" r:id="rId77"/>
    <p:sldId id="357" r:id="rId78"/>
    <p:sldId id="358" r:id="rId7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0248" autoAdjust="0"/>
  </p:normalViewPr>
  <p:slideViewPr>
    <p:cSldViewPr>
      <p:cViewPr varScale="1">
        <p:scale>
          <a:sx n="61" d="100"/>
          <a:sy n="61" d="100"/>
        </p:scale>
        <p:origin x="5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85F3B09-A369-4180-BC06-CCC2DBBA7E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B35F3D8-4607-4589-ABA6-6BA92FB7CD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51133B-E05B-450B-B536-5389A090E6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9602856-D7B1-43B7-B525-BDC8E4B025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B7E250F-5818-45F8-9919-B05A649E8B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3257458E-A00D-4965-A031-3742B50C8F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A0E1C4-9B70-4BD4-A83D-121B931B522E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577D35B-6DAA-4A89-9B61-5274F8A23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B09AD70-9AFF-4342-BB61-C3DE918FA8AD}" type="slidenum">
              <a:rPr lang="bg-BG" altLang="bg-BG" sz="1200"/>
              <a:pPr/>
              <a:t>4</a:t>
            </a:fld>
            <a:endParaRPr lang="bg-BG" altLang="bg-BG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2CD7071-F82F-47FA-A7E7-308901E3E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07D4E15-6ACF-48FC-9547-C43ECB81F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B9B9A0E-66E7-4F94-B007-941FA9004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441EA1-1356-4D7C-BD65-1764FF219554}" type="slidenum">
              <a:rPr lang="bg-BG" altLang="bg-BG" sz="1200"/>
              <a:pPr/>
              <a:t>15</a:t>
            </a:fld>
            <a:endParaRPr lang="bg-BG" altLang="bg-BG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16472C5-9C57-42B2-B517-BBB2A0698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4752058-8BB5-4F46-8134-CABBC6A37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2878D37-7166-498A-92FD-EE5B7C4BC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ED7E8B9-5248-4B92-B304-56D51B3A1EA0}" type="slidenum">
              <a:rPr lang="bg-BG" altLang="bg-BG" sz="1200"/>
              <a:pPr/>
              <a:t>16</a:t>
            </a:fld>
            <a:endParaRPr lang="bg-BG" altLang="bg-BG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F26BA0F-6A2A-4CD5-B8D9-0AF393026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53A91D6-76EC-48B0-B571-AEC1F94F7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317AB1A-1FA3-4B10-8619-A77A12703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4858987-2E58-463F-A44D-2A9402907B99}" type="slidenum">
              <a:rPr lang="bg-BG" altLang="bg-BG" sz="1200"/>
              <a:pPr/>
              <a:t>18</a:t>
            </a:fld>
            <a:endParaRPr lang="bg-BG" altLang="bg-BG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3AAE352-7048-4230-B566-F5E9447DE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5670F01-4291-4EAD-8793-C3B91A839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341687E-4AF4-438A-9CE3-15C81AED7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599E9AC-42B5-45C8-B2E8-B24F7E874C08}" type="slidenum">
              <a:rPr lang="bg-BG" altLang="bg-BG" sz="1200"/>
              <a:pPr/>
              <a:t>19</a:t>
            </a:fld>
            <a:endParaRPr lang="bg-BG" altLang="bg-BG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9C72A70-49CC-402B-B1EB-311E9A46D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B52AE55-7E0A-4F1F-82FA-762C5595B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2C2684B-6FD0-470D-B6D9-F51E7205C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8E36D49-1864-4C0B-ADD9-605D95883B45}" type="slidenum">
              <a:rPr lang="bg-BG" altLang="bg-BG" sz="1200"/>
              <a:pPr/>
              <a:t>20</a:t>
            </a:fld>
            <a:endParaRPr lang="bg-BG" altLang="bg-BG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EBFCA31-34D0-4FAB-B727-0C896996E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5D51ABD-334D-4F42-86E6-DA194B82D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34D0605-6D59-42E4-8F5A-00C59FC1C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BA3C948-184A-40E5-9290-24656A7FFAFE}" type="slidenum">
              <a:rPr lang="bg-BG" altLang="bg-BG" sz="1200"/>
              <a:pPr/>
              <a:t>21</a:t>
            </a:fld>
            <a:endParaRPr lang="bg-BG" altLang="bg-BG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08ABB3A-4466-4F06-AC8D-4B988CDA1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629EDFD-8E65-4223-AF66-E257AC71D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8A607F2-F63E-4A25-AFD1-BBED3AA9C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7BA72E1-2F10-4923-889D-6DBAC7BC5ABE}" type="slidenum">
              <a:rPr lang="bg-BG" altLang="bg-BG" sz="1200"/>
              <a:pPr/>
              <a:t>23</a:t>
            </a:fld>
            <a:endParaRPr lang="bg-BG" altLang="bg-BG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BB3E6EF-107E-4A8A-BA38-11D3A965E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527348F-9C93-4028-9068-9C496E59F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999CBA3-E9C1-43D3-83CF-2F7FE11F1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769EDE-14B6-4CBB-84E2-5A689D5388B5}" type="slidenum">
              <a:rPr lang="bg-BG" altLang="bg-BG" sz="1200"/>
              <a:pPr/>
              <a:t>24</a:t>
            </a:fld>
            <a:endParaRPr lang="bg-BG" altLang="bg-BG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FC0DF8D-8A66-4BB7-900D-E597E99AC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03AD6BF-CDD0-4963-830D-67851276E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E0B7574-1A6C-4B57-A0CD-81CC12156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3E005F-1646-4E39-A4DF-C802C16ED310}" type="slidenum">
              <a:rPr lang="bg-BG" altLang="bg-BG" sz="1200"/>
              <a:pPr/>
              <a:t>25</a:t>
            </a:fld>
            <a:endParaRPr lang="bg-BG" altLang="bg-BG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CBA052F-2045-41E7-A9CC-6F620DF60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E377BE6-912E-4348-8198-CE774971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5390F2D-831C-4A8C-941E-951DBF773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34E3ECC-A0C9-4983-A991-97B154B80FF0}" type="slidenum">
              <a:rPr lang="bg-BG" altLang="bg-BG" sz="1200"/>
              <a:pPr/>
              <a:t>26</a:t>
            </a:fld>
            <a:endParaRPr lang="bg-BG" altLang="bg-BG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E4F846A-CB02-4515-95EC-538C65385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B3CF4CA-A08F-4837-B08A-6851FB8AB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879F349-C6DD-40D6-A240-6CCFFEE20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C61D5AC-B733-4E6B-AC59-E3F64D1E91A6}" type="slidenum">
              <a:rPr lang="bg-BG" altLang="bg-BG" sz="1200"/>
              <a:pPr/>
              <a:t>5</a:t>
            </a:fld>
            <a:endParaRPr lang="bg-BG" altLang="bg-BG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DF063BB-2A20-4B67-80C9-4A206968F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B822553-11D7-4578-9FEC-B9643CD3E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DECF313-0983-47F3-9955-1E90300DD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BB87F17-D345-4E2B-A335-BEC24AAB2B23}" type="slidenum">
              <a:rPr lang="bg-BG" altLang="bg-BG" sz="1200"/>
              <a:pPr/>
              <a:t>28</a:t>
            </a:fld>
            <a:endParaRPr lang="bg-BG" altLang="bg-BG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6060C34-BFCD-4616-ABA6-21F5EA356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23EE2DF-2C44-42AC-B523-9663F9A3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0E60D4D-FB1D-44B5-A7E9-374DA33F5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9366BB1-13FD-4D31-BBB6-2BBF7AE897B9}" type="slidenum">
              <a:rPr lang="bg-BG" altLang="bg-BG" sz="1200"/>
              <a:pPr/>
              <a:t>30</a:t>
            </a:fld>
            <a:endParaRPr lang="bg-BG" altLang="bg-BG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F9C24FA-2636-48BC-B26B-8E11E0ACA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FE1D7EA-18A5-430C-8783-F280F73B3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EFF99F7-A9F1-43FF-AA8D-E49844EF5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3BCD21C-9C0A-4071-865A-10C335143C06}" type="slidenum">
              <a:rPr lang="bg-BG" altLang="bg-BG" sz="1200"/>
              <a:pPr/>
              <a:t>31</a:t>
            </a:fld>
            <a:endParaRPr lang="bg-BG" altLang="bg-BG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A44745A-EB41-4D73-9D48-71F547284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AA93CCB-672C-400D-8B4D-658AEA07E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A37303E-358B-48B4-9C3A-711DFE67F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136B356-B5C9-42AC-BE90-65993C9773CD}" type="slidenum">
              <a:rPr lang="bg-BG" altLang="bg-BG" sz="1200"/>
              <a:pPr/>
              <a:t>32</a:t>
            </a:fld>
            <a:endParaRPr lang="bg-BG" altLang="bg-BG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AFDAF7C-AEAE-44DA-99F0-9A1DADB93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259077A-2AFA-404D-9EC8-3BC82F17C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2C53C95-A18B-4450-9AB2-CBC5147DA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B7DD47B-6BAF-4CBA-B859-928811A90331}" type="slidenum">
              <a:rPr lang="bg-BG" altLang="bg-BG" sz="1200"/>
              <a:pPr/>
              <a:t>34</a:t>
            </a:fld>
            <a:endParaRPr lang="bg-BG" altLang="bg-BG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1615739-3C5C-4E98-82B4-B4955E658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E425D46-0456-4F1D-8105-C5A9F5972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D8E8795-A76C-45CF-AF4C-48AED90FC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45FC03-E9A2-4BC9-8FF9-D614D87ED777}" type="slidenum">
              <a:rPr lang="bg-BG" altLang="bg-BG" sz="1200"/>
              <a:pPr/>
              <a:t>35</a:t>
            </a:fld>
            <a:endParaRPr lang="bg-BG" altLang="bg-BG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689C285-4C7A-4DF0-96BF-7DA53EBF2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7F9F67C-701A-4CEB-A881-585EFE43F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96B4FA9-050B-4EAF-936C-01E647CF4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B4D7BF0-6E82-4997-AA97-C7A9C8B68FE0}" type="slidenum">
              <a:rPr lang="bg-BG" altLang="bg-BG" sz="1200"/>
              <a:pPr/>
              <a:t>36</a:t>
            </a:fld>
            <a:endParaRPr lang="bg-BG" altLang="bg-BG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CFA3C38-F0A1-4355-A224-43A27591C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36644C8-DAE0-404A-97F3-4223DB58C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6D4799F-4B89-47F4-B17C-551440E9D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46A85FF-FD3B-4B18-A65A-07C9C2361BD4}" type="slidenum">
              <a:rPr lang="bg-BG" altLang="bg-BG" sz="1200"/>
              <a:pPr/>
              <a:t>37</a:t>
            </a:fld>
            <a:endParaRPr lang="bg-BG" altLang="bg-BG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F06DA2B-6C95-4D6D-8AE2-514E2BF5C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FE1B74B-FF35-400A-B576-887059ED8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6155B3EF-3BA4-426F-ADB5-1A38A037D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5A20F3-15D9-479A-876B-464D657B5326}" type="slidenum">
              <a:rPr lang="bg-BG" altLang="bg-BG" sz="1200"/>
              <a:pPr/>
              <a:t>39</a:t>
            </a:fld>
            <a:endParaRPr lang="bg-BG" altLang="bg-BG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941E943-C8B9-4423-A2CE-E70A0D3A7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738FE4E-1DC0-40CD-8603-17632772F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5A6EBF9-7870-4AC1-9EFB-5B9440954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FA77871-32B7-4443-810B-7ED09F8E9ECA}" type="slidenum">
              <a:rPr lang="bg-BG" altLang="bg-BG" sz="1200"/>
              <a:pPr/>
              <a:t>40</a:t>
            </a:fld>
            <a:endParaRPr lang="bg-BG" altLang="bg-BG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C614A2F-B283-4F59-BA6B-EDEA64D5F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72B97D3-34F0-46C0-AF48-070952152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7B7A3BE-E603-4B24-A6ED-BCCAE0E15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BE747C4-0C80-4DFE-859E-72A21C8F1031}" type="slidenum">
              <a:rPr lang="bg-BG" altLang="bg-BG" sz="1200"/>
              <a:pPr/>
              <a:t>6</a:t>
            </a:fld>
            <a:endParaRPr lang="bg-BG" altLang="bg-BG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1892CEA-7F35-4C17-B4C7-A06CB8421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D8C8D67-A514-4755-80DD-E5E9EE7A0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439A5C3-771F-4647-BC94-01C5BC47C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08755F-2220-4D26-9F14-9E5F35C7E1F4}" type="slidenum">
              <a:rPr lang="bg-BG" altLang="bg-BG" sz="1200"/>
              <a:pPr/>
              <a:t>41</a:t>
            </a:fld>
            <a:endParaRPr lang="bg-BG" altLang="bg-BG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A59A48C-3CB9-49D4-925F-FB14A60CA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A5FE7E2-627D-4BD8-8CD1-A7294CFFD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627A7BC-D1A8-4B84-ABB7-93B698508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53F7F0F-6AF9-42EF-A3A4-9317BF65277B}" type="slidenum">
              <a:rPr lang="bg-BG" altLang="bg-BG" sz="1200"/>
              <a:pPr/>
              <a:t>42</a:t>
            </a:fld>
            <a:endParaRPr lang="bg-BG" altLang="bg-BG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714941B-CF12-4731-9EB4-6D24B340D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FAFBC7D-5546-4D49-9476-0B9CFF306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D0D240B-BEC6-4548-B218-E2670F564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6ECF8AA-95D6-44D6-8954-F130AEE0ABC5}" type="slidenum">
              <a:rPr lang="bg-BG" altLang="bg-BG" sz="1200"/>
              <a:pPr/>
              <a:t>44</a:t>
            </a:fld>
            <a:endParaRPr lang="bg-BG" altLang="bg-BG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F8DDA83-5B24-47D2-A121-C798BD4E2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35B4F69-B4E6-4001-9B09-FDFFEF15E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752F94D-639D-40E7-9CD8-D516E6A1F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99EFDA5-0480-4F81-BFB2-63DC0839D118}" type="slidenum">
              <a:rPr lang="bg-BG" altLang="bg-BG" sz="1200"/>
              <a:pPr/>
              <a:t>45</a:t>
            </a:fld>
            <a:endParaRPr lang="bg-BG" altLang="bg-BG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0D60F36-AA27-4818-96B5-A3FAA6DBA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D4579E5-93D1-4D70-977A-6B1CCAC91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28419339-3DC7-4FE3-A5CE-C9D2522E3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AB74562-9CC5-4E4A-AC04-D320F1C37291}" type="slidenum">
              <a:rPr lang="bg-BG" altLang="bg-BG" sz="1200"/>
              <a:pPr/>
              <a:t>46</a:t>
            </a:fld>
            <a:endParaRPr lang="bg-BG" altLang="bg-BG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584ECB6-B39A-4960-83E1-F69F31DD0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9168653-FA0B-4511-A2AF-6DCD21880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F7BC3C5C-F24B-4452-8F09-0DD97465B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661EBB1-EE38-4B0F-8C6B-AC0BE335449E}" type="slidenum">
              <a:rPr lang="bg-BG" altLang="bg-BG" sz="1200"/>
              <a:pPr/>
              <a:t>47</a:t>
            </a:fld>
            <a:endParaRPr lang="bg-BG" altLang="bg-BG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8D6E97E-4288-4347-AA34-B4A64FB8C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6E51CF-0052-4143-9F0D-A89C8B660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56ACC6C-B5E7-4A0B-8F33-181CE107B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31437CE-876A-4EA7-971B-FD37CA9DDCEA}" type="slidenum">
              <a:rPr lang="bg-BG" altLang="bg-BG" sz="1200"/>
              <a:pPr/>
              <a:t>49</a:t>
            </a:fld>
            <a:endParaRPr lang="bg-BG" altLang="bg-BG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751D3C00-74BA-4857-8F2A-79878967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BAAB135A-3E14-4B0F-8FBE-70EF0CDA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19BBAB4-D06E-4DB8-A6F6-08B80F886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887E9D6-9720-4372-A747-63E207709830}" type="slidenum">
              <a:rPr lang="bg-BG" altLang="bg-BG" sz="1200"/>
              <a:pPr/>
              <a:t>50</a:t>
            </a:fld>
            <a:endParaRPr lang="bg-BG" altLang="bg-BG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EAF22BFE-CB32-4917-A401-2EA835A57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0FE78FB0-DD71-47F1-B840-A6E99CA5E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0993D9A-FEFE-413F-A92F-7BE4F8CE1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438EB6E-FAE9-4421-A431-63D4E392FCF2}" type="slidenum">
              <a:rPr lang="bg-BG" altLang="bg-BG" sz="1200"/>
              <a:pPr/>
              <a:t>51</a:t>
            </a:fld>
            <a:endParaRPr lang="bg-BG" altLang="bg-BG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57FA7C-5D4B-4AD1-AD85-59821960E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2FAFBE7-A45C-4354-BEAC-CC354659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F517D87D-8A7B-4B13-A5B4-CAC166338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5BDE67D-F327-475C-8EF0-76402FAC4C2B}" type="slidenum">
              <a:rPr lang="bg-BG" altLang="bg-BG" sz="1200"/>
              <a:pPr/>
              <a:t>52</a:t>
            </a:fld>
            <a:endParaRPr lang="bg-BG" altLang="bg-BG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966B8F6-05FC-4511-B6F2-71699C7A1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086A2B95-F97C-42B2-A44A-623F8D05C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70548F6-D43D-4F71-AAA5-3C9E97B5C3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878845C-65DF-4A0F-A349-7C12D0AA3230}" type="slidenum">
              <a:rPr lang="bg-BG" altLang="bg-BG" sz="1200"/>
              <a:pPr/>
              <a:t>8</a:t>
            </a:fld>
            <a:endParaRPr lang="bg-BG" altLang="bg-BG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0B2C395-2BAC-4708-AE89-0BE4A1D22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480A22-0A10-4D4D-B6A1-5F5FBECEB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23F43E-DEA5-435F-A3A0-9FD656822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BE8AA4-BF62-4501-B29B-3E0DB428AA21}" type="slidenum">
              <a:rPr lang="bg-BG" altLang="bg-BG" sz="1200"/>
              <a:pPr/>
              <a:t>54</a:t>
            </a:fld>
            <a:endParaRPr lang="bg-BG" altLang="bg-BG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71923D8-6F5A-4A2E-9252-D49123D7C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3E164B4F-656F-41E1-8139-9E5725297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E773A0F-DC70-4253-AABD-A21A17982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E253714-FF69-4A70-A65F-8A2D37682160}" type="slidenum">
              <a:rPr lang="bg-BG" altLang="bg-BG" sz="1200"/>
              <a:pPr/>
              <a:t>56</a:t>
            </a:fld>
            <a:endParaRPr lang="bg-BG" altLang="bg-BG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4213063-2FF9-4515-99BC-160B62764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51BFD1B-23A2-47C3-8733-E9D687A46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929FBDEF-26A7-4E8F-95C0-C24BA7558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F3C4570-7152-457D-99D6-D5BA076A36B1}" type="slidenum">
              <a:rPr lang="bg-BG" altLang="bg-BG" sz="1200"/>
              <a:pPr/>
              <a:t>57</a:t>
            </a:fld>
            <a:endParaRPr lang="bg-BG" altLang="bg-BG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3ACF5BA5-88BA-42FA-993E-B4FEAD8AF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0ABC262-F37C-47A8-8D03-30FDF091C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F948C6E-F417-4556-A1EC-3522950B9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4D7BB76-A989-4B5C-AD0A-A072C8F4DA05}" type="slidenum">
              <a:rPr lang="bg-BG" altLang="bg-BG" sz="1200"/>
              <a:pPr/>
              <a:t>58</a:t>
            </a:fld>
            <a:endParaRPr lang="bg-BG" altLang="bg-BG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727B863-9536-4FFF-A984-2A7E9D4E5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1D5FC718-1191-4F8E-AC76-FBB0A0337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4FEF2FCA-910D-4A26-B412-BF0ED383D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CAEC88E-86BA-4613-9BD0-5B328D614DA6}" type="slidenum">
              <a:rPr lang="bg-BG" altLang="bg-BG" sz="1200"/>
              <a:pPr/>
              <a:t>60</a:t>
            </a:fld>
            <a:endParaRPr lang="bg-BG" altLang="bg-BG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A7DD4113-18B3-4A2B-A42D-D6ECFEF47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EF3B877-B92A-44A1-AAC5-A1EC30D08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146DB2B2-A710-49E0-9434-45E3A6F9F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9D2A9D8-7319-4187-9BF9-D61DDC51C00C}" type="slidenum">
              <a:rPr lang="bg-BG" altLang="bg-BG" sz="1200"/>
              <a:pPr/>
              <a:t>61</a:t>
            </a:fld>
            <a:endParaRPr lang="bg-BG" altLang="bg-BG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6B049077-EDF7-4575-9A0D-26B80505E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9D74A32-3DA9-41DB-9C99-0FE4EBA32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7BF13EC3-D6B1-4F9A-8CCE-46072EAA5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02A649B-4231-4C14-ABF3-817D887DA742}" type="slidenum">
              <a:rPr lang="bg-BG" altLang="bg-BG" sz="1200"/>
              <a:pPr/>
              <a:t>62</a:t>
            </a:fld>
            <a:endParaRPr lang="bg-BG" altLang="bg-BG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3C97056A-BA57-40EC-B8E1-ACB35FFAA2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F89E3972-4BEA-4A2B-B515-941D72BFA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F015BD20-3816-4E56-81EF-4E924E196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CBD4DB-243B-4418-85D8-4499D4D8A9EC}" type="slidenum">
              <a:rPr lang="bg-BG" altLang="bg-BG" sz="1200"/>
              <a:pPr/>
              <a:t>63</a:t>
            </a:fld>
            <a:endParaRPr lang="bg-BG" altLang="bg-BG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C158BFE-E07B-4DFA-8BB3-261BFF94C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216DBEFF-C430-4850-AD40-3557E4532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DE1D73C1-2553-480A-B8B1-B3BD15716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81F4C6-1A0B-4E6A-921A-86545EF866A8}" type="slidenum">
              <a:rPr lang="bg-BG" altLang="bg-BG" sz="1200"/>
              <a:pPr/>
              <a:t>65</a:t>
            </a:fld>
            <a:endParaRPr lang="bg-BG" altLang="bg-BG" sz="12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45B10CFB-B66E-4F0B-AFD6-EA72256C0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5DBCCF2-A898-49A9-88AF-43238AD39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CE6A8D4C-6F70-4B47-BCE6-74E4839BD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CB0D3F8-3358-4C20-83B3-A59899752A27}" type="slidenum">
              <a:rPr lang="bg-BG" altLang="bg-BG" sz="1200"/>
              <a:pPr/>
              <a:t>66</a:t>
            </a:fld>
            <a:endParaRPr lang="bg-BG" altLang="bg-BG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519AE781-7D5E-457E-900A-BDFDE4062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8370649A-B9F1-4394-A7B6-7FB00221C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05335E4-FEFD-4AD2-94E1-6D3269053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B26F82-9DB7-4658-9A1E-50F442E97543}" type="slidenum">
              <a:rPr lang="bg-BG" altLang="bg-BG" sz="1200"/>
              <a:pPr/>
              <a:t>9</a:t>
            </a:fld>
            <a:endParaRPr lang="bg-BG" altLang="bg-BG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E1F0779-BEB2-4147-8348-9B8EF99EC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3AD9E2F-0412-458A-AFDB-FE9F50810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42F15BC-9A77-4631-9367-C17851CA1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EF028D3-A562-4801-94E2-E6FB97F0B7B4}" type="slidenum">
              <a:rPr lang="bg-BG" altLang="bg-BG" sz="1200"/>
              <a:pPr/>
              <a:t>67</a:t>
            </a:fld>
            <a:endParaRPr lang="bg-BG" altLang="bg-BG" sz="12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E766240E-1315-4A07-938D-650FAFD73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CAC95D89-632C-4222-9A8F-AEFC54498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B725BE9-556A-4F36-9168-2428AF8DE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AFFAF96-1A69-457D-B572-C158D75358D9}" type="slidenum">
              <a:rPr lang="bg-BG" altLang="bg-BG" sz="1200"/>
              <a:pPr/>
              <a:t>68</a:t>
            </a:fld>
            <a:endParaRPr lang="bg-BG" altLang="bg-BG" sz="1200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5F1ACA44-1F71-4259-B890-D3006D189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D6302AB4-7D97-44C8-A558-D03418AE4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E17BAD09-8859-4F33-8291-97391414E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FF4918E-9569-47FE-B24B-E1CCB6736C47}" type="slidenum">
              <a:rPr lang="bg-BG" altLang="bg-BG" sz="1200"/>
              <a:pPr/>
              <a:t>70</a:t>
            </a:fld>
            <a:endParaRPr lang="bg-BG" altLang="bg-BG" sz="12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8BC40E7-D97B-4CB6-B1D5-BE02BD726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1171F9F0-06C7-4A05-AA92-BF41F57C9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597002FA-12F9-4BF7-AA67-826F2956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8794374-9359-4D10-9A06-85BC34AFFC1C}" type="slidenum">
              <a:rPr lang="bg-BG" altLang="bg-BG" sz="1200"/>
              <a:pPr/>
              <a:t>71</a:t>
            </a:fld>
            <a:endParaRPr lang="bg-BG" altLang="bg-BG" sz="12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591DC521-01D6-4078-ADE1-6E9E4B565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9D9567CB-CAD7-45DF-9969-0D0DE54B1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8516B18C-5A0B-4C7F-AF2D-FD11E245D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8F9C6B1-DC89-48D6-BB89-041877462E32}" type="slidenum">
              <a:rPr lang="bg-BG" altLang="bg-BG" sz="1200"/>
              <a:pPr/>
              <a:t>72</a:t>
            </a:fld>
            <a:endParaRPr lang="bg-BG" altLang="bg-BG" sz="12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E3FFD29A-CE9E-4F4E-8A73-B1EF0CFC4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ED5060A4-325B-4600-9B7E-585F93CCA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AEAB1E4A-5F63-420D-82FC-48CD37019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CBBDBEB-A9C2-493F-B50D-9487EC7980E0}" type="slidenum">
              <a:rPr lang="bg-BG" altLang="bg-BG" sz="1200"/>
              <a:pPr/>
              <a:t>73</a:t>
            </a:fld>
            <a:endParaRPr lang="bg-BG" altLang="bg-BG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9AF088F1-A5DA-4CA0-98D5-FB00C53BA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D011A388-FDAA-4637-A9AF-BD64F94C7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303C035F-9C7C-408D-A71B-BFE11EF5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1A6F37F-E2BD-4ED8-BDB8-5146C41AA3FE}" type="slidenum">
              <a:rPr lang="bg-BG" altLang="bg-BG" sz="1200"/>
              <a:pPr/>
              <a:t>75</a:t>
            </a:fld>
            <a:endParaRPr lang="bg-BG" altLang="bg-BG" sz="1200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C7B032BE-2F61-4D8B-A6BA-5F8193A2C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A5C5B80E-93C1-4B5B-A1A5-2E10DC598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EE021F47-B371-4725-87D7-70141E858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E50F9C9-16A5-418E-BE47-C6FE9A920B38}" type="slidenum">
              <a:rPr lang="bg-BG" altLang="bg-BG" sz="1200"/>
              <a:pPr/>
              <a:t>76</a:t>
            </a:fld>
            <a:endParaRPr lang="bg-BG" altLang="bg-BG" sz="12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0EF56B89-8831-4A9A-AEFF-B949B6C1B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91332C9D-4FB5-4882-8E35-EE3AD19BC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CD49BAC-EE49-403C-BBDA-F0621A1C4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0DE5058-08B5-4750-B38A-E6290BD2AED0}" type="slidenum">
              <a:rPr lang="bg-BG" altLang="bg-BG" sz="1200"/>
              <a:pPr/>
              <a:t>10</a:t>
            </a:fld>
            <a:endParaRPr lang="bg-BG" altLang="bg-BG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789E775-4908-45BD-B702-05600212C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912612E-BD68-4A79-9C8C-4F7568A6A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472AD96-B3B7-4400-8397-A53C5AEEC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BDFB3B0-7C73-41E9-978D-1E8B2D9350C9}" type="slidenum">
              <a:rPr lang="bg-BG" altLang="bg-BG" sz="1200"/>
              <a:pPr/>
              <a:t>11</a:t>
            </a:fld>
            <a:endParaRPr lang="bg-BG" altLang="bg-BG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E20CDD2-E663-470C-8788-28935ACB9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8B1CDB-D91B-4DFB-BA72-3DADFDA23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DE232EA-47E9-44D6-A27F-A75F8996E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310C78D-D059-4C20-A935-E05F3CD942B6}" type="slidenum">
              <a:rPr lang="bg-BG" altLang="bg-BG" sz="1200"/>
              <a:pPr/>
              <a:t>13</a:t>
            </a:fld>
            <a:endParaRPr lang="bg-BG" altLang="bg-BG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A4BD675-0ED6-4641-BE3E-8B47E66273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BE82D7D-F034-4D40-B9D0-70D3EAE66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6913C0C-EFAB-4638-BAC7-98B7C74A7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4BF401F-C86E-4105-A3EA-D534E7EB1F32}" type="slidenum">
              <a:rPr lang="bg-BG" altLang="bg-BG" sz="1200"/>
              <a:pPr/>
              <a:t>14</a:t>
            </a:fld>
            <a:endParaRPr lang="bg-BG" altLang="bg-BG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FDB371E-2EE7-496D-8E4F-7C8683109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A3E55B9-AD2E-4130-9FD6-E3452C4D4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EA24F3-3F39-4283-BD71-96CBF4CA4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BCDAF7-2D74-4EF0-AFA6-A5C789AAB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43169-AC88-48E5-AF3C-B82B84E5F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3B6F-1C66-4DDF-B03F-27BEC5C63694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32261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ECE38A-89EB-4D77-B181-70DE3FFAC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CEBBD-D51A-4168-8299-8A21043A4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95CDB-AC64-4EAC-A954-EA976335F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1EB7F-887F-4D0C-AFBE-185A09FA1015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18914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9A31F-187F-4D71-BEBD-FCDDB87C1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91296-BAAF-4E7E-990D-2C2E09E19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5B76AD-3303-48F6-B390-207BF492A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D82D2-264B-450C-A62F-8B9CD59B5649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73510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05C23-5177-441A-9166-51F60BE6A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6A4D2E-8557-477E-8AE0-4A961A1E3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4CF66A-DCC7-4943-B541-D9E8C7523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01F30-CB3B-40E7-AAFD-5FBCE7223808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8409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FB1C1-71D8-4D14-8C7E-0E1F5D7D8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2CAF97-F7EA-4595-8C78-5D3BD9D7F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1853A-A870-431D-941B-17A7E4CA3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B297A-985E-4252-8F7E-B59B2F7E9BAC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860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BFDB1-96BA-4E93-9662-71D328AB2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62AD4-6A60-499E-8005-E6FB97648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591AC-66F5-4BD5-8681-27EECFB58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7E01D-7E79-4D50-B177-1592EDCCD705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9690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A00A8F-0E7D-4532-B68E-0E7F6707B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893160-EED3-462F-BEA9-41698F13E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9CC390-709A-4DC6-B2BE-8321D3C69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26221-01F5-4ECC-9AA4-DC12474326C4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61592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0B674E-90C2-48BD-BBC7-8F287A329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BD8F22-53F0-44EE-B49C-387898521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8B413C-32F3-47BA-8358-2223C7F3A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40AE4-2EC8-4D38-9C78-8FCF2068D876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97105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4658B0-36A3-404A-B5F3-32BAAF2ED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C22180-8ADE-41B8-8CD3-59EF1AA69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72699C-1C32-49E1-AD7B-BCC57F4D0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D1341-5A14-4FFC-A7AB-3A6928D98EC7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54763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B20177-1D77-46BB-995E-26DC1A42C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E4A2E-5D59-4422-8A65-29764348C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B3382-BD4A-481E-974D-01DA4954F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00D6F-5A76-4650-8AA9-D7AA375D08FD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864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D0A57-44EA-4BD3-B3F5-28F69BBB8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85895-83B6-4823-A96F-93CD6D0B0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CF95-771A-41DD-BF2E-4AFF276FD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31808-5FA6-4DED-8443-A580B88F9502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789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E7BCC-1FF7-4585-9960-29D4658B7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AA537C-A015-44B4-8957-A37819B5F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/>
              <a:t>Click to edit Master text styles</a:t>
            </a:r>
          </a:p>
          <a:p>
            <a:pPr lvl="1"/>
            <a:r>
              <a:rPr lang="en-GB" altLang="bg-BG"/>
              <a:t>Second level</a:t>
            </a:r>
          </a:p>
          <a:p>
            <a:pPr lvl="2"/>
            <a:r>
              <a:rPr lang="en-GB" altLang="bg-BG"/>
              <a:t>Third level</a:t>
            </a:r>
          </a:p>
          <a:p>
            <a:pPr lvl="3"/>
            <a:r>
              <a:rPr lang="en-GB" altLang="bg-BG"/>
              <a:t>Fourth level</a:t>
            </a:r>
          </a:p>
          <a:p>
            <a:pPr lvl="4"/>
            <a:r>
              <a:rPr lang="en-GB" altLang="bg-BG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2D27AA-C8C4-4725-A6C0-1F82A6244F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011733-8337-48E8-81C4-B865179096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AE491D-C696-4C87-BB3C-6D6671153B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302ACE-13F5-4CC4-A3F7-09BEEBFC52E9}" type="slidenum">
              <a:rPr lang="en-GB" altLang="bg-BG"/>
              <a:pPr/>
              <a:t>‹#›</a:t>
            </a:fld>
            <a:endParaRPr lang="en-GB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33EE8051-4045-4922-B67E-0D18F127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346"/>
            <a:ext cx="8929688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bg1"/>
                </a:solidFill>
              </a:rPr>
              <a:t>     </a:t>
            </a:r>
            <a:r>
              <a:rPr lang="ru-RU" sz="1800" dirty="0" err="1">
                <a:solidFill>
                  <a:schemeClr val="bg1"/>
                </a:solidFill>
              </a:rPr>
              <a:t>Килимарството</a:t>
            </a:r>
            <a:r>
              <a:rPr lang="ru-RU" sz="1800" dirty="0">
                <a:solidFill>
                  <a:schemeClr val="bg1"/>
                </a:solidFill>
              </a:rPr>
              <a:t> е </a:t>
            </a:r>
            <a:r>
              <a:rPr lang="ru-RU" sz="1800" dirty="0" err="1">
                <a:solidFill>
                  <a:schemeClr val="bg1"/>
                </a:solidFill>
              </a:rPr>
              <a:t>вековна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българска</a:t>
            </a:r>
            <a:r>
              <a:rPr lang="ru-RU" sz="1800" dirty="0">
                <a:solidFill>
                  <a:schemeClr val="bg1"/>
                </a:solidFill>
              </a:rPr>
              <a:t> традиция, </a:t>
            </a:r>
            <a:r>
              <a:rPr lang="ru-RU" sz="1800" dirty="0" err="1">
                <a:solidFill>
                  <a:schemeClr val="bg1"/>
                </a:solidFill>
              </a:rPr>
              <a:t>която</a:t>
            </a:r>
            <a:r>
              <a:rPr lang="ru-RU" sz="1800" dirty="0">
                <a:solidFill>
                  <a:schemeClr val="bg1"/>
                </a:solidFill>
              </a:rPr>
              <a:t> е част от </a:t>
            </a:r>
            <a:r>
              <a:rPr lang="ru-RU" sz="1800" dirty="0" err="1">
                <a:solidFill>
                  <a:schemeClr val="bg1"/>
                </a:solidFill>
              </a:rPr>
              <a:t>националната</a:t>
            </a:r>
            <a:r>
              <a:rPr lang="ru-RU" sz="1800" dirty="0">
                <a:solidFill>
                  <a:schemeClr val="bg1"/>
                </a:solidFill>
              </a:rPr>
              <a:t> ни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err="1">
                <a:solidFill>
                  <a:schemeClr val="bg1"/>
                </a:solidFill>
              </a:rPr>
              <a:t>самобитност</a:t>
            </a:r>
            <a:r>
              <a:rPr lang="ru-RU" sz="1800" dirty="0">
                <a:solidFill>
                  <a:schemeClr val="bg1"/>
                </a:solidFill>
              </a:rPr>
              <a:t>. В </a:t>
            </a:r>
            <a:r>
              <a:rPr lang="ru-RU" sz="1800" dirty="0" err="1">
                <a:solidFill>
                  <a:schemeClr val="bg1"/>
                </a:solidFill>
              </a:rPr>
              <a:t>майсторски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изработените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килими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обикновено</a:t>
            </a:r>
            <a:r>
              <a:rPr lang="ru-RU" sz="1800" dirty="0">
                <a:solidFill>
                  <a:schemeClr val="bg1"/>
                </a:solidFill>
              </a:rPr>
              <a:t> е </a:t>
            </a:r>
            <a:r>
              <a:rPr lang="ru-RU" sz="1800" dirty="0" err="1">
                <a:solidFill>
                  <a:schemeClr val="bg1"/>
                </a:solidFill>
              </a:rPr>
              <a:t>закодирана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дълбока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символика, а </a:t>
            </a:r>
            <a:r>
              <a:rPr lang="ru-RU" sz="1800" dirty="0" err="1">
                <a:solidFill>
                  <a:schemeClr val="bg1"/>
                </a:solidFill>
              </a:rPr>
              <a:t>разнообразието</a:t>
            </a:r>
            <a:r>
              <a:rPr lang="ru-RU" sz="1800" dirty="0">
                <a:solidFill>
                  <a:schemeClr val="bg1"/>
                </a:solidFill>
              </a:rPr>
              <a:t> от </a:t>
            </a:r>
            <a:r>
              <a:rPr lang="ru-RU" sz="1800" dirty="0" err="1">
                <a:solidFill>
                  <a:schemeClr val="bg1"/>
                </a:solidFill>
              </a:rPr>
              <a:t>цветове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винаги</a:t>
            </a:r>
            <a:r>
              <a:rPr lang="ru-RU" sz="1800" dirty="0">
                <a:solidFill>
                  <a:schemeClr val="bg1"/>
                </a:solidFill>
              </a:rPr>
              <a:t> е </a:t>
            </a:r>
            <a:r>
              <a:rPr lang="ru-RU" sz="1800" dirty="0" err="1">
                <a:solidFill>
                  <a:schemeClr val="bg1"/>
                </a:solidFill>
              </a:rPr>
              <a:t>създавало</a:t>
            </a:r>
            <a:r>
              <a:rPr lang="ru-RU" sz="1800" dirty="0">
                <a:solidFill>
                  <a:schemeClr val="bg1"/>
                </a:solidFill>
              </a:rPr>
              <a:t> неповторима атмосфера в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err="1">
                <a:solidFill>
                  <a:schemeClr val="bg1"/>
                </a:solidFill>
              </a:rPr>
              <a:t>българските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домове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bg1"/>
                </a:solidFill>
              </a:rPr>
              <a:t>     По </a:t>
            </a:r>
            <a:r>
              <a:rPr lang="ru-RU" sz="1800" dirty="0" err="1">
                <a:solidFill>
                  <a:schemeClr val="bg1"/>
                </a:solidFill>
              </a:rPr>
              <a:t>българските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земи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килимарството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достига</a:t>
            </a:r>
            <a:r>
              <a:rPr lang="ru-RU" sz="1800" dirty="0">
                <a:solidFill>
                  <a:schemeClr val="bg1"/>
                </a:solidFill>
              </a:rPr>
              <a:t> своя </a:t>
            </a:r>
            <a:r>
              <a:rPr lang="ru-RU" sz="1800" dirty="0" err="1">
                <a:solidFill>
                  <a:schemeClr val="bg1"/>
                </a:solidFill>
              </a:rPr>
              <a:t>разцвет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през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епохата</a:t>
            </a:r>
            <a:r>
              <a:rPr lang="ru-RU" sz="1800" dirty="0">
                <a:solidFill>
                  <a:schemeClr val="bg1"/>
                </a:solidFill>
              </a:rPr>
              <a:t> на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err="1">
                <a:solidFill>
                  <a:schemeClr val="bg1"/>
                </a:solidFill>
              </a:rPr>
              <a:t>Възраждането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Двата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основни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килимарски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центъра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градовете</a:t>
            </a:r>
            <a:r>
              <a:rPr lang="ru-RU" sz="1800" dirty="0">
                <a:solidFill>
                  <a:schemeClr val="bg1"/>
                </a:solidFill>
              </a:rPr>
              <a:t> Котел и </a:t>
            </a:r>
            <a:r>
              <a:rPr lang="ru-RU" sz="1800" dirty="0" err="1">
                <a:solidFill>
                  <a:schemeClr val="bg1"/>
                </a:solidFill>
              </a:rPr>
              <a:t>Чипровци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затова</a:t>
            </a:r>
            <a:r>
              <a:rPr lang="ru-RU" sz="1800" dirty="0">
                <a:solidFill>
                  <a:schemeClr val="bg1"/>
                </a:solidFill>
              </a:rPr>
              <a:t> и </a:t>
            </a:r>
            <a:r>
              <a:rPr lang="ru-RU" sz="1800" dirty="0" err="1">
                <a:solidFill>
                  <a:schemeClr val="bg1"/>
                </a:solidFill>
              </a:rPr>
              <a:t>технологията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тъкането</a:t>
            </a:r>
            <a:r>
              <a:rPr lang="ru-RU" sz="1800" dirty="0">
                <a:solidFill>
                  <a:schemeClr val="bg1"/>
                </a:solidFill>
              </a:rPr>
              <a:t> е наречена </a:t>
            </a:r>
            <a:r>
              <a:rPr lang="ru-RU" sz="1800" i="1" dirty="0" err="1">
                <a:solidFill>
                  <a:schemeClr val="bg1"/>
                </a:solidFill>
              </a:rPr>
              <a:t>котленска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съответно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чипровска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Основата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килимите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обикновено</a:t>
            </a:r>
            <a:r>
              <a:rPr lang="ru-RU" sz="1800" dirty="0">
                <a:solidFill>
                  <a:schemeClr val="bg1"/>
                </a:solidFill>
              </a:rPr>
              <a:t> е била от </a:t>
            </a:r>
            <a:r>
              <a:rPr lang="ru-RU" sz="1800" dirty="0" err="1">
                <a:solidFill>
                  <a:schemeClr val="bg1"/>
                </a:solidFill>
              </a:rPr>
              <a:t>вълна</a:t>
            </a:r>
            <a:r>
              <a:rPr lang="ru-RU" sz="1800" dirty="0">
                <a:solidFill>
                  <a:schemeClr val="bg1"/>
                </a:solidFill>
              </a:rPr>
              <a:t> или от </a:t>
            </a:r>
            <a:r>
              <a:rPr lang="ru-RU" sz="1800" dirty="0" err="1">
                <a:solidFill>
                  <a:schemeClr val="bg1"/>
                </a:solidFill>
              </a:rPr>
              <a:t>памук</a:t>
            </a:r>
            <a:r>
              <a:rPr lang="ru-RU" sz="1800" dirty="0">
                <a:solidFill>
                  <a:schemeClr val="bg1"/>
                </a:solidFill>
              </a:rPr>
              <a:t>, а </a:t>
            </a:r>
            <a:r>
              <a:rPr lang="ru-RU" sz="1800" dirty="0" err="1">
                <a:solidFill>
                  <a:schemeClr val="bg1"/>
                </a:solidFill>
              </a:rPr>
              <a:t>втъканите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нишки</a:t>
            </a:r>
            <a:r>
              <a:rPr lang="ru-RU" sz="1800" dirty="0">
                <a:solidFill>
                  <a:schemeClr val="bg1"/>
                </a:solidFill>
              </a:rPr>
              <a:t> – </a:t>
            </a:r>
            <a:r>
              <a:rPr lang="ru-RU" sz="1800" dirty="0" err="1">
                <a:solidFill>
                  <a:schemeClr val="bg1"/>
                </a:solidFill>
              </a:rPr>
              <a:t>вълнени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err="1">
                <a:solidFill>
                  <a:schemeClr val="bg1"/>
                </a:solidFill>
              </a:rPr>
              <a:t>Първоначално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обагрянето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вълнените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нишки</a:t>
            </a:r>
            <a:r>
              <a:rPr lang="ru-RU" sz="1800" dirty="0">
                <a:solidFill>
                  <a:schemeClr val="bg1"/>
                </a:solidFill>
              </a:rPr>
              <a:t> се е постигало с </a:t>
            </a:r>
            <a:r>
              <a:rPr lang="ru-RU" sz="1800" dirty="0" err="1">
                <a:solidFill>
                  <a:schemeClr val="bg1"/>
                </a:solidFill>
              </a:rPr>
              <a:t>естествени</a:t>
            </a:r>
            <a:r>
              <a:rPr lang="ru-RU" sz="1800" dirty="0">
                <a:solidFill>
                  <a:schemeClr val="bg1"/>
                </a:solidFill>
              </a:rPr>
              <a:t> багрила. Сред </a:t>
            </a:r>
            <a:r>
              <a:rPr lang="ru-RU" sz="1800" dirty="0" err="1">
                <a:solidFill>
                  <a:schemeClr val="bg1"/>
                </a:solidFill>
              </a:rPr>
              <a:t>предпочитаните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цветове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тъмносиният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аленочервеният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зеленият</a:t>
            </a:r>
            <a:r>
              <a:rPr lang="ru-RU" sz="1800" dirty="0">
                <a:solidFill>
                  <a:schemeClr val="bg1"/>
                </a:solidFill>
              </a:rPr>
              <a:t> и </a:t>
            </a:r>
            <a:r>
              <a:rPr lang="ru-RU" sz="1800" dirty="0" err="1">
                <a:solidFill>
                  <a:schemeClr val="bg1"/>
                </a:solidFill>
              </a:rPr>
              <a:t>черният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като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във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всеки</a:t>
            </a:r>
            <a:r>
              <a:rPr lang="ru-RU" sz="1800" dirty="0">
                <a:solidFill>
                  <a:schemeClr val="bg1"/>
                </a:solidFill>
              </a:rPr>
              <a:t> отделен килим </a:t>
            </a:r>
            <a:r>
              <a:rPr lang="ru-RU" sz="1800" dirty="0" err="1">
                <a:solidFill>
                  <a:schemeClr val="bg1"/>
                </a:solidFill>
              </a:rPr>
              <a:t>винаги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преобладава</a:t>
            </a:r>
            <a:r>
              <a:rPr lang="ru-RU" sz="1800" dirty="0">
                <a:solidFill>
                  <a:schemeClr val="bg1"/>
                </a:solidFill>
              </a:rPr>
              <a:t> само един от </a:t>
            </a:r>
            <a:r>
              <a:rPr lang="ru-RU" sz="1800" dirty="0" err="1">
                <a:solidFill>
                  <a:schemeClr val="bg1"/>
                </a:solidFill>
              </a:rPr>
              <a:t>тях</a:t>
            </a:r>
            <a:r>
              <a:rPr lang="ru-RU" sz="1800" dirty="0">
                <a:solidFill>
                  <a:schemeClr val="bg1"/>
                </a:solidFill>
              </a:rPr>
              <a:t>. В </a:t>
            </a:r>
            <a:r>
              <a:rPr lang="ru-RU" sz="1800" dirty="0" err="1">
                <a:solidFill>
                  <a:schemeClr val="bg1"/>
                </a:solidFill>
              </a:rPr>
              <a:t>зависимост</a:t>
            </a:r>
            <a:r>
              <a:rPr lang="ru-RU" sz="1800" dirty="0">
                <a:solidFill>
                  <a:schemeClr val="bg1"/>
                </a:solidFill>
              </a:rPr>
              <a:t> от </a:t>
            </a:r>
            <a:r>
              <a:rPr lang="ru-RU" sz="1800" dirty="0" err="1">
                <a:solidFill>
                  <a:schemeClr val="bg1"/>
                </a:solidFill>
              </a:rPr>
              <a:t>трудността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елементите</a:t>
            </a:r>
            <a:r>
              <a:rPr lang="ru-RU" sz="1800" dirty="0">
                <a:solidFill>
                  <a:schemeClr val="bg1"/>
                </a:solidFill>
              </a:rPr>
              <a:t> и на </a:t>
            </a:r>
            <a:r>
              <a:rPr lang="ru-RU" sz="1800" dirty="0" err="1">
                <a:solidFill>
                  <a:schemeClr val="bg1"/>
                </a:solidFill>
              </a:rPr>
              <a:t>композицията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една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тъкачка</a:t>
            </a:r>
            <a:r>
              <a:rPr lang="ru-RU" sz="1800" dirty="0">
                <a:solidFill>
                  <a:schemeClr val="bg1"/>
                </a:solidFill>
              </a:rPr>
              <a:t> е </a:t>
            </a:r>
            <a:r>
              <a:rPr lang="ru-RU" sz="1800" dirty="0" err="1">
                <a:solidFill>
                  <a:schemeClr val="bg1"/>
                </a:solidFill>
              </a:rPr>
              <a:t>изтъкавала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средно</a:t>
            </a:r>
            <a:r>
              <a:rPr lang="ru-RU" sz="1800" dirty="0">
                <a:solidFill>
                  <a:schemeClr val="bg1"/>
                </a:solidFill>
              </a:rPr>
              <a:t> по два </a:t>
            </a:r>
            <a:r>
              <a:rPr lang="ru-RU" sz="1800" dirty="0" err="1">
                <a:solidFill>
                  <a:schemeClr val="bg1"/>
                </a:solidFill>
              </a:rPr>
              <a:t>квадратни</a:t>
            </a:r>
            <a:r>
              <a:rPr lang="ru-RU" sz="1800" dirty="0">
                <a:solidFill>
                  <a:schemeClr val="bg1"/>
                </a:solidFill>
              </a:rPr>
              <a:t> метра за един </a:t>
            </a:r>
            <a:r>
              <a:rPr lang="ru-RU" sz="1800" dirty="0" err="1">
                <a:solidFill>
                  <a:schemeClr val="bg1"/>
                </a:solidFill>
              </a:rPr>
              <a:t>месец</a:t>
            </a:r>
            <a:r>
              <a:rPr lang="ru-RU" sz="1800" dirty="0">
                <a:solidFill>
                  <a:schemeClr val="bg1"/>
                </a:solidFill>
              </a:rPr>
              <a:t>. И понеже един килим се е </a:t>
            </a:r>
            <a:r>
              <a:rPr lang="ru-RU" sz="1800" dirty="0" err="1">
                <a:solidFill>
                  <a:schemeClr val="bg1"/>
                </a:solidFill>
              </a:rPr>
              <a:t>тъчал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бавно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котленките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</a:t>
            </a:r>
            <a:r>
              <a:rPr lang="ru-RU" sz="1800" dirty="0">
                <a:solidFill>
                  <a:schemeClr val="bg1"/>
                </a:solidFill>
              </a:rPr>
              <a:t> се </a:t>
            </a:r>
            <a:r>
              <a:rPr lang="ru-RU" sz="1800" dirty="0" err="1">
                <a:solidFill>
                  <a:schemeClr val="bg1"/>
                </a:solidFill>
              </a:rPr>
              <a:t>групирали</a:t>
            </a:r>
            <a:r>
              <a:rPr lang="ru-RU" sz="1800" dirty="0">
                <a:solidFill>
                  <a:schemeClr val="bg1"/>
                </a:solidFill>
              </a:rPr>
              <a:t> и </a:t>
            </a:r>
            <a:r>
              <a:rPr lang="ru-RU" sz="1800" dirty="0" err="1">
                <a:solidFill>
                  <a:schemeClr val="bg1"/>
                </a:solidFill>
              </a:rPr>
              <a:t>са</a:t>
            </a:r>
            <a:r>
              <a:rPr lang="ru-RU" sz="1800" dirty="0">
                <a:solidFill>
                  <a:schemeClr val="bg1"/>
                </a:solidFill>
              </a:rPr>
              <a:t> си </a:t>
            </a:r>
            <a:r>
              <a:rPr lang="ru-RU" sz="1800" dirty="0" err="1">
                <a:solidFill>
                  <a:schemeClr val="bg1"/>
                </a:solidFill>
              </a:rPr>
              <a:t>помагали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bg1"/>
                </a:solidFill>
              </a:rPr>
              <a:t>     За </a:t>
            </a:r>
            <a:r>
              <a:rPr lang="ru-RU" sz="1800" dirty="0" err="1">
                <a:solidFill>
                  <a:schemeClr val="bg1"/>
                </a:solidFill>
              </a:rPr>
              <a:t>разлика</a:t>
            </a:r>
            <a:r>
              <a:rPr lang="ru-RU" sz="1800" dirty="0">
                <a:solidFill>
                  <a:schemeClr val="bg1"/>
                </a:solidFill>
              </a:rPr>
              <a:t> от </a:t>
            </a:r>
            <a:r>
              <a:rPr lang="ru-RU" sz="1800" dirty="0" err="1">
                <a:solidFill>
                  <a:schemeClr val="bg1"/>
                </a:solidFill>
              </a:rPr>
              <a:t>днес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миналото</a:t>
            </a:r>
            <a:r>
              <a:rPr lang="ru-RU" sz="1800" dirty="0">
                <a:solidFill>
                  <a:schemeClr val="bg1"/>
                </a:solidFill>
              </a:rPr>
              <a:t> не </a:t>
            </a:r>
            <a:r>
              <a:rPr lang="ru-RU" sz="1800" dirty="0" err="1">
                <a:solidFill>
                  <a:schemeClr val="bg1"/>
                </a:solidFill>
              </a:rPr>
              <a:t>всички</a:t>
            </a:r>
            <a:r>
              <a:rPr lang="ru-RU" sz="1800" dirty="0">
                <a:solidFill>
                  <a:schemeClr val="bg1"/>
                </a:solidFill>
              </a:rPr>
              <a:t> стаи </a:t>
            </a:r>
            <a:r>
              <a:rPr lang="ru-RU" sz="1800" dirty="0" err="1">
                <a:solidFill>
                  <a:schemeClr val="bg1"/>
                </a:solidFill>
              </a:rPr>
              <a:t>са</a:t>
            </a:r>
            <a:r>
              <a:rPr lang="ru-RU" sz="1800" dirty="0">
                <a:solidFill>
                  <a:schemeClr val="bg1"/>
                </a:solidFill>
              </a:rPr>
              <a:t> били </a:t>
            </a:r>
            <a:r>
              <a:rPr lang="ru-RU" sz="1800" dirty="0" err="1">
                <a:solidFill>
                  <a:schemeClr val="bg1"/>
                </a:solidFill>
              </a:rPr>
              <a:t>застилани</a:t>
            </a:r>
            <a:r>
              <a:rPr lang="ru-RU" sz="1800" dirty="0">
                <a:solidFill>
                  <a:schemeClr val="bg1"/>
                </a:solidFill>
              </a:rPr>
              <a:t> с </a:t>
            </a:r>
            <a:r>
              <a:rPr lang="ru-RU" sz="1800" dirty="0" err="1">
                <a:solidFill>
                  <a:schemeClr val="bg1"/>
                </a:solidFill>
              </a:rPr>
              <a:t>килими</a:t>
            </a:r>
            <a:r>
              <a:rPr lang="ru-RU" sz="1800" dirty="0">
                <a:solidFill>
                  <a:schemeClr val="bg1"/>
                </a:solidFill>
              </a:rPr>
              <a:t>. В </a:t>
            </a:r>
            <a:r>
              <a:rPr lang="ru-RU" sz="1800" dirty="0" err="1">
                <a:solidFill>
                  <a:schemeClr val="bg1"/>
                </a:solidFill>
              </a:rPr>
              <a:t>найбогатите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котленски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домове</a:t>
            </a:r>
            <a:r>
              <a:rPr lang="ru-RU" sz="1800" dirty="0">
                <a:solidFill>
                  <a:schemeClr val="bg1"/>
                </a:solidFill>
              </a:rPr>
              <a:t> килим е </a:t>
            </a:r>
            <a:r>
              <a:rPr lang="ru-RU" sz="1800" dirty="0" err="1">
                <a:solidFill>
                  <a:schemeClr val="bg1"/>
                </a:solidFill>
              </a:rPr>
              <a:t>имало</a:t>
            </a:r>
            <a:r>
              <a:rPr lang="ru-RU" sz="1800" dirty="0">
                <a:solidFill>
                  <a:schemeClr val="bg1"/>
                </a:solidFill>
              </a:rPr>
              <a:t> само в </a:t>
            </a:r>
            <a:r>
              <a:rPr lang="ru-RU" sz="1800" dirty="0" err="1">
                <a:solidFill>
                  <a:schemeClr val="bg1"/>
                </a:solidFill>
              </a:rPr>
              <a:t>стаята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отредена</a:t>
            </a:r>
            <a:r>
              <a:rPr lang="ru-RU" sz="1800" dirty="0">
                <a:solidFill>
                  <a:schemeClr val="bg1"/>
                </a:solidFill>
              </a:rPr>
              <a:t> за </a:t>
            </a:r>
            <a:r>
              <a:rPr lang="ru-RU" sz="1800" dirty="0" err="1">
                <a:solidFill>
                  <a:schemeClr val="bg1"/>
                </a:solidFill>
              </a:rPr>
              <a:t>семейни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тържества</a:t>
            </a:r>
            <a:r>
              <a:rPr lang="ru-RU" sz="1800" dirty="0">
                <a:solidFill>
                  <a:schemeClr val="bg1"/>
                </a:solidFill>
              </a:rPr>
              <a:t> или за гости. </a:t>
            </a:r>
            <a:r>
              <a:rPr lang="ru-RU" sz="1800" dirty="0" err="1">
                <a:solidFill>
                  <a:schemeClr val="bg1"/>
                </a:solidFill>
              </a:rPr>
              <a:t>Символиката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закодирана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чипровските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килими</a:t>
            </a:r>
            <a:r>
              <a:rPr lang="ru-RU" sz="1800" dirty="0">
                <a:solidFill>
                  <a:schemeClr val="bg1"/>
                </a:solidFill>
              </a:rPr>
              <a:t>, е </a:t>
            </a:r>
            <a:r>
              <a:rPr lang="ru-RU" sz="1800" dirty="0" err="1">
                <a:solidFill>
                  <a:schemeClr val="bg1"/>
                </a:solidFill>
              </a:rPr>
              <a:t>древна</a:t>
            </a:r>
            <a:r>
              <a:rPr lang="ru-RU" sz="1800" dirty="0">
                <a:solidFill>
                  <a:schemeClr val="bg1"/>
                </a:solidFill>
              </a:rPr>
              <a:t> и вероятно в </a:t>
            </a:r>
            <a:r>
              <a:rPr lang="ru-RU" sz="1800" dirty="0" err="1">
                <a:solidFill>
                  <a:schemeClr val="bg1"/>
                </a:solidFill>
              </a:rPr>
              <a:t>корените</a:t>
            </a:r>
            <a:r>
              <a:rPr lang="ru-RU" sz="1800" dirty="0">
                <a:solidFill>
                  <a:schemeClr val="bg1"/>
                </a:solidFill>
              </a:rPr>
              <a:t> ѝ се </a:t>
            </a:r>
            <a:r>
              <a:rPr lang="ru-RU" sz="1800" dirty="0" err="1">
                <a:solidFill>
                  <a:schemeClr val="bg1"/>
                </a:solidFill>
              </a:rPr>
              <a:t>крият</a:t>
            </a:r>
            <a:r>
              <a:rPr lang="ru-RU" sz="1800" dirty="0">
                <a:solidFill>
                  <a:schemeClr val="bg1"/>
                </a:solidFill>
              </a:rPr>
              <a:t> много магически и </a:t>
            </a:r>
            <a:r>
              <a:rPr lang="ru-RU" sz="1800" dirty="0" err="1">
                <a:solidFill>
                  <a:schemeClr val="bg1"/>
                </a:solidFill>
              </a:rPr>
              <a:t>религиозни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знаци</a:t>
            </a:r>
            <a:r>
              <a:rPr lang="ru-RU" sz="1800" dirty="0">
                <a:solidFill>
                  <a:schemeClr val="bg1"/>
                </a:solidFill>
              </a:rPr>
              <a:t>. За </a:t>
            </a:r>
            <a:r>
              <a:rPr lang="ru-RU" sz="1800" dirty="0" err="1">
                <a:solidFill>
                  <a:schemeClr val="bg1"/>
                </a:solidFill>
              </a:rPr>
              <a:t>чипровските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килими</a:t>
            </a:r>
            <a:r>
              <a:rPr lang="ru-RU" sz="1800" dirty="0">
                <a:solidFill>
                  <a:schemeClr val="bg1"/>
                </a:solidFill>
              </a:rPr>
              <a:t> и </a:t>
            </a:r>
            <a:r>
              <a:rPr lang="ru-RU" sz="1800" dirty="0" err="1">
                <a:solidFill>
                  <a:schemeClr val="bg1"/>
                </a:solidFill>
              </a:rPr>
              <a:t>днес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продължава</a:t>
            </a:r>
            <a:r>
              <a:rPr lang="ru-RU" sz="1800" dirty="0">
                <a:solidFill>
                  <a:schemeClr val="bg1"/>
                </a:solidFill>
              </a:rPr>
              <a:t> да </a:t>
            </a:r>
            <a:r>
              <a:rPr lang="ru-RU" sz="1800" dirty="0" err="1">
                <a:solidFill>
                  <a:schemeClr val="bg1"/>
                </a:solidFill>
              </a:rPr>
              <a:t>битува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вярването</a:t>
            </a:r>
            <a:r>
              <a:rPr lang="ru-RU" sz="1800" dirty="0">
                <a:solidFill>
                  <a:schemeClr val="bg1"/>
                </a:solidFill>
              </a:rPr>
              <a:t>, че служат не само за </a:t>
            </a:r>
            <a:r>
              <a:rPr lang="ru-RU" sz="1800" dirty="0" err="1">
                <a:solidFill>
                  <a:schemeClr val="bg1"/>
                </a:solidFill>
              </a:rPr>
              <a:t>украса</a:t>
            </a:r>
            <a:r>
              <a:rPr lang="ru-RU" sz="1800" dirty="0">
                <a:solidFill>
                  <a:schemeClr val="bg1"/>
                </a:solidFill>
              </a:rPr>
              <a:t> и за </a:t>
            </a:r>
            <a:r>
              <a:rPr lang="ru-RU" sz="1800" dirty="0" err="1">
                <a:solidFill>
                  <a:schemeClr val="bg1"/>
                </a:solidFill>
              </a:rPr>
              <a:t>създаване</a:t>
            </a:r>
            <a:r>
              <a:rPr lang="ru-RU" sz="1800" dirty="0">
                <a:solidFill>
                  <a:schemeClr val="bg1"/>
                </a:solidFill>
              </a:rPr>
              <a:t> на уют в дома, но и че носят на </a:t>
            </a:r>
            <a:r>
              <a:rPr lang="ru-RU" sz="1800" dirty="0" err="1">
                <a:solidFill>
                  <a:schemeClr val="bg1"/>
                </a:solidFill>
              </a:rPr>
              <a:t>къщата</a:t>
            </a:r>
            <a:r>
              <a:rPr lang="ru-RU" sz="1800" dirty="0">
                <a:solidFill>
                  <a:schemeClr val="bg1"/>
                </a:solidFill>
              </a:rPr>
              <a:t> и на </a:t>
            </a:r>
            <a:r>
              <a:rPr lang="ru-RU" sz="1800" dirty="0" err="1">
                <a:solidFill>
                  <a:schemeClr val="bg1"/>
                </a:solidFill>
              </a:rPr>
              <a:t>нейните</a:t>
            </a:r>
            <a:r>
              <a:rPr lang="ru-RU" sz="1800" dirty="0">
                <a:solidFill>
                  <a:schemeClr val="bg1"/>
                </a:solidFill>
              </a:rPr>
              <a:t> обитатели добра </a:t>
            </a:r>
            <a:r>
              <a:rPr lang="ru-RU" sz="1800" dirty="0" err="1">
                <a:solidFill>
                  <a:schemeClr val="bg1"/>
                </a:solidFill>
              </a:rPr>
              <a:t>сполука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bg1"/>
                </a:solidFill>
              </a:rPr>
              <a:t>     </a:t>
            </a:r>
            <a:r>
              <a:rPr lang="ru-RU" sz="1800" dirty="0" err="1">
                <a:solidFill>
                  <a:schemeClr val="bg1"/>
                </a:solidFill>
              </a:rPr>
              <a:t>Традицията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килимарското</a:t>
            </a:r>
            <a:r>
              <a:rPr lang="ru-RU" sz="1800" dirty="0">
                <a:solidFill>
                  <a:schemeClr val="bg1"/>
                </a:solidFill>
              </a:rPr>
              <a:t> производство е жива и </a:t>
            </a:r>
            <a:r>
              <a:rPr lang="ru-RU" sz="1800" dirty="0" err="1">
                <a:solidFill>
                  <a:schemeClr val="bg1"/>
                </a:solidFill>
              </a:rPr>
              <a:t>днес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България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Майстори</a:t>
            </a:r>
            <a:r>
              <a:rPr lang="ru-RU" sz="1800" dirty="0">
                <a:solidFill>
                  <a:schemeClr val="bg1"/>
                </a:solidFill>
              </a:rPr>
              <a:t> в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Котел и </a:t>
            </a:r>
            <a:r>
              <a:rPr lang="ru-RU" sz="1800" dirty="0" err="1">
                <a:solidFill>
                  <a:schemeClr val="bg1"/>
                </a:solidFill>
              </a:rPr>
              <a:t>Чипровци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продължават</a:t>
            </a:r>
            <a:r>
              <a:rPr lang="ru-RU" sz="1800" dirty="0">
                <a:solidFill>
                  <a:schemeClr val="bg1"/>
                </a:solidFill>
              </a:rPr>
              <a:t> да </a:t>
            </a:r>
            <a:r>
              <a:rPr lang="ru-RU" sz="1800" dirty="0" err="1">
                <a:solidFill>
                  <a:schemeClr val="bg1"/>
                </a:solidFill>
              </a:rPr>
              <a:t>тъкат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килими</a:t>
            </a:r>
            <a:r>
              <a:rPr lang="ru-RU" sz="1800" dirty="0">
                <a:solidFill>
                  <a:schemeClr val="bg1"/>
                </a:solidFill>
              </a:rPr>
              <a:t> по </a:t>
            </a:r>
            <a:r>
              <a:rPr lang="ru-RU" sz="1800" dirty="0" err="1">
                <a:solidFill>
                  <a:schemeClr val="bg1"/>
                </a:solidFill>
              </a:rPr>
              <a:t>съответните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традиционни</a:t>
            </a:r>
            <a:r>
              <a:rPr lang="ru-RU" sz="1800" dirty="0">
                <a:solidFill>
                  <a:schemeClr val="bg1"/>
                </a:solidFill>
              </a:rPr>
              <a:t> технологии.</a:t>
            </a:r>
            <a:endParaRPr lang="ru-RU" altLang="bg-BG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353EBF51-51DF-48BD-9DF9-68B5ECD5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D91D5A-12AC-4C14-9C43-8DADEBB02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6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65CCE9DE-C23C-470D-8BE8-0C0929ADC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DA80FA90-225D-4DCA-9845-1307EF2219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7E33DEF2-E7F1-41F3-9520-5915806A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5934D7EC-C800-431D-AC1D-FE646A16C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B8DC8197-A61C-49A9-A43C-50218BFEC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17F98DC2-3DE4-4C7A-86DC-B6352B0A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BB2D58B4-A821-4C44-B74F-87CECC4BE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541E34F-FB17-4E92-91CF-CF0C70F4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r>
              <a:rPr lang="bg-BG" altLang="bg-BG" sz="3200" b="1">
                <a:solidFill>
                  <a:srgbClr val="FF0000"/>
                </a:solidFill>
              </a:rPr>
              <a:t>Кой от съюзите НЕ е съчинителен</a:t>
            </a:r>
            <a:r>
              <a:rPr lang="bg-BG" altLang="bg-BG" sz="3200" i="1">
                <a:solidFill>
                  <a:srgbClr val="FF0000"/>
                </a:solidFill>
              </a:rPr>
              <a:t>.</a:t>
            </a:r>
            <a:br>
              <a:rPr lang="bg-BG" altLang="bg-BG" sz="2800">
                <a:solidFill>
                  <a:srgbClr val="FF0000"/>
                </a:solidFill>
              </a:rPr>
            </a:br>
            <a:endParaRPr lang="en-US" altLang="bg-BG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9D7F0E08-2CE3-4624-8D29-210F639C7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786063"/>
            <a:ext cx="7620000" cy="4071937"/>
          </a:xfrm>
        </p:spPr>
        <p:txBody>
          <a:bodyPr/>
          <a:lstStyle/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     </a:t>
            </a:r>
            <a:r>
              <a:rPr lang="bg-BG" dirty="0">
                <a:solidFill>
                  <a:schemeClr val="accent3"/>
                </a:solidFill>
              </a:rPr>
              <a:t>но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5400" dirty="0">
                <a:solidFill>
                  <a:schemeClr val="accent3"/>
                </a:solidFill>
              </a:rPr>
              <a:t>   </a:t>
            </a:r>
            <a:r>
              <a:rPr lang="bg-BG" dirty="0">
                <a:solidFill>
                  <a:schemeClr val="accent3"/>
                </a:solidFill>
              </a:rPr>
              <a:t>да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dirty="0">
                <a:solidFill>
                  <a:schemeClr val="accent3"/>
                </a:solidFill>
              </a:rPr>
              <a:t>     хем -</a:t>
            </a:r>
            <a:r>
              <a:rPr lang="bg-BG" dirty="0" err="1">
                <a:solidFill>
                  <a:schemeClr val="accent3"/>
                </a:solidFill>
              </a:rPr>
              <a:t>хем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bg-BG" sz="5400" dirty="0">
                <a:solidFill>
                  <a:schemeClr val="accent3"/>
                </a:solidFill>
              </a:rPr>
              <a:t> </a:t>
            </a:r>
            <a:r>
              <a:rPr lang="bg-BG" dirty="0">
                <a:solidFill>
                  <a:schemeClr val="accent3"/>
                </a:solidFill>
              </a:rPr>
              <a:t>     ала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EE9EB3D-987B-4872-BBFE-97A8547A6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27EB024B-EA5F-4517-9ADF-6ECDE62EB8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6A6F1567-3BDE-4838-8152-FECE680954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1648171A-819B-47F5-99B9-ADF72FE06A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B4635285-4F1E-411A-89E4-AFEA535A5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75E1C5E7-D261-4850-8A12-0F497BCDA7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3BB9C661-C957-40E5-BCB7-896052119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46B1B3F7-C043-4A99-BEAA-C143CE878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152DFFC6-DAC8-46C7-8688-C8ABE83CF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68294DB7-2BF5-414E-8018-92A3978084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947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58AEBE-A42C-4418-A36A-22B8FFB0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9476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93D8829-F5C8-4928-A446-3097D0A9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992FA25A-E120-43BA-9339-DDB595FC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8E7AF6B-3FFF-4CA7-BF98-67D78C66CFC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D2FFDF0A-712D-4D97-85E8-B5F2B3DB35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1267F858-D1A4-4CCE-A27A-6A21085D8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1510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7BB35B5-B277-47CD-BA22-0007937E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21511" name="Picture 16" descr="ag00317_">
            <a:extLst>
              <a:ext uri="{FF2B5EF4-FFF2-40B4-BE49-F238E27FC236}">
                <a16:creationId xmlns:a16="http://schemas.microsoft.com/office/drawing/2014/main" id="{A0C34918-E491-4AB3-850A-9DCC89B61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>
            <a:extLst>
              <a:ext uri="{FF2B5EF4-FFF2-40B4-BE49-F238E27FC236}">
                <a16:creationId xmlns:a16="http://schemas.microsoft.com/office/drawing/2014/main" id="{B5E2B940-2E2B-4A0C-B5A7-406E0ECF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2531" name="AutoShape 2">
            <a:extLst>
              <a:ext uri="{FF2B5EF4-FFF2-40B4-BE49-F238E27FC236}">
                <a16:creationId xmlns:a16="http://schemas.microsoft.com/office/drawing/2014/main" id="{1192CF60-804A-49DE-8AEA-5F7E728E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B7910AC0-A5E5-4A1B-B169-D4731989F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22533" name="AutoShape 4">
            <a:extLst>
              <a:ext uri="{FF2B5EF4-FFF2-40B4-BE49-F238E27FC236}">
                <a16:creationId xmlns:a16="http://schemas.microsoft.com/office/drawing/2014/main" id="{746C04D3-3293-467D-9374-8D5F88BB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813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2534" name="AutoShape 5">
            <a:extLst>
              <a:ext uri="{FF2B5EF4-FFF2-40B4-BE49-F238E27FC236}">
                <a16:creationId xmlns:a16="http://schemas.microsoft.com/office/drawing/2014/main" id="{C5C6876B-E6AC-483F-9766-AE90D02C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2535" name="AutoShape 6">
            <a:extLst>
              <a:ext uri="{FF2B5EF4-FFF2-40B4-BE49-F238E27FC236}">
                <a16:creationId xmlns:a16="http://schemas.microsoft.com/office/drawing/2014/main" id="{513E92C0-23BF-4020-91C7-DA35B117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F9E23C34-B5CE-42D3-A8AE-9ADE07BE0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r>
              <a:rPr lang="bg-BG" altLang="bg-BG" sz="3200" b="1">
                <a:solidFill>
                  <a:srgbClr val="FF0000"/>
                </a:solidFill>
              </a:rPr>
              <a:t>Кой от съюзите НЕ е съчинителен</a:t>
            </a:r>
            <a:br>
              <a:rPr lang="bg-BG" altLang="bg-BG" sz="3200">
                <a:solidFill>
                  <a:srgbClr val="FF0000"/>
                </a:solidFill>
              </a:rPr>
            </a:b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1DE89A9-DE32-4EC3-8426-D2186B95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714625"/>
            <a:ext cx="8286750" cy="3954463"/>
          </a:xfrm>
        </p:spPr>
        <p:txBody>
          <a:bodyPr/>
          <a:lstStyle/>
          <a:p>
            <a:pPr marL="288000" indent="-288000" eaLnBrk="1" hangingPunct="1">
              <a:spcBef>
                <a:spcPts val="1200"/>
              </a:spcBef>
              <a:buFontTx/>
              <a:buNone/>
              <a:defRPr/>
            </a:pP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     </a:t>
            </a:r>
            <a:r>
              <a:rPr lang="bg-BG" sz="3600" dirty="0">
                <a:solidFill>
                  <a:schemeClr val="accent3"/>
                </a:solidFill>
              </a:rPr>
              <a:t>но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marL="288000" indent="-288000" eaLnBrk="1" hangingPunct="1">
              <a:spcBef>
                <a:spcPts val="1200"/>
              </a:spcBef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6000" dirty="0">
                <a:solidFill>
                  <a:schemeClr val="accent3"/>
                </a:solidFill>
              </a:rPr>
              <a:t>   </a:t>
            </a:r>
            <a:r>
              <a:rPr lang="bg-BG" sz="3600" dirty="0">
                <a:solidFill>
                  <a:schemeClr val="accent3"/>
                </a:solidFill>
              </a:rPr>
              <a:t>да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marL="288000" indent="-288000" eaLnBrk="1" hangingPunct="1">
              <a:spcBef>
                <a:spcPts val="1200"/>
              </a:spcBef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3600" dirty="0">
                <a:solidFill>
                  <a:schemeClr val="accent3"/>
                </a:solidFill>
              </a:rPr>
              <a:t>     хем –</a:t>
            </a:r>
            <a:r>
              <a:rPr lang="bg-BG" sz="3600" dirty="0" err="1">
                <a:solidFill>
                  <a:schemeClr val="accent3"/>
                </a:solidFill>
              </a:rPr>
              <a:t>хем</a:t>
            </a:r>
            <a:endParaRPr lang="bg-BG" sz="3600" dirty="0">
              <a:solidFill>
                <a:schemeClr val="bg1"/>
              </a:solidFill>
              <a:latin typeface="Arial" charset="0"/>
            </a:endParaRPr>
          </a:p>
          <a:p>
            <a:pPr marL="288000" indent="-288000" eaLnBrk="1" hangingPunct="1">
              <a:spcBef>
                <a:spcPts val="1200"/>
              </a:spcBef>
              <a:buFontTx/>
              <a:buNone/>
              <a:defRPr/>
            </a:pPr>
            <a:r>
              <a:rPr lang="bg-BG" sz="5400" b="1" baseline="1000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bg-BG" sz="6000">
                <a:solidFill>
                  <a:schemeClr val="accent3"/>
                </a:solidFill>
              </a:rPr>
              <a:t> </a:t>
            </a:r>
            <a:r>
              <a:rPr lang="bg-BG" sz="3600">
                <a:solidFill>
                  <a:schemeClr val="accent3"/>
                </a:solidFill>
              </a:rPr>
              <a:t> </a:t>
            </a:r>
            <a:r>
              <a:rPr lang="bg-BG" sz="3600" dirty="0">
                <a:solidFill>
                  <a:schemeClr val="accent3"/>
                </a:solidFill>
              </a:rPr>
              <a:t>ала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endParaRPr lang="en-US" sz="3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1AA1698B-9F1F-4503-8E5F-A08FFA532C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id="{C4FA72B7-CD8F-42EE-A79A-49C04304A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0" name="Line 11">
            <a:extLst>
              <a:ext uri="{FF2B5EF4-FFF2-40B4-BE49-F238E27FC236}">
                <a16:creationId xmlns:a16="http://schemas.microsoft.com/office/drawing/2014/main" id="{EF19B8D1-1440-49AA-8BF8-5C7EFB2FE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1" name="Line 12">
            <a:extLst>
              <a:ext uri="{FF2B5EF4-FFF2-40B4-BE49-F238E27FC236}">
                <a16:creationId xmlns:a16="http://schemas.microsoft.com/office/drawing/2014/main" id="{00F349A6-6037-499D-A3BB-F4146179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2" name="Line 13">
            <a:extLst>
              <a:ext uri="{FF2B5EF4-FFF2-40B4-BE49-F238E27FC236}">
                <a16:creationId xmlns:a16="http://schemas.microsoft.com/office/drawing/2014/main" id="{58F98958-803F-4558-81E5-1DD34693C4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3" name="Line 14">
            <a:extLst>
              <a:ext uri="{FF2B5EF4-FFF2-40B4-BE49-F238E27FC236}">
                <a16:creationId xmlns:a16="http://schemas.microsoft.com/office/drawing/2014/main" id="{7FACB244-F5D5-4698-8F5F-6752BBB7FD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4" name="Line 15">
            <a:extLst>
              <a:ext uri="{FF2B5EF4-FFF2-40B4-BE49-F238E27FC236}">
                <a16:creationId xmlns:a16="http://schemas.microsoft.com/office/drawing/2014/main" id="{89B79C4D-1756-4A17-B51E-003A70A08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5" name="Line 16">
            <a:extLst>
              <a:ext uri="{FF2B5EF4-FFF2-40B4-BE49-F238E27FC236}">
                <a16:creationId xmlns:a16="http://schemas.microsoft.com/office/drawing/2014/main" id="{97515157-2F4F-4BB8-AB9F-0F7E6981D3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6" name="Line 17">
            <a:extLst>
              <a:ext uri="{FF2B5EF4-FFF2-40B4-BE49-F238E27FC236}">
                <a16:creationId xmlns:a16="http://schemas.microsoft.com/office/drawing/2014/main" id="{2FCE5B2B-FABA-4341-B0B2-F58F1ED1F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2547" name="Line 18">
            <a:extLst>
              <a:ext uri="{FF2B5EF4-FFF2-40B4-BE49-F238E27FC236}">
                <a16:creationId xmlns:a16="http://schemas.microsoft.com/office/drawing/2014/main" id="{02A079A3-D15B-4A50-A12F-D8A640E18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D18F7190-B434-4F01-9DDD-775F7BDD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6F723A-FA28-4144-914D-73DD5D4D70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C8498E8B-4CAE-458B-816C-D7FBE0F0E6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1309B51F-F7D3-47C7-A9B8-4F456D710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4A0C3413-F4DB-4E27-AFD4-0A709DAB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754C764-8A90-4B5C-8F29-D55720FA04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7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D2672C5C-3DE8-4268-89FE-174D255079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0FBFB6E6-3703-40C3-B8A3-59498D0E65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E5CAFE49-7C81-4BE5-963F-EE9DC4A9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6A50D063-D0D4-45DE-9A68-A3786A77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0EA3AB18-404D-4492-924E-5A02DA569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D63659FD-08FD-4BAB-89D5-BBDC2593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id="{615C471C-53BE-4A51-AC06-2CF83093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8D78A3A8-7426-4C7D-B1E6-AA697AA35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600" b="1">
                <a:solidFill>
                  <a:srgbClr val="FF0000"/>
                </a:solidFill>
              </a:rPr>
              <a:t>Кое изречение НЕ е сложно съчинено? </a:t>
            </a:r>
            <a:br>
              <a:rPr lang="bg-BG" altLang="bg-BG" sz="3600">
                <a:solidFill>
                  <a:srgbClr val="FF0000"/>
                </a:solidFill>
              </a:rPr>
            </a:br>
            <a:endParaRPr lang="en-US" altLang="bg-BG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487777C9-E192-4532-A854-838080603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667000"/>
            <a:ext cx="8072438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2800" dirty="0">
                <a:solidFill>
                  <a:schemeClr val="accent3"/>
                </a:solidFill>
              </a:rPr>
              <a:t>Ще </a:t>
            </a:r>
            <a:r>
              <a:rPr lang="bg-BG" sz="2800" u="sng" dirty="0">
                <a:solidFill>
                  <a:srgbClr val="FFFF00"/>
                </a:solidFill>
                <a:hlinkClick r:id="rId4" action="ppaction://hlinksldjump"/>
              </a:rPr>
              <a:t>помисля</a:t>
            </a:r>
            <a:r>
              <a:rPr lang="bg-BG" sz="2800" dirty="0">
                <a:solidFill>
                  <a:schemeClr val="accent3"/>
                </a:solidFill>
              </a:rPr>
              <a:t> върху предложението ти за срещата и ще ти се обадя.</a:t>
            </a:r>
            <a:endParaRPr lang="en-US" sz="2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2800" dirty="0">
                <a:solidFill>
                  <a:schemeClr val="accent3"/>
                </a:solidFill>
              </a:rPr>
              <a:t> Сутрин обикновено </a:t>
            </a:r>
            <a:r>
              <a:rPr lang="bg-BG" sz="2800" dirty="0">
                <a:solidFill>
                  <a:schemeClr val="bg1"/>
                </a:solidFill>
                <a:hlinkClick r:id="rId5" action="ppaction://hlinksldjump"/>
              </a:rPr>
              <a:t>закусвам</a:t>
            </a:r>
            <a:r>
              <a:rPr lang="bg-BG" sz="2800" dirty="0">
                <a:solidFill>
                  <a:schemeClr val="accent3"/>
                </a:solidFill>
              </a:rPr>
              <a:t> с чай и сандвич.</a:t>
            </a:r>
            <a:endParaRPr lang="en-US" sz="2800" dirty="0">
              <a:solidFill>
                <a:schemeClr val="accent3"/>
              </a:solidFill>
            </a:endParaRPr>
          </a:p>
          <a:p>
            <a:pPr marL="216000" eaLnBrk="1" hangingPunct="1">
              <a:spcBef>
                <a:spcPts val="600"/>
              </a:spcBef>
              <a:buFontTx/>
              <a:buNone/>
              <a:defRPr/>
            </a:pPr>
            <a:r>
              <a:rPr lang="bg-BG" sz="44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bg-BG" sz="5400" dirty="0">
                <a:solidFill>
                  <a:schemeClr val="accent3"/>
                </a:solidFill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Трябва да </a:t>
            </a:r>
            <a:r>
              <a:rPr lang="bg-BG" sz="2800" u="sng" dirty="0">
                <a:solidFill>
                  <a:srgbClr val="FFFF00"/>
                </a:solidFill>
                <a:hlinkClick r:id="rId4" action="ppaction://hlinksldjump"/>
              </a:rPr>
              <a:t>отида</a:t>
            </a:r>
            <a:r>
              <a:rPr lang="bg-BG" sz="2800" dirty="0">
                <a:solidFill>
                  <a:srgbClr val="FFFF00"/>
                </a:solidFill>
                <a:hlinkClick r:id="rId4" action="ppaction://hlinksldjump"/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непременно на концерта в петък, но съм на работа.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Ще </a:t>
            </a:r>
            <a:r>
              <a:rPr lang="bg-BG" sz="2800" u="sng" dirty="0">
                <a:solidFill>
                  <a:srgbClr val="FFFF00"/>
                </a:solidFill>
                <a:hlinkClick r:id="rId4" action="ppaction://hlinksldjump"/>
              </a:rPr>
              <a:t>тръгна</a:t>
            </a:r>
            <a:r>
              <a:rPr lang="bg-BG" sz="2800" dirty="0">
                <a:solidFill>
                  <a:schemeClr val="accent3"/>
                </a:solidFill>
              </a:rPr>
              <a:t> рано за тренировка в спортната зала или ще взема такси.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0E422235-3C3D-4AE5-9D75-8EF58C3FE1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60C0EE29-CC5B-4389-A717-AD41DD2C1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16AC2D00-9092-4DB8-A3AE-011D4587D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711CE419-4C97-4C0B-A5E6-BA16C593F3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30D3C11D-991B-4F1C-8D09-AB34722433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3E7B89A2-9FE9-423A-BAE5-4F99DF6D4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3FA85ECA-A6A4-4B0E-A2A8-4217F70FF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2C768FFD-C328-4297-8C01-1D38E82422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89" name="Line 17">
            <a:extLst>
              <a:ext uri="{FF2B5EF4-FFF2-40B4-BE49-F238E27FC236}">
                <a16:creationId xmlns:a16="http://schemas.microsoft.com/office/drawing/2014/main" id="{06EF7E6A-28F1-495A-9285-CB91E93465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4FABC870-7D07-44DE-BE74-A10030C2FD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91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F80A96-5D4D-4CF1-96F2-A684BA51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8692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7585147-C81E-495F-B1FA-8F8C778B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06F169A5-CE21-4CD4-A7CB-3318F9A1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E4CC2D1-6432-467F-A467-9508FC0F7E7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0BD4CAD4-35E8-45B6-A597-5C9C13E63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7814CD43-CA1A-421C-BE63-165A09775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2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B9D6AC7-D7F3-48A8-A9C0-1FC79CC1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30727" name="Picture 16" descr="ag00317_">
            <a:extLst>
              <a:ext uri="{FF2B5EF4-FFF2-40B4-BE49-F238E27FC236}">
                <a16:creationId xmlns:a16="http://schemas.microsoft.com/office/drawing/2014/main" id="{784F7011-6751-409B-AE97-E534C434E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0F785F2C-8BAD-4D3E-85A9-654F8F21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6387" name="AutoShape 3">
            <a:extLst>
              <a:ext uri="{FF2B5EF4-FFF2-40B4-BE49-F238E27FC236}">
                <a16:creationId xmlns:a16="http://schemas.microsoft.com/office/drawing/2014/main" id="{F4CDB7A9-D8AF-4C95-BF47-A3B386E8F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0AF0E35D-B564-4F21-9890-B44A30AE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1749" name="AutoShape 5">
            <a:extLst>
              <a:ext uri="{FF2B5EF4-FFF2-40B4-BE49-F238E27FC236}">
                <a16:creationId xmlns:a16="http://schemas.microsoft.com/office/drawing/2014/main" id="{E4448947-280E-4038-8636-0A909D43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1750" name="AutoShape 6">
            <a:extLst>
              <a:ext uri="{FF2B5EF4-FFF2-40B4-BE49-F238E27FC236}">
                <a16:creationId xmlns:a16="http://schemas.microsoft.com/office/drawing/2014/main" id="{5158955F-7949-469C-A5CE-C706AA2B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0F82B2F-296F-437B-BB0D-5D32370A1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600" b="1">
                <a:solidFill>
                  <a:srgbClr val="FF0000"/>
                </a:solidFill>
              </a:rPr>
              <a:t>Кое изречение НЕ е сложно съчинено? </a:t>
            </a:r>
            <a:br>
              <a:rPr lang="bg-BG" altLang="bg-BG" sz="5400">
                <a:solidFill>
                  <a:srgbClr val="FF0000"/>
                </a:solidFill>
              </a:rPr>
            </a:br>
            <a:endParaRPr lang="en-US" altLang="bg-BG" sz="5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779A2E42-377C-4DD9-9A41-89BF3D022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714625"/>
            <a:ext cx="7620000" cy="39147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2800" dirty="0">
                <a:solidFill>
                  <a:schemeClr val="accent3"/>
                </a:solidFill>
              </a:rPr>
              <a:t>Ще </a:t>
            </a:r>
            <a:r>
              <a:rPr lang="bg-BG" sz="2800" u="sng" dirty="0">
                <a:solidFill>
                  <a:srgbClr val="FFFF00"/>
                </a:solidFill>
                <a:hlinkClick r:id="rId4" action="ppaction://hlinksldjump"/>
              </a:rPr>
              <a:t>помисля</a:t>
            </a:r>
            <a:r>
              <a:rPr lang="bg-BG" sz="2800" dirty="0">
                <a:solidFill>
                  <a:schemeClr val="accent3"/>
                </a:solidFill>
              </a:rPr>
              <a:t> върху предложението ти за</a:t>
            </a:r>
            <a:r>
              <a:rPr lang="bg-BG" sz="2800" dirty="0">
                <a:solidFill>
                  <a:schemeClr val="accent3"/>
                </a:solidFill>
                <a:hlinkClick r:id="rId5" action="ppaction://hlinksldjump"/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срещата и ще ти се обадя.</a:t>
            </a:r>
            <a:endParaRPr lang="en-US" sz="2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2800" dirty="0">
                <a:solidFill>
                  <a:schemeClr val="accent3"/>
                </a:solidFill>
              </a:rPr>
              <a:t> Сутрин обикновено </a:t>
            </a:r>
            <a:r>
              <a:rPr lang="bg-BG" sz="2800" dirty="0">
                <a:solidFill>
                  <a:schemeClr val="bg1"/>
                </a:solidFill>
                <a:hlinkClick r:id="rId6" action="ppaction://hlinksldjump"/>
              </a:rPr>
              <a:t>закусвам</a:t>
            </a:r>
            <a:r>
              <a:rPr lang="bg-BG" sz="2800" dirty="0">
                <a:solidFill>
                  <a:schemeClr val="accent3"/>
                </a:solidFill>
              </a:rPr>
              <a:t> с чай и сандвич.</a:t>
            </a:r>
            <a:endParaRPr lang="en-US" sz="28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bg-BG" sz="5400" dirty="0">
                <a:solidFill>
                  <a:schemeClr val="accent3"/>
                </a:solidFill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Трябва да </a:t>
            </a:r>
            <a:r>
              <a:rPr lang="bg-BG" sz="2800" u="sng" dirty="0">
                <a:solidFill>
                  <a:srgbClr val="FFFF00"/>
                </a:solidFill>
                <a:hlinkClick r:id="rId4" action="ppaction://hlinksldjump"/>
              </a:rPr>
              <a:t>отида</a:t>
            </a:r>
            <a:r>
              <a:rPr lang="bg-BG" sz="2800" dirty="0">
                <a:solidFill>
                  <a:srgbClr val="FFFF00"/>
                </a:solidFill>
                <a:hlinkClick r:id="rId4" action="ppaction://hlinksldjump"/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непременно на концерта в петък, но съм на работа.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800" dirty="0">
                <a:solidFill>
                  <a:schemeClr val="accent3"/>
                </a:solidFill>
              </a:rPr>
              <a:t>Ще </a:t>
            </a:r>
            <a:r>
              <a:rPr lang="bg-BG" sz="2800" u="sng" dirty="0">
                <a:solidFill>
                  <a:srgbClr val="FFFF00"/>
                </a:solidFill>
                <a:hlinkClick r:id="rId4" action="ppaction://hlinksldjump"/>
              </a:rPr>
              <a:t>тръгна</a:t>
            </a:r>
            <a:r>
              <a:rPr lang="bg-BG" sz="2800" dirty="0">
                <a:solidFill>
                  <a:schemeClr val="accent3"/>
                </a:solidFill>
              </a:rPr>
              <a:t> рано за тренировка в спортната зала или ще взема такси.</a:t>
            </a:r>
          </a:p>
          <a:p>
            <a:pPr eaLnBrk="1" hangingPunct="1">
              <a:spcBef>
                <a:spcPts val="1500"/>
              </a:spcBef>
              <a:buFontTx/>
              <a:buNone/>
              <a:defRPr/>
            </a:pP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AC2D69E1-DB81-4FC3-8B79-98DBA42415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5C452864-0806-4E29-920A-3244179B5D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AEB646C6-4B50-40A3-AA7D-41C60995C0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27A6D272-FED7-4021-8537-C3378A2440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0B0570B7-AD10-469C-B407-310B487DF7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46FD5BAE-CD46-4E30-B815-E98FEF92C9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A0751601-92E8-4931-8984-B19818751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E7B6178B-3E5A-43C8-8D93-B01BBCE12D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91986F2E-56F1-46E5-88CA-3B4E82DFD9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496A8CFC-C680-4B60-8866-2F79E0329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1EA3F874-9EEC-4B09-9D8B-3B5D2C6B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E9494CE-3088-412C-BF5E-F83247A053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8ADB9698-2D40-410B-8C28-42DF55D160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3C383B34-0A75-41F1-8036-2D4C54C950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9B55DA8F-828B-4240-B5AC-0F432F888345}"/>
              </a:ext>
            </a:extLst>
          </p:cNvPr>
          <p:cNvSpPr txBox="1"/>
          <p:nvPr/>
        </p:nvSpPr>
        <p:spPr>
          <a:xfrm>
            <a:off x="571500" y="357188"/>
            <a:ext cx="84296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AutoNum type="arabicPeriod"/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Текстът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информира</a:t>
            </a:r>
            <a:r>
              <a:rPr lang="ru-RU" sz="2000" b="1" dirty="0">
                <a:solidFill>
                  <a:srgbClr val="FF0000"/>
                </a:solidFill>
              </a:rPr>
              <a:t> за:</a:t>
            </a:r>
          </a:p>
          <a:p>
            <a:pPr eaLnBrk="1" hangingPunct="1">
              <a:defRPr/>
            </a:pP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А) </a:t>
            </a:r>
            <a:r>
              <a:rPr lang="ru-RU" sz="2000" dirty="0" err="1">
                <a:solidFill>
                  <a:schemeClr val="bg1"/>
                </a:solidFill>
              </a:rPr>
              <a:t>причината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появата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килимарството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България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Б) </a:t>
            </a:r>
            <a:r>
              <a:rPr lang="ru-RU" sz="2000" dirty="0" err="1">
                <a:solidFill>
                  <a:schemeClr val="bg1"/>
                </a:solidFill>
              </a:rPr>
              <a:t>традицията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свързана</a:t>
            </a:r>
            <a:r>
              <a:rPr lang="ru-RU" sz="2000" dirty="0">
                <a:solidFill>
                  <a:schemeClr val="bg1"/>
                </a:solidFill>
              </a:rPr>
              <a:t> с </a:t>
            </a:r>
            <a:r>
              <a:rPr lang="ru-RU" sz="2000" dirty="0" err="1">
                <a:solidFill>
                  <a:schemeClr val="bg1"/>
                </a:solidFill>
              </a:rPr>
              <a:t>килимарството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България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В) </a:t>
            </a:r>
            <a:r>
              <a:rPr lang="ru-RU" sz="2000" dirty="0" err="1">
                <a:solidFill>
                  <a:schemeClr val="bg1"/>
                </a:solidFill>
              </a:rPr>
              <a:t>разцвета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килимарството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съвременна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България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Г) </a:t>
            </a:r>
            <a:r>
              <a:rPr lang="ru-RU" sz="2000" dirty="0" err="1">
                <a:solidFill>
                  <a:schemeClr val="bg1"/>
                </a:solidFill>
              </a:rPr>
              <a:t>основаването</a:t>
            </a:r>
            <a:r>
              <a:rPr lang="ru-RU" sz="2000" dirty="0">
                <a:solidFill>
                  <a:schemeClr val="bg1"/>
                </a:solidFill>
              </a:rPr>
              <a:t> на два </a:t>
            </a:r>
            <a:r>
              <a:rPr lang="ru-RU" sz="2000" dirty="0" err="1">
                <a:solidFill>
                  <a:schemeClr val="bg1"/>
                </a:solidFill>
              </a:rPr>
              <a:t>популярни</a:t>
            </a:r>
            <a:r>
              <a:rPr lang="ru-RU" sz="2000" dirty="0">
                <a:solidFill>
                  <a:schemeClr val="bg1"/>
                </a:solidFill>
              </a:rPr>
              <a:t> града в </a:t>
            </a:r>
            <a:r>
              <a:rPr lang="ru-RU" sz="2000" dirty="0" err="1">
                <a:solidFill>
                  <a:schemeClr val="bg1"/>
                </a:solidFill>
              </a:rPr>
              <a:t>България</a:t>
            </a:r>
            <a:br>
              <a:rPr lang="ru-RU" sz="2000" dirty="0"/>
            </a:br>
            <a:endParaRPr lang="bg-B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CA143AC-37DB-4FB8-B25D-8A975F1C8CB1}"/>
              </a:ext>
            </a:extLst>
          </p:cNvPr>
          <p:cNvSpPr txBox="1"/>
          <p:nvPr/>
        </p:nvSpPr>
        <p:spPr>
          <a:xfrm>
            <a:off x="571500" y="2857500"/>
            <a:ext cx="842962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</a:rPr>
              <a:t>2. В кой абзац на текста се </a:t>
            </a:r>
            <a:r>
              <a:rPr lang="ru-RU" sz="2000" b="1" dirty="0" err="1">
                <a:solidFill>
                  <a:srgbClr val="FF0000"/>
                </a:solidFill>
              </a:rPr>
              <a:t>дава</a:t>
            </a:r>
            <a:r>
              <a:rPr lang="ru-RU" sz="2000" b="1" dirty="0">
                <a:solidFill>
                  <a:srgbClr val="FF0000"/>
                </a:solidFill>
              </a:rPr>
              <a:t> информация за </a:t>
            </a:r>
            <a:r>
              <a:rPr lang="ru-RU" sz="2000" b="1" dirty="0" err="1">
                <a:solidFill>
                  <a:srgbClr val="FF0000"/>
                </a:solidFill>
              </a:rPr>
              <a:t>продължителността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изработване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килими</a:t>
            </a:r>
            <a:r>
              <a:rPr lang="ru-RU" sz="20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defRPr/>
            </a:pP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А) в </a:t>
            </a:r>
            <a:r>
              <a:rPr lang="ru-RU" sz="2000" dirty="0" err="1">
                <a:solidFill>
                  <a:schemeClr val="bg1"/>
                </a:solidFill>
              </a:rPr>
              <a:t>първия</a:t>
            </a:r>
            <a:r>
              <a:rPr lang="ru-RU" sz="2000" dirty="0">
                <a:solidFill>
                  <a:schemeClr val="bg1"/>
                </a:solidFill>
              </a:rPr>
              <a:t> абзац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Б) </a:t>
            </a:r>
            <a:r>
              <a:rPr lang="ru-RU" sz="2000" dirty="0" err="1">
                <a:solidFill>
                  <a:schemeClr val="bg1"/>
                </a:solidFill>
              </a:rPr>
              <a:t>във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втория</a:t>
            </a:r>
            <a:r>
              <a:rPr lang="ru-RU" sz="2000" dirty="0">
                <a:solidFill>
                  <a:schemeClr val="bg1"/>
                </a:solidFill>
              </a:rPr>
              <a:t> абзац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В) в </a:t>
            </a:r>
            <a:r>
              <a:rPr lang="ru-RU" sz="2000" dirty="0" err="1">
                <a:solidFill>
                  <a:schemeClr val="bg1"/>
                </a:solidFill>
              </a:rPr>
              <a:t>третия</a:t>
            </a:r>
            <a:r>
              <a:rPr lang="ru-RU" sz="2000" dirty="0">
                <a:solidFill>
                  <a:schemeClr val="bg1"/>
                </a:solidFill>
              </a:rPr>
              <a:t> абзац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Г) в </a:t>
            </a:r>
            <a:r>
              <a:rPr lang="ru-RU" sz="2000" dirty="0" err="1">
                <a:solidFill>
                  <a:schemeClr val="bg1"/>
                </a:solidFill>
              </a:rPr>
              <a:t>четвъртия</a:t>
            </a:r>
            <a:r>
              <a:rPr lang="ru-RU" sz="2000" dirty="0">
                <a:solidFill>
                  <a:schemeClr val="bg1"/>
                </a:solidFill>
              </a:rPr>
              <a:t> абзац </a:t>
            </a:r>
            <a:br>
              <a:rPr lang="ru-RU" sz="2000" dirty="0">
                <a:solidFill>
                  <a:schemeClr val="bg1"/>
                </a:solidFill>
              </a:rPr>
            </a:br>
            <a:endParaRPr lang="bg-BG" sz="20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6EE73B6F-4B73-4B80-B482-8BA1201B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5977B9A-8533-42B2-97DA-3CB0C3851F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8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60D67C50-9AB1-44D4-BD92-3F55AE5E65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EC76AD0C-90DD-4D18-A7AD-07C023F11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D5E87034-F775-4773-85E0-F133A856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891" name="AutoShape 3">
            <a:extLst>
              <a:ext uri="{FF2B5EF4-FFF2-40B4-BE49-F238E27FC236}">
                <a16:creationId xmlns:a16="http://schemas.microsoft.com/office/drawing/2014/main" id="{C2DFB9F2-E3F0-42B6-9D19-9139FD72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5753C986-CF8B-462A-ABCC-676DC78D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AAB01E5C-D2F0-4107-B072-ED05BDC85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96F8B721-7B72-4A37-B8A0-03CA4E0D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F3BAE50C-27CB-4B42-8649-65EC0AD1F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600" b="1">
                <a:solidFill>
                  <a:srgbClr val="FF0000"/>
                </a:solidFill>
              </a:rPr>
              <a:t>В кое изречение е допусната пунктуационна грешка?</a:t>
            </a:r>
            <a:br>
              <a:rPr lang="bg-BG" altLang="bg-BG" sz="5400"/>
            </a:br>
            <a:endParaRPr lang="en-US" altLang="bg-BG" sz="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DE5F6A55-77FE-42A5-A652-CBFC6F44A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714625"/>
            <a:ext cx="8143875" cy="4143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Химнът на Кирил и Методий е създаден от Ст. Михайловски и Панайот </a:t>
            </a:r>
            <a:r>
              <a:rPr lang="bg-BG" sz="2400" dirty="0" err="1">
                <a:solidFill>
                  <a:schemeClr val="accent3"/>
                </a:solidFill>
              </a:rPr>
              <a:t>Пипков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bg-BG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Б </a:t>
            </a:r>
            <a:r>
              <a:rPr lang="bg-BG" sz="2400" dirty="0">
                <a:solidFill>
                  <a:schemeClr val="accent3"/>
                </a:solidFill>
              </a:rPr>
              <a:t>Учениците го разучават в час и го запява.</a:t>
            </a:r>
            <a:endParaRPr lang="bg-BG" sz="24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2400" dirty="0">
                <a:solidFill>
                  <a:schemeClr val="accent3"/>
                </a:solidFill>
              </a:rPr>
              <a:t>Учителят взема тебешира и гъбата и пише на дъската.</a:t>
            </a:r>
            <a:endParaRPr lang="bg-BG" sz="24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Г </a:t>
            </a:r>
            <a:r>
              <a:rPr lang="bg-BG" sz="2400" dirty="0">
                <a:solidFill>
                  <a:schemeClr val="accent3"/>
                </a:solidFill>
              </a:rPr>
              <a:t>На писателя ли или на композитора е портретът?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1F54E9F3-ABF5-4A82-B72C-FD150504C9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36461219-1616-4924-A844-2FFA92F570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23C5A014-024C-4615-B93C-E0FD7D68A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E62A54ED-EF24-4127-8CCC-40B70BF49B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D17A28FA-2DED-4E84-B5DB-ECB42FBE4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2" name="Line 14">
            <a:extLst>
              <a:ext uri="{FF2B5EF4-FFF2-40B4-BE49-F238E27FC236}">
                <a16:creationId xmlns:a16="http://schemas.microsoft.com/office/drawing/2014/main" id="{5F414E52-DD1A-418B-8AFF-BF86DFACC9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3" name="Line 15">
            <a:extLst>
              <a:ext uri="{FF2B5EF4-FFF2-40B4-BE49-F238E27FC236}">
                <a16:creationId xmlns:a16="http://schemas.microsoft.com/office/drawing/2014/main" id="{4E2E8D2E-3541-41A3-A2F0-293A20B23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A86F9867-A6A7-45AE-9F0F-7C39D5AE37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5DAB8A4E-77DF-4B18-A5B1-054A3E500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6" name="Line 18">
            <a:extLst>
              <a:ext uri="{FF2B5EF4-FFF2-40B4-BE49-F238E27FC236}">
                <a16:creationId xmlns:a16="http://schemas.microsoft.com/office/drawing/2014/main" id="{6B76CF7A-2592-44B4-9B33-45C917D5A2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7907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AA12290-C595-45D0-9C75-78A6FCCE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908" name="AutoShape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F7C3AB9-DEC2-4CE2-8BA9-4499B275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5C2C654E-EE20-4C41-BF0A-7A587052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B001EDB-5939-4813-AB24-16418B6AD1E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6D3F5203-350D-4DA4-BB61-0268AF7DA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2EC3FCEF-0A84-4E44-A804-4202B4632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9942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0776EE-7318-47AB-BE38-67D809F3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39943" name="Picture 16" descr="ag00317_">
            <a:extLst>
              <a:ext uri="{FF2B5EF4-FFF2-40B4-BE49-F238E27FC236}">
                <a16:creationId xmlns:a16="http://schemas.microsoft.com/office/drawing/2014/main" id="{2815899E-DCFE-45D0-AFE0-8B59648A7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6">
            <a:extLst>
              <a:ext uri="{FF2B5EF4-FFF2-40B4-BE49-F238E27FC236}">
                <a16:creationId xmlns:a16="http://schemas.microsoft.com/office/drawing/2014/main" id="{A04D57D9-381C-434F-B02C-EC0E6A59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0963" name="AutoShape 2">
            <a:extLst>
              <a:ext uri="{FF2B5EF4-FFF2-40B4-BE49-F238E27FC236}">
                <a16:creationId xmlns:a16="http://schemas.microsoft.com/office/drawing/2014/main" id="{858DBD85-B790-4DB5-B8BC-B00377333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0964" name="AutoShape 3">
            <a:extLst>
              <a:ext uri="{FF2B5EF4-FFF2-40B4-BE49-F238E27FC236}">
                <a16:creationId xmlns:a16="http://schemas.microsoft.com/office/drawing/2014/main" id="{82A9E289-219F-4098-8D17-861C875E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0965" name="AutoShape 4">
            <a:extLst>
              <a:ext uri="{FF2B5EF4-FFF2-40B4-BE49-F238E27FC236}">
                <a16:creationId xmlns:a16="http://schemas.microsoft.com/office/drawing/2014/main" id="{C68B27B3-619D-4328-A20F-6CF27AD81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340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0966" name="AutoShape 5">
            <a:extLst>
              <a:ext uri="{FF2B5EF4-FFF2-40B4-BE49-F238E27FC236}">
                <a16:creationId xmlns:a16="http://schemas.microsoft.com/office/drawing/2014/main" id="{89969CA2-4F47-47B2-BAFC-3462D8D79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DF09254B-F51D-4A16-8D2C-8A5A19778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600" b="1">
                <a:solidFill>
                  <a:srgbClr val="FF0000"/>
                </a:solidFill>
              </a:rPr>
              <a:t>В кое изречение е допусната пунктуационна грешка?</a:t>
            </a:r>
            <a:br>
              <a:rPr lang="bg-BG" altLang="bg-BG" sz="8000"/>
            </a:br>
            <a:endParaRPr lang="en-US" altLang="bg-BG" sz="5400">
              <a:latin typeface="Arial" panose="020B0604020202020204" pitchFamily="34" charset="0"/>
            </a:endParaRP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5C183861-0F52-47EE-BF3E-02311B3FE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643188"/>
            <a:ext cx="7858125" cy="39862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44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2400" dirty="0">
                <a:solidFill>
                  <a:schemeClr val="accent3"/>
                </a:solidFill>
              </a:rPr>
              <a:t>Химнът на Кирил и Методий е създаден от Ст. Михайловски и Панайот </a:t>
            </a:r>
            <a:r>
              <a:rPr lang="bg-BG" sz="2400" dirty="0" err="1">
                <a:solidFill>
                  <a:schemeClr val="accent3"/>
                </a:solidFill>
              </a:rPr>
              <a:t>Пипков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bg-BG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Б </a:t>
            </a:r>
            <a:r>
              <a:rPr lang="bg-BG" sz="2400" dirty="0">
                <a:solidFill>
                  <a:schemeClr val="accent3"/>
                </a:solidFill>
              </a:rPr>
              <a:t>Учениците го разучават в час и го запява.</a:t>
            </a:r>
            <a:endParaRPr lang="bg-BG" sz="24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2400" dirty="0">
                <a:solidFill>
                  <a:schemeClr val="accent3"/>
                </a:solidFill>
              </a:rPr>
              <a:t>Учителят взема тебешира и гъбата и пише на дъската.</a:t>
            </a:r>
            <a:endParaRPr lang="bg-BG" sz="24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Г </a:t>
            </a:r>
            <a:r>
              <a:rPr lang="bg-BG" sz="2400" dirty="0">
                <a:solidFill>
                  <a:schemeClr val="accent3"/>
                </a:solidFill>
              </a:rPr>
              <a:t>На писателя ли или на композитора е портретът?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57070A53-8590-4774-AD09-00D2D0F3A9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1E376BAE-845B-433D-9207-6272D89033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128AEDC7-D604-48DE-9C12-625ABE1BEB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11B2359A-7F85-463C-A9BC-6591744B35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B219D1C7-C340-436B-89B5-E97E9C9A9E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FAB48784-0EBE-4CCD-9773-446382DF0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005AEFC4-975F-4CEB-9BAA-E6C0D304EB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9023F317-F05F-485A-84AE-08B4823DC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7" name="Line 17">
            <a:extLst>
              <a:ext uri="{FF2B5EF4-FFF2-40B4-BE49-F238E27FC236}">
                <a16:creationId xmlns:a16="http://schemas.microsoft.com/office/drawing/2014/main" id="{DE510C5C-1485-4120-8B14-F39432A857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0978" name="Line 18">
            <a:extLst>
              <a:ext uri="{FF2B5EF4-FFF2-40B4-BE49-F238E27FC236}">
                <a16:creationId xmlns:a16="http://schemas.microsoft.com/office/drawing/2014/main" id="{537CD0AE-CBC5-4623-A2AE-F0AFB89B37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extLst>
              <a:ext uri="{FF2B5EF4-FFF2-40B4-BE49-F238E27FC236}">
                <a16:creationId xmlns:a16="http://schemas.microsoft.com/office/drawing/2014/main" id="{AA51873C-C64A-46B5-8704-F6C5747E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54C4893-3EBA-4E71-9A51-B36E7A4037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EDF459B6-54A3-434F-99DE-D731BF0DB5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2553CF0E-A31A-4EF0-B6F5-C4C264EDAD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01DBE3C2-50F9-4B25-9598-7013D86E1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9047D47-A3E4-4DD5-AB78-F20649C182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bg-BG" sz="800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9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9FF52A0B-7188-4F5D-9C5A-31F85DF8B8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AE1CE4C-CA87-43EC-82EE-9690F9C8E7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256A8519-400C-4838-BCE9-D4DE0972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7107" name="AutoShape 3">
            <a:extLst>
              <a:ext uri="{FF2B5EF4-FFF2-40B4-BE49-F238E27FC236}">
                <a16:creationId xmlns:a16="http://schemas.microsoft.com/office/drawing/2014/main" id="{96FB4B89-18B0-4873-835D-8FB7C877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5DC818AD-404D-4FEA-8F04-613DDC23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12AA7E3A-73F8-430A-B388-C8166CDE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0371F340-5423-4D9E-9D55-CCC42947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1EF87A06-A204-4771-817C-22754E2B8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В кое изречение има еднородни части?</a:t>
            </a:r>
            <a:br>
              <a:rPr lang="bg-BG" altLang="bg-BG" sz="3200">
                <a:solidFill>
                  <a:srgbClr val="FF0000"/>
                </a:solidFill>
              </a:rPr>
            </a:b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54C2D43A-F2A7-48F9-9230-9C279E95A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857500"/>
            <a:ext cx="8072437" cy="40005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bg-BG" sz="4800" b="1" baseline="10000" dirty="0">
                <a:solidFill>
                  <a:srgbClr val="FF9900"/>
                </a:solidFill>
                <a:latin typeface="+mj-lt"/>
              </a:rPr>
              <a:t>A</a:t>
            </a:r>
            <a:r>
              <a:rPr lang="bg-BG" altLang="bg-BG" sz="2400" dirty="0">
                <a:solidFill>
                  <a:schemeClr val="accent3"/>
                </a:solidFill>
              </a:rPr>
              <a:t>Текстът на химна </a:t>
            </a:r>
            <a:r>
              <a:rPr lang="bg-BG" sz="2400" dirty="0">
                <a:solidFill>
                  <a:schemeClr val="accent3"/>
                </a:solidFill>
              </a:rPr>
              <a:t> е създаден от Ст. Михайловски.</a:t>
            </a: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36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80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  <a:latin typeface="+mj-lt"/>
              </a:rPr>
              <a:t>Учениците го разучават в час и го запява.</a:t>
            </a:r>
            <a:endParaRPr lang="bg-BG" sz="2400" b="1" baseline="10000" dirty="0">
              <a:solidFill>
                <a:srgbClr val="FF99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rgbClr val="FF99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3600" b="1" baseline="10000" dirty="0">
                <a:solidFill>
                  <a:srgbClr val="FF9900"/>
                </a:solidFill>
                <a:latin typeface="+mj-lt"/>
              </a:rPr>
              <a:t>В </a:t>
            </a:r>
            <a:r>
              <a:rPr lang="bg-BG" sz="2400" dirty="0">
                <a:solidFill>
                  <a:schemeClr val="accent3"/>
                </a:solidFill>
                <a:latin typeface="+mj-lt"/>
              </a:rPr>
              <a:t>Учителят взема тебешира и пише на дъската.</a:t>
            </a:r>
            <a:endParaRPr lang="bg-BG" sz="2400" b="1" baseline="10000" dirty="0">
              <a:solidFill>
                <a:srgbClr val="FF99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rgbClr val="FF99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3600" b="1" baseline="10000" dirty="0">
                <a:solidFill>
                  <a:srgbClr val="FF9900"/>
                </a:solidFill>
                <a:latin typeface="+mj-lt"/>
              </a:rPr>
              <a:t>Г </a:t>
            </a:r>
            <a:r>
              <a:rPr lang="bg-BG" sz="2400" dirty="0">
                <a:solidFill>
                  <a:schemeClr val="accent3"/>
                </a:solidFill>
                <a:latin typeface="+mj-lt"/>
              </a:rPr>
              <a:t>На писателя ли, или на композитора е портретът?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51633A68-525E-423A-8DE8-E13452D43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15299AA8-C595-4D2E-94C4-40925F4F9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4A99E4A4-81FF-4E20-8D48-D0793034B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19C4C64B-1867-4781-B1D0-F745004CC5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17" name="Line 13">
            <a:extLst>
              <a:ext uri="{FF2B5EF4-FFF2-40B4-BE49-F238E27FC236}">
                <a16:creationId xmlns:a16="http://schemas.microsoft.com/office/drawing/2014/main" id="{AFE13355-6B2A-4C55-886E-AA33FA0F36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18" name="Line 14">
            <a:extLst>
              <a:ext uri="{FF2B5EF4-FFF2-40B4-BE49-F238E27FC236}">
                <a16:creationId xmlns:a16="http://schemas.microsoft.com/office/drawing/2014/main" id="{EC08B35D-F480-4C7F-9180-7120D2F92C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19" name="Line 15">
            <a:extLst>
              <a:ext uri="{FF2B5EF4-FFF2-40B4-BE49-F238E27FC236}">
                <a16:creationId xmlns:a16="http://schemas.microsoft.com/office/drawing/2014/main" id="{0918F8C2-49F7-4F36-8990-B7DA60358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71857263-85FF-4861-B0AF-D8D68C9D37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21" name="Line 17">
            <a:extLst>
              <a:ext uri="{FF2B5EF4-FFF2-40B4-BE49-F238E27FC236}">
                <a16:creationId xmlns:a16="http://schemas.microsoft.com/office/drawing/2014/main" id="{4CAFACD6-75AA-48E0-B469-746DA4488C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22" name="Line 18">
            <a:extLst>
              <a:ext uri="{FF2B5EF4-FFF2-40B4-BE49-F238E27FC236}">
                <a16:creationId xmlns:a16="http://schemas.microsoft.com/office/drawing/2014/main" id="{5CFB0C03-68FD-4BD4-92B9-55241E2C7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712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8D3ED6-3393-40AD-9501-64AA827A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7124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F4BA7C-AA43-4D9B-9D2C-17EBDBEA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80DE911D-9CB4-4339-AA2D-5DFC9BAC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6EA3512-B1CC-44CE-AF01-CACC4592355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8408547C-60F8-4E5D-A068-1CDA7D8301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F7A8FBF8-FB56-455F-A1D0-455B8ADCB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49158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229963C-9ECD-451E-BC1D-C93EFD16D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49159" name="Picture 16" descr="ag00317_">
            <a:extLst>
              <a:ext uri="{FF2B5EF4-FFF2-40B4-BE49-F238E27FC236}">
                <a16:creationId xmlns:a16="http://schemas.microsoft.com/office/drawing/2014/main" id="{13E01188-940B-4623-A506-CA65384A7E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extLst>
              <a:ext uri="{FF2B5EF4-FFF2-40B4-BE49-F238E27FC236}">
                <a16:creationId xmlns:a16="http://schemas.microsoft.com/office/drawing/2014/main" id="{036F9F38-3446-423F-90BB-B10367D5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0179" name="AutoShape 3">
            <a:extLst>
              <a:ext uri="{FF2B5EF4-FFF2-40B4-BE49-F238E27FC236}">
                <a16:creationId xmlns:a16="http://schemas.microsoft.com/office/drawing/2014/main" id="{6C1D1A79-8F63-4417-9C39-BA8DAAA8E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0180" name="AutoShape 4">
            <a:extLst>
              <a:ext uri="{FF2B5EF4-FFF2-40B4-BE49-F238E27FC236}">
                <a16:creationId xmlns:a16="http://schemas.microsoft.com/office/drawing/2014/main" id="{34F43668-5A35-4706-9982-8AB3A03B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0181" name="AutoShape 5">
            <a:extLst>
              <a:ext uri="{FF2B5EF4-FFF2-40B4-BE49-F238E27FC236}">
                <a16:creationId xmlns:a16="http://schemas.microsoft.com/office/drawing/2014/main" id="{9EFFED54-3C65-4611-84FA-87F36902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09BAA891-82CA-4D98-9F4B-16B9EA6A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7ED2CD8-1FCE-48BC-BD78-1CD47E229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600" b="1">
                <a:solidFill>
                  <a:srgbClr val="FF0000"/>
                </a:solidFill>
              </a:rPr>
              <a:t>В кое изречение има еднородни части? </a:t>
            </a:r>
            <a:br>
              <a:rPr lang="bg-BG" altLang="bg-BG" sz="5400">
                <a:solidFill>
                  <a:srgbClr val="FF0000"/>
                </a:solidFill>
              </a:rPr>
            </a:br>
            <a:endParaRPr lang="en-US" altLang="bg-BG" sz="5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F2C5E6C6-D838-439A-9774-D9A16B6ED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571750"/>
            <a:ext cx="8001000" cy="40576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bg-BG" sz="44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altLang="bg-BG" sz="2400" dirty="0">
                <a:solidFill>
                  <a:schemeClr val="accent3"/>
                </a:solidFill>
              </a:rPr>
              <a:t>Текстът на химна </a:t>
            </a:r>
            <a:r>
              <a:rPr lang="bg-BG" sz="2400" dirty="0">
                <a:solidFill>
                  <a:schemeClr val="accent3"/>
                </a:solidFill>
              </a:rPr>
              <a:t> е създаден от Ст. Михайловски.</a:t>
            </a: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3600" b="1" baseline="10000" dirty="0">
                <a:solidFill>
                  <a:srgbClr val="FF9900"/>
                </a:solidFill>
              </a:rPr>
              <a:t>Б </a:t>
            </a:r>
            <a:r>
              <a:rPr lang="bg-BG" sz="2400" dirty="0">
                <a:solidFill>
                  <a:schemeClr val="accent3"/>
                </a:solidFill>
              </a:rPr>
              <a:t>Учениците го разучават в час и го запява.</a:t>
            </a: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3600" b="1" baseline="10000" dirty="0">
                <a:solidFill>
                  <a:srgbClr val="FF9900"/>
                </a:solidFill>
              </a:rPr>
              <a:t>В </a:t>
            </a:r>
            <a:r>
              <a:rPr lang="bg-BG" sz="2400" dirty="0">
                <a:solidFill>
                  <a:schemeClr val="accent3"/>
                </a:solidFill>
              </a:rPr>
              <a:t>Учителят взема тебешира и пише на дъската.</a:t>
            </a: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rgbClr val="FF9900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3600" b="1" baseline="10000" dirty="0">
                <a:solidFill>
                  <a:srgbClr val="FF9900"/>
                </a:solidFill>
              </a:rPr>
              <a:t>Г</a:t>
            </a:r>
            <a:r>
              <a:rPr lang="bg-BG" sz="2400" b="1" baseline="10000" dirty="0">
                <a:solidFill>
                  <a:srgbClr val="FF9900"/>
                </a:solidFill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На писателя ли, или на композитора е портретът?</a:t>
            </a:r>
            <a:endParaRPr lang="en-US" sz="2400" dirty="0">
              <a:solidFill>
                <a:schemeClr val="bg1"/>
              </a:solidFill>
            </a:endParaRPr>
          </a:p>
          <a:p>
            <a:pPr marL="252000" eaLnBrk="1" hangingPunct="1">
              <a:spcBef>
                <a:spcPts val="1200"/>
              </a:spcBef>
              <a:buFontTx/>
              <a:buNone/>
              <a:defRPr/>
            </a:pPr>
            <a:endParaRPr lang="en-US" altLang="bg-BG" sz="9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altLang="bg-BG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B9092E76-0ED0-43B1-AE93-D01F017970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C5674DF5-16FB-4639-BF25-773D7DC2AE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295C5D12-C071-42C5-8E18-EAA77B5BB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0F5E09B5-D58D-455D-B087-832E154B8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5914BD1F-46DB-48FE-ABE5-FCDB4F2FD7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10883DE0-C8C8-457E-829D-D52652D55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DFF96ECD-B30C-4E6F-AB9F-B99EAC1D8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92" name="Line 16">
            <a:extLst>
              <a:ext uri="{FF2B5EF4-FFF2-40B4-BE49-F238E27FC236}">
                <a16:creationId xmlns:a16="http://schemas.microsoft.com/office/drawing/2014/main" id="{1E5706CF-C24C-4662-86B2-BB2329E4A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id="{3DB1FDEE-92C3-494F-BAD8-6842DE1629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0194" name="Line 18">
            <a:extLst>
              <a:ext uri="{FF2B5EF4-FFF2-40B4-BE49-F238E27FC236}">
                <a16:creationId xmlns:a16="http://schemas.microsoft.com/office/drawing/2014/main" id="{B4262BCE-06C8-4165-839E-EE32BFF9D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A37F57A8-DE28-48FE-A625-6849EDAAC008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0888" y="722313"/>
            <a:ext cx="7851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6000" b="1">
                <a:solidFill>
                  <a:srgbClr val="FF0000"/>
                </a:solidFill>
              </a:rPr>
              <a:t>Поздравления!</a:t>
            </a:r>
            <a:endParaRPr lang="en-US" altLang="bg-BG" sz="6000" b="1">
              <a:solidFill>
                <a:srgbClr val="FF0000"/>
              </a:solidFill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9D88BE7-030C-4EF0-A980-ABEE59D9099F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2475" y="2927350"/>
            <a:ext cx="7851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g-BG" sz="6600" b="1">
                <a:solidFill>
                  <a:srgbClr val="FFCC00"/>
                </a:solidFill>
                <a:latin typeface="Arial" charset="0"/>
                <a:cs typeface="+mn-cs"/>
              </a:rPr>
              <a:t>Вие преминахте</a:t>
            </a:r>
            <a:endParaRPr lang="en-US" sz="6600" b="1">
              <a:solidFill>
                <a:srgbClr val="FFCC00"/>
              </a:solidFill>
              <a:latin typeface="Times New Roman" charset="0"/>
              <a:cs typeface="+mn-cs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F769688A-670B-4064-8740-CBD534D9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3954463"/>
            <a:ext cx="60388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6600" b="1">
                <a:solidFill>
                  <a:srgbClr val="FFCC00"/>
                </a:solidFill>
                <a:latin typeface="Arial" charset="0"/>
                <a:cs typeface="+mn-cs"/>
              </a:rPr>
              <a:t>първия етап</a:t>
            </a:r>
            <a:endParaRPr lang="en-US" sz="6600" b="1">
              <a:solidFill>
                <a:srgbClr val="FFCC00"/>
              </a:solidFill>
              <a:latin typeface="Arial" charset="0"/>
              <a:cs typeface="+mn-cs"/>
            </a:endParaRP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8B658923-908A-4460-BFAC-A8EC00F0A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5035550"/>
            <a:ext cx="406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6600" b="1">
                <a:solidFill>
                  <a:srgbClr val="FFCC00"/>
                </a:solidFill>
                <a:latin typeface="Arial" charset="0"/>
                <a:cs typeface="+mn-cs"/>
              </a:rPr>
              <a:t>от играта</a:t>
            </a:r>
            <a:endParaRPr lang="en-US" sz="6600" b="1">
              <a:solidFill>
                <a:srgbClr val="FFCC00"/>
              </a:solidFill>
              <a:latin typeface="Arial" charset="0"/>
              <a:cs typeface="+mn-cs"/>
            </a:endParaRP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49B7757C-E0AD-4CD4-89AE-87847E0CA273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00088" y="1392238"/>
            <a:ext cx="7851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6000" b="1">
                <a:solidFill>
                  <a:schemeClr val="accent2"/>
                </a:solidFill>
              </a:rPr>
              <a:t>Поздравления!</a:t>
            </a:r>
            <a:endParaRPr lang="en-US" altLang="bg-BG" sz="6000" b="1">
              <a:solidFill>
                <a:schemeClr val="accent2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E64EC26D-7754-4F6A-AA9B-EED9A62B9B36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03263" y="2081213"/>
            <a:ext cx="7999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6000" b="1">
                <a:solidFill>
                  <a:srgbClr val="FFCC00"/>
                </a:solidFill>
              </a:rPr>
              <a:t>Поздравления!</a:t>
            </a:r>
            <a:endParaRPr lang="en-US" altLang="bg-BG" sz="60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75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75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975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  <p:bldP spid="36869" grpId="0" autoUpdateAnimBg="0"/>
      <p:bldP spid="36870" grpId="0" autoUpdateAnimBg="0"/>
      <p:bldP spid="36871" grpId="0" autoUpdateAnimBg="0"/>
      <p:bldP spid="368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953C067-07B7-40CE-A27C-00E8F683668E}"/>
              </a:ext>
            </a:extLst>
          </p:cNvPr>
          <p:cNvSpPr txBox="1"/>
          <p:nvPr/>
        </p:nvSpPr>
        <p:spPr>
          <a:xfrm>
            <a:off x="323528" y="332656"/>
            <a:ext cx="78898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</a:rPr>
              <a:t>3. Кое </a:t>
            </a:r>
            <a:r>
              <a:rPr lang="ru-RU" sz="2000" b="1" dirty="0" err="1">
                <a:solidFill>
                  <a:srgbClr val="FF0000"/>
                </a:solidFill>
              </a:rPr>
              <a:t>твърдение</a:t>
            </a:r>
            <a:r>
              <a:rPr lang="ru-RU" sz="2000" b="1" dirty="0">
                <a:solidFill>
                  <a:srgbClr val="FF0000"/>
                </a:solidFill>
              </a:rPr>
              <a:t> НЕ се </a:t>
            </a:r>
            <a:r>
              <a:rPr lang="ru-RU" sz="2000" b="1" dirty="0" err="1">
                <a:solidFill>
                  <a:srgbClr val="FF0000"/>
                </a:solidFill>
              </a:rPr>
              <a:t>отнася</a:t>
            </a:r>
            <a:r>
              <a:rPr lang="ru-RU" sz="2000" b="1" dirty="0">
                <a:solidFill>
                  <a:srgbClr val="FF0000"/>
                </a:solidFill>
              </a:rPr>
              <a:t> за </a:t>
            </a:r>
            <a:r>
              <a:rPr lang="ru-RU" sz="2000" b="1" dirty="0" err="1">
                <a:solidFill>
                  <a:srgbClr val="FF0000"/>
                </a:solidFill>
              </a:rPr>
              <a:t>предназначението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килимите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според</a:t>
            </a:r>
            <a:r>
              <a:rPr lang="ru-RU" sz="2000" b="1" dirty="0">
                <a:solidFill>
                  <a:srgbClr val="FF0000"/>
                </a:solidFill>
              </a:rPr>
              <a:t> текста?</a:t>
            </a:r>
          </a:p>
          <a:p>
            <a:pPr eaLnBrk="1" hangingPunct="1">
              <a:defRPr/>
            </a:pP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А) </a:t>
            </a:r>
            <a:r>
              <a:rPr lang="ru-RU" sz="2000" dirty="0" err="1">
                <a:solidFill>
                  <a:schemeClr val="bg1"/>
                </a:solidFill>
              </a:rPr>
              <a:t>Използвани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украса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българския</a:t>
            </a:r>
            <a:r>
              <a:rPr lang="ru-RU" sz="2000" dirty="0">
                <a:solidFill>
                  <a:schemeClr val="bg1"/>
                </a:solidFill>
              </a:rPr>
              <a:t> дом.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Б) </a:t>
            </a:r>
            <a:r>
              <a:rPr lang="ru-RU" sz="2000" dirty="0" err="1">
                <a:solidFill>
                  <a:schemeClr val="bg1"/>
                </a:solidFill>
              </a:rPr>
              <a:t>Използвани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застилане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гостни</a:t>
            </a:r>
            <a:r>
              <a:rPr lang="ru-RU" sz="2000" dirty="0">
                <a:solidFill>
                  <a:schemeClr val="bg1"/>
                </a:solidFill>
              </a:rPr>
              <a:t> стаи.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В) </a:t>
            </a:r>
            <a:r>
              <a:rPr lang="ru-RU" sz="2000" dirty="0" err="1">
                <a:solidFill>
                  <a:schemeClr val="bg1"/>
                </a:solidFill>
              </a:rPr>
              <a:t>Подарявани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</a:t>
            </a:r>
            <a:r>
              <a:rPr lang="ru-RU" sz="2000" dirty="0">
                <a:solidFill>
                  <a:schemeClr val="bg1"/>
                </a:solidFill>
              </a:rPr>
              <a:t> на гости при </a:t>
            </a:r>
            <a:r>
              <a:rPr lang="ru-RU" sz="2000" dirty="0" err="1">
                <a:solidFill>
                  <a:schemeClr val="bg1"/>
                </a:solidFill>
              </a:rPr>
              <a:t>семейни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тържества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Г) </a:t>
            </a:r>
            <a:r>
              <a:rPr lang="ru-RU" sz="2000" dirty="0" err="1">
                <a:solidFill>
                  <a:schemeClr val="bg1"/>
                </a:solidFill>
              </a:rPr>
              <a:t>Приемани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носител</a:t>
            </a:r>
            <a:r>
              <a:rPr lang="ru-RU" sz="2000" dirty="0">
                <a:solidFill>
                  <a:schemeClr val="bg1"/>
                </a:solidFill>
              </a:rPr>
              <a:t> на благополучие в дома. </a:t>
            </a:r>
            <a:endParaRPr lang="bg-BG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23" name="Текстово поле 2">
            <a:extLst>
              <a:ext uri="{FF2B5EF4-FFF2-40B4-BE49-F238E27FC236}">
                <a16:creationId xmlns:a16="http://schemas.microsoft.com/office/drawing/2014/main" id="{4B6BED29-46B8-4B23-80C7-1F582166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170579"/>
            <a:ext cx="871296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000" b="1" dirty="0">
                <a:solidFill>
                  <a:srgbClr val="FF0000"/>
                </a:solidFill>
              </a:rPr>
              <a:t>4. Прочетете изречението и отговорете </a:t>
            </a:r>
            <a:r>
              <a:rPr lang="ru-RU" altLang="bg-BG" sz="2000" b="1" dirty="0" err="1">
                <a:solidFill>
                  <a:srgbClr val="FF0000"/>
                </a:solidFill>
              </a:rPr>
              <a:t>к</a:t>
            </a:r>
            <a:r>
              <a:rPr lang="ru-RU" sz="2000" b="1" dirty="0" err="1">
                <a:solidFill>
                  <a:srgbClr val="FF0000"/>
                </a:solidFill>
              </a:rPr>
              <a:t>акъв</a:t>
            </a:r>
            <a:r>
              <a:rPr lang="ru-RU" sz="2000" b="1" dirty="0">
                <a:solidFill>
                  <a:srgbClr val="FF0000"/>
                </a:solidFill>
              </a:rPr>
              <a:t> е </a:t>
            </a:r>
            <a:r>
              <a:rPr lang="ru-RU" sz="2000" b="1" dirty="0" err="1">
                <a:solidFill>
                  <a:srgbClr val="FF0000"/>
                </a:solidFill>
              </a:rPr>
              <a:t>видът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местоимението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употребено</a:t>
            </a:r>
            <a:r>
              <a:rPr lang="ru-RU" sz="2000" b="1" dirty="0">
                <a:solidFill>
                  <a:srgbClr val="FF0000"/>
                </a:solidFill>
              </a:rPr>
              <a:t> в него?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sz="2000" i="1" dirty="0" err="1">
                <a:solidFill>
                  <a:schemeClr val="bg1"/>
                </a:solidFill>
              </a:rPr>
              <a:t>Символиката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закодирана</a:t>
            </a:r>
            <a:r>
              <a:rPr lang="ru-RU" sz="2000" i="1" dirty="0">
                <a:solidFill>
                  <a:schemeClr val="bg1"/>
                </a:solidFill>
              </a:rPr>
              <a:t> в </a:t>
            </a:r>
            <a:r>
              <a:rPr lang="ru-RU" sz="2000" i="1" dirty="0" err="1">
                <a:solidFill>
                  <a:schemeClr val="bg1"/>
                </a:solidFill>
              </a:rPr>
              <a:t>чипровските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килими</a:t>
            </a:r>
            <a:r>
              <a:rPr lang="ru-RU" sz="2000" i="1" dirty="0">
                <a:solidFill>
                  <a:schemeClr val="bg1"/>
                </a:solidFill>
              </a:rPr>
              <a:t>, е </a:t>
            </a:r>
            <a:r>
              <a:rPr lang="ru-RU" sz="2000" i="1" dirty="0" err="1">
                <a:solidFill>
                  <a:schemeClr val="bg1"/>
                </a:solidFill>
              </a:rPr>
              <a:t>древна</a:t>
            </a:r>
            <a:r>
              <a:rPr lang="ru-RU" sz="2000" i="1" dirty="0">
                <a:solidFill>
                  <a:schemeClr val="bg1"/>
                </a:solidFill>
              </a:rPr>
              <a:t> и вероятно в </a:t>
            </a:r>
            <a:r>
              <a:rPr lang="ru-RU" sz="2000" i="1" dirty="0" err="1">
                <a:solidFill>
                  <a:schemeClr val="bg1"/>
                </a:solidFill>
              </a:rPr>
              <a:t>корените</a:t>
            </a:r>
            <a:r>
              <a:rPr lang="ru-RU" sz="2000" i="1" dirty="0">
                <a:solidFill>
                  <a:schemeClr val="bg1"/>
                </a:solidFill>
              </a:rPr>
              <a:t> ѝ се </a:t>
            </a:r>
            <a:r>
              <a:rPr lang="ru-RU" sz="2000" i="1" dirty="0" err="1">
                <a:solidFill>
                  <a:schemeClr val="bg1"/>
                </a:solidFill>
              </a:rPr>
              <a:t>крият</a:t>
            </a:r>
            <a:r>
              <a:rPr lang="ru-RU" sz="2000" i="1" dirty="0">
                <a:solidFill>
                  <a:schemeClr val="bg1"/>
                </a:solidFill>
              </a:rPr>
              <a:t> много магически и </a:t>
            </a:r>
            <a:r>
              <a:rPr lang="ru-RU" sz="2000" i="1" dirty="0" err="1">
                <a:solidFill>
                  <a:schemeClr val="bg1"/>
                </a:solidFill>
              </a:rPr>
              <a:t>религиозни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знаци</a:t>
            </a:r>
            <a:r>
              <a:rPr lang="ru-RU" sz="2000" i="1" dirty="0">
                <a:solidFill>
                  <a:schemeClr val="bg1"/>
                </a:solidFill>
              </a:rPr>
              <a:t>.</a:t>
            </a:r>
            <a:endParaRPr lang="bg-BG" altLang="bg-BG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А) лично местоимение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Б) </a:t>
            </a:r>
            <a:r>
              <a:rPr lang="ru-RU" sz="2000" dirty="0" err="1">
                <a:solidFill>
                  <a:schemeClr val="bg1"/>
                </a:solidFill>
              </a:rPr>
              <a:t>показателно</a:t>
            </a:r>
            <a:r>
              <a:rPr lang="ru-RU" sz="2000" dirty="0">
                <a:solidFill>
                  <a:schemeClr val="bg1"/>
                </a:solidFill>
              </a:rPr>
              <a:t> местоимение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В) </a:t>
            </a:r>
            <a:r>
              <a:rPr lang="ru-RU" sz="2000" dirty="0" err="1">
                <a:solidFill>
                  <a:schemeClr val="bg1"/>
                </a:solidFill>
              </a:rPr>
              <a:t>притежателно</a:t>
            </a:r>
            <a:r>
              <a:rPr lang="ru-RU" sz="2000" dirty="0">
                <a:solidFill>
                  <a:schemeClr val="bg1"/>
                </a:solidFill>
              </a:rPr>
              <a:t> местоимение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Г) </a:t>
            </a:r>
            <a:r>
              <a:rPr lang="ru-RU" sz="2000" dirty="0" err="1">
                <a:solidFill>
                  <a:schemeClr val="bg1"/>
                </a:solidFill>
              </a:rPr>
              <a:t>неопределително</a:t>
            </a:r>
            <a:r>
              <a:rPr lang="ru-RU" sz="2000" dirty="0">
                <a:solidFill>
                  <a:schemeClr val="bg1"/>
                </a:solidFill>
              </a:rPr>
              <a:t> местоимение </a:t>
            </a:r>
            <a:endParaRPr lang="bg-BG" altLang="bg-BG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2D060C5A-4674-474D-90F2-FF1544F6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6A2D273-ABAE-44DE-B4D8-6F57CD0FC3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Line 4">
            <a:extLst>
              <a:ext uri="{FF2B5EF4-FFF2-40B4-BE49-F238E27FC236}">
                <a16:creationId xmlns:a16="http://schemas.microsoft.com/office/drawing/2014/main" id="{2A9D81FB-31F6-4DCF-8AE3-30D440F53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B6856C74-0565-45CD-BA34-6ACEE3773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194139F9-49C1-404D-913D-1E54BDE4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3EA0E96-C566-4D7D-9AD6-A06F14BE11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</a:t>
            </a:r>
            <a:r>
              <a:rPr lang="en-US" altLang="bg-BG" sz="8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F285A5D3-6649-40BE-9A96-9957EC87F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3260EF73-E143-456F-8334-929CF4AEC5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44ADA9BC-2EC8-496A-9D84-7FCF073C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7347" name="AutoShape 3">
            <a:extLst>
              <a:ext uri="{FF2B5EF4-FFF2-40B4-BE49-F238E27FC236}">
                <a16:creationId xmlns:a16="http://schemas.microsoft.com/office/drawing/2014/main" id="{B92B3022-F69B-4734-A2F6-13B75FB36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9DE37818-C2FD-438D-9E67-6DDFCD65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6E26C37D-7903-40DC-BA5A-F70ECF0D9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68802CED-FEF7-46AE-89EF-81E9D731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C9E41D16-3260-4424-AD3F-A25F43A5D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4800" b="1"/>
              <a:t>. </a:t>
            </a:r>
            <a:r>
              <a:rPr lang="bg-BG" altLang="bg-BG" sz="3200" b="1">
                <a:solidFill>
                  <a:srgbClr val="FF0000"/>
                </a:solidFill>
              </a:rPr>
              <a:t>Кое от посочените фразеологични словосъчетания означава </a:t>
            </a:r>
            <a:r>
              <a:rPr lang="bg-BG" altLang="bg-BG" sz="3200" b="1" i="1">
                <a:solidFill>
                  <a:srgbClr val="FF0000"/>
                </a:solidFill>
              </a:rPr>
              <a:t>сръчност </a:t>
            </a:r>
            <a:r>
              <a:rPr lang="bg-BG" altLang="bg-BG" sz="3200" b="1">
                <a:solidFill>
                  <a:srgbClr val="FF0000"/>
                </a:solidFill>
              </a:rPr>
              <a:t>?</a:t>
            </a:r>
            <a:br>
              <a:rPr lang="bg-BG" altLang="bg-BG" sz="3200">
                <a:solidFill>
                  <a:srgbClr val="FF0000"/>
                </a:solidFill>
              </a:rPr>
            </a:b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F7142899-EB75-46EE-B7B1-91B8AB6FF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4000" dirty="0">
                <a:solidFill>
                  <a:schemeClr val="accent3"/>
                </a:solidFill>
                <a:hlinkClick r:id="rId4" action="ppaction://hlinksldjump"/>
              </a:rPr>
              <a:t>има две леви ръце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 </a:t>
            </a:r>
            <a:r>
              <a:rPr lang="bg-BG" sz="4000" dirty="0">
                <a:solidFill>
                  <a:schemeClr val="accent3"/>
                </a:solidFill>
                <a:hlinkClick r:id="rId5" action="ppaction://hlinksldjump"/>
              </a:rPr>
              <a:t>от нищо нещо прави 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4000" dirty="0">
                <a:solidFill>
                  <a:schemeClr val="accent3"/>
                </a:solidFill>
                <a:hlinkClick r:id="rId4" action="ppaction://hlinksldjump"/>
              </a:rPr>
              <a:t>на мравката път прави </a:t>
            </a:r>
            <a:endParaRPr lang="en-US" sz="40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4000" dirty="0">
                <a:solidFill>
                  <a:schemeClr val="accent3"/>
                </a:solidFill>
                <a:hlinkClick r:id="rId4" action="ppaction://hlinksldjump"/>
              </a:rPr>
              <a:t>отпусна му края</a:t>
            </a:r>
            <a:endParaRPr lang="en-US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8254608D-B7BD-456C-94BA-9720D99386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57E15D1F-F3FD-49FD-ABAE-44E16195C1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E60C1AA3-B9D1-41A9-9AD1-6B0EA2FF75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56" name="Line 12">
            <a:extLst>
              <a:ext uri="{FF2B5EF4-FFF2-40B4-BE49-F238E27FC236}">
                <a16:creationId xmlns:a16="http://schemas.microsoft.com/office/drawing/2014/main" id="{3709DA74-76BB-4E9F-916A-14E3C1BF2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57" name="Line 13">
            <a:extLst>
              <a:ext uri="{FF2B5EF4-FFF2-40B4-BE49-F238E27FC236}">
                <a16:creationId xmlns:a16="http://schemas.microsoft.com/office/drawing/2014/main" id="{137580FE-DF46-4BAB-BACF-26986BC0C9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58" name="Line 14">
            <a:extLst>
              <a:ext uri="{FF2B5EF4-FFF2-40B4-BE49-F238E27FC236}">
                <a16:creationId xmlns:a16="http://schemas.microsoft.com/office/drawing/2014/main" id="{D1AA68BA-E6BF-46CB-85B7-C8DC5CE33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59" name="Line 15">
            <a:extLst>
              <a:ext uri="{FF2B5EF4-FFF2-40B4-BE49-F238E27FC236}">
                <a16:creationId xmlns:a16="http://schemas.microsoft.com/office/drawing/2014/main" id="{E8A6654B-B65A-4A0C-A07F-36579E29B1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60" name="Line 16">
            <a:extLst>
              <a:ext uri="{FF2B5EF4-FFF2-40B4-BE49-F238E27FC236}">
                <a16:creationId xmlns:a16="http://schemas.microsoft.com/office/drawing/2014/main" id="{F51A6CBE-6AB6-44AF-AE1F-A4C5DBAE88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61" name="Line 17">
            <a:extLst>
              <a:ext uri="{FF2B5EF4-FFF2-40B4-BE49-F238E27FC236}">
                <a16:creationId xmlns:a16="http://schemas.microsoft.com/office/drawing/2014/main" id="{85927B6C-E453-4350-9F37-8C91B24313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62" name="Line 18">
            <a:extLst>
              <a:ext uri="{FF2B5EF4-FFF2-40B4-BE49-F238E27FC236}">
                <a16:creationId xmlns:a16="http://schemas.microsoft.com/office/drawing/2014/main" id="{10FDAC36-0D5F-44E7-8185-9B8619DF7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736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B0D1A13-91F7-464D-94F1-BCFAC3785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7364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A2A33A8-8F35-4571-B4DE-61C134336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extLst>
              <a:ext uri="{FF2B5EF4-FFF2-40B4-BE49-F238E27FC236}">
                <a16:creationId xmlns:a16="http://schemas.microsoft.com/office/drawing/2014/main" id="{AF349266-C36D-4DB9-8A46-0FCFF1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7A66F08-4496-423E-88C4-A537B9E0EBA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59396" name="Line 4">
            <a:extLst>
              <a:ext uri="{FF2B5EF4-FFF2-40B4-BE49-F238E27FC236}">
                <a16:creationId xmlns:a16="http://schemas.microsoft.com/office/drawing/2014/main" id="{4D85318E-BD06-47DD-925D-096B54B22F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9397" name="Line 5">
            <a:extLst>
              <a:ext uri="{FF2B5EF4-FFF2-40B4-BE49-F238E27FC236}">
                <a16:creationId xmlns:a16="http://schemas.microsoft.com/office/drawing/2014/main" id="{C775CADD-ED7B-45D6-AAFA-FDBC5FB5A0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9398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15018F1-997D-4DF6-A6CB-8325203E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59399" name="Picture 16" descr="ag00317_">
            <a:extLst>
              <a:ext uri="{FF2B5EF4-FFF2-40B4-BE49-F238E27FC236}">
                <a16:creationId xmlns:a16="http://schemas.microsoft.com/office/drawing/2014/main" id="{B08EC419-C4F9-4F97-A510-71F776D6C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extLst>
              <a:ext uri="{FF2B5EF4-FFF2-40B4-BE49-F238E27FC236}">
                <a16:creationId xmlns:a16="http://schemas.microsoft.com/office/drawing/2014/main" id="{39DB7E3C-3E07-4320-95FE-D8D730FA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2771" name="AutoShape 3">
            <a:extLst>
              <a:ext uri="{FF2B5EF4-FFF2-40B4-BE49-F238E27FC236}">
                <a16:creationId xmlns:a16="http://schemas.microsoft.com/office/drawing/2014/main" id="{835E0F45-0F99-4288-9318-79822FE2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71475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2D4E9707-D791-4EA9-9C42-4E5BACC7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0421" name="AutoShape 5">
            <a:extLst>
              <a:ext uri="{FF2B5EF4-FFF2-40B4-BE49-F238E27FC236}">
                <a16:creationId xmlns:a16="http://schemas.microsoft.com/office/drawing/2014/main" id="{7F1D94DE-BF01-4411-B5BC-45FD5CBC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0422" name="AutoShape 6">
            <a:extLst>
              <a:ext uri="{FF2B5EF4-FFF2-40B4-BE49-F238E27FC236}">
                <a16:creationId xmlns:a16="http://schemas.microsoft.com/office/drawing/2014/main" id="{D12D2BF6-B053-463E-80EC-C17E3691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FB45A7AF-E60D-4CC3-9693-481D1FC8C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8000" b="1"/>
              <a:t>. </a:t>
            </a:r>
            <a:r>
              <a:rPr lang="bg-BG" altLang="bg-BG" sz="3600" b="1">
                <a:solidFill>
                  <a:srgbClr val="FF0000"/>
                </a:solidFill>
              </a:rPr>
              <a:t>Кое от посочените фразеологични словосъчетания означава </a:t>
            </a:r>
            <a:r>
              <a:rPr lang="bg-BG" altLang="bg-BG" sz="3600" b="1" i="1">
                <a:solidFill>
                  <a:srgbClr val="FF0000"/>
                </a:solidFill>
              </a:rPr>
              <a:t>сръчност </a:t>
            </a:r>
            <a:r>
              <a:rPr lang="bg-BG" altLang="bg-BG" sz="3600" b="1">
                <a:solidFill>
                  <a:srgbClr val="FF0000"/>
                </a:solidFill>
              </a:rPr>
              <a:t>?</a:t>
            </a:r>
            <a:br>
              <a:rPr lang="bg-BG" altLang="bg-BG" sz="3600">
                <a:solidFill>
                  <a:srgbClr val="FF0000"/>
                </a:solidFill>
              </a:rPr>
            </a:br>
            <a:endParaRPr lang="en-US" altLang="bg-BG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E1ABE809-872A-4BDA-BD3F-D73D25925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00313"/>
            <a:ext cx="7620000" cy="40719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4000" dirty="0">
                <a:solidFill>
                  <a:schemeClr val="accent3"/>
                </a:solidFill>
              </a:rPr>
              <a:t>има две леви ръце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4000" dirty="0">
                <a:solidFill>
                  <a:schemeClr val="accent3"/>
                </a:solidFill>
              </a:rPr>
              <a:t> от нищо нещо прави 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000" dirty="0">
                <a:solidFill>
                  <a:schemeClr val="accent3"/>
                </a:solidFill>
              </a:rPr>
              <a:t>на мравката път прави 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 </a:t>
            </a:r>
            <a:r>
              <a:rPr lang="bg-BG" sz="4000" dirty="0">
                <a:solidFill>
                  <a:schemeClr val="accent3"/>
                </a:solidFill>
              </a:rPr>
              <a:t>отпусна му края</a:t>
            </a:r>
            <a:endParaRPr lang="en-US" sz="40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5" name="Line 9">
            <a:extLst>
              <a:ext uri="{FF2B5EF4-FFF2-40B4-BE49-F238E27FC236}">
                <a16:creationId xmlns:a16="http://schemas.microsoft.com/office/drawing/2014/main" id="{F1AA7215-1CA7-473D-84F3-3F21718BA5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26" name="Line 10">
            <a:extLst>
              <a:ext uri="{FF2B5EF4-FFF2-40B4-BE49-F238E27FC236}">
                <a16:creationId xmlns:a16="http://schemas.microsoft.com/office/drawing/2014/main" id="{46C03CDC-1E3A-4BBC-A270-8CE305519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27" name="Line 11">
            <a:extLst>
              <a:ext uri="{FF2B5EF4-FFF2-40B4-BE49-F238E27FC236}">
                <a16:creationId xmlns:a16="http://schemas.microsoft.com/office/drawing/2014/main" id="{D093D890-CC24-4E4E-86CB-6DEBE4005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EEDA132F-D0C6-4730-8C60-D09C0695CE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29" name="Line 13">
            <a:extLst>
              <a:ext uri="{FF2B5EF4-FFF2-40B4-BE49-F238E27FC236}">
                <a16:creationId xmlns:a16="http://schemas.microsoft.com/office/drawing/2014/main" id="{0A648E4E-2D8B-4AD7-8916-78A2E1E99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30" name="Line 14">
            <a:extLst>
              <a:ext uri="{FF2B5EF4-FFF2-40B4-BE49-F238E27FC236}">
                <a16:creationId xmlns:a16="http://schemas.microsoft.com/office/drawing/2014/main" id="{EF313DDC-03E8-4550-A5D5-DB465692C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31" name="Line 15">
            <a:extLst>
              <a:ext uri="{FF2B5EF4-FFF2-40B4-BE49-F238E27FC236}">
                <a16:creationId xmlns:a16="http://schemas.microsoft.com/office/drawing/2014/main" id="{78B5E756-E411-4FA3-8965-AD38A34A9A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32" name="Line 16">
            <a:extLst>
              <a:ext uri="{FF2B5EF4-FFF2-40B4-BE49-F238E27FC236}">
                <a16:creationId xmlns:a16="http://schemas.microsoft.com/office/drawing/2014/main" id="{916744E5-0154-4FE2-82A2-92B219890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15913F17-83B9-4F63-8C8E-8DDB0F8125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0434" name="Line 18">
            <a:extLst>
              <a:ext uri="{FF2B5EF4-FFF2-40B4-BE49-F238E27FC236}">
                <a16:creationId xmlns:a16="http://schemas.microsoft.com/office/drawing/2014/main" id="{B92A7130-8CD3-4725-ADF2-B47A0B094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extLst>
              <a:ext uri="{FF2B5EF4-FFF2-40B4-BE49-F238E27FC236}">
                <a16:creationId xmlns:a16="http://schemas.microsoft.com/office/drawing/2014/main" id="{0795326F-F30E-4075-B6AA-DC009D4B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AED0813-E258-4557-A783-8D83C5A2CD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1т.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2AA0E36E-73C1-4DA9-A5F7-9ECEE206D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A6D21703-FF67-48EE-A95C-CE19230F1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95B752E9-9AE0-40A5-9DC3-77B1400F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92CFB17-DAF0-486B-9EDC-0ED028CDE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11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947F79D3-B850-483C-9E36-3D686661D8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4517" name="Line 5">
            <a:extLst>
              <a:ext uri="{FF2B5EF4-FFF2-40B4-BE49-F238E27FC236}">
                <a16:creationId xmlns:a16="http://schemas.microsoft.com/office/drawing/2014/main" id="{09851B24-11E4-4D94-AF6A-15436B15D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B2B5DCAF-5A79-4123-A2D7-BF18C5E8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6563" name="AutoShape 3">
            <a:extLst>
              <a:ext uri="{FF2B5EF4-FFF2-40B4-BE49-F238E27FC236}">
                <a16:creationId xmlns:a16="http://schemas.microsoft.com/office/drawing/2014/main" id="{F4973BC3-BB9A-476F-BC1F-0D2B6E94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F2C61510-4ED9-4AB7-9F41-963EC925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6565" name="AutoShape 5">
            <a:extLst>
              <a:ext uri="{FF2B5EF4-FFF2-40B4-BE49-F238E27FC236}">
                <a16:creationId xmlns:a16="http://schemas.microsoft.com/office/drawing/2014/main" id="{43A4F192-C2C4-47A1-8F66-3163FF48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6566" name="AutoShape 6">
            <a:extLst>
              <a:ext uri="{FF2B5EF4-FFF2-40B4-BE49-F238E27FC236}">
                <a16:creationId xmlns:a16="http://schemas.microsoft.com/office/drawing/2014/main" id="{108E231F-1996-4FB5-9297-F2ECDE03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E8F1A78D-01CE-4CDF-8DD3-D15EF2456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143875" cy="2214562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Коя от подчертаните думи е употребена неправилно в изречението?</a:t>
            </a:r>
            <a:br>
              <a:rPr lang="bg-BG" altLang="bg-BG" sz="3600">
                <a:solidFill>
                  <a:srgbClr val="FF0000"/>
                </a:solidFill>
              </a:rPr>
            </a:br>
            <a:r>
              <a:rPr lang="bg-BG" altLang="bg-BG" sz="3600" i="1"/>
              <a:t> </a:t>
            </a:r>
            <a:r>
              <a:rPr lang="bg-BG" altLang="bg-BG" sz="3600" i="1">
                <a:solidFill>
                  <a:srgbClr val="FF0000"/>
                </a:solidFill>
              </a:rPr>
              <a:t>Новият </a:t>
            </a:r>
            <a:r>
              <a:rPr lang="bg-BG" altLang="bg-BG" sz="2800" i="1">
                <a:solidFill>
                  <a:srgbClr val="FF0000"/>
                </a:solidFill>
              </a:rPr>
              <a:t>български </a:t>
            </a:r>
            <a:r>
              <a:rPr lang="bg-BG" altLang="bg-BG" sz="2800" i="1" u="sng">
                <a:solidFill>
                  <a:srgbClr val="FF0000"/>
                </a:solidFill>
              </a:rPr>
              <a:t>филм</a:t>
            </a:r>
            <a:r>
              <a:rPr lang="bg-BG" altLang="bg-BG" sz="2800" i="1">
                <a:solidFill>
                  <a:srgbClr val="FF0000"/>
                </a:solidFill>
              </a:rPr>
              <a:t> </a:t>
            </a:r>
            <a:r>
              <a:rPr lang="bg-BG" altLang="bg-BG" sz="2800" b="1" i="1">
                <a:solidFill>
                  <a:srgbClr val="FF0000"/>
                </a:solidFill>
              </a:rPr>
              <a:t>А)</a:t>
            </a:r>
            <a:r>
              <a:rPr lang="bg-BG" altLang="bg-BG" sz="2800" i="1">
                <a:solidFill>
                  <a:srgbClr val="FF0000"/>
                </a:solidFill>
              </a:rPr>
              <a:t>, който гледах вчера, ме </a:t>
            </a:r>
            <a:r>
              <a:rPr lang="bg-BG" altLang="bg-BG" sz="2800" i="1" u="sng">
                <a:solidFill>
                  <a:srgbClr val="FF0000"/>
                </a:solidFill>
              </a:rPr>
              <a:t>впечатли</a:t>
            </a:r>
            <a:r>
              <a:rPr lang="bg-BG" altLang="bg-BG" sz="2800" i="1">
                <a:solidFill>
                  <a:srgbClr val="FF0000"/>
                </a:solidFill>
              </a:rPr>
              <a:t> </a:t>
            </a:r>
            <a:r>
              <a:rPr lang="bg-BG" altLang="bg-BG" sz="2800" b="1" i="1">
                <a:solidFill>
                  <a:srgbClr val="FF0000"/>
                </a:solidFill>
              </a:rPr>
              <a:t>Б) </a:t>
            </a:r>
            <a:r>
              <a:rPr lang="bg-BG" altLang="bg-BG" sz="2800" i="1">
                <a:solidFill>
                  <a:srgbClr val="FF0000"/>
                </a:solidFill>
              </a:rPr>
              <a:t>и </a:t>
            </a:r>
            <a:r>
              <a:rPr lang="bg-BG" altLang="bg-BG" sz="2800" i="1" u="sng">
                <a:solidFill>
                  <a:srgbClr val="FF0000"/>
                </a:solidFill>
              </a:rPr>
              <a:t>силно</a:t>
            </a:r>
            <a:r>
              <a:rPr lang="bg-BG" altLang="bg-BG" sz="2800" i="1">
                <a:solidFill>
                  <a:srgbClr val="FF0000"/>
                </a:solidFill>
              </a:rPr>
              <a:t> </a:t>
            </a:r>
            <a:r>
              <a:rPr lang="bg-BG" altLang="bg-BG" sz="2800" b="1" i="1">
                <a:solidFill>
                  <a:srgbClr val="FF0000"/>
                </a:solidFill>
              </a:rPr>
              <a:t>В) </a:t>
            </a:r>
            <a:r>
              <a:rPr lang="bg-BG" altLang="bg-BG" sz="2800" i="1">
                <a:solidFill>
                  <a:srgbClr val="FF0000"/>
                </a:solidFill>
              </a:rPr>
              <a:t>ми </a:t>
            </a:r>
            <a:r>
              <a:rPr lang="bg-BG" altLang="bg-BG" sz="2800" i="1" u="sng">
                <a:solidFill>
                  <a:srgbClr val="FF0000"/>
                </a:solidFill>
              </a:rPr>
              <a:t>взаимодейства</a:t>
            </a:r>
            <a:r>
              <a:rPr lang="bg-BG" altLang="bg-BG" sz="2800" i="1">
                <a:solidFill>
                  <a:srgbClr val="FF0000"/>
                </a:solidFill>
              </a:rPr>
              <a:t>  </a:t>
            </a:r>
            <a:r>
              <a:rPr lang="bg-BG" altLang="bg-BG" sz="2800" b="1" i="1">
                <a:solidFill>
                  <a:srgbClr val="FF0000"/>
                </a:solidFill>
              </a:rPr>
              <a:t>Г)</a:t>
            </a:r>
            <a:r>
              <a:rPr lang="bg-BG" altLang="bg-BG" sz="2800" i="1">
                <a:solidFill>
                  <a:srgbClr val="FF0000"/>
                </a:solidFill>
              </a:rPr>
              <a:t>.</a:t>
            </a:r>
            <a:br>
              <a:rPr lang="bg-BG" altLang="bg-BG" sz="3600"/>
            </a:br>
            <a:endParaRPr lang="en-US" altLang="bg-BG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19919B35-013A-4966-B790-067E29000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7981950" cy="39624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4400" i="1" u="sng" dirty="0">
                <a:solidFill>
                  <a:schemeClr val="accent3"/>
                </a:solidFill>
                <a:hlinkClick r:id="rId4" action="ppaction://hlinksldjump"/>
              </a:rPr>
              <a:t>филм</a:t>
            </a:r>
            <a:r>
              <a:rPr lang="bg-BG" sz="4400" i="1" dirty="0">
                <a:solidFill>
                  <a:schemeClr val="accent3"/>
                </a:solidFill>
              </a:rPr>
              <a:t> </a:t>
            </a:r>
            <a:endParaRPr lang="en-US" sz="4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400" i="1" u="sng" dirty="0">
                <a:solidFill>
                  <a:schemeClr val="accent3"/>
                </a:solidFill>
                <a:hlinkClick r:id="rId4" action="ppaction://hlinksldjump"/>
              </a:rPr>
              <a:t>впечатли</a:t>
            </a:r>
            <a:endParaRPr lang="en-US" sz="4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400" i="1" u="sng" dirty="0">
                <a:solidFill>
                  <a:schemeClr val="accent3"/>
                </a:solidFill>
                <a:hlinkClick r:id="rId4" action="ppaction://hlinksldjump"/>
              </a:rPr>
              <a:t>силно</a:t>
            </a:r>
            <a:r>
              <a:rPr lang="bg-BG" sz="4400" i="1" dirty="0">
                <a:solidFill>
                  <a:schemeClr val="accent3"/>
                </a:solidFill>
              </a:rPr>
              <a:t> </a:t>
            </a:r>
            <a:endParaRPr lang="bg-BG" sz="24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400" i="1" u="sng" dirty="0">
                <a:solidFill>
                  <a:schemeClr val="accent3"/>
                </a:solidFill>
                <a:hlinkClick r:id="rId5" action="ppaction://hlinksldjump"/>
              </a:rPr>
              <a:t>взаимодейства</a:t>
            </a:r>
            <a:r>
              <a:rPr lang="bg-BG" sz="4400" b="1" baseline="10000" dirty="0">
                <a:solidFill>
                  <a:schemeClr val="accent3"/>
                </a:solidFill>
                <a:latin typeface="Arial" charset="0"/>
              </a:rPr>
              <a:t> </a:t>
            </a:r>
            <a:endParaRPr lang="en-US" sz="44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A71D2E87-6023-4BD0-8560-B7FE3784A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0" name="Line 10">
            <a:extLst>
              <a:ext uri="{FF2B5EF4-FFF2-40B4-BE49-F238E27FC236}">
                <a16:creationId xmlns:a16="http://schemas.microsoft.com/office/drawing/2014/main" id="{C8C42721-6758-4C56-ABB9-8215A01F22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1" name="Line 11">
            <a:extLst>
              <a:ext uri="{FF2B5EF4-FFF2-40B4-BE49-F238E27FC236}">
                <a16:creationId xmlns:a16="http://schemas.microsoft.com/office/drawing/2014/main" id="{D5240D6F-061E-4844-9588-436E49CBB6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2" name="Line 12">
            <a:extLst>
              <a:ext uri="{FF2B5EF4-FFF2-40B4-BE49-F238E27FC236}">
                <a16:creationId xmlns:a16="http://schemas.microsoft.com/office/drawing/2014/main" id="{A286B7EF-1BDF-4B9F-9A8B-345237DFF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421382BB-30AB-4881-8B83-6EE4CA9155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4" name="Line 14">
            <a:extLst>
              <a:ext uri="{FF2B5EF4-FFF2-40B4-BE49-F238E27FC236}">
                <a16:creationId xmlns:a16="http://schemas.microsoft.com/office/drawing/2014/main" id="{577DE4D3-BA1C-482C-8C68-6CC326F21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2FFE29EA-C97C-4B33-92D3-84BCDDC1FD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052C00B5-2AE6-4246-BE78-16D60EA3A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D8579F77-6B86-4B91-B597-78661EC563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9A5D51D2-2392-4E54-9CC8-8D635DB25F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79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3E1BCF-C349-435D-977E-DAD276AF0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6580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DF4F825-02BE-469A-818E-77061F49D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CA2E0CC4-B3C1-4907-8AA2-13B17876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2E97CDE-E4EF-4748-93E7-3CDD929A715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68612" name="Line 4">
            <a:extLst>
              <a:ext uri="{FF2B5EF4-FFF2-40B4-BE49-F238E27FC236}">
                <a16:creationId xmlns:a16="http://schemas.microsoft.com/office/drawing/2014/main" id="{26DFDD00-06AE-4516-9505-BE38EBDFA7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id="{A8492E9F-CA9F-47FF-A564-EC8DBAAB1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8614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F11650-9364-489D-BA6C-CF1CD3DF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68615" name="Picture 16" descr="ag00317_">
            <a:extLst>
              <a:ext uri="{FF2B5EF4-FFF2-40B4-BE49-F238E27FC236}">
                <a16:creationId xmlns:a16="http://schemas.microsoft.com/office/drawing/2014/main" id="{62B2727B-97BF-4B8C-B089-A040063319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4EA002B1-0DC9-4EB9-A8CE-2B6153D8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9635" name="AutoShape 3">
            <a:extLst>
              <a:ext uri="{FF2B5EF4-FFF2-40B4-BE49-F238E27FC236}">
                <a16:creationId xmlns:a16="http://schemas.microsoft.com/office/drawing/2014/main" id="{5E221516-20D8-4245-8C63-1CBB566F5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9636" name="AutoShape 4">
            <a:extLst>
              <a:ext uri="{FF2B5EF4-FFF2-40B4-BE49-F238E27FC236}">
                <a16:creationId xmlns:a16="http://schemas.microsoft.com/office/drawing/2014/main" id="{DD7CF4A8-1948-4342-8388-3DCFDCC6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04A17B48-53DA-4EEB-9A5F-35EAE347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0D9F492A-38A5-46CE-96A0-2C8C7454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4027C918-C308-457C-B230-F21C1FE90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81000"/>
            <a:ext cx="7929562" cy="2405063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Коя от подчертаните думи е употребена неправилно в изречението?</a:t>
            </a:r>
            <a:br>
              <a:rPr lang="bg-BG" altLang="bg-BG" sz="3200">
                <a:solidFill>
                  <a:srgbClr val="FF0000"/>
                </a:solidFill>
              </a:rPr>
            </a:br>
            <a:r>
              <a:rPr lang="bg-BG" altLang="bg-BG" sz="3200" i="1"/>
              <a:t> </a:t>
            </a:r>
            <a:r>
              <a:rPr lang="bg-BG" altLang="bg-BG" sz="3200" i="1">
                <a:solidFill>
                  <a:srgbClr val="FF0000"/>
                </a:solidFill>
              </a:rPr>
              <a:t>Новият български </a:t>
            </a:r>
            <a:r>
              <a:rPr lang="bg-BG" altLang="bg-BG" sz="3200" i="1" u="sng">
                <a:solidFill>
                  <a:srgbClr val="FF0000"/>
                </a:solidFill>
              </a:rPr>
              <a:t>филм</a:t>
            </a:r>
            <a:r>
              <a:rPr lang="bg-BG" altLang="bg-BG" sz="3200" i="1">
                <a:solidFill>
                  <a:srgbClr val="FF0000"/>
                </a:solidFill>
              </a:rPr>
              <a:t> </a:t>
            </a:r>
            <a:r>
              <a:rPr lang="bg-BG" altLang="bg-BG" sz="3200" b="1" i="1">
                <a:solidFill>
                  <a:srgbClr val="FF0000"/>
                </a:solidFill>
              </a:rPr>
              <a:t>А)</a:t>
            </a:r>
            <a:r>
              <a:rPr lang="bg-BG" altLang="bg-BG" sz="3200" i="1">
                <a:solidFill>
                  <a:srgbClr val="FF0000"/>
                </a:solidFill>
              </a:rPr>
              <a:t>, който гледах вчера, ме </a:t>
            </a:r>
            <a:r>
              <a:rPr lang="bg-BG" altLang="bg-BG" sz="3200" i="1" u="sng">
                <a:solidFill>
                  <a:srgbClr val="FF0000"/>
                </a:solidFill>
              </a:rPr>
              <a:t>впечатли</a:t>
            </a:r>
            <a:r>
              <a:rPr lang="bg-BG" altLang="bg-BG" sz="3200" i="1">
                <a:solidFill>
                  <a:srgbClr val="FF0000"/>
                </a:solidFill>
              </a:rPr>
              <a:t> </a:t>
            </a:r>
            <a:r>
              <a:rPr lang="bg-BG" altLang="bg-BG" sz="3200" b="1" i="1">
                <a:solidFill>
                  <a:srgbClr val="FF0000"/>
                </a:solidFill>
              </a:rPr>
              <a:t>Б) </a:t>
            </a:r>
            <a:r>
              <a:rPr lang="bg-BG" altLang="bg-BG" sz="3200" i="1">
                <a:solidFill>
                  <a:srgbClr val="FF0000"/>
                </a:solidFill>
              </a:rPr>
              <a:t>и </a:t>
            </a:r>
            <a:r>
              <a:rPr lang="bg-BG" altLang="bg-BG" sz="3200" i="1" u="sng">
                <a:solidFill>
                  <a:srgbClr val="FF0000"/>
                </a:solidFill>
              </a:rPr>
              <a:t>силно</a:t>
            </a:r>
            <a:r>
              <a:rPr lang="bg-BG" altLang="bg-BG" sz="3200" i="1">
                <a:solidFill>
                  <a:srgbClr val="FF0000"/>
                </a:solidFill>
              </a:rPr>
              <a:t> </a:t>
            </a:r>
            <a:r>
              <a:rPr lang="bg-BG" altLang="bg-BG" sz="3200" b="1" i="1">
                <a:solidFill>
                  <a:srgbClr val="FF0000"/>
                </a:solidFill>
              </a:rPr>
              <a:t>В) </a:t>
            </a:r>
            <a:r>
              <a:rPr lang="bg-BG" altLang="bg-BG" sz="3200" i="1">
                <a:solidFill>
                  <a:srgbClr val="FF0000"/>
                </a:solidFill>
              </a:rPr>
              <a:t>ми </a:t>
            </a:r>
            <a:r>
              <a:rPr lang="bg-BG" altLang="bg-BG" sz="3200" i="1" u="sng">
                <a:solidFill>
                  <a:srgbClr val="FF0000"/>
                </a:solidFill>
              </a:rPr>
              <a:t>взаимодейства</a:t>
            </a:r>
            <a:r>
              <a:rPr lang="bg-BG" altLang="bg-BG" sz="3200" i="1">
                <a:solidFill>
                  <a:srgbClr val="FF0000"/>
                </a:solidFill>
              </a:rPr>
              <a:t>  </a:t>
            </a:r>
            <a:r>
              <a:rPr lang="bg-BG" altLang="bg-BG" sz="3200" b="1" i="1">
                <a:solidFill>
                  <a:srgbClr val="FF0000"/>
                </a:solidFill>
              </a:rPr>
              <a:t>Г)</a:t>
            </a:r>
            <a:r>
              <a:rPr lang="bg-BG" altLang="bg-BG" sz="3200" i="1">
                <a:solidFill>
                  <a:srgbClr val="FF0000"/>
                </a:solidFill>
              </a:rPr>
              <a:t>.</a:t>
            </a:r>
            <a:br>
              <a:rPr lang="bg-BG" altLang="bg-BG" sz="3200"/>
            </a:b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CF8E2A1B-1571-456D-9B92-8C4EC72E3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813" y="2420938"/>
            <a:ext cx="7962900" cy="4222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i="1" u="sng" dirty="0">
                <a:solidFill>
                  <a:schemeClr val="accent3"/>
                </a:solidFill>
              </a:rPr>
              <a:t> </a:t>
            </a:r>
            <a:r>
              <a:rPr lang="bg-BG" sz="4400" i="1" u="sng" dirty="0">
                <a:solidFill>
                  <a:schemeClr val="accent3"/>
                </a:solidFill>
              </a:rPr>
              <a:t>филм</a:t>
            </a:r>
            <a:r>
              <a:rPr lang="bg-BG" sz="4400" i="1" dirty="0">
                <a:solidFill>
                  <a:schemeClr val="accent3"/>
                </a:solidFill>
              </a:rPr>
              <a:t> 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bg-BG" sz="4400" i="1" u="sng" dirty="0">
                <a:solidFill>
                  <a:schemeClr val="accent3"/>
                </a:solidFill>
              </a:rPr>
              <a:t>впечатли</a:t>
            </a:r>
            <a:endParaRPr lang="bg-BG" sz="8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bg-BG" sz="4400" i="1" u="sng" dirty="0">
                <a:solidFill>
                  <a:schemeClr val="accent3"/>
                </a:solidFill>
              </a:rPr>
              <a:t>силно</a:t>
            </a:r>
            <a:r>
              <a:rPr lang="bg-BG" sz="4400" i="1" dirty="0">
                <a:solidFill>
                  <a:schemeClr val="accent3"/>
                </a:solidFill>
              </a:rPr>
              <a:t> 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</a:t>
            </a: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b="1" baseline="10000" dirty="0">
                <a:solidFill>
                  <a:srgbClr val="FF9900"/>
                </a:solidFill>
                <a:latin typeface="Arial" charset="0"/>
              </a:rPr>
              <a:t>  </a:t>
            </a:r>
            <a:r>
              <a:rPr lang="bg-BG" sz="4400" i="1" u="sng" dirty="0">
                <a:solidFill>
                  <a:schemeClr val="accent3"/>
                </a:solidFill>
              </a:rPr>
              <a:t>взаимодейства</a:t>
            </a:r>
            <a:r>
              <a:rPr lang="bg-BG" sz="4400" b="1" baseline="10000" dirty="0">
                <a:solidFill>
                  <a:schemeClr val="accent3"/>
                </a:solidFill>
                <a:latin typeface="Arial" charset="0"/>
              </a:rPr>
              <a:t> </a:t>
            </a:r>
            <a:endParaRPr lang="en-US" sz="4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2AD8E4E3-4DE3-4A4C-A263-A96C2E262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2" name="Line 10">
            <a:extLst>
              <a:ext uri="{FF2B5EF4-FFF2-40B4-BE49-F238E27FC236}">
                <a16:creationId xmlns:a16="http://schemas.microsoft.com/office/drawing/2014/main" id="{0D8A2178-33CB-4298-A527-5945120A72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3" name="Line 11">
            <a:extLst>
              <a:ext uri="{FF2B5EF4-FFF2-40B4-BE49-F238E27FC236}">
                <a16:creationId xmlns:a16="http://schemas.microsoft.com/office/drawing/2014/main" id="{13AFFD56-09BF-47CC-8A4A-8829F49C5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4" name="Line 12">
            <a:extLst>
              <a:ext uri="{FF2B5EF4-FFF2-40B4-BE49-F238E27FC236}">
                <a16:creationId xmlns:a16="http://schemas.microsoft.com/office/drawing/2014/main" id="{3F59A9A6-8FA1-4269-AA35-DAD3F90F26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5" name="Line 13">
            <a:extLst>
              <a:ext uri="{FF2B5EF4-FFF2-40B4-BE49-F238E27FC236}">
                <a16:creationId xmlns:a16="http://schemas.microsoft.com/office/drawing/2014/main" id="{00B129D3-41E1-4152-B6D6-47ECB99A98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6" name="Line 14">
            <a:extLst>
              <a:ext uri="{FF2B5EF4-FFF2-40B4-BE49-F238E27FC236}">
                <a16:creationId xmlns:a16="http://schemas.microsoft.com/office/drawing/2014/main" id="{7E78F32F-C7D9-46CA-9A27-5386183CF0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7" name="Line 15">
            <a:extLst>
              <a:ext uri="{FF2B5EF4-FFF2-40B4-BE49-F238E27FC236}">
                <a16:creationId xmlns:a16="http://schemas.microsoft.com/office/drawing/2014/main" id="{7262794F-1738-4520-AD74-90C5244289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8" name="Line 16">
            <a:extLst>
              <a:ext uri="{FF2B5EF4-FFF2-40B4-BE49-F238E27FC236}">
                <a16:creationId xmlns:a16="http://schemas.microsoft.com/office/drawing/2014/main" id="{A69FBABC-2A59-46ED-9199-369A6DFF8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49" name="Line 17">
            <a:extLst>
              <a:ext uri="{FF2B5EF4-FFF2-40B4-BE49-F238E27FC236}">
                <a16:creationId xmlns:a16="http://schemas.microsoft.com/office/drawing/2014/main" id="{724E89EF-A007-4FAC-859C-CAB866BC8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9650" name="Line 18">
            <a:extLst>
              <a:ext uri="{FF2B5EF4-FFF2-40B4-BE49-F238E27FC236}">
                <a16:creationId xmlns:a16="http://schemas.microsoft.com/office/drawing/2014/main" id="{CD6C14F5-F7D9-438D-A68B-B2B136431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ag00317_">
            <a:extLst>
              <a:ext uri="{FF2B5EF4-FFF2-40B4-BE49-F238E27FC236}">
                <a16:creationId xmlns:a16="http://schemas.microsoft.com/office/drawing/2014/main" id="{6382F2BC-7F1E-4BD8-B926-5E4B1CB8B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7" descr="ag00315_">
            <a:extLst>
              <a:ext uri="{FF2B5EF4-FFF2-40B4-BE49-F238E27FC236}">
                <a16:creationId xmlns:a16="http://schemas.microsoft.com/office/drawing/2014/main" id="{C3BC085E-A5D4-4C54-AB9B-AFAD6415F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754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6 - Τίτλος">
            <a:extLst>
              <a:ext uri="{FF2B5EF4-FFF2-40B4-BE49-F238E27FC236}">
                <a16:creationId xmlns:a16="http://schemas.microsoft.com/office/drawing/2014/main" id="{6E909FD6-90E6-4C12-B50C-BCF135327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l-GR" altLang="bg-BG"/>
          </a:p>
        </p:txBody>
      </p:sp>
      <p:sp>
        <p:nvSpPr>
          <p:cNvPr id="6149" name="WordArt 5">
            <a:extLst>
              <a:ext uri="{FF2B5EF4-FFF2-40B4-BE49-F238E27FC236}">
                <a16:creationId xmlns:a16="http://schemas.microsoft.com/office/drawing/2014/main" id="{C44A0405-88AF-4443-B0BE-64F5CEF914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6913563" cy="324008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66764"/>
                <a:gd name="adj2" fmla="val 76759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990099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стани богат</a:t>
            </a:r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2FF8BB95-12FE-4628-98FF-BC2B115044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2636838"/>
            <a:ext cx="6624637" cy="338455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1403768"/>
                <a:gd name="adj2" fmla="val 82583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6600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със знания</a:t>
            </a: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C3226F2A-9A1A-46ED-8903-8E423796BF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2636838"/>
            <a:ext cx="871378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СТАНИ ОТЛИЧНИК</a:t>
            </a:r>
          </a:p>
        </p:txBody>
      </p:sp>
    </p:spTree>
  </p:cSld>
  <p:clrMapOvr>
    <a:masterClrMapping/>
  </p:clrMapOvr>
  <p:transition>
    <p:fade thruBlk="1"/>
    <p:sndAc>
      <p:stSnd>
        <p:snd r:embed="rId3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extLst>
              <a:ext uri="{FF2B5EF4-FFF2-40B4-BE49-F238E27FC236}">
                <a16:creationId xmlns:a16="http://schemas.microsoft.com/office/drawing/2014/main" id="{5D7B5C59-5CF2-4F2E-A6DB-66F9789D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D730492-550D-48B2-84C6-A4B4913D22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bg-BG" sz="8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Line 4">
            <a:extLst>
              <a:ext uri="{FF2B5EF4-FFF2-40B4-BE49-F238E27FC236}">
                <a16:creationId xmlns:a16="http://schemas.microsoft.com/office/drawing/2014/main" id="{04F6F563-C75A-4160-9E31-63183035C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5D5A5A84-45D4-47A2-B7A6-2C1B15386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>
            <a:extLst>
              <a:ext uri="{FF2B5EF4-FFF2-40B4-BE49-F238E27FC236}">
                <a16:creationId xmlns:a16="http://schemas.microsoft.com/office/drawing/2014/main" id="{86915B6F-82D3-4DD2-8408-174B5C436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AABF291-B4AE-4454-9E28-4DE3B86A5F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12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Line 4">
            <a:extLst>
              <a:ext uri="{FF2B5EF4-FFF2-40B4-BE49-F238E27FC236}">
                <a16:creationId xmlns:a16="http://schemas.microsoft.com/office/drawing/2014/main" id="{2FBE92C8-74F4-4917-A9F2-A04590078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3733" name="Line 5">
            <a:extLst>
              <a:ext uri="{FF2B5EF4-FFF2-40B4-BE49-F238E27FC236}">
                <a16:creationId xmlns:a16="http://schemas.microsoft.com/office/drawing/2014/main" id="{9B1FEA6B-748F-42AD-8103-46BA6314F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>
            <a:extLst>
              <a:ext uri="{FF2B5EF4-FFF2-40B4-BE49-F238E27FC236}">
                <a16:creationId xmlns:a16="http://schemas.microsoft.com/office/drawing/2014/main" id="{C332FF31-3614-446B-8E48-8F2166975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5779" name="AutoShape 3">
            <a:extLst>
              <a:ext uri="{FF2B5EF4-FFF2-40B4-BE49-F238E27FC236}">
                <a16:creationId xmlns:a16="http://schemas.microsoft.com/office/drawing/2014/main" id="{28EA672D-DAAA-4F52-9444-6BF8BE35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5780" name="AutoShape 4">
            <a:extLst>
              <a:ext uri="{FF2B5EF4-FFF2-40B4-BE49-F238E27FC236}">
                <a16:creationId xmlns:a16="http://schemas.microsoft.com/office/drawing/2014/main" id="{CF3692D1-27D8-418D-AB66-06294980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5781" name="AutoShape 5">
            <a:extLst>
              <a:ext uri="{FF2B5EF4-FFF2-40B4-BE49-F238E27FC236}">
                <a16:creationId xmlns:a16="http://schemas.microsoft.com/office/drawing/2014/main" id="{3C5B5460-24EE-4518-B4A3-539B2992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5782" name="AutoShape 6">
            <a:extLst>
              <a:ext uri="{FF2B5EF4-FFF2-40B4-BE49-F238E27FC236}">
                <a16:creationId xmlns:a16="http://schemas.microsoft.com/office/drawing/2014/main" id="{521C20F8-457F-45AE-ABBE-1FC661A4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FC5B9910-61EA-4157-BF9D-8C0040ADF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929562" cy="2571750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С коя от посочените думи твърдението ще е вярно?	</a:t>
            </a:r>
            <a:br>
              <a:rPr lang="bg-BG" altLang="bg-BG" sz="3200"/>
            </a:br>
            <a:r>
              <a:rPr lang="bg-BG" altLang="bg-BG" sz="3200" i="1">
                <a:solidFill>
                  <a:srgbClr val="FF0000"/>
                </a:solidFill>
              </a:rPr>
              <a:t>Лисицата от „Малкият принц“ смята, че най-хубавото се вижда само със .....</a:t>
            </a:r>
            <a:br>
              <a:rPr lang="bg-BG" altLang="bg-BG" sz="3200"/>
            </a:b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512F458A-F62D-4773-A3F9-A89FB07A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5400" b="1" dirty="0"/>
              <a:t> </a:t>
            </a:r>
            <a:r>
              <a:rPr lang="bg-BG" sz="4800" dirty="0">
                <a:solidFill>
                  <a:schemeClr val="accent3"/>
                </a:solidFill>
              </a:rPr>
              <a:t>очите</a:t>
            </a:r>
            <a:endParaRPr lang="en-US" sz="4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5400" dirty="0">
                <a:latin typeface="Arial" charset="0"/>
              </a:rPr>
              <a:t> </a:t>
            </a:r>
            <a:r>
              <a:rPr lang="bg-BG" sz="4800" dirty="0">
                <a:solidFill>
                  <a:schemeClr val="accent3"/>
                </a:solidFill>
              </a:rPr>
              <a:t>ръцете</a:t>
            </a:r>
            <a:endParaRPr lang="en-US" sz="4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4800" dirty="0">
                <a:solidFill>
                  <a:schemeClr val="accent3"/>
                </a:solidFill>
              </a:rPr>
              <a:t>душата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4800" dirty="0">
                <a:solidFill>
                  <a:schemeClr val="accent3"/>
                </a:solidFill>
              </a:rPr>
              <a:t>сърцето</a:t>
            </a:r>
          </a:p>
          <a:p>
            <a:pPr eaLnBrk="1" hangingPunct="1">
              <a:buFontTx/>
              <a:buNone/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785" name="Line 9">
            <a:extLst>
              <a:ext uri="{FF2B5EF4-FFF2-40B4-BE49-F238E27FC236}">
                <a16:creationId xmlns:a16="http://schemas.microsoft.com/office/drawing/2014/main" id="{30DBDCE1-C72E-48A9-928D-1381947CC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1345BE92-4D3F-46AE-A63D-A1F9EC98D4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CE923D6D-EDF5-4D4F-9566-7F6B54848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794384CD-7529-4272-9F89-E67AA9631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527F3847-7A9F-4FCC-B464-613C477B8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90" name="Line 14">
            <a:extLst>
              <a:ext uri="{FF2B5EF4-FFF2-40B4-BE49-F238E27FC236}">
                <a16:creationId xmlns:a16="http://schemas.microsoft.com/office/drawing/2014/main" id="{B5B17089-D91D-4541-BA57-AC773F8DBC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91" name="Line 15">
            <a:extLst>
              <a:ext uri="{FF2B5EF4-FFF2-40B4-BE49-F238E27FC236}">
                <a16:creationId xmlns:a16="http://schemas.microsoft.com/office/drawing/2014/main" id="{B9A53414-AED0-4F4E-8669-EDDE10ADA2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id="{D1069CA5-785C-411A-96AD-94B3573F0F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93" name="Line 17">
            <a:extLst>
              <a:ext uri="{FF2B5EF4-FFF2-40B4-BE49-F238E27FC236}">
                <a16:creationId xmlns:a16="http://schemas.microsoft.com/office/drawing/2014/main" id="{0F84E869-A857-4BF2-9ABE-0425E8E007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94" name="Line 18">
            <a:extLst>
              <a:ext uri="{FF2B5EF4-FFF2-40B4-BE49-F238E27FC236}">
                <a16:creationId xmlns:a16="http://schemas.microsoft.com/office/drawing/2014/main" id="{A24B29F0-7649-4C63-B5AD-9515EFEA83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579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D31889-3E3D-4141-85FA-BE6071C06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5796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A0A4D5D-175A-4751-ABC7-45C316B0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>
            <a:extLst>
              <a:ext uri="{FF2B5EF4-FFF2-40B4-BE49-F238E27FC236}">
                <a16:creationId xmlns:a16="http://schemas.microsoft.com/office/drawing/2014/main" id="{03A23F3D-D77B-4F07-A6BD-B48D0A6D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B210060-FD28-4267-8F8A-4321D91B929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00434776-B4A3-4DC3-9DE2-D58F2A5D07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3E294797-AA35-4D92-AD41-E4471B4218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7830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F546271-5964-4075-86C2-654613A8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77831" name="Picture 16" descr="ag00317_">
            <a:extLst>
              <a:ext uri="{FF2B5EF4-FFF2-40B4-BE49-F238E27FC236}">
                <a16:creationId xmlns:a16="http://schemas.microsoft.com/office/drawing/2014/main" id="{FD9EAFB3-037E-4398-874D-2F0540420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>
            <a:extLst>
              <a:ext uri="{FF2B5EF4-FFF2-40B4-BE49-F238E27FC236}">
                <a16:creationId xmlns:a16="http://schemas.microsoft.com/office/drawing/2014/main" id="{3301A010-A888-4FF2-B8DA-7D1FE803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8851" name="AutoShape 3">
            <a:extLst>
              <a:ext uri="{FF2B5EF4-FFF2-40B4-BE49-F238E27FC236}">
                <a16:creationId xmlns:a16="http://schemas.microsoft.com/office/drawing/2014/main" id="{9A40CE96-EEBC-4948-9090-0F4D92D12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8852" name="AutoShape 4">
            <a:extLst>
              <a:ext uri="{FF2B5EF4-FFF2-40B4-BE49-F238E27FC236}">
                <a16:creationId xmlns:a16="http://schemas.microsoft.com/office/drawing/2014/main" id="{49FE6913-95F1-43C3-88E4-76926791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8853" name="AutoShape 5">
            <a:extLst>
              <a:ext uri="{FF2B5EF4-FFF2-40B4-BE49-F238E27FC236}">
                <a16:creationId xmlns:a16="http://schemas.microsoft.com/office/drawing/2014/main" id="{D12F6D4D-9DC3-4892-B1DE-D862162B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3DFF14E7-E010-4F29-9239-05A75CE5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905D02D9-7B68-4928-A5C6-FD1D10483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81000"/>
            <a:ext cx="7815262" cy="2057400"/>
          </a:xfrm>
        </p:spPr>
        <p:txBody>
          <a:bodyPr/>
          <a:lstStyle/>
          <a:p>
            <a:pPr eaLnBrk="1" hangingPunct="1"/>
            <a:r>
              <a:rPr lang="bg-BG" altLang="bg-BG" sz="2800" b="1">
                <a:solidFill>
                  <a:srgbClr val="FF0000"/>
                </a:solidFill>
              </a:rPr>
              <a:t>С коя от посочените думи твърдението ще е вярно?	</a:t>
            </a:r>
            <a:br>
              <a:rPr lang="bg-BG" altLang="bg-BG" sz="2800"/>
            </a:br>
            <a:r>
              <a:rPr lang="bg-BG" altLang="bg-BG" sz="2800" i="1">
                <a:solidFill>
                  <a:srgbClr val="FF0000"/>
                </a:solidFill>
              </a:rPr>
              <a:t>Лисицата от „Малкият принц“ смята, че най-хубавото се вижда само със .....</a:t>
            </a:r>
            <a:br>
              <a:rPr lang="bg-BG" altLang="bg-BG" sz="2800"/>
            </a:br>
            <a:endParaRPr lang="en-US" altLang="bg-BG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6E1215DD-9C66-45B7-986C-68B4DEC58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5400" dirty="0">
                <a:solidFill>
                  <a:schemeClr val="accent3"/>
                </a:solidFill>
              </a:rPr>
              <a:t>очите</a:t>
            </a:r>
            <a:endParaRPr lang="en-US" sz="5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Б </a:t>
            </a:r>
            <a:r>
              <a:rPr lang="bg-BG" sz="5400" dirty="0">
                <a:solidFill>
                  <a:schemeClr val="accent3"/>
                </a:solidFill>
              </a:rPr>
              <a:t>ръцете</a:t>
            </a:r>
            <a:endParaRPr lang="bg-BG" sz="5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5400" dirty="0">
                <a:solidFill>
                  <a:schemeClr val="accent3"/>
                </a:solidFill>
              </a:rPr>
              <a:t>душата</a:t>
            </a:r>
            <a:endParaRPr lang="bg-BG" sz="5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5400" dirty="0">
                <a:solidFill>
                  <a:schemeClr val="accent3"/>
                </a:solidFill>
              </a:rPr>
              <a:t>сърцето</a:t>
            </a:r>
          </a:p>
          <a:p>
            <a:pPr eaLnBrk="1" hangingPunct="1">
              <a:buFontTx/>
              <a:buNone/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8857" name="Line 9">
            <a:extLst>
              <a:ext uri="{FF2B5EF4-FFF2-40B4-BE49-F238E27FC236}">
                <a16:creationId xmlns:a16="http://schemas.microsoft.com/office/drawing/2014/main" id="{D205BA74-1C13-4402-93CD-B58732C3C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58" name="Line 10">
            <a:extLst>
              <a:ext uri="{FF2B5EF4-FFF2-40B4-BE49-F238E27FC236}">
                <a16:creationId xmlns:a16="http://schemas.microsoft.com/office/drawing/2014/main" id="{8E19BF0D-1CC2-4388-844A-2F52AE621A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59" name="Line 11">
            <a:extLst>
              <a:ext uri="{FF2B5EF4-FFF2-40B4-BE49-F238E27FC236}">
                <a16:creationId xmlns:a16="http://schemas.microsoft.com/office/drawing/2014/main" id="{0E7242C4-091A-4E68-8237-D6770D0BF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0" name="Line 12">
            <a:extLst>
              <a:ext uri="{FF2B5EF4-FFF2-40B4-BE49-F238E27FC236}">
                <a16:creationId xmlns:a16="http://schemas.microsoft.com/office/drawing/2014/main" id="{7257D8DA-92DF-41BE-AE6F-15837F3C2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1" name="Line 13">
            <a:extLst>
              <a:ext uri="{FF2B5EF4-FFF2-40B4-BE49-F238E27FC236}">
                <a16:creationId xmlns:a16="http://schemas.microsoft.com/office/drawing/2014/main" id="{2239114F-713B-4E05-BD4F-39866D0F39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2" name="Line 14">
            <a:extLst>
              <a:ext uri="{FF2B5EF4-FFF2-40B4-BE49-F238E27FC236}">
                <a16:creationId xmlns:a16="http://schemas.microsoft.com/office/drawing/2014/main" id="{1F208639-5BC1-47BD-93D1-8699D66F80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3" name="Line 15">
            <a:extLst>
              <a:ext uri="{FF2B5EF4-FFF2-40B4-BE49-F238E27FC236}">
                <a16:creationId xmlns:a16="http://schemas.microsoft.com/office/drawing/2014/main" id="{39DE3C04-0EB7-4E81-ACFC-E0FEBF61EC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4" name="Line 16">
            <a:extLst>
              <a:ext uri="{FF2B5EF4-FFF2-40B4-BE49-F238E27FC236}">
                <a16:creationId xmlns:a16="http://schemas.microsoft.com/office/drawing/2014/main" id="{D200B33E-119B-45CD-99D6-BD221B39D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5" name="Line 17">
            <a:extLst>
              <a:ext uri="{FF2B5EF4-FFF2-40B4-BE49-F238E27FC236}">
                <a16:creationId xmlns:a16="http://schemas.microsoft.com/office/drawing/2014/main" id="{84CE64EA-F496-48AF-A49E-FBF33BBA4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8866" name="Line 18">
            <a:extLst>
              <a:ext uri="{FF2B5EF4-FFF2-40B4-BE49-F238E27FC236}">
                <a16:creationId xmlns:a16="http://schemas.microsoft.com/office/drawing/2014/main" id="{23235FE5-CA4D-4F93-B9F6-D0A886D1E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>
            <a:extLst>
              <a:ext uri="{FF2B5EF4-FFF2-40B4-BE49-F238E27FC236}">
                <a16:creationId xmlns:a16="http://schemas.microsoft.com/office/drawing/2014/main" id="{30065C64-5CDB-43C5-A6C5-41D4F548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2A633B7-F794-46CE-A755-653C523C22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bg-BG" sz="8000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Line 4">
            <a:extLst>
              <a:ext uri="{FF2B5EF4-FFF2-40B4-BE49-F238E27FC236}">
                <a16:creationId xmlns:a16="http://schemas.microsoft.com/office/drawing/2014/main" id="{E3A8663B-ADD8-4AEB-A2AD-93F71FC98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4BD7AA99-FC4B-4E33-BB94-965D352C79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>
            <a:extLst>
              <a:ext uri="{FF2B5EF4-FFF2-40B4-BE49-F238E27FC236}">
                <a16:creationId xmlns:a16="http://schemas.microsoft.com/office/drawing/2014/main" id="{052F0688-3B55-4E4C-A040-FCE11F9E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1D6986E-446C-481D-A854-B884BA7E8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13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Line 4">
            <a:extLst>
              <a:ext uri="{FF2B5EF4-FFF2-40B4-BE49-F238E27FC236}">
                <a16:creationId xmlns:a16="http://schemas.microsoft.com/office/drawing/2014/main" id="{F8F0C48F-B703-45A6-9CEB-67F8450BDF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8D3019B2-CDB3-4442-914E-AEA18EB38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>
            <a:extLst>
              <a:ext uri="{FF2B5EF4-FFF2-40B4-BE49-F238E27FC236}">
                <a16:creationId xmlns:a16="http://schemas.microsoft.com/office/drawing/2014/main" id="{49E3652B-A030-4EDD-AAE1-DCFED6C1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67D82293-E6C0-4F78-AA96-E1A656D3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4996" name="AutoShape 4">
            <a:extLst>
              <a:ext uri="{FF2B5EF4-FFF2-40B4-BE49-F238E27FC236}">
                <a16:creationId xmlns:a16="http://schemas.microsoft.com/office/drawing/2014/main" id="{F8EDCE9B-CE36-4408-BC99-2E406ED4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FFD28226-DBBF-49D7-BAB1-078381AA9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A6E22D48-858E-4929-8356-200718DA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316B238C-A782-45E3-86A2-5265E9605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600" b="1">
                <a:solidFill>
                  <a:srgbClr val="FF0000"/>
                </a:solidFill>
              </a:rPr>
              <a:t>В кой от редовете има  грешка при употреба на причастие?</a:t>
            </a:r>
            <a:br>
              <a:rPr lang="bg-BG" altLang="bg-BG" sz="4000">
                <a:solidFill>
                  <a:srgbClr val="FF0000"/>
                </a:solidFill>
              </a:rPr>
            </a:br>
            <a:endParaRPr lang="en-US" altLang="bg-BG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58F682E4-B704-46DE-ADD9-3D32F48B0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667000"/>
            <a:ext cx="8501062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2400" b="1" dirty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Младият разпоредител в театъра влезе, </a:t>
            </a:r>
            <a:r>
              <a:rPr lang="bg-BG" sz="2400" dirty="0" err="1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призовайки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: „Побързайте, представлението започва!”.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 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Тази вълнуваща Вазова творба има следното мото: „Аферим, бабо, </a:t>
            </a:r>
            <a:r>
              <a:rPr lang="bg-BG" sz="2400" dirty="0" err="1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машаллах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”. 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2800" b="1" dirty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bg-BG" sz="2400" u="sng" dirty="0">
                <a:solidFill>
                  <a:schemeClr val="accent3">
                    <a:lumMod val="95000"/>
                  </a:schemeClr>
                </a:solidFill>
              </a:rPr>
              <a:t>Идеята на автора остава</a:t>
            </a:r>
            <a:r>
              <a:rPr lang="bg-BG" sz="2400" u="sng" dirty="0">
                <a:solidFill>
                  <a:schemeClr val="accent3">
                    <a:lumMod val="95000"/>
                  </a:schemeClr>
                </a:solidFill>
                <a:hlinkClick r:id="rId5" action="ppaction://hlinksldjump"/>
              </a:rPr>
              <a:t> не разкрита </a:t>
            </a:r>
            <a:r>
              <a:rPr lang="bg-BG" sz="2400" u="sng" dirty="0">
                <a:solidFill>
                  <a:schemeClr val="accent3">
                    <a:lumMod val="95000"/>
                  </a:schemeClr>
                </a:solidFill>
              </a:rPr>
              <a:t> до края на творбата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bg-BG" sz="2400" b="1" baseline="10000" dirty="0">
              <a:solidFill>
                <a:schemeClr val="accent3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 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Нашият „език свещен” е звучен, богат и красив, но твърдят, че бил много труден за чужденците.</a:t>
            </a:r>
            <a:endParaRPr lang="bg-BG" sz="2400" dirty="0">
              <a:solidFill>
                <a:schemeClr val="accent3">
                  <a:lumMod val="9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bg-BG" sz="4800" dirty="0"/>
              <a:t> </a:t>
            </a:r>
          </a:p>
          <a:p>
            <a:pPr eaLnBrk="1" hangingPunct="1">
              <a:buFontTx/>
              <a:buNone/>
              <a:defRPr/>
            </a:pPr>
            <a:endParaRPr lang="bg-BG" sz="47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5001" name="Line 9">
            <a:extLst>
              <a:ext uri="{FF2B5EF4-FFF2-40B4-BE49-F238E27FC236}">
                <a16:creationId xmlns:a16="http://schemas.microsoft.com/office/drawing/2014/main" id="{DC5AA7EE-AB4C-4BB1-B09F-87B9AE6182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2" name="Line 10">
            <a:extLst>
              <a:ext uri="{FF2B5EF4-FFF2-40B4-BE49-F238E27FC236}">
                <a16:creationId xmlns:a16="http://schemas.microsoft.com/office/drawing/2014/main" id="{C38D59EC-17CF-4BE7-B428-7F76FB948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3" name="Line 11">
            <a:extLst>
              <a:ext uri="{FF2B5EF4-FFF2-40B4-BE49-F238E27FC236}">
                <a16:creationId xmlns:a16="http://schemas.microsoft.com/office/drawing/2014/main" id="{51B2F55A-AD27-4FA9-84D8-9D636133D6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4" name="Line 12">
            <a:extLst>
              <a:ext uri="{FF2B5EF4-FFF2-40B4-BE49-F238E27FC236}">
                <a16:creationId xmlns:a16="http://schemas.microsoft.com/office/drawing/2014/main" id="{F9125338-79B9-44EF-84E1-6042844D12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5" name="Line 13">
            <a:extLst>
              <a:ext uri="{FF2B5EF4-FFF2-40B4-BE49-F238E27FC236}">
                <a16:creationId xmlns:a16="http://schemas.microsoft.com/office/drawing/2014/main" id="{2DAB1A08-8949-4D3B-9CB6-386310342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6" name="Line 14">
            <a:extLst>
              <a:ext uri="{FF2B5EF4-FFF2-40B4-BE49-F238E27FC236}">
                <a16:creationId xmlns:a16="http://schemas.microsoft.com/office/drawing/2014/main" id="{605A7AD3-13E5-428C-82FF-BDF3A2196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7BBEC10F-90A0-41AE-8B22-024B86008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8" name="Line 16">
            <a:extLst>
              <a:ext uri="{FF2B5EF4-FFF2-40B4-BE49-F238E27FC236}">
                <a16:creationId xmlns:a16="http://schemas.microsoft.com/office/drawing/2014/main" id="{2F567D41-D3E7-46A2-97DC-49254ADFD4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09" name="Line 17">
            <a:extLst>
              <a:ext uri="{FF2B5EF4-FFF2-40B4-BE49-F238E27FC236}">
                <a16:creationId xmlns:a16="http://schemas.microsoft.com/office/drawing/2014/main" id="{DACCBA78-9243-4807-9674-C0B330EC36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10" name="Line 18">
            <a:extLst>
              <a:ext uri="{FF2B5EF4-FFF2-40B4-BE49-F238E27FC236}">
                <a16:creationId xmlns:a16="http://schemas.microsoft.com/office/drawing/2014/main" id="{163F6D7A-2F1E-4AF6-B18D-4BD7665EE4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5011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CC5216-8D34-4019-B5A4-75BF14A5F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5012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837E071-C6A3-469A-B3F4-BAA21235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>
            <a:extLst>
              <a:ext uri="{FF2B5EF4-FFF2-40B4-BE49-F238E27FC236}">
                <a16:creationId xmlns:a16="http://schemas.microsoft.com/office/drawing/2014/main" id="{CCC993DE-1E61-44B6-9682-50963F2B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38D1C05-B2FA-4F14-9281-44751B52FB3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87044" name="Line 4">
            <a:extLst>
              <a:ext uri="{FF2B5EF4-FFF2-40B4-BE49-F238E27FC236}">
                <a16:creationId xmlns:a16="http://schemas.microsoft.com/office/drawing/2014/main" id="{90A58352-F9AD-4583-8196-47D934464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7045" name="Line 5">
            <a:extLst>
              <a:ext uri="{FF2B5EF4-FFF2-40B4-BE49-F238E27FC236}">
                <a16:creationId xmlns:a16="http://schemas.microsoft.com/office/drawing/2014/main" id="{8BA58062-5AE3-4B75-848F-88FB6FDF8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704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D1F58E0-353D-4F7D-BE35-5DDEEA83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87047" name="Picture 16" descr="ag00317_">
            <a:extLst>
              <a:ext uri="{FF2B5EF4-FFF2-40B4-BE49-F238E27FC236}">
                <a16:creationId xmlns:a16="http://schemas.microsoft.com/office/drawing/2014/main" id="{7F805704-87A4-41A6-A764-C324646E49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>
            <a:extLst>
              <a:ext uri="{FF2B5EF4-FFF2-40B4-BE49-F238E27FC236}">
                <a16:creationId xmlns:a16="http://schemas.microsoft.com/office/drawing/2014/main" id="{E7DC802B-AF44-478A-A69D-AF945949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8067" name="AutoShape 3">
            <a:extLst>
              <a:ext uri="{FF2B5EF4-FFF2-40B4-BE49-F238E27FC236}">
                <a16:creationId xmlns:a16="http://schemas.microsoft.com/office/drawing/2014/main" id="{A4AFBB4F-5AB7-43F8-B95C-15B99559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8068" name="AutoShape 4">
            <a:extLst>
              <a:ext uri="{FF2B5EF4-FFF2-40B4-BE49-F238E27FC236}">
                <a16:creationId xmlns:a16="http://schemas.microsoft.com/office/drawing/2014/main" id="{02CE2CA2-64C0-49FB-B845-7C823C01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8069" name="AutoShape 5">
            <a:extLst>
              <a:ext uri="{FF2B5EF4-FFF2-40B4-BE49-F238E27FC236}">
                <a16:creationId xmlns:a16="http://schemas.microsoft.com/office/drawing/2014/main" id="{8340AE1A-8191-40E1-ADE6-C5F742123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8070" name="AutoShape 6">
            <a:extLst>
              <a:ext uri="{FF2B5EF4-FFF2-40B4-BE49-F238E27FC236}">
                <a16:creationId xmlns:a16="http://schemas.microsoft.com/office/drawing/2014/main" id="{C114C58A-FA78-4BA4-9E46-EFC99AE0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9E92326D-CE08-4406-8DD0-37076F91A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00063"/>
            <a:ext cx="7696200" cy="1938337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В кой от редовете има  грешка при употреба на причастие?</a:t>
            </a:r>
            <a:br>
              <a:rPr lang="bg-BG" altLang="bg-BG" sz="4000">
                <a:solidFill>
                  <a:srgbClr val="FF0000"/>
                </a:solidFill>
              </a:rPr>
            </a:br>
            <a:endParaRPr lang="en-US" altLang="bg-BG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B90F452A-D0DF-45CE-8869-9524CC09B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571750"/>
            <a:ext cx="8001000" cy="40576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2400" b="1" dirty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Младият разпоредител в театъра влезе, </a:t>
            </a:r>
            <a:r>
              <a:rPr lang="bg-BG" sz="2400" dirty="0" err="1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призовайки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: „Побързайте, представлението започва!”.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 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Тази вълнуваща Вазова творба има следното мото: „Аферим, бабо, </a:t>
            </a:r>
            <a:r>
              <a:rPr lang="bg-BG" sz="2400" dirty="0" err="1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машаллах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”. 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2800" b="1" dirty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bg-BG" sz="2400" u="sng" dirty="0">
                <a:solidFill>
                  <a:schemeClr val="accent3">
                    <a:lumMod val="95000"/>
                  </a:schemeClr>
                </a:solidFill>
              </a:rPr>
              <a:t>Идеята на автора остава</a:t>
            </a:r>
            <a:r>
              <a:rPr lang="bg-BG" sz="2400" u="sng" dirty="0">
                <a:solidFill>
                  <a:schemeClr val="accent3">
                    <a:lumMod val="95000"/>
                  </a:schemeClr>
                </a:solidFill>
                <a:hlinkClick r:id="rId5" action="ppaction://hlinksldjump"/>
              </a:rPr>
              <a:t> не разкрита </a:t>
            </a:r>
            <a:r>
              <a:rPr lang="bg-BG" sz="2400" u="sng" dirty="0">
                <a:solidFill>
                  <a:schemeClr val="accent3">
                    <a:lumMod val="95000"/>
                  </a:schemeClr>
                </a:solidFill>
              </a:rPr>
              <a:t> до края на творбата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 </a:t>
            </a:r>
            <a:r>
              <a:rPr lang="bg-BG" sz="2400" dirty="0">
                <a:solidFill>
                  <a:schemeClr val="accent3">
                    <a:lumMod val="95000"/>
                  </a:schemeClr>
                </a:solidFill>
                <a:hlinkClick r:id="rId4" action="ppaction://hlinksldjump"/>
              </a:rPr>
              <a:t>Нашият „език свещен” е звучен, богат и красив, но твърдят, че бил много труден за чужденците.</a:t>
            </a:r>
            <a:endParaRPr lang="bg-BG" sz="24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D499013B-7A6C-4268-92D8-EAD73FF9EA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74" name="Line 10">
            <a:extLst>
              <a:ext uri="{FF2B5EF4-FFF2-40B4-BE49-F238E27FC236}">
                <a16:creationId xmlns:a16="http://schemas.microsoft.com/office/drawing/2014/main" id="{3B22EFE1-E2A8-4E39-A38F-345E75869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75" name="Line 11">
            <a:extLst>
              <a:ext uri="{FF2B5EF4-FFF2-40B4-BE49-F238E27FC236}">
                <a16:creationId xmlns:a16="http://schemas.microsoft.com/office/drawing/2014/main" id="{1E9F8769-561E-4C6C-B802-07981E5BD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76" name="Line 12">
            <a:extLst>
              <a:ext uri="{FF2B5EF4-FFF2-40B4-BE49-F238E27FC236}">
                <a16:creationId xmlns:a16="http://schemas.microsoft.com/office/drawing/2014/main" id="{4B38F3F0-6C04-4F64-815C-D5BF9F3124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77" name="Line 13">
            <a:extLst>
              <a:ext uri="{FF2B5EF4-FFF2-40B4-BE49-F238E27FC236}">
                <a16:creationId xmlns:a16="http://schemas.microsoft.com/office/drawing/2014/main" id="{EA9C40A6-CA0A-4250-A7F5-6E1C95F53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78" name="Line 14">
            <a:extLst>
              <a:ext uri="{FF2B5EF4-FFF2-40B4-BE49-F238E27FC236}">
                <a16:creationId xmlns:a16="http://schemas.microsoft.com/office/drawing/2014/main" id="{9843A4AD-4AE3-4FA0-96A7-26BFE9947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79" name="Line 15">
            <a:extLst>
              <a:ext uri="{FF2B5EF4-FFF2-40B4-BE49-F238E27FC236}">
                <a16:creationId xmlns:a16="http://schemas.microsoft.com/office/drawing/2014/main" id="{6A551C5A-355E-4663-8AE0-FEAFF24517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80" name="Line 16">
            <a:extLst>
              <a:ext uri="{FF2B5EF4-FFF2-40B4-BE49-F238E27FC236}">
                <a16:creationId xmlns:a16="http://schemas.microsoft.com/office/drawing/2014/main" id="{9A1CAE4D-A041-48B8-A1C9-4348AF482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81" name="Line 17">
            <a:extLst>
              <a:ext uri="{FF2B5EF4-FFF2-40B4-BE49-F238E27FC236}">
                <a16:creationId xmlns:a16="http://schemas.microsoft.com/office/drawing/2014/main" id="{956975EF-126E-404E-BA22-8C1FB33EB4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8082" name="Line 18">
            <a:extLst>
              <a:ext uri="{FF2B5EF4-FFF2-40B4-BE49-F238E27FC236}">
                <a16:creationId xmlns:a16="http://schemas.microsoft.com/office/drawing/2014/main" id="{62392FD6-79BF-4F57-88D6-7B71053B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7EB32E5A-EFB6-4D2D-9AE0-1C46ACD3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B3501DA-70D4-4EA8-BAC7-8389226A28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</a:t>
            </a:r>
            <a:r>
              <a:rPr lang="en-US" altLang="bg-BG" sz="80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A196B0B9-44D8-4DA9-9FA7-1C806707F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1BEE5DA3-BECC-435D-B895-BFFE414DCC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>
            <a:extLst>
              <a:ext uri="{FF2B5EF4-FFF2-40B4-BE49-F238E27FC236}">
                <a16:creationId xmlns:a16="http://schemas.microsoft.com/office/drawing/2014/main" id="{4CDAF35E-EB05-40DD-9721-051A92A8C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B1995C7-B6F4-4601-813C-10E96D45A9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Line 4">
            <a:extLst>
              <a:ext uri="{FF2B5EF4-FFF2-40B4-BE49-F238E27FC236}">
                <a16:creationId xmlns:a16="http://schemas.microsoft.com/office/drawing/2014/main" id="{0D98277C-8597-4918-ACE6-B80F6FDE6B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0117" name="Line 5">
            <a:extLst>
              <a:ext uri="{FF2B5EF4-FFF2-40B4-BE49-F238E27FC236}">
                <a16:creationId xmlns:a16="http://schemas.microsoft.com/office/drawing/2014/main" id="{B870A0DE-A31F-49C6-B651-AF9C5A7D8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>
            <a:extLst>
              <a:ext uri="{FF2B5EF4-FFF2-40B4-BE49-F238E27FC236}">
                <a16:creationId xmlns:a16="http://schemas.microsoft.com/office/drawing/2014/main" id="{93BFC1DE-E3D8-4379-98BD-06FBFB14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9AE6BE7-AAE9-41EF-84A0-131211F05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14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Line 4">
            <a:extLst>
              <a:ext uri="{FF2B5EF4-FFF2-40B4-BE49-F238E27FC236}">
                <a16:creationId xmlns:a16="http://schemas.microsoft.com/office/drawing/2014/main" id="{967386E6-7744-4BF2-90A2-5E9792C96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2165" name="Line 5">
            <a:extLst>
              <a:ext uri="{FF2B5EF4-FFF2-40B4-BE49-F238E27FC236}">
                <a16:creationId xmlns:a16="http://schemas.microsoft.com/office/drawing/2014/main" id="{1FB8F045-20E9-4AAA-8D0F-44330B3805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>
            <a:extLst>
              <a:ext uri="{FF2B5EF4-FFF2-40B4-BE49-F238E27FC236}">
                <a16:creationId xmlns:a16="http://schemas.microsoft.com/office/drawing/2014/main" id="{D3898A1A-46F4-498E-AE75-B34592B3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4211" name="AutoShape 3">
            <a:extLst>
              <a:ext uri="{FF2B5EF4-FFF2-40B4-BE49-F238E27FC236}">
                <a16:creationId xmlns:a16="http://schemas.microsoft.com/office/drawing/2014/main" id="{C692719A-4E98-44F1-A261-422A7C8AF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4212" name="AutoShape 4">
            <a:extLst>
              <a:ext uri="{FF2B5EF4-FFF2-40B4-BE49-F238E27FC236}">
                <a16:creationId xmlns:a16="http://schemas.microsoft.com/office/drawing/2014/main" id="{65F4648E-97F7-4023-9DAE-D8150EC1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4213" name="AutoShape 5">
            <a:extLst>
              <a:ext uri="{FF2B5EF4-FFF2-40B4-BE49-F238E27FC236}">
                <a16:creationId xmlns:a16="http://schemas.microsoft.com/office/drawing/2014/main" id="{8F4207CD-BE2B-41ED-A572-94D28073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4214" name="AutoShape 6">
            <a:extLst>
              <a:ext uri="{FF2B5EF4-FFF2-40B4-BE49-F238E27FC236}">
                <a16:creationId xmlns:a16="http://schemas.microsoft.com/office/drawing/2014/main" id="{8BB5FF0D-395C-4C25-8797-283A9F5C1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7F5170F6-ED0A-4162-9931-2AD84638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262188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От коя творба е откъсът?</a:t>
            </a:r>
            <a:br>
              <a:rPr lang="bg-BG" altLang="bg-BG" sz="3600">
                <a:solidFill>
                  <a:srgbClr val="FF0000"/>
                </a:solidFill>
              </a:rPr>
            </a:br>
            <a:r>
              <a:rPr lang="bg-BG" altLang="bg-BG" sz="3600">
                <a:solidFill>
                  <a:srgbClr val="FF0000"/>
                </a:solidFill>
              </a:rPr>
              <a:t>„</a:t>
            </a:r>
            <a:r>
              <a:rPr lang="bg-BG" altLang="bg-BG" sz="2800" i="1">
                <a:solidFill>
                  <a:srgbClr val="FF0000"/>
                </a:solidFill>
              </a:rPr>
              <a:t>...</a:t>
            </a:r>
            <a:r>
              <a:rPr lang="ru-RU" altLang="bg-BG" sz="2800">
                <a:solidFill>
                  <a:srgbClr val="FF0000"/>
                </a:solidFill>
              </a:rPr>
              <a:t> Аз пък рекох, че е таласъм. Помислих, че плашилото от даскал Тодоровата бахча иде насам</a:t>
            </a:r>
            <a:r>
              <a:rPr lang="bg-BG" altLang="bg-BG" sz="2800" i="1">
                <a:solidFill>
                  <a:srgbClr val="FF0000"/>
                </a:solidFill>
              </a:rPr>
              <a:t> …“</a:t>
            </a:r>
            <a:endParaRPr lang="en-US" altLang="bg-BG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AE1FF037-53A9-4C2E-8ED0-18959EE3B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928938"/>
            <a:ext cx="8286750" cy="3786187"/>
          </a:xfrm>
        </p:spPr>
        <p:txBody>
          <a:bodyPr/>
          <a:lstStyle/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2800" b="1" dirty="0">
                <a:solidFill>
                  <a:schemeClr val="accent3"/>
                </a:solidFill>
              </a:rPr>
              <a:t> </a:t>
            </a:r>
            <a:r>
              <a:rPr lang="bg-BG" sz="2800" b="1" u="sng" dirty="0">
                <a:solidFill>
                  <a:schemeClr val="accent3"/>
                </a:solidFill>
              </a:rPr>
              <a:t>„ Косачи“ </a:t>
            </a:r>
            <a:r>
              <a:rPr lang="bg-BG" sz="2800" b="1" dirty="0">
                <a:solidFill>
                  <a:schemeClr val="accent3"/>
                </a:solidFill>
              </a:rPr>
              <a:t>от Елин Пелин</a:t>
            </a:r>
            <a:endParaRPr lang="en-US" sz="3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u="sng" dirty="0">
                <a:solidFill>
                  <a:schemeClr val="accent3"/>
                </a:solidFill>
                <a:hlinkClick r:id="rId4" action="ppaction://hlinksldjump"/>
              </a:rPr>
              <a:t>„Под игото“</a:t>
            </a:r>
            <a:r>
              <a:rPr lang="bg-BG" u="sng" dirty="0">
                <a:solidFill>
                  <a:schemeClr val="accent3"/>
                </a:solidFill>
              </a:rPr>
              <a:t>  </a:t>
            </a:r>
            <a:r>
              <a:rPr lang="bg-BG" dirty="0">
                <a:solidFill>
                  <a:schemeClr val="accent3"/>
                </a:solidFill>
              </a:rPr>
              <a:t>от Иван Вазов</a:t>
            </a:r>
            <a:endParaRPr lang="en-US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u="sng" dirty="0">
                <a:solidFill>
                  <a:schemeClr val="accent3"/>
                </a:solidFill>
              </a:rPr>
              <a:t>„Хубава си, моя горо</a:t>
            </a:r>
            <a:r>
              <a:rPr lang="bg-BG" dirty="0">
                <a:solidFill>
                  <a:schemeClr val="accent3"/>
                </a:solidFill>
                <a:hlinkClick r:id="rId4" action="ppaction://hlinksldjump"/>
              </a:rPr>
              <a:t>“</a:t>
            </a:r>
            <a:r>
              <a:rPr lang="bg-BG" dirty="0">
                <a:solidFill>
                  <a:schemeClr val="accent3"/>
                </a:solidFill>
              </a:rPr>
              <a:t> от Л. Каравелов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u="sng" dirty="0">
                <a:solidFill>
                  <a:schemeClr val="accent3"/>
                </a:solidFill>
              </a:rPr>
              <a:t>„Серафим“ </a:t>
            </a:r>
            <a:r>
              <a:rPr lang="bg-BG" dirty="0">
                <a:solidFill>
                  <a:schemeClr val="accent3"/>
                </a:solidFill>
              </a:rPr>
              <a:t>от Йордан Йовков</a:t>
            </a:r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94217" name="Line 9">
            <a:extLst>
              <a:ext uri="{FF2B5EF4-FFF2-40B4-BE49-F238E27FC236}">
                <a16:creationId xmlns:a16="http://schemas.microsoft.com/office/drawing/2014/main" id="{DC02664D-CA54-472D-9D1F-6647D70B40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18" name="Line 10">
            <a:extLst>
              <a:ext uri="{FF2B5EF4-FFF2-40B4-BE49-F238E27FC236}">
                <a16:creationId xmlns:a16="http://schemas.microsoft.com/office/drawing/2014/main" id="{B8DE282B-398A-4ACC-B3D2-9556CA7F96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19" name="Line 11">
            <a:extLst>
              <a:ext uri="{FF2B5EF4-FFF2-40B4-BE49-F238E27FC236}">
                <a16:creationId xmlns:a16="http://schemas.microsoft.com/office/drawing/2014/main" id="{1DAF9F5B-34E9-4212-BC91-89FA465A54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0" name="Line 12">
            <a:extLst>
              <a:ext uri="{FF2B5EF4-FFF2-40B4-BE49-F238E27FC236}">
                <a16:creationId xmlns:a16="http://schemas.microsoft.com/office/drawing/2014/main" id="{29E8B223-C749-4A92-BB92-18E6E6C782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1" name="Line 13">
            <a:extLst>
              <a:ext uri="{FF2B5EF4-FFF2-40B4-BE49-F238E27FC236}">
                <a16:creationId xmlns:a16="http://schemas.microsoft.com/office/drawing/2014/main" id="{B5AFC837-F665-4EA9-9E9A-09A0C6FCF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2" name="Line 14">
            <a:extLst>
              <a:ext uri="{FF2B5EF4-FFF2-40B4-BE49-F238E27FC236}">
                <a16:creationId xmlns:a16="http://schemas.microsoft.com/office/drawing/2014/main" id="{B257DBB8-5A08-4994-8C07-1C783DBEE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3" name="Line 15">
            <a:extLst>
              <a:ext uri="{FF2B5EF4-FFF2-40B4-BE49-F238E27FC236}">
                <a16:creationId xmlns:a16="http://schemas.microsoft.com/office/drawing/2014/main" id="{AE8A8882-1FD2-494E-A54A-36FF3F51C5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4" name="Line 16">
            <a:extLst>
              <a:ext uri="{FF2B5EF4-FFF2-40B4-BE49-F238E27FC236}">
                <a16:creationId xmlns:a16="http://schemas.microsoft.com/office/drawing/2014/main" id="{94C03926-7C83-4903-8E8E-75F5909BF3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5" name="Line 17">
            <a:extLst>
              <a:ext uri="{FF2B5EF4-FFF2-40B4-BE49-F238E27FC236}">
                <a16:creationId xmlns:a16="http://schemas.microsoft.com/office/drawing/2014/main" id="{3DA21090-0FCE-4D14-BC71-68827E0DB6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6" name="Line 18">
            <a:extLst>
              <a:ext uri="{FF2B5EF4-FFF2-40B4-BE49-F238E27FC236}">
                <a16:creationId xmlns:a16="http://schemas.microsoft.com/office/drawing/2014/main" id="{462CC1F1-00D7-46EF-8455-BE764A31B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4227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016D97-D8C6-4902-A646-D2962E60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4228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3F728E8-FDA4-4992-B2B2-9C77C621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>
            <a:extLst>
              <a:ext uri="{FF2B5EF4-FFF2-40B4-BE49-F238E27FC236}">
                <a16:creationId xmlns:a16="http://schemas.microsoft.com/office/drawing/2014/main" id="{40897862-DAC5-4D35-BD1D-DE75FC45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034AAFC-2D44-4286-A51E-93FFCDBB71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96260" name="Line 4">
            <a:extLst>
              <a:ext uri="{FF2B5EF4-FFF2-40B4-BE49-F238E27FC236}">
                <a16:creationId xmlns:a16="http://schemas.microsoft.com/office/drawing/2014/main" id="{35D2E11A-CB5F-4848-B3FE-3628400AAC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6261" name="Line 5">
            <a:extLst>
              <a:ext uri="{FF2B5EF4-FFF2-40B4-BE49-F238E27FC236}">
                <a16:creationId xmlns:a16="http://schemas.microsoft.com/office/drawing/2014/main" id="{91622835-2200-4076-995C-26DE305105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6262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8B7D3D-62DD-4457-886D-B936DE8D9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96263" name="Picture 16" descr="ag00317_">
            <a:extLst>
              <a:ext uri="{FF2B5EF4-FFF2-40B4-BE49-F238E27FC236}">
                <a16:creationId xmlns:a16="http://schemas.microsoft.com/office/drawing/2014/main" id="{9240ED92-E660-4B79-A9EA-C69CC49B86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>
            <a:extLst>
              <a:ext uri="{FF2B5EF4-FFF2-40B4-BE49-F238E27FC236}">
                <a16:creationId xmlns:a16="http://schemas.microsoft.com/office/drawing/2014/main" id="{A615F6BE-6195-4F23-9C4D-E5AE0F9D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7283" name="AutoShape 3">
            <a:extLst>
              <a:ext uri="{FF2B5EF4-FFF2-40B4-BE49-F238E27FC236}">
                <a16:creationId xmlns:a16="http://schemas.microsoft.com/office/drawing/2014/main" id="{E0589E0F-5E9D-4403-A8D4-BAC75014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7284" name="AutoShape 4">
            <a:extLst>
              <a:ext uri="{FF2B5EF4-FFF2-40B4-BE49-F238E27FC236}">
                <a16:creationId xmlns:a16="http://schemas.microsoft.com/office/drawing/2014/main" id="{48192CE8-3277-47A9-8001-8ADF69FDB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97285" name="AutoShape 5">
            <a:extLst>
              <a:ext uri="{FF2B5EF4-FFF2-40B4-BE49-F238E27FC236}">
                <a16:creationId xmlns:a16="http://schemas.microsoft.com/office/drawing/2014/main" id="{33CD0B0C-207B-4EE3-8527-E3FDBC08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53254" name="AutoShape 6">
            <a:extLst>
              <a:ext uri="{FF2B5EF4-FFF2-40B4-BE49-F238E27FC236}">
                <a16:creationId xmlns:a16="http://schemas.microsoft.com/office/drawing/2014/main" id="{E7A0AF4F-2D58-4548-A8C6-9A989B70E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B8F0A7F0-B1B6-4E13-B61E-44FC38FB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2800" b="1">
                <a:solidFill>
                  <a:srgbClr val="FF0000"/>
                </a:solidFill>
              </a:rPr>
              <a:t>От коя творба е откъсът?</a:t>
            </a:r>
            <a:br>
              <a:rPr lang="bg-BG" altLang="bg-BG" sz="3200">
                <a:solidFill>
                  <a:srgbClr val="FF0000"/>
                </a:solidFill>
              </a:rPr>
            </a:br>
            <a:r>
              <a:rPr lang="bg-BG" altLang="bg-BG" sz="3200">
                <a:solidFill>
                  <a:srgbClr val="FF0000"/>
                </a:solidFill>
              </a:rPr>
              <a:t>„</a:t>
            </a:r>
            <a:r>
              <a:rPr lang="bg-BG" altLang="bg-BG" sz="2400" i="1">
                <a:solidFill>
                  <a:srgbClr val="FF0000"/>
                </a:solidFill>
              </a:rPr>
              <a:t>...</a:t>
            </a:r>
            <a:r>
              <a:rPr lang="ru-RU" altLang="bg-BG" sz="2400">
                <a:solidFill>
                  <a:srgbClr val="FF0000"/>
                </a:solidFill>
              </a:rPr>
              <a:t> Аз пък рекох, че е таласъм. Помислих, че плашилото от даскал Тодоровата бахча иде насам</a:t>
            </a:r>
            <a:r>
              <a:rPr lang="bg-BG" altLang="bg-BG" sz="2400" i="1">
                <a:solidFill>
                  <a:srgbClr val="FF0000"/>
                </a:solidFill>
              </a:rPr>
              <a:t> …“</a:t>
            </a:r>
            <a:endParaRPr lang="en-US" altLang="bg-BG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863D43BC-1B26-4835-9273-3B88901DD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786063"/>
            <a:ext cx="8286750" cy="3884612"/>
          </a:xfrm>
        </p:spPr>
        <p:txBody>
          <a:bodyPr/>
          <a:lstStyle/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4800" b="1" dirty="0">
                <a:solidFill>
                  <a:schemeClr val="accent3"/>
                </a:solidFill>
              </a:rPr>
              <a:t> </a:t>
            </a:r>
            <a:r>
              <a:rPr lang="bg-BG" sz="4800" b="1" u="sng" dirty="0">
                <a:solidFill>
                  <a:schemeClr val="accent3"/>
                </a:solidFill>
              </a:rPr>
              <a:t>„ </a:t>
            </a:r>
            <a:r>
              <a:rPr lang="bg-BG" sz="2800" b="1" u="sng" dirty="0">
                <a:solidFill>
                  <a:schemeClr val="accent3"/>
                </a:solidFill>
              </a:rPr>
              <a:t>Косачи“ </a:t>
            </a:r>
            <a:r>
              <a:rPr lang="bg-BG" sz="2800" b="1" dirty="0">
                <a:solidFill>
                  <a:schemeClr val="accent3"/>
                </a:solidFill>
              </a:rPr>
              <a:t>от Елин Пелин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2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2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800" u="sng" dirty="0">
                <a:solidFill>
                  <a:schemeClr val="accent3"/>
                </a:solidFill>
                <a:hlinkClick r:id="rId4" action="ppaction://hlinksldjump"/>
              </a:rPr>
              <a:t>„Под игото“</a:t>
            </a:r>
            <a:r>
              <a:rPr lang="bg-BG" sz="2800" u="sng" dirty="0">
                <a:solidFill>
                  <a:schemeClr val="accent3"/>
                </a:solidFill>
              </a:rPr>
              <a:t>  </a:t>
            </a:r>
            <a:r>
              <a:rPr lang="bg-BG" sz="2800" dirty="0">
                <a:solidFill>
                  <a:schemeClr val="accent3"/>
                </a:solidFill>
              </a:rPr>
              <a:t>от Иван Вазов</a:t>
            </a:r>
            <a:endParaRPr lang="en-US" sz="2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2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2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800" u="sng" dirty="0">
                <a:solidFill>
                  <a:schemeClr val="accent3"/>
                </a:solidFill>
              </a:rPr>
              <a:t>„Хубава си, моя горо</a:t>
            </a:r>
            <a:r>
              <a:rPr lang="bg-BG" sz="2800" dirty="0">
                <a:solidFill>
                  <a:schemeClr val="accent3"/>
                </a:solidFill>
                <a:hlinkClick r:id="rId4" action="ppaction://hlinksldjump"/>
              </a:rPr>
              <a:t>“</a:t>
            </a:r>
            <a:r>
              <a:rPr lang="bg-BG" sz="2800" dirty="0">
                <a:solidFill>
                  <a:schemeClr val="accent3"/>
                </a:solidFill>
              </a:rPr>
              <a:t> от Л. Каравелов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600"/>
              </a:spcBef>
              <a:buFontTx/>
              <a:buNone/>
              <a:defRPr/>
            </a:pPr>
            <a:r>
              <a:rPr lang="bg-BG" sz="2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2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800" u="sng" dirty="0">
                <a:solidFill>
                  <a:schemeClr val="accent3"/>
                </a:solidFill>
              </a:rPr>
              <a:t>„Серафим“ </a:t>
            </a:r>
            <a:r>
              <a:rPr lang="bg-BG" sz="2800" dirty="0">
                <a:solidFill>
                  <a:schemeClr val="accent3"/>
                </a:solidFill>
              </a:rPr>
              <a:t>от Йордан Йовков</a:t>
            </a:r>
            <a:endParaRPr lang="en-US" sz="2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4200"/>
              </a:spcBef>
              <a:buFontTx/>
              <a:buNone/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7289" name="Line 9">
            <a:extLst>
              <a:ext uri="{FF2B5EF4-FFF2-40B4-BE49-F238E27FC236}">
                <a16:creationId xmlns:a16="http://schemas.microsoft.com/office/drawing/2014/main" id="{32671D79-241F-44D0-8758-EF2BCAE5F9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0" name="Line 10">
            <a:extLst>
              <a:ext uri="{FF2B5EF4-FFF2-40B4-BE49-F238E27FC236}">
                <a16:creationId xmlns:a16="http://schemas.microsoft.com/office/drawing/2014/main" id="{08E6473D-98AD-4967-B56E-2412178E3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1" name="Line 11">
            <a:extLst>
              <a:ext uri="{FF2B5EF4-FFF2-40B4-BE49-F238E27FC236}">
                <a16:creationId xmlns:a16="http://schemas.microsoft.com/office/drawing/2014/main" id="{C353BFBC-9E3A-4756-A6F2-D698B5BCF5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2" name="Line 12">
            <a:extLst>
              <a:ext uri="{FF2B5EF4-FFF2-40B4-BE49-F238E27FC236}">
                <a16:creationId xmlns:a16="http://schemas.microsoft.com/office/drawing/2014/main" id="{9E2943B0-90D3-4691-819F-5F101DBA0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3" name="Line 13">
            <a:extLst>
              <a:ext uri="{FF2B5EF4-FFF2-40B4-BE49-F238E27FC236}">
                <a16:creationId xmlns:a16="http://schemas.microsoft.com/office/drawing/2014/main" id="{258C3D40-2486-4EA6-A163-73A8F419E5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4" name="Line 14">
            <a:extLst>
              <a:ext uri="{FF2B5EF4-FFF2-40B4-BE49-F238E27FC236}">
                <a16:creationId xmlns:a16="http://schemas.microsoft.com/office/drawing/2014/main" id="{1086CEBC-FE27-4F0A-8E4E-528A7A1AEC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5" name="Line 15">
            <a:extLst>
              <a:ext uri="{FF2B5EF4-FFF2-40B4-BE49-F238E27FC236}">
                <a16:creationId xmlns:a16="http://schemas.microsoft.com/office/drawing/2014/main" id="{C202AC67-FBD7-4C88-8B44-AD0AE2122C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6" name="Line 16">
            <a:extLst>
              <a:ext uri="{FF2B5EF4-FFF2-40B4-BE49-F238E27FC236}">
                <a16:creationId xmlns:a16="http://schemas.microsoft.com/office/drawing/2014/main" id="{212531A3-D963-4A21-B37F-749214469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7" name="Line 17">
            <a:extLst>
              <a:ext uri="{FF2B5EF4-FFF2-40B4-BE49-F238E27FC236}">
                <a16:creationId xmlns:a16="http://schemas.microsoft.com/office/drawing/2014/main" id="{160229ED-3D05-4B68-B434-AD70E1E9F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7298" name="Line 18">
            <a:extLst>
              <a:ext uri="{FF2B5EF4-FFF2-40B4-BE49-F238E27FC236}">
                <a16:creationId xmlns:a16="http://schemas.microsoft.com/office/drawing/2014/main" id="{CBEC2C3B-E4D1-4568-9269-47C9BEAAD1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8EE578B9-964C-4D2B-8F1C-292117D411F6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0888" y="722313"/>
            <a:ext cx="7851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6000" b="1">
                <a:solidFill>
                  <a:srgbClr val="FF0000"/>
                </a:solidFill>
              </a:rPr>
              <a:t>Поздравления!</a:t>
            </a:r>
            <a:endParaRPr lang="en-US" altLang="bg-BG" sz="6000" b="1">
              <a:solidFill>
                <a:srgbClr val="FF0000"/>
              </a:solidFill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8B3BAC0B-F843-4E70-9613-29A1560D7402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2475" y="2927350"/>
            <a:ext cx="7851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g-BG" sz="6600" b="1">
                <a:solidFill>
                  <a:srgbClr val="FFCC00"/>
                </a:solidFill>
                <a:latin typeface="Arial" charset="0"/>
                <a:cs typeface="+mn-cs"/>
              </a:rPr>
              <a:t>Вие преминахте</a:t>
            </a:r>
            <a:endParaRPr lang="en-US" sz="6600" b="1">
              <a:solidFill>
                <a:srgbClr val="FFCC00"/>
              </a:solidFill>
              <a:latin typeface="Times New Roman" charset="0"/>
              <a:cs typeface="+mn-cs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943845B-29A6-4195-A017-1CE766D7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3954463"/>
            <a:ext cx="60388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6600" b="1" dirty="0">
                <a:solidFill>
                  <a:srgbClr val="FFCC00"/>
                </a:solidFill>
                <a:latin typeface="Arial" charset="0"/>
                <a:cs typeface="+mn-cs"/>
              </a:rPr>
              <a:t>втория етап</a:t>
            </a:r>
            <a:endParaRPr lang="en-US" sz="6600" b="1" dirty="0">
              <a:solidFill>
                <a:srgbClr val="FFCC00"/>
              </a:solidFill>
              <a:latin typeface="Arial" charset="0"/>
              <a:cs typeface="+mn-cs"/>
            </a:endParaRP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356BD6AC-AE34-4594-A349-1419B98E6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5035550"/>
            <a:ext cx="406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6600" b="1">
                <a:solidFill>
                  <a:srgbClr val="FFCC00"/>
                </a:solidFill>
                <a:latin typeface="Arial" charset="0"/>
                <a:cs typeface="+mn-cs"/>
              </a:rPr>
              <a:t>от играта</a:t>
            </a:r>
            <a:endParaRPr lang="en-US" sz="6600" b="1">
              <a:solidFill>
                <a:srgbClr val="FFCC00"/>
              </a:solidFill>
              <a:latin typeface="Arial" charset="0"/>
              <a:cs typeface="+mn-cs"/>
            </a:endParaRP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6AF4C505-FCDB-4D4B-8145-7A943CDDF5C0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00088" y="1392238"/>
            <a:ext cx="7851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6000" b="1">
                <a:solidFill>
                  <a:schemeClr val="accent2"/>
                </a:solidFill>
              </a:rPr>
              <a:t>Поздравления!</a:t>
            </a:r>
            <a:endParaRPr lang="en-US" altLang="bg-BG" sz="6000" b="1">
              <a:solidFill>
                <a:schemeClr val="accent2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A5EBC6FF-0451-4CBB-9193-97BC92AF85AD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03263" y="2081213"/>
            <a:ext cx="7999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6000" b="1">
                <a:solidFill>
                  <a:srgbClr val="FFCC00"/>
                </a:solidFill>
              </a:rPr>
              <a:t>Поздравления!</a:t>
            </a:r>
            <a:endParaRPr lang="en-US" altLang="bg-BG" sz="60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75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75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975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  <p:bldP spid="36869" grpId="0" autoUpdateAnimBg="0"/>
      <p:bldP spid="36870" grpId="0" autoUpdateAnimBg="0"/>
      <p:bldP spid="36871" grpId="0" autoUpdateAnimBg="0"/>
      <p:bldP spid="3687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>
            <a:extLst>
              <a:ext uri="{FF2B5EF4-FFF2-40B4-BE49-F238E27FC236}">
                <a16:creationId xmlns:a16="http://schemas.microsoft.com/office/drawing/2014/main" id="{B4329B04-047D-449F-B979-C6F5F120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0D5F668-9196-4A7F-9C6B-A0A7EC7BC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Line 4">
            <a:extLst>
              <a:ext uri="{FF2B5EF4-FFF2-40B4-BE49-F238E27FC236}">
                <a16:creationId xmlns:a16="http://schemas.microsoft.com/office/drawing/2014/main" id="{9DC01579-2612-4344-968A-A285527B63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0357" name="Line 5">
            <a:extLst>
              <a:ext uri="{FF2B5EF4-FFF2-40B4-BE49-F238E27FC236}">
                <a16:creationId xmlns:a16="http://schemas.microsoft.com/office/drawing/2014/main" id="{F68AE243-5354-49D6-AC67-D6877E6A9A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>
            <a:extLst>
              <a:ext uri="{FF2B5EF4-FFF2-40B4-BE49-F238E27FC236}">
                <a16:creationId xmlns:a16="http://schemas.microsoft.com/office/drawing/2014/main" id="{605FF548-F876-4441-9061-97F536D1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0D498DF-9FEA-4890-9BEB-FAACE9482D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15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Line 4">
            <a:extLst>
              <a:ext uri="{FF2B5EF4-FFF2-40B4-BE49-F238E27FC236}">
                <a16:creationId xmlns:a16="http://schemas.microsoft.com/office/drawing/2014/main" id="{F01D8A69-1E69-4030-8A78-50403D97C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405" name="Line 5">
            <a:extLst>
              <a:ext uri="{FF2B5EF4-FFF2-40B4-BE49-F238E27FC236}">
                <a16:creationId xmlns:a16="http://schemas.microsoft.com/office/drawing/2014/main" id="{DC54F146-3F37-484C-B8AF-3F85F53B9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>
            <a:extLst>
              <a:ext uri="{FF2B5EF4-FFF2-40B4-BE49-F238E27FC236}">
                <a16:creationId xmlns:a16="http://schemas.microsoft.com/office/drawing/2014/main" id="{2FBFC917-0129-4B9A-90A5-4ADE06E3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4451" name="AutoShape 3">
            <a:extLst>
              <a:ext uri="{FF2B5EF4-FFF2-40B4-BE49-F238E27FC236}">
                <a16:creationId xmlns:a16="http://schemas.microsoft.com/office/drawing/2014/main" id="{252C63BA-B4D0-471F-B755-18195AA4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4452" name="AutoShape 4">
            <a:extLst>
              <a:ext uri="{FF2B5EF4-FFF2-40B4-BE49-F238E27FC236}">
                <a16:creationId xmlns:a16="http://schemas.microsoft.com/office/drawing/2014/main" id="{AFC4A35C-7A2C-4B8B-AA73-3C68CD18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4453" name="AutoShape 5">
            <a:extLst>
              <a:ext uri="{FF2B5EF4-FFF2-40B4-BE49-F238E27FC236}">
                <a16:creationId xmlns:a16="http://schemas.microsoft.com/office/drawing/2014/main" id="{4CEFE867-4F2D-483C-867E-CBF124AE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sz="2400">
              <a:solidFill>
                <a:srgbClr val="FF0000"/>
              </a:solidFill>
            </a:endParaRPr>
          </a:p>
        </p:txBody>
      </p:sp>
      <p:sp>
        <p:nvSpPr>
          <p:cNvPr id="104454" name="AutoShape 6">
            <a:extLst>
              <a:ext uri="{FF2B5EF4-FFF2-40B4-BE49-F238E27FC236}">
                <a16:creationId xmlns:a16="http://schemas.microsoft.com/office/drawing/2014/main" id="{5A9744D0-89C2-4300-9F8F-0ECD4C2CE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85468547-FB51-42D2-A360-2946E64F5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5750"/>
            <a:ext cx="7696200" cy="2286000"/>
          </a:xfrm>
        </p:spPr>
        <p:txBody>
          <a:bodyPr/>
          <a:lstStyle/>
          <a:p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br>
              <a:rPr lang="bg-BG" altLang="bg-BG" sz="2400" b="1">
                <a:solidFill>
                  <a:srgbClr val="FF0000"/>
                </a:solidFill>
              </a:rPr>
            </a:br>
            <a:r>
              <a:rPr lang="bg-BG" altLang="bg-BG" sz="3200" b="1">
                <a:solidFill>
                  <a:srgbClr val="FF0000"/>
                </a:solidFill>
              </a:rPr>
              <a:t>С кой от посочените изрази твърдението ще е вярно?</a:t>
            </a:r>
            <a:r>
              <a:rPr lang="bg-BG" altLang="bg-BG" sz="2400">
                <a:solidFill>
                  <a:srgbClr val="FF0000"/>
                </a:solidFill>
              </a:rPr>
              <a:t> </a:t>
            </a:r>
            <a:br>
              <a:rPr lang="bg-BG" altLang="bg-BG" sz="2400">
                <a:solidFill>
                  <a:srgbClr val="FF0000"/>
                </a:solidFill>
              </a:rPr>
            </a:br>
            <a:r>
              <a:rPr lang="bg-BG" altLang="bg-BG" sz="2400">
                <a:solidFill>
                  <a:srgbClr val="FF0000"/>
                </a:solidFill>
              </a:rPr>
              <a:t>В своята „Автобиография“ Бранислав Нушич разказва  </a:t>
            </a:r>
            <a:r>
              <a:rPr lang="bg-BG" altLang="bg-BG" sz="2800" i="1">
                <a:solidFill>
                  <a:srgbClr val="FF0000"/>
                </a:solidFill>
              </a:rPr>
              <a:t>………………………….. </a:t>
            </a:r>
            <a:r>
              <a:rPr lang="bg-BG" altLang="bg-BG" sz="4800" i="1"/>
              <a:t>…………………………………………….. .</a:t>
            </a:r>
            <a:br>
              <a:rPr lang="bg-BG" altLang="bg-BG" sz="4800"/>
            </a:br>
            <a:r>
              <a:rPr lang="bg-BG" altLang="bg-BG" sz="4800"/>
              <a:t> </a:t>
            </a:r>
            <a:br>
              <a:rPr lang="bg-BG" altLang="bg-BG" sz="4800"/>
            </a:br>
            <a:endParaRPr lang="en-US" altLang="bg-BG" sz="4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55ACC66-9E54-4694-93A5-43231C9F8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3000375"/>
            <a:ext cx="8143875" cy="3629025"/>
          </a:xfrm>
        </p:spPr>
        <p:txBody>
          <a:bodyPr/>
          <a:lstStyle/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dirty="0">
                <a:solidFill>
                  <a:schemeClr val="accent3"/>
                </a:solidFill>
              </a:rPr>
              <a:t> обективно и точно за детството си</a:t>
            </a:r>
            <a:endParaRPr lang="en-US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dirty="0">
                <a:solidFill>
                  <a:schemeClr val="accent3"/>
                </a:solidFill>
              </a:rPr>
              <a:t> сериозно и с възхита за учителите си</a:t>
            </a:r>
            <a:r>
              <a:rPr lang="en-US" dirty="0">
                <a:solidFill>
                  <a:schemeClr val="accent3"/>
                </a:solidFill>
                <a:latin typeface="Arial" charset="0"/>
                <a:hlinkClick r:id="rId4" action="ppaction://hlinksldjump"/>
              </a:rPr>
              <a:t> </a:t>
            </a:r>
            <a:endParaRPr lang="en-US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dirty="0">
                <a:solidFill>
                  <a:schemeClr val="accent3"/>
                </a:solidFill>
              </a:rPr>
              <a:t>с чувство за хумор за часовете в училище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dirty="0">
                <a:solidFill>
                  <a:schemeClr val="accent3"/>
                </a:solidFill>
              </a:rPr>
              <a:t>с болка и носталгия за училището си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457" name="Line 9">
            <a:extLst>
              <a:ext uri="{FF2B5EF4-FFF2-40B4-BE49-F238E27FC236}">
                <a16:creationId xmlns:a16="http://schemas.microsoft.com/office/drawing/2014/main" id="{EAFD8472-B45C-40F3-AD6E-225951174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58" name="Line 10">
            <a:extLst>
              <a:ext uri="{FF2B5EF4-FFF2-40B4-BE49-F238E27FC236}">
                <a16:creationId xmlns:a16="http://schemas.microsoft.com/office/drawing/2014/main" id="{F8629711-7C54-492F-B7D5-F2CA8A7BC2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59" name="Line 11">
            <a:extLst>
              <a:ext uri="{FF2B5EF4-FFF2-40B4-BE49-F238E27FC236}">
                <a16:creationId xmlns:a16="http://schemas.microsoft.com/office/drawing/2014/main" id="{2386CBB0-D1FB-4AD3-B731-D76763E247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0" name="Line 12">
            <a:extLst>
              <a:ext uri="{FF2B5EF4-FFF2-40B4-BE49-F238E27FC236}">
                <a16:creationId xmlns:a16="http://schemas.microsoft.com/office/drawing/2014/main" id="{010EAC8F-2680-49C1-B2E4-9BF1F6C173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1" name="Line 13">
            <a:extLst>
              <a:ext uri="{FF2B5EF4-FFF2-40B4-BE49-F238E27FC236}">
                <a16:creationId xmlns:a16="http://schemas.microsoft.com/office/drawing/2014/main" id="{0223130A-5CE0-413C-B480-03BE16A92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2" name="Line 14">
            <a:extLst>
              <a:ext uri="{FF2B5EF4-FFF2-40B4-BE49-F238E27FC236}">
                <a16:creationId xmlns:a16="http://schemas.microsoft.com/office/drawing/2014/main" id="{FA3D9606-7E9D-4C5C-A410-0C9FCAA08A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3" name="Line 15">
            <a:extLst>
              <a:ext uri="{FF2B5EF4-FFF2-40B4-BE49-F238E27FC236}">
                <a16:creationId xmlns:a16="http://schemas.microsoft.com/office/drawing/2014/main" id="{67C339EA-5995-4B14-9D13-23C8FF3B87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4" name="Line 16">
            <a:extLst>
              <a:ext uri="{FF2B5EF4-FFF2-40B4-BE49-F238E27FC236}">
                <a16:creationId xmlns:a16="http://schemas.microsoft.com/office/drawing/2014/main" id="{E8CA63A7-4D06-4DC9-85EC-6FDD364FE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5" name="Line 17">
            <a:extLst>
              <a:ext uri="{FF2B5EF4-FFF2-40B4-BE49-F238E27FC236}">
                <a16:creationId xmlns:a16="http://schemas.microsoft.com/office/drawing/2014/main" id="{E4504619-4EE3-4160-A961-F57444D1AC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6" name="Line 18">
            <a:extLst>
              <a:ext uri="{FF2B5EF4-FFF2-40B4-BE49-F238E27FC236}">
                <a16:creationId xmlns:a16="http://schemas.microsoft.com/office/drawing/2014/main" id="{0564B7DA-1395-41CB-9528-305AB6A67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4467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3FC1EE-3077-4BA5-B987-402061E0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4468" name="AutoShape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1EACCF4-B341-40DD-9DDD-A68C9EDBD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>
            <a:extLst>
              <a:ext uri="{FF2B5EF4-FFF2-40B4-BE49-F238E27FC236}">
                <a16:creationId xmlns:a16="http://schemas.microsoft.com/office/drawing/2014/main" id="{0E1DCB8D-2E90-4D49-B090-77BD0382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AFD413C-CB3A-4583-9C5C-68E4D6E9062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106500" name="Line 4">
            <a:extLst>
              <a:ext uri="{FF2B5EF4-FFF2-40B4-BE49-F238E27FC236}">
                <a16:creationId xmlns:a16="http://schemas.microsoft.com/office/drawing/2014/main" id="{1E350C50-C220-4D5A-8131-115869951F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6501" name="Line 5">
            <a:extLst>
              <a:ext uri="{FF2B5EF4-FFF2-40B4-BE49-F238E27FC236}">
                <a16:creationId xmlns:a16="http://schemas.microsoft.com/office/drawing/2014/main" id="{F9E74FC6-3013-487D-ADD6-1292B054B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6502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CE8BBF-C881-4D1E-814A-7507D484D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106503" name="Picture 16" descr="ag00317_">
            <a:extLst>
              <a:ext uri="{FF2B5EF4-FFF2-40B4-BE49-F238E27FC236}">
                <a16:creationId xmlns:a16="http://schemas.microsoft.com/office/drawing/2014/main" id="{A7B94F30-4491-41B8-A028-7E1F7F2741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EB824A00-BB7F-4F7C-81D0-ED079DA3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66F5B4F8-5650-4FF4-A6BE-FAD524B8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BAD6AF3A-A46F-47E0-993E-81A69F99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048C047B-F5F9-4608-A9A0-2BB20566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sz="2400">
              <a:solidFill>
                <a:srgbClr val="FF0000"/>
              </a:solidFill>
            </a:endParaRPr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B2EA5875-3DD0-405D-90AF-051BD1CA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483BF3FA-9118-4CC8-93C0-FFAE3BC0C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Кое от изреченията е сложно съчинено?</a:t>
            </a:r>
            <a:br>
              <a:rPr lang="bg-BG" altLang="bg-BG" sz="3200">
                <a:solidFill>
                  <a:srgbClr val="FF0000"/>
                </a:solidFill>
              </a:rPr>
            </a:br>
            <a:endParaRPr lang="en-US" altLang="bg-BG" sz="3200">
              <a:solidFill>
                <a:srgbClr val="FF0000"/>
              </a:solidFill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E186BFD-FF4F-46C5-BBDB-298B0813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802005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+mj-lt"/>
              </a:rPr>
              <a:t>A </a:t>
            </a:r>
            <a:r>
              <a:rPr lang="bg-BG" sz="2400" dirty="0">
                <a:solidFill>
                  <a:schemeClr val="accent3"/>
                </a:solidFill>
                <a:latin typeface="+mj-lt"/>
              </a:rPr>
              <a:t>Ние трима излезли от една душа тръгнахме по света веднага след моето раждане</a:t>
            </a:r>
            <a:r>
              <a:rPr lang="bg-BG" sz="2400" dirty="0">
                <a:solidFill>
                  <a:schemeClr val="accent3"/>
                </a:solidFill>
                <a:latin typeface="+mj-lt"/>
                <a:hlinkClick r:id="rId4" action="ppaction://hlinksldjump"/>
              </a:rPr>
              <a:t>.</a:t>
            </a:r>
            <a:endParaRPr lang="en-US" sz="2400" u="sng" dirty="0">
              <a:solidFill>
                <a:schemeClr val="accent3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То спираше пред всяко явление и влагаше всички свои усилия</a:t>
            </a:r>
            <a:r>
              <a:rPr lang="bg-BG" sz="2400" dirty="0">
                <a:solidFill>
                  <a:schemeClr val="accent3"/>
                </a:solidFill>
                <a:hlinkClick r:id="rId5" action="ppaction://hlinksldjump"/>
              </a:rPr>
              <a:t>.</a:t>
            </a:r>
            <a:endParaRPr lang="en-US" sz="2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Нашите пътища  бяха различни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bg-BG" sz="2400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То се  смееше и на свободата, и на тиранията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en-US" sz="2400" u="sng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5400" u="sng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5400" u="sng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6487E5FF-54C8-41E9-B4C4-24120CAA9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89679EF6-742A-4F41-B50E-09592DA284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BE1D3796-0448-4E3F-A4D8-4FEE1E7260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50C48786-C90D-4415-A061-6A971AE501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F0D9DEEF-EAF1-4A7B-9516-177AD4F5F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B2070555-42F6-4FE1-AEEE-9CD6E8E9AA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AFFBCDEA-FD96-4E20-A5EA-2D019B6326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B8B6298F-5310-4857-8DBE-06915F59AA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49084E90-17A8-4D59-9710-D9529221F7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2519CF9E-F9EA-40F3-B588-64BF880EF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59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B555D27-A282-4D12-80BA-53395037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260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95C7A28-FDB4-471F-9D66-1B785C2F0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6">
            <a:extLst>
              <a:ext uri="{FF2B5EF4-FFF2-40B4-BE49-F238E27FC236}">
                <a16:creationId xmlns:a16="http://schemas.microsoft.com/office/drawing/2014/main" id="{D296ACBC-CBA9-414F-833E-3CD45D3D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5138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107523" name="AutoShape 2">
            <a:extLst>
              <a:ext uri="{FF2B5EF4-FFF2-40B4-BE49-F238E27FC236}">
                <a16:creationId xmlns:a16="http://schemas.microsoft.com/office/drawing/2014/main" id="{98239ACF-59B1-4AA9-864C-350233334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7524" name="AutoShape 3">
            <a:extLst>
              <a:ext uri="{FF2B5EF4-FFF2-40B4-BE49-F238E27FC236}">
                <a16:creationId xmlns:a16="http://schemas.microsoft.com/office/drawing/2014/main" id="{2DAC3649-0B1F-4A4E-B11D-93372867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7525" name="AutoShape 4">
            <a:extLst>
              <a:ext uri="{FF2B5EF4-FFF2-40B4-BE49-F238E27FC236}">
                <a16:creationId xmlns:a16="http://schemas.microsoft.com/office/drawing/2014/main" id="{9D416119-07B4-49AA-9E8C-9F6C0FC5F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8936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7526" name="AutoShape 5">
            <a:extLst>
              <a:ext uri="{FF2B5EF4-FFF2-40B4-BE49-F238E27FC236}">
                <a16:creationId xmlns:a16="http://schemas.microsoft.com/office/drawing/2014/main" id="{DBF2BC42-9B34-4949-B048-8AA1CC3F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7527" name="AutoShape 6">
            <a:extLst>
              <a:ext uri="{FF2B5EF4-FFF2-40B4-BE49-F238E27FC236}">
                <a16:creationId xmlns:a16="http://schemas.microsoft.com/office/drawing/2014/main" id="{77DA9A3E-E8A5-4FDF-AA81-15CAF04A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7528" name="Rectangle 7">
            <a:extLst>
              <a:ext uri="{FF2B5EF4-FFF2-40B4-BE49-F238E27FC236}">
                <a16:creationId xmlns:a16="http://schemas.microsoft.com/office/drawing/2014/main" id="{B7E119F4-1A17-4C22-9F0A-C1239F749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С кой от посочените изрази твърдението ще е вярно?</a:t>
            </a:r>
            <a:r>
              <a:rPr lang="bg-BG" altLang="bg-BG" sz="3200">
                <a:solidFill>
                  <a:srgbClr val="FF0000"/>
                </a:solidFill>
              </a:rPr>
              <a:t> </a:t>
            </a:r>
            <a:br>
              <a:rPr lang="bg-BG" altLang="bg-BG" sz="3200">
                <a:solidFill>
                  <a:srgbClr val="FF0000"/>
                </a:solidFill>
              </a:rPr>
            </a:br>
            <a:r>
              <a:rPr lang="bg-BG" altLang="bg-BG" sz="3200">
                <a:solidFill>
                  <a:srgbClr val="FF0000"/>
                </a:solidFill>
              </a:rPr>
              <a:t>В своята „Автобиография“ Бранислав Нушич разказва  </a:t>
            </a:r>
            <a:r>
              <a:rPr lang="bg-BG" altLang="bg-BG" sz="3600" i="1">
                <a:solidFill>
                  <a:srgbClr val="FF0000"/>
                </a:solidFill>
              </a:rPr>
              <a:t>…………………………..</a:t>
            </a: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28C0E38-9E32-4F11-AD92-21F6003B9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928938"/>
            <a:ext cx="8143875" cy="3700462"/>
          </a:xfrm>
        </p:spPr>
        <p:txBody>
          <a:bodyPr/>
          <a:lstStyle/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dirty="0">
                <a:solidFill>
                  <a:schemeClr val="accent3"/>
                </a:solidFill>
              </a:rPr>
              <a:t>обективно и точно за детството си</a:t>
            </a:r>
            <a:endParaRPr lang="en-US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dirty="0">
                <a:solidFill>
                  <a:schemeClr val="accent3"/>
                </a:solidFill>
              </a:rPr>
              <a:t> сериозно и с възхита за учителите си</a:t>
            </a:r>
            <a:r>
              <a:rPr lang="en-US" dirty="0">
                <a:solidFill>
                  <a:schemeClr val="accent3"/>
                </a:solidFill>
                <a:latin typeface="Arial" charset="0"/>
                <a:hlinkClick r:id="rId4" action="ppaction://hlinksldjump"/>
              </a:rPr>
              <a:t> </a:t>
            </a:r>
            <a:endParaRPr lang="en-US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dirty="0">
                <a:solidFill>
                  <a:schemeClr val="accent3"/>
                </a:solidFill>
              </a:rPr>
              <a:t>с чувство за хумор за часовете в училище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dirty="0">
                <a:solidFill>
                  <a:schemeClr val="accent3"/>
                </a:solidFill>
              </a:rPr>
              <a:t>с болка и носталгия за училището си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7530" name="Line 9">
            <a:extLst>
              <a:ext uri="{FF2B5EF4-FFF2-40B4-BE49-F238E27FC236}">
                <a16:creationId xmlns:a16="http://schemas.microsoft.com/office/drawing/2014/main" id="{1C978EAA-6AAD-4764-B8AD-B5172E3A3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1" name="Line 10">
            <a:extLst>
              <a:ext uri="{FF2B5EF4-FFF2-40B4-BE49-F238E27FC236}">
                <a16:creationId xmlns:a16="http://schemas.microsoft.com/office/drawing/2014/main" id="{F8B5D633-2BDC-43FA-89D4-23C6357D5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2" name="Line 11">
            <a:extLst>
              <a:ext uri="{FF2B5EF4-FFF2-40B4-BE49-F238E27FC236}">
                <a16:creationId xmlns:a16="http://schemas.microsoft.com/office/drawing/2014/main" id="{DA2D9D6B-83CB-44A1-B258-12B8518157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3" name="Line 12">
            <a:extLst>
              <a:ext uri="{FF2B5EF4-FFF2-40B4-BE49-F238E27FC236}">
                <a16:creationId xmlns:a16="http://schemas.microsoft.com/office/drawing/2014/main" id="{94BA16BB-356F-4A7A-BD12-29590D3DF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4" name="Line 13">
            <a:extLst>
              <a:ext uri="{FF2B5EF4-FFF2-40B4-BE49-F238E27FC236}">
                <a16:creationId xmlns:a16="http://schemas.microsoft.com/office/drawing/2014/main" id="{963D8B56-0600-476A-8C12-FA406A313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5" name="Line 14">
            <a:extLst>
              <a:ext uri="{FF2B5EF4-FFF2-40B4-BE49-F238E27FC236}">
                <a16:creationId xmlns:a16="http://schemas.microsoft.com/office/drawing/2014/main" id="{89A4546B-0C6C-4028-80F1-AB09794050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6" name="Line 15">
            <a:extLst>
              <a:ext uri="{FF2B5EF4-FFF2-40B4-BE49-F238E27FC236}">
                <a16:creationId xmlns:a16="http://schemas.microsoft.com/office/drawing/2014/main" id="{3CA255F6-7F34-48E3-A67E-07E8297BF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7" name="Line 16">
            <a:extLst>
              <a:ext uri="{FF2B5EF4-FFF2-40B4-BE49-F238E27FC236}">
                <a16:creationId xmlns:a16="http://schemas.microsoft.com/office/drawing/2014/main" id="{A4534B29-6629-45CC-9D08-2AAA3131E1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8" name="Line 17">
            <a:extLst>
              <a:ext uri="{FF2B5EF4-FFF2-40B4-BE49-F238E27FC236}">
                <a16:creationId xmlns:a16="http://schemas.microsoft.com/office/drawing/2014/main" id="{3DC7B551-D398-4B1A-B025-7EF7D5B2A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7539" name="Line 18">
            <a:extLst>
              <a:ext uri="{FF2B5EF4-FFF2-40B4-BE49-F238E27FC236}">
                <a16:creationId xmlns:a16="http://schemas.microsoft.com/office/drawing/2014/main" id="{F49180E5-0182-4A5C-9198-B6BAA48214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>
            <a:extLst>
              <a:ext uri="{FF2B5EF4-FFF2-40B4-BE49-F238E27FC236}">
                <a16:creationId xmlns:a16="http://schemas.microsoft.com/office/drawing/2014/main" id="{942A1D45-BFA4-43CB-B945-DB75ADA6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1F5C5F7-6D10-4E6A-AB78-9ECEEE92DC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9572" name="Line 4">
            <a:extLst>
              <a:ext uri="{FF2B5EF4-FFF2-40B4-BE49-F238E27FC236}">
                <a16:creationId xmlns:a16="http://schemas.microsoft.com/office/drawing/2014/main" id="{8F05C149-FDFE-4367-ACAE-83EB7F76D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23E0A242-6312-45FA-926A-77544D240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extLst>
              <a:ext uri="{FF2B5EF4-FFF2-40B4-BE49-F238E27FC236}">
                <a16:creationId xmlns:a16="http://schemas.microsoft.com/office/drawing/2014/main" id="{D604D0BA-38BB-4568-96E5-ACB3A313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C5AA357-E00D-4DB4-9FC1-0EED1B738A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16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1620" name="Line 4">
            <a:extLst>
              <a:ext uri="{FF2B5EF4-FFF2-40B4-BE49-F238E27FC236}">
                <a16:creationId xmlns:a16="http://schemas.microsoft.com/office/drawing/2014/main" id="{2B41E03A-99B5-4030-BA0F-E4E55094E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1621" name="Line 5">
            <a:extLst>
              <a:ext uri="{FF2B5EF4-FFF2-40B4-BE49-F238E27FC236}">
                <a16:creationId xmlns:a16="http://schemas.microsoft.com/office/drawing/2014/main" id="{F6D3438D-40C7-4548-93AA-E765BD06B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>
            <a:extLst>
              <a:ext uri="{FF2B5EF4-FFF2-40B4-BE49-F238E27FC236}">
                <a16:creationId xmlns:a16="http://schemas.microsoft.com/office/drawing/2014/main" id="{FA551A96-4302-4645-89D7-FF20CF265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3667" name="AutoShape 3">
            <a:extLst>
              <a:ext uri="{FF2B5EF4-FFF2-40B4-BE49-F238E27FC236}">
                <a16:creationId xmlns:a16="http://schemas.microsoft.com/office/drawing/2014/main" id="{CFEE91D0-610C-4496-ACFC-5ADCB46E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3668" name="AutoShape 4">
            <a:extLst>
              <a:ext uri="{FF2B5EF4-FFF2-40B4-BE49-F238E27FC236}">
                <a16:creationId xmlns:a16="http://schemas.microsoft.com/office/drawing/2014/main" id="{EFD40A6E-705C-4BD7-AA7E-233F199C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3669" name="AutoShape 5">
            <a:extLst>
              <a:ext uri="{FF2B5EF4-FFF2-40B4-BE49-F238E27FC236}">
                <a16:creationId xmlns:a16="http://schemas.microsoft.com/office/drawing/2014/main" id="{2057203A-8B99-4B05-9273-3A9CFA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3670" name="AutoShape 6">
            <a:extLst>
              <a:ext uri="{FF2B5EF4-FFF2-40B4-BE49-F238E27FC236}">
                <a16:creationId xmlns:a16="http://schemas.microsoft.com/office/drawing/2014/main" id="{F75E2600-FA99-4025-A2B3-2532737B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71447C08-7DE5-4006-BF54-6D2E4271C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b="1">
                <a:solidFill>
                  <a:srgbClr val="FF0000"/>
                </a:solidFill>
              </a:rPr>
              <a:t>„Отечество любезно” от Иван Вазов е: </a:t>
            </a:r>
            <a:br>
              <a:rPr lang="bg-BG" altLang="bg-BG" sz="4000">
                <a:solidFill>
                  <a:srgbClr val="FF0000"/>
                </a:solidFill>
              </a:rPr>
            </a:br>
            <a:endParaRPr lang="ru-RU" altLang="bg-BG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855CB498-D0DB-420D-A954-92C254FE7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 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разказ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Б</a:t>
            </a:r>
            <a:r>
              <a:rPr lang="en-US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повест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В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роман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Г</a:t>
            </a:r>
            <a:r>
              <a:rPr lang="en-US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стихотворение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673" name="Line 9">
            <a:extLst>
              <a:ext uri="{FF2B5EF4-FFF2-40B4-BE49-F238E27FC236}">
                <a16:creationId xmlns:a16="http://schemas.microsoft.com/office/drawing/2014/main" id="{436C050E-3D2F-4902-A638-EAE29D872A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74" name="Line 10">
            <a:extLst>
              <a:ext uri="{FF2B5EF4-FFF2-40B4-BE49-F238E27FC236}">
                <a16:creationId xmlns:a16="http://schemas.microsoft.com/office/drawing/2014/main" id="{E6376493-4DC3-4876-B40E-A8054C6D9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75" name="Line 11">
            <a:extLst>
              <a:ext uri="{FF2B5EF4-FFF2-40B4-BE49-F238E27FC236}">
                <a16:creationId xmlns:a16="http://schemas.microsoft.com/office/drawing/2014/main" id="{23C86656-08E7-4C09-83FD-3D60050F8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76" name="Line 12">
            <a:extLst>
              <a:ext uri="{FF2B5EF4-FFF2-40B4-BE49-F238E27FC236}">
                <a16:creationId xmlns:a16="http://schemas.microsoft.com/office/drawing/2014/main" id="{37F87241-7DDE-40A5-876A-364DD0A43D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77" name="Line 13">
            <a:extLst>
              <a:ext uri="{FF2B5EF4-FFF2-40B4-BE49-F238E27FC236}">
                <a16:creationId xmlns:a16="http://schemas.microsoft.com/office/drawing/2014/main" id="{F514BC80-507B-438E-9AB6-5D419C4887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78" name="Line 14">
            <a:extLst>
              <a:ext uri="{FF2B5EF4-FFF2-40B4-BE49-F238E27FC236}">
                <a16:creationId xmlns:a16="http://schemas.microsoft.com/office/drawing/2014/main" id="{ADBCE066-5555-44BA-978E-D4C0DF991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79" name="Line 15">
            <a:extLst>
              <a:ext uri="{FF2B5EF4-FFF2-40B4-BE49-F238E27FC236}">
                <a16:creationId xmlns:a16="http://schemas.microsoft.com/office/drawing/2014/main" id="{DDC146B3-6248-461C-9831-0F34802A4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80" name="Line 16">
            <a:extLst>
              <a:ext uri="{FF2B5EF4-FFF2-40B4-BE49-F238E27FC236}">
                <a16:creationId xmlns:a16="http://schemas.microsoft.com/office/drawing/2014/main" id="{E3205866-BCB6-40FE-9DAD-2474C16CE2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81" name="Line 17">
            <a:extLst>
              <a:ext uri="{FF2B5EF4-FFF2-40B4-BE49-F238E27FC236}">
                <a16:creationId xmlns:a16="http://schemas.microsoft.com/office/drawing/2014/main" id="{7CD7A184-65E6-48A8-9D25-0F8E74DC7B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82" name="Line 18">
            <a:extLst>
              <a:ext uri="{FF2B5EF4-FFF2-40B4-BE49-F238E27FC236}">
                <a16:creationId xmlns:a16="http://schemas.microsoft.com/office/drawing/2014/main" id="{EAF65F28-504D-4F6D-92F8-59C5BC914F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1769769-EE6B-46F0-BE9E-19624327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3684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987FBD9-C289-4A7F-9CD3-B6D3E5B00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>
            <a:extLst>
              <a:ext uri="{FF2B5EF4-FFF2-40B4-BE49-F238E27FC236}">
                <a16:creationId xmlns:a16="http://schemas.microsoft.com/office/drawing/2014/main" id="{A1FF6CDF-7BBA-4B50-A87E-06C831FC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D289E12-C248-48E6-B3FB-D1AECE7BEF5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115716" name="Line 4">
            <a:extLst>
              <a:ext uri="{FF2B5EF4-FFF2-40B4-BE49-F238E27FC236}">
                <a16:creationId xmlns:a16="http://schemas.microsoft.com/office/drawing/2014/main" id="{372ABC59-1F87-48E5-B073-D99A836E5B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5717" name="Line 5">
            <a:extLst>
              <a:ext uri="{FF2B5EF4-FFF2-40B4-BE49-F238E27FC236}">
                <a16:creationId xmlns:a16="http://schemas.microsoft.com/office/drawing/2014/main" id="{4D9A74FC-58F9-40B6-804A-CA2EF980FB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5718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445A7E6-F51C-4CD1-BADE-9B2A30A9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115719" name="Picture 16" descr="ag00317_">
            <a:extLst>
              <a:ext uri="{FF2B5EF4-FFF2-40B4-BE49-F238E27FC236}">
                <a16:creationId xmlns:a16="http://schemas.microsoft.com/office/drawing/2014/main" id="{6D1902F5-333A-4DB3-B724-61315C592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>
            <a:extLst>
              <a:ext uri="{FF2B5EF4-FFF2-40B4-BE49-F238E27FC236}">
                <a16:creationId xmlns:a16="http://schemas.microsoft.com/office/drawing/2014/main" id="{062E4633-F62E-4FCF-B849-3B7C45D5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6739" name="AutoShape 3">
            <a:extLst>
              <a:ext uri="{FF2B5EF4-FFF2-40B4-BE49-F238E27FC236}">
                <a16:creationId xmlns:a16="http://schemas.microsoft.com/office/drawing/2014/main" id="{C8A3D68B-4409-48B9-B416-2ECB1519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1A4B95E1-9FEA-4471-A6A0-DC6C665B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6741" name="AutoShape 5">
            <a:extLst>
              <a:ext uri="{FF2B5EF4-FFF2-40B4-BE49-F238E27FC236}">
                <a16:creationId xmlns:a16="http://schemas.microsoft.com/office/drawing/2014/main" id="{AD6CC879-529D-4BF2-BB6E-22B31E97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2470" name="AutoShape 6">
            <a:extLst>
              <a:ext uri="{FF2B5EF4-FFF2-40B4-BE49-F238E27FC236}">
                <a16:creationId xmlns:a16="http://schemas.microsoft.com/office/drawing/2014/main" id="{420A386D-6DC8-4E29-ADD9-BC873B5A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699D749C-1A85-4B8C-8642-2523A9203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„Отечество любезно” от Иван Вазов е:</a:t>
            </a:r>
            <a:endParaRPr lang="ru-RU" altLang="bg-BG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0F0AB801-6176-461E-95C3-E77F94AE4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  <a:r>
              <a:rPr lang="bg-BG" altLang="bg-BG" sz="4800" b="1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разказ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Б</a:t>
            </a:r>
            <a:r>
              <a:rPr lang="en-US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повест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В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роман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Г</a:t>
            </a:r>
            <a:r>
              <a:rPr lang="en-US" altLang="bg-BG" sz="4800" b="1" baseline="1000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en-US" altLang="bg-BG" sz="5400">
                <a:latin typeface="Arial" panose="020B0604020202020204" pitchFamily="34" charset="0"/>
              </a:rPr>
              <a:t> </a:t>
            </a:r>
            <a:r>
              <a:rPr lang="bg-BG" altLang="bg-BG" sz="4800">
                <a:solidFill>
                  <a:schemeClr val="bg1"/>
                </a:solidFill>
                <a:latin typeface="Arial" panose="020B0604020202020204" pitchFamily="34" charset="0"/>
              </a:rPr>
              <a:t>стихотворение</a:t>
            </a:r>
            <a:endParaRPr lang="en-US" altLang="bg-BG" sz="4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6745" name="Line 9">
            <a:extLst>
              <a:ext uri="{FF2B5EF4-FFF2-40B4-BE49-F238E27FC236}">
                <a16:creationId xmlns:a16="http://schemas.microsoft.com/office/drawing/2014/main" id="{ED19DDBD-A98C-430B-AA45-9EE8BA4D19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46" name="Line 10">
            <a:extLst>
              <a:ext uri="{FF2B5EF4-FFF2-40B4-BE49-F238E27FC236}">
                <a16:creationId xmlns:a16="http://schemas.microsoft.com/office/drawing/2014/main" id="{7673CEB7-8ADA-40CA-B222-ACEB7886A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47" name="Line 11">
            <a:extLst>
              <a:ext uri="{FF2B5EF4-FFF2-40B4-BE49-F238E27FC236}">
                <a16:creationId xmlns:a16="http://schemas.microsoft.com/office/drawing/2014/main" id="{D6E0EDAB-A93D-4042-BB55-8E6D3E5F3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48" name="Line 12">
            <a:extLst>
              <a:ext uri="{FF2B5EF4-FFF2-40B4-BE49-F238E27FC236}">
                <a16:creationId xmlns:a16="http://schemas.microsoft.com/office/drawing/2014/main" id="{FF335AF7-AD80-4F7B-A063-556DC90817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49" name="Line 13">
            <a:extLst>
              <a:ext uri="{FF2B5EF4-FFF2-40B4-BE49-F238E27FC236}">
                <a16:creationId xmlns:a16="http://schemas.microsoft.com/office/drawing/2014/main" id="{98EA2CF6-4960-4ADD-A0C4-E5EA46057D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50" name="Line 14">
            <a:extLst>
              <a:ext uri="{FF2B5EF4-FFF2-40B4-BE49-F238E27FC236}">
                <a16:creationId xmlns:a16="http://schemas.microsoft.com/office/drawing/2014/main" id="{8C2DB45C-C2A6-4111-86B8-AEE6BED0CC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51" name="Line 15">
            <a:extLst>
              <a:ext uri="{FF2B5EF4-FFF2-40B4-BE49-F238E27FC236}">
                <a16:creationId xmlns:a16="http://schemas.microsoft.com/office/drawing/2014/main" id="{69897A15-2623-43FA-811C-6B4C5CBA49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52" name="Line 16">
            <a:extLst>
              <a:ext uri="{FF2B5EF4-FFF2-40B4-BE49-F238E27FC236}">
                <a16:creationId xmlns:a16="http://schemas.microsoft.com/office/drawing/2014/main" id="{B4BBACB8-8268-41D2-9632-FA86793A7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53" name="Line 17">
            <a:extLst>
              <a:ext uri="{FF2B5EF4-FFF2-40B4-BE49-F238E27FC236}">
                <a16:creationId xmlns:a16="http://schemas.microsoft.com/office/drawing/2014/main" id="{4ACB6727-E782-4180-8C4A-BC0CECBEB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54" name="Line 18">
            <a:extLst>
              <a:ext uri="{FF2B5EF4-FFF2-40B4-BE49-F238E27FC236}">
                <a16:creationId xmlns:a16="http://schemas.microsoft.com/office/drawing/2014/main" id="{6F8F1307-F590-46FB-A2B1-CC6AB8B0FE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675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4AED3B-DB8A-46E6-9E7F-D95C8E84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6756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95F7661-39BD-41A7-A2CF-7A30EB4D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>
            <a:extLst>
              <a:ext uri="{FF2B5EF4-FFF2-40B4-BE49-F238E27FC236}">
                <a16:creationId xmlns:a16="http://schemas.microsoft.com/office/drawing/2014/main" id="{A1394A86-59A7-4F72-8474-17646FB3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0F2CB89-E475-4AEE-875B-682F28D48A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8788" name="Line 4">
            <a:extLst>
              <a:ext uri="{FF2B5EF4-FFF2-40B4-BE49-F238E27FC236}">
                <a16:creationId xmlns:a16="http://schemas.microsoft.com/office/drawing/2014/main" id="{69B3C4D1-1C3A-4F95-B447-722B0E66FF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18789" name="Line 5">
            <a:extLst>
              <a:ext uri="{FF2B5EF4-FFF2-40B4-BE49-F238E27FC236}">
                <a16:creationId xmlns:a16="http://schemas.microsoft.com/office/drawing/2014/main" id="{09CD9BE1-A63D-4E4C-9138-0158595A9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>
            <a:extLst>
              <a:ext uri="{FF2B5EF4-FFF2-40B4-BE49-F238E27FC236}">
                <a16:creationId xmlns:a16="http://schemas.microsoft.com/office/drawing/2014/main" id="{A8A99F0C-AD0F-440F-87BA-34E14755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ADBB7E0-9D77-44B0-BF64-4784E29ECA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17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0836" name="Line 4">
            <a:extLst>
              <a:ext uri="{FF2B5EF4-FFF2-40B4-BE49-F238E27FC236}">
                <a16:creationId xmlns:a16="http://schemas.microsoft.com/office/drawing/2014/main" id="{2D1109A0-438D-4123-9465-CCF7E1602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0837" name="Line 5">
            <a:extLst>
              <a:ext uri="{FF2B5EF4-FFF2-40B4-BE49-F238E27FC236}">
                <a16:creationId xmlns:a16="http://schemas.microsoft.com/office/drawing/2014/main" id="{8C5C0B33-CCFD-489D-9A8D-5BA442CD25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>
            <a:extLst>
              <a:ext uri="{FF2B5EF4-FFF2-40B4-BE49-F238E27FC236}">
                <a16:creationId xmlns:a16="http://schemas.microsoft.com/office/drawing/2014/main" id="{2D87D51B-A809-4133-B5A9-A14BC2520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883" name="AutoShape 3">
            <a:extLst>
              <a:ext uri="{FF2B5EF4-FFF2-40B4-BE49-F238E27FC236}">
                <a16:creationId xmlns:a16="http://schemas.microsoft.com/office/drawing/2014/main" id="{DFD9F94E-06C5-4F64-8AB2-596723861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884" name="AutoShape 4">
            <a:extLst>
              <a:ext uri="{FF2B5EF4-FFF2-40B4-BE49-F238E27FC236}">
                <a16:creationId xmlns:a16="http://schemas.microsoft.com/office/drawing/2014/main" id="{5A084B84-997D-4E14-9A35-324723B1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885" name="AutoShape 5">
            <a:extLst>
              <a:ext uri="{FF2B5EF4-FFF2-40B4-BE49-F238E27FC236}">
                <a16:creationId xmlns:a16="http://schemas.microsoft.com/office/drawing/2014/main" id="{12BE1B8E-C997-4F54-8028-AA393ECA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886" name="AutoShape 6">
            <a:extLst>
              <a:ext uri="{FF2B5EF4-FFF2-40B4-BE49-F238E27FC236}">
                <a16:creationId xmlns:a16="http://schemas.microsoft.com/office/drawing/2014/main" id="{D21AB502-DF56-4C35-B635-A2F0D6CD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23BD1CD7-D7EC-45D4-B9C1-3B6BC0C49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В коя творба главният герой отива да живее на остров Корфу?</a:t>
            </a:r>
            <a:br>
              <a:rPr lang="bg-BG" altLang="bg-BG" sz="4000">
                <a:solidFill>
                  <a:srgbClr val="FF0000"/>
                </a:solidFill>
              </a:rPr>
            </a:br>
            <a:endParaRPr lang="en-US" altLang="bg-BG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9EBD0DF5-B30D-4FAF-9976-7F945750A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71750"/>
            <a:ext cx="8305800" cy="405765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4000" dirty="0">
                <a:solidFill>
                  <a:schemeClr val="accent3"/>
                </a:solidFill>
                <a:hlinkClick r:id="rId4" action="ppaction://hlinksldjump"/>
              </a:rPr>
              <a:t>„Принцът и просякът”</a:t>
            </a:r>
            <a:endParaRPr lang="bg-BG" sz="40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4000" dirty="0">
                <a:solidFill>
                  <a:schemeClr val="accent3"/>
                </a:solidFill>
              </a:rPr>
              <a:t> </a:t>
            </a:r>
            <a:r>
              <a:rPr lang="bg-BG" sz="4000" dirty="0">
                <a:solidFill>
                  <a:schemeClr val="accent3"/>
                </a:solidFill>
                <a:hlinkClick r:id="rId4" action="ppaction://hlinksldjump"/>
              </a:rPr>
              <a:t>„Под игото ”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000" dirty="0">
                <a:solidFill>
                  <a:schemeClr val="accent3"/>
                </a:solidFill>
                <a:hlinkClick r:id="rId4" action="ppaction://hlinksldjump"/>
              </a:rPr>
              <a:t>„Косачи”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0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000" dirty="0">
                <a:solidFill>
                  <a:schemeClr val="accent3"/>
                </a:solidFill>
                <a:hlinkClick r:id="rId5" action="ppaction://hlinksldjump"/>
              </a:rPr>
              <a:t>„Моето семейство и други животни”</a:t>
            </a:r>
            <a:endParaRPr lang="bg-BG" sz="4000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5400" dirty="0">
                <a:latin typeface="Arial" charset="0"/>
              </a:rPr>
              <a:t> </a:t>
            </a:r>
            <a:endParaRPr lang="bg-BG" sz="47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889" name="Line 9">
            <a:extLst>
              <a:ext uri="{FF2B5EF4-FFF2-40B4-BE49-F238E27FC236}">
                <a16:creationId xmlns:a16="http://schemas.microsoft.com/office/drawing/2014/main" id="{9F346C5E-BB8A-407F-8F9B-41364A30CD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0" name="Line 10">
            <a:extLst>
              <a:ext uri="{FF2B5EF4-FFF2-40B4-BE49-F238E27FC236}">
                <a16:creationId xmlns:a16="http://schemas.microsoft.com/office/drawing/2014/main" id="{2A0CDC88-1DE7-4726-AD3F-D1FD299485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1" name="Line 11">
            <a:extLst>
              <a:ext uri="{FF2B5EF4-FFF2-40B4-BE49-F238E27FC236}">
                <a16:creationId xmlns:a16="http://schemas.microsoft.com/office/drawing/2014/main" id="{57DC6662-3E02-40C5-BC41-FC8BCDF81A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2" name="Line 12">
            <a:extLst>
              <a:ext uri="{FF2B5EF4-FFF2-40B4-BE49-F238E27FC236}">
                <a16:creationId xmlns:a16="http://schemas.microsoft.com/office/drawing/2014/main" id="{0BA2DDD8-DA0E-4DC6-B691-84D8070F0D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3" name="Line 13">
            <a:extLst>
              <a:ext uri="{FF2B5EF4-FFF2-40B4-BE49-F238E27FC236}">
                <a16:creationId xmlns:a16="http://schemas.microsoft.com/office/drawing/2014/main" id="{5A74218A-15F4-4984-B836-55F069180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4" name="Line 14">
            <a:extLst>
              <a:ext uri="{FF2B5EF4-FFF2-40B4-BE49-F238E27FC236}">
                <a16:creationId xmlns:a16="http://schemas.microsoft.com/office/drawing/2014/main" id="{0BABA07A-82BB-419A-BD6E-2B3B39889B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5" name="Line 15">
            <a:extLst>
              <a:ext uri="{FF2B5EF4-FFF2-40B4-BE49-F238E27FC236}">
                <a16:creationId xmlns:a16="http://schemas.microsoft.com/office/drawing/2014/main" id="{C4DFF173-9845-41C4-86E7-34459E449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6" name="Line 16">
            <a:extLst>
              <a:ext uri="{FF2B5EF4-FFF2-40B4-BE49-F238E27FC236}">
                <a16:creationId xmlns:a16="http://schemas.microsoft.com/office/drawing/2014/main" id="{05AFDDEA-6A63-4C4B-AB7F-D4504B4BC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7" name="Line 17">
            <a:extLst>
              <a:ext uri="{FF2B5EF4-FFF2-40B4-BE49-F238E27FC236}">
                <a16:creationId xmlns:a16="http://schemas.microsoft.com/office/drawing/2014/main" id="{82A0ABF2-9A54-4FD9-B5FF-963AB4CA1B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8" name="Line 18">
            <a:extLst>
              <a:ext uri="{FF2B5EF4-FFF2-40B4-BE49-F238E27FC236}">
                <a16:creationId xmlns:a16="http://schemas.microsoft.com/office/drawing/2014/main" id="{419F666F-B24E-4412-AFD2-F6889E44CA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899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53B5305-B68C-4303-96CE-5933EBF5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900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9AFB8B2-8FDE-4A79-A94D-881E8B4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>
            <a:extLst>
              <a:ext uri="{FF2B5EF4-FFF2-40B4-BE49-F238E27FC236}">
                <a16:creationId xmlns:a16="http://schemas.microsoft.com/office/drawing/2014/main" id="{8BC6BAE5-209F-455A-A1E7-CD0F81160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E798C66-BE9C-47E4-A46B-5309D2F5417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124932" name="Line 4">
            <a:extLst>
              <a:ext uri="{FF2B5EF4-FFF2-40B4-BE49-F238E27FC236}">
                <a16:creationId xmlns:a16="http://schemas.microsoft.com/office/drawing/2014/main" id="{A6CA3E2D-D3A9-4D8E-9B76-EF5EA93308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4933" name="Line 5">
            <a:extLst>
              <a:ext uri="{FF2B5EF4-FFF2-40B4-BE49-F238E27FC236}">
                <a16:creationId xmlns:a16="http://schemas.microsoft.com/office/drawing/2014/main" id="{EA742BA4-6634-46D2-9910-D2656F077F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4934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9429938-4A32-4CFF-9106-8FDF5005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124935" name="Picture 16" descr="ag00317_">
            <a:extLst>
              <a:ext uri="{FF2B5EF4-FFF2-40B4-BE49-F238E27FC236}">
                <a16:creationId xmlns:a16="http://schemas.microsoft.com/office/drawing/2014/main" id="{C2C9AC1D-F5F2-447F-B834-5F774F5D35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6B2FEFD5-971A-4846-9D28-15120717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2119034-8508-4056-9183-A4DA71D5721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B438AE64-3281-412A-92A1-9297E27D4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B3462463-77FC-4C13-8CD4-D87D10EE66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294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C6536F1-1CD1-4D1B-9684-C551ED7B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12295" name="Picture 16" descr="ag00317_">
            <a:extLst>
              <a:ext uri="{FF2B5EF4-FFF2-40B4-BE49-F238E27FC236}">
                <a16:creationId xmlns:a16="http://schemas.microsoft.com/office/drawing/2014/main" id="{0B39A09F-BDA0-46D2-80B5-71EDDE8BD5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>
            <a:extLst>
              <a:ext uri="{FF2B5EF4-FFF2-40B4-BE49-F238E27FC236}">
                <a16:creationId xmlns:a16="http://schemas.microsoft.com/office/drawing/2014/main" id="{9E87005D-D05E-4F91-9390-BEC549E7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5955" name="AutoShape 3">
            <a:extLst>
              <a:ext uri="{FF2B5EF4-FFF2-40B4-BE49-F238E27FC236}">
                <a16:creationId xmlns:a16="http://schemas.microsoft.com/office/drawing/2014/main" id="{DAAFC669-2DA7-426A-8318-34A9013BD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5956" name="AutoShape 4">
            <a:extLst>
              <a:ext uri="{FF2B5EF4-FFF2-40B4-BE49-F238E27FC236}">
                <a16:creationId xmlns:a16="http://schemas.microsoft.com/office/drawing/2014/main" id="{68343499-62CD-40F0-9A29-9106F3B2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5957" name="AutoShape 5">
            <a:extLst>
              <a:ext uri="{FF2B5EF4-FFF2-40B4-BE49-F238E27FC236}">
                <a16:creationId xmlns:a16="http://schemas.microsoft.com/office/drawing/2014/main" id="{6EF3B175-B2E5-4C4A-B002-C94AB87D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7913DB9F-5608-41AF-907E-71549D640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125959" name="Rectangle 7">
            <a:extLst>
              <a:ext uri="{FF2B5EF4-FFF2-40B4-BE49-F238E27FC236}">
                <a16:creationId xmlns:a16="http://schemas.microsoft.com/office/drawing/2014/main" id="{3884747D-9F5E-4EC8-A9EF-002DD80C4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4000" b="1">
                <a:solidFill>
                  <a:srgbClr val="FF0000"/>
                </a:solidFill>
              </a:rPr>
              <a:t>В коя творба главният герой отива да живее на остров Корфу?</a:t>
            </a:r>
            <a:endParaRPr lang="en-US" altLang="bg-BG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1984CF82-F680-48E0-8767-B48957586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71750"/>
            <a:ext cx="7662863" cy="405765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400" dirty="0">
                <a:solidFill>
                  <a:schemeClr val="accent3"/>
                </a:solidFill>
                <a:hlinkClick r:id="rId4" action="ppaction://hlinksldjump"/>
              </a:rPr>
              <a:t>„Принцът и просякът”</a:t>
            </a:r>
            <a:endParaRPr lang="bg-BG" sz="44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4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bg-BG" sz="4400" dirty="0">
                <a:solidFill>
                  <a:schemeClr val="accent3"/>
                </a:solidFill>
              </a:rPr>
              <a:t> </a:t>
            </a:r>
            <a:r>
              <a:rPr lang="bg-BG" sz="4400" dirty="0">
                <a:solidFill>
                  <a:schemeClr val="accent3"/>
                </a:solidFill>
                <a:hlinkClick r:id="rId4" action="ppaction://hlinksldjump"/>
              </a:rPr>
              <a:t>„Под игото ”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4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4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400" dirty="0">
                <a:solidFill>
                  <a:schemeClr val="accent3"/>
                </a:solidFill>
                <a:hlinkClick r:id="rId4" action="ppaction://hlinksldjump"/>
              </a:rPr>
              <a:t>„Косачи”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 err="1">
                <a:solidFill>
                  <a:srgbClr val="FF9900"/>
                </a:solidFill>
                <a:latin typeface="Arial" charset="0"/>
              </a:rPr>
              <a:t>Г</a:t>
            </a:r>
            <a:r>
              <a:rPr lang="bg-BG" sz="4800" dirty="0" err="1">
                <a:solidFill>
                  <a:schemeClr val="accent3"/>
                </a:solidFill>
                <a:hlinkClick r:id="rId5" action="ppaction://hlinksldjump"/>
              </a:rPr>
              <a:t>„</a:t>
            </a:r>
            <a:r>
              <a:rPr lang="bg-BG" sz="3600" dirty="0" err="1">
                <a:solidFill>
                  <a:schemeClr val="accent3"/>
                </a:solidFill>
                <a:hlinkClick r:id="rId5" action="ppaction://hlinksldjump"/>
              </a:rPr>
              <a:t>Моето</a:t>
            </a:r>
            <a:r>
              <a:rPr lang="bg-BG" sz="3600" dirty="0">
                <a:solidFill>
                  <a:schemeClr val="accent3"/>
                </a:solidFill>
                <a:hlinkClick r:id="rId5" action="ppaction://hlinksldjump"/>
              </a:rPr>
              <a:t> семейство и други животни”</a:t>
            </a:r>
            <a:endParaRPr lang="bg-BG" sz="36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endParaRPr lang="bg-BG" sz="47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961" name="Line 9">
            <a:extLst>
              <a:ext uri="{FF2B5EF4-FFF2-40B4-BE49-F238E27FC236}">
                <a16:creationId xmlns:a16="http://schemas.microsoft.com/office/drawing/2014/main" id="{B2CBFBAE-2397-441D-896B-0E5D9B156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2" name="Line 10">
            <a:extLst>
              <a:ext uri="{FF2B5EF4-FFF2-40B4-BE49-F238E27FC236}">
                <a16:creationId xmlns:a16="http://schemas.microsoft.com/office/drawing/2014/main" id="{E75437E3-D5E8-4665-9612-94C997E55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3" name="Line 11">
            <a:extLst>
              <a:ext uri="{FF2B5EF4-FFF2-40B4-BE49-F238E27FC236}">
                <a16:creationId xmlns:a16="http://schemas.microsoft.com/office/drawing/2014/main" id="{A2C269C7-2CC0-454C-B312-A18F2D952A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4" name="Line 12">
            <a:extLst>
              <a:ext uri="{FF2B5EF4-FFF2-40B4-BE49-F238E27FC236}">
                <a16:creationId xmlns:a16="http://schemas.microsoft.com/office/drawing/2014/main" id="{B211BC53-7019-4480-AC68-D40564978C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205C298B-AA7E-4DDD-BFD3-B907947E62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6" name="Line 14">
            <a:extLst>
              <a:ext uri="{FF2B5EF4-FFF2-40B4-BE49-F238E27FC236}">
                <a16:creationId xmlns:a16="http://schemas.microsoft.com/office/drawing/2014/main" id="{00B467B0-84FD-4C76-9EC0-1FD96D66CB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95ED7D19-CE60-433F-9B21-5F9C8D79E3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8" name="Line 16">
            <a:extLst>
              <a:ext uri="{FF2B5EF4-FFF2-40B4-BE49-F238E27FC236}">
                <a16:creationId xmlns:a16="http://schemas.microsoft.com/office/drawing/2014/main" id="{9273E47F-29DA-4B27-B5FD-F5DF726D94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69" name="Line 17">
            <a:extLst>
              <a:ext uri="{FF2B5EF4-FFF2-40B4-BE49-F238E27FC236}">
                <a16:creationId xmlns:a16="http://schemas.microsoft.com/office/drawing/2014/main" id="{26B9D9F8-EC4F-4010-B64D-ED2390D8D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70" name="Line 18">
            <a:extLst>
              <a:ext uri="{FF2B5EF4-FFF2-40B4-BE49-F238E27FC236}">
                <a16:creationId xmlns:a16="http://schemas.microsoft.com/office/drawing/2014/main" id="{CABFDAE4-B086-4931-8483-0C4661A92E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5971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0367BAB-8C4B-4399-B5D9-1CC5D418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5972" name="AutoShap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4727112-1B78-4BD6-8B60-654C3AB74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>
            <a:extLst>
              <a:ext uri="{FF2B5EF4-FFF2-40B4-BE49-F238E27FC236}">
                <a16:creationId xmlns:a16="http://schemas.microsoft.com/office/drawing/2014/main" id="{318D4BFC-8769-4D76-91E5-A47B7519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9EAD6C0-ADD2-47E6-A905-115F438A3D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Line 4">
            <a:extLst>
              <a:ext uri="{FF2B5EF4-FFF2-40B4-BE49-F238E27FC236}">
                <a16:creationId xmlns:a16="http://schemas.microsoft.com/office/drawing/2014/main" id="{17C4A258-5E00-44AA-9397-8BEEBFE671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28005" name="Line 5">
            <a:extLst>
              <a:ext uri="{FF2B5EF4-FFF2-40B4-BE49-F238E27FC236}">
                <a16:creationId xmlns:a16="http://schemas.microsoft.com/office/drawing/2014/main" id="{A2C0D350-B06A-448A-9700-1AD79A578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>
            <a:extLst>
              <a:ext uri="{FF2B5EF4-FFF2-40B4-BE49-F238E27FC236}">
                <a16:creationId xmlns:a16="http://schemas.microsoft.com/office/drawing/2014/main" id="{F2E45C42-BE7D-4833-B43D-DDB0BA17B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C67911F-54C3-4546-A814-79B467FCB6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Въпрос 18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Line 4">
            <a:extLst>
              <a:ext uri="{FF2B5EF4-FFF2-40B4-BE49-F238E27FC236}">
                <a16:creationId xmlns:a16="http://schemas.microsoft.com/office/drawing/2014/main" id="{51C6EE30-C14C-4399-B9E4-03CED6D60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0053" name="Line 5">
            <a:extLst>
              <a:ext uri="{FF2B5EF4-FFF2-40B4-BE49-F238E27FC236}">
                <a16:creationId xmlns:a16="http://schemas.microsoft.com/office/drawing/2014/main" id="{35BB3306-8B13-447B-BBD7-5E977264C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>
            <a:extLst>
              <a:ext uri="{FF2B5EF4-FFF2-40B4-BE49-F238E27FC236}">
                <a16:creationId xmlns:a16="http://schemas.microsoft.com/office/drawing/2014/main" id="{37DA0211-502C-44E9-8F3B-FEC032227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2099" name="AutoShape 3">
            <a:extLst>
              <a:ext uri="{FF2B5EF4-FFF2-40B4-BE49-F238E27FC236}">
                <a16:creationId xmlns:a16="http://schemas.microsoft.com/office/drawing/2014/main" id="{4712FBA5-AC9E-477C-B416-C6BE64B1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2100" name="AutoShape 4">
            <a:extLst>
              <a:ext uri="{FF2B5EF4-FFF2-40B4-BE49-F238E27FC236}">
                <a16:creationId xmlns:a16="http://schemas.microsoft.com/office/drawing/2014/main" id="{E1226165-F2B6-406B-AC32-B28AF44D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2101" name="AutoShape 5">
            <a:extLst>
              <a:ext uri="{FF2B5EF4-FFF2-40B4-BE49-F238E27FC236}">
                <a16:creationId xmlns:a16="http://schemas.microsoft.com/office/drawing/2014/main" id="{64F5A696-851D-42C5-96BF-4FF24D065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sz="2400">
              <a:solidFill>
                <a:srgbClr val="FF0000"/>
              </a:solidFill>
            </a:endParaRPr>
          </a:p>
        </p:txBody>
      </p:sp>
      <p:sp>
        <p:nvSpPr>
          <p:cNvPr id="132102" name="AutoShape 6">
            <a:extLst>
              <a:ext uri="{FF2B5EF4-FFF2-40B4-BE49-F238E27FC236}">
                <a16:creationId xmlns:a16="http://schemas.microsoft.com/office/drawing/2014/main" id="{2222F336-8DAC-42F8-94CD-33AFCC1B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1FCFA623-5984-40FD-8C4B-904DB745C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r>
              <a:rPr lang="bg-BG" altLang="bg-BG" sz="2800" b="1">
                <a:solidFill>
                  <a:srgbClr val="FF0000"/>
                </a:solidFill>
              </a:rPr>
              <a:t>За  кого от посочените творци се отнася следният факт от биографията му?</a:t>
            </a:r>
            <a:r>
              <a:rPr lang="bg-BG" altLang="bg-BG" sz="2800">
                <a:solidFill>
                  <a:srgbClr val="FF0000"/>
                </a:solidFill>
              </a:rPr>
              <a:t> </a:t>
            </a:r>
            <a:br>
              <a:rPr lang="bg-BG" altLang="bg-BG" sz="2800">
                <a:solidFill>
                  <a:srgbClr val="FF0000"/>
                </a:solidFill>
              </a:rPr>
            </a:br>
            <a:r>
              <a:rPr lang="bg-BG" altLang="bg-BG" sz="2800">
                <a:solidFill>
                  <a:srgbClr val="FF0000"/>
                </a:solidFill>
              </a:rPr>
              <a:t>Роден е в с. Байлово. Не го приемат в Художественото училище и става художник, който рисува с думи </a:t>
            </a:r>
            <a:r>
              <a:rPr lang="bg-BG" altLang="bg-BG" sz="2800" i="1">
                <a:solidFill>
                  <a:srgbClr val="FF0000"/>
                </a:solidFill>
              </a:rPr>
              <a:t>.</a:t>
            </a:r>
            <a:br>
              <a:rPr lang="bg-BG" altLang="bg-BG" sz="2800">
                <a:solidFill>
                  <a:srgbClr val="FF0000"/>
                </a:solidFill>
              </a:rPr>
            </a:br>
            <a:endParaRPr lang="en-US" altLang="bg-BG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89E9A38C-33ED-46EF-AFC9-E78DC4A14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800" dirty="0">
                <a:solidFill>
                  <a:schemeClr val="accent3"/>
                </a:solidFill>
                <a:hlinkClick r:id="rId4" action="ppaction://hlinksldjump"/>
              </a:rPr>
              <a:t>Иван Вазов</a:t>
            </a:r>
            <a:endParaRPr lang="en-US" sz="48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800" dirty="0">
                <a:solidFill>
                  <a:schemeClr val="accent3"/>
                </a:solidFill>
              </a:rPr>
              <a:t>Елин Пелин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4800" dirty="0">
                <a:solidFill>
                  <a:schemeClr val="accent3"/>
                </a:solidFill>
              </a:rPr>
              <a:t>Йордан Йовков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4800" dirty="0">
                <a:solidFill>
                  <a:schemeClr val="accent3"/>
                </a:solidFill>
                <a:hlinkClick r:id="rId4" action="ppaction://hlinksldjump"/>
              </a:rPr>
              <a:t>Христо Ботев</a:t>
            </a:r>
            <a:endParaRPr lang="bg-BG" sz="4800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2105" name="Line 9">
            <a:extLst>
              <a:ext uri="{FF2B5EF4-FFF2-40B4-BE49-F238E27FC236}">
                <a16:creationId xmlns:a16="http://schemas.microsoft.com/office/drawing/2014/main" id="{D13606FB-2B09-4F74-8016-ACA48E6C2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06" name="Line 10">
            <a:extLst>
              <a:ext uri="{FF2B5EF4-FFF2-40B4-BE49-F238E27FC236}">
                <a16:creationId xmlns:a16="http://schemas.microsoft.com/office/drawing/2014/main" id="{54C3E637-6A27-413F-8CBE-ABCC86DAC9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07" name="Line 11">
            <a:extLst>
              <a:ext uri="{FF2B5EF4-FFF2-40B4-BE49-F238E27FC236}">
                <a16:creationId xmlns:a16="http://schemas.microsoft.com/office/drawing/2014/main" id="{E57A07E7-CFDB-4C26-900F-3BC58A9224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08" name="Line 12">
            <a:extLst>
              <a:ext uri="{FF2B5EF4-FFF2-40B4-BE49-F238E27FC236}">
                <a16:creationId xmlns:a16="http://schemas.microsoft.com/office/drawing/2014/main" id="{45843DB4-B374-4A70-97EF-3BC9B690C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09" name="Line 13">
            <a:extLst>
              <a:ext uri="{FF2B5EF4-FFF2-40B4-BE49-F238E27FC236}">
                <a16:creationId xmlns:a16="http://schemas.microsoft.com/office/drawing/2014/main" id="{6BE15EE9-476B-4D0C-B748-EF4F1586E1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10" name="Line 14">
            <a:extLst>
              <a:ext uri="{FF2B5EF4-FFF2-40B4-BE49-F238E27FC236}">
                <a16:creationId xmlns:a16="http://schemas.microsoft.com/office/drawing/2014/main" id="{0466CA78-2DD4-4562-8C9F-F70CB73038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11" name="Line 15">
            <a:extLst>
              <a:ext uri="{FF2B5EF4-FFF2-40B4-BE49-F238E27FC236}">
                <a16:creationId xmlns:a16="http://schemas.microsoft.com/office/drawing/2014/main" id="{43ABB42C-6AED-4DB2-860E-26B8F06D44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12" name="Line 16">
            <a:extLst>
              <a:ext uri="{FF2B5EF4-FFF2-40B4-BE49-F238E27FC236}">
                <a16:creationId xmlns:a16="http://schemas.microsoft.com/office/drawing/2014/main" id="{59E273D2-91FA-42D4-9D57-1737ADCE0F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13" name="Line 17">
            <a:extLst>
              <a:ext uri="{FF2B5EF4-FFF2-40B4-BE49-F238E27FC236}">
                <a16:creationId xmlns:a16="http://schemas.microsoft.com/office/drawing/2014/main" id="{CE289490-5314-4685-AB35-3DA7A98665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14" name="Line 18">
            <a:extLst>
              <a:ext uri="{FF2B5EF4-FFF2-40B4-BE49-F238E27FC236}">
                <a16:creationId xmlns:a16="http://schemas.microsoft.com/office/drawing/2014/main" id="{55EF8F3F-240D-4877-A6C2-914D4A171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211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15AB1D-D2D2-461F-9671-81328C226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2116" name="AutoShape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5C1DFB6-3503-4156-B8E7-FEB6B179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>
            <a:extLst>
              <a:ext uri="{FF2B5EF4-FFF2-40B4-BE49-F238E27FC236}">
                <a16:creationId xmlns:a16="http://schemas.microsoft.com/office/drawing/2014/main" id="{44DA9B3D-8061-4F41-A4A9-DEE69FC57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969EE86-969B-4856-B27E-E7214932381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bg-BG" altLang="bg-BG" sz="8000">
                <a:solidFill>
                  <a:schemeClr val="bg1"/>
                </a:solidFill>
              </a:rPr>
              <a:t>Грешен отговор</a:t>
            </a:r>
            <a:endParaRPr lang="en-US" altLang="bg-BG" sz="8000">
              <a:solidFill>
                <a:schemeClr val="bg1"/>
              </a:solidFill>
            </a:endParaRPr>
          </a:p>
        </p:txBody>
      </p:sp>
      <p:sp>
        <p:nvSpPr>
          <p:cNvPr id="134148" name="Line 4">
            <a:extLst>
              <a:ext uri="{FF2B5EF4-FFF2-40B4-BE49-F238E27FC236}">
                <a16:creationId xmlns:a16="http://schemas.microsoft.com/office/drawing/2014/main" id="{3FF41401-2D7B-44B1-8C52-9BF466DD8B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4149" name="Line 5">
            <a:extLst>
              <a:ext uri="{FF2B5EF4-FFF2-40B4-BE49-F238E27FC236}">
                <a16:creationId xmlns:a16="http://schemas.microsoft.com/office/drawing/2014/main" id="{1F47F954-B731-4A67-8F60-C4F541C410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4150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7A5D72-E85B-4D03-B9B2-D0EA59B8F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042988" cy="10429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pic>
        <p:nvPicPr>
          <p:cNvPr id="134151" name="Picture 16" descr="ag00317_">
            <a:extLst>
              <a:ext uri="{FF2B5EF4-FFF2-40B4-BE49-F238E27FC236}">
                <a16:creationId xmlns:a16="http://schemas.microsoft.com/office/drawing/2014/main" id="{E14E8502-2EC0-4C5D-BE36-576A98AE7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48200"/>
            <a:ext cx="172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>
            <a:extLst>
              <a:ext uri="{FF2B5EF4-FFF2-40B4-BE49-F238E27FC236}">
                <a16:creationId xmlns:a16="http://schemas.microsoft.com/office/drawing/2014/main" id="{B1D9DCB4-0066-4FD2-A4E8-090F5BA5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72707" name="AutoShape 3">
            <a:extLst>
              <a:ext uri="{FF2B5EF4-FFF2-40B4-BE49-F238E27FC236}">
                <a16:creationId xmlns:a16="http://schemas.microsoft.com/office/drawing/2014/main" id="{61DB0F3E-BBD6-4447-8885-25B3D1D2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l-GR">
              <a:cs typeface="Arial" charset="0"/>
            </a:endParaRPr>
          </a:p>
        </p:txBody>
      </p:sp>
      <p:sp>
        <p:nvSpPr>
          <p:cNvPr id="135172" name="AutoShape 4">
            <a:extLst>
              <a:ext uri="{FF2B5EF4-FFF2-40B4-BE49-F238E27FC236}">
                <a16:creationId xmlns:a16="http://schemas.microsoft.com/office/drawing/2014/main" id="{13405284-9810-42A8-8747-E0A8B3F46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5173" name="AutoShape 5">
            <a:extLst>
              <a:ext uri="{FF2B5EF4-FFF2-40B4-BE49-F238E27FC236}">
                <a16:creationId xmlns:a16="http://schemas.microsoft.com/office/drawing/2014/main" id="{5879E6E7-9D47-40F0-8E9C-AD32CE36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sz="2400">
              <a:solidFill>
                <a:srgbClr val="FF0000"/>
              </a:solidFill>
            </a:endParaRPr>
          </a:p>
        </p:txBody>
      </p:sp>
      <p:sp>
        <p:nvSpPr>
          <p:cNvPr id="135174" name="AutoShape 6">
            <a:extLst>
              <a:ext uri="{FF2B5EF4-FFF2-40B4-BE49-F238E27FC236}">
                <a16:creationId xmlns:a16="http://schemas.microsoft.com/office/drawing/2014/main" id="{C02F6DD2-2A7D-466A-8347-9FA8B043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A69F7B56-DD0B-4D25-B93A-F13CEBB21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br>
              <a:rPr lang="bg-BG" altLang="bg-BG" sz="2800" b="1">
                <a:solidFill>
                  <a:srgbClr val="FF0000"/>
                </a:solidFill>
              </a:rPr>
            </a:br>
            <a:br>
              <a:rPr lang="bg-BG" altLang="bg-BG" sz="2800" b="1">
                <a:solidFill>
                  <a:srgbClr val="FF0000"/>
                </a:solidFill>
              </a:rPr>
            </a:br>
            <a:r>
              <a:rPr lang="bg-BG" altLang="bg-BG" sz="2800" b="1">
                <a:solidFill>
                  <a:srgbClr val="FF0000"/>
                </a:solidFill>
              </a:rPr>
              <a:t>За  кого от посочените творци се отнася следният факт от биографията му?</a:t>
            </a:r>
            <a:r>
              <a:rPr lang="bg-BG" altLang="bg-BG" sz="2800">
                <a:solidFill>
                  <a:srgbClr val="FF0000"/>
                </a:solidFill>
              </a:rPr>
              <a:t> </a:t>
            </a:r>
            <a:br>
              <a:rPr lang="bg-BG" altLang="bg-BG" sz="2800">
                <a:solidFill>
                  <a:srgbClr val="FF0000"/>
                </a:solidFill>
              </a:rPr>
            </a:br>
            <a:r>
              <a:rPr lang="bg-BG" altLang="bg-BG" sz="2800">
                <a:solidFill>
                  <a:srgbClr val="FF0000"/>
                </a:solidFill>
              </a:rPr>
              <a:t>Роден е в с. Байлово. Не го приемат в Художественото училище и става художник, който рисува с думи </a:t>
            </a:r>
            <a:r>
              <a:rPr lang="bg-BG" altLang="bg-BG" sz="2800" i="1">
                <a:solidFill>
                  <a:srgbClr val="FF0000"/>
                </a:solidFill>
              </a:rPr>
              <a:t>.</a:t>
            </a:r>
            <a:br>
              <a:rPr lang="bg-BG" altLang="bg-BG" sz="2800">
                <a:solidFill>
                  <a:srgbClr val="FF0000"/>
                </a:solidFill>
              </a:rPr>
            </a:br>
            <a:br>
              <a:rPr lang="bg-BG" altLang="bg-BG" sz="2800" b="1">
                <a:solidFill>
                  <a:srgbClr val="FF0000"/>
                </a:solidFill>
              </a:rPr>
            </a:br>
            <a:endParaRPr lang="en-US" altLang="bg-BG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506D4D54-EB78-424D-8690-710A21267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bg-BG" sz="4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5400" dirty="0">
                <a:solidFill>
                  <a:schemeClr val="accent3"/>
                </a:solidFill>
                <a:hlinkClick r:id="rId4" action="ppaction://hlinksldjump"/>
              </a:rPr>
              <a:t>Иван Вазов</a:t>
            </a:r>
            <a:endParaRPr lang="en-US" sz="5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5400" dirty="0">
                <a:solidFill>
                  <a:schemeClr val="accent3"/>
                </a:solidFill>
              </a:rPr>
              <a:t>Елин Пелин</a:t>
            </a:r>
            <a:endParaRPr lang="en-US" sz="6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В </a:t>
            </a:r>
            <a:r>
              <a:rPr lang="bg-BG" sz="5400" dirty="0">
                <a:solidFill>
                  <a:schemeClr val="accent3"/>
                </a:solidFill>
              </a:rPr>
              <a:t>Йордан Йовков </a:t>
            </a: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bg-BG" sz="5400" b="1" baseline="10000" dirty="0">
                <a:solidFill>
                  <a:srgbClr val="FF9900"/>
                </a:solidFill>
                <a:latin typeface="Arial" charset="0"/>
              </a:rPr>
              <a:t>Г </a:t>
            </a:r>
            <a:r>
              <a:rPr lang="bg-BG" sz="4800" dirty="0">
                <a:solidFill>
                  <a:schemeClr val="accent3"/>
                </a:solidFill>
                <a:hlinkClick r:id="rId4" action="ppaction://hlinksldjump"/>
              </a:rPr>
              <a:t>Христо Ботев</a:t>
            </a:r>
            <a:endParaRPr lang="bg-BG" sz="48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5177" name="Line 9">
            <a:extLst>
              <a:ext uri="{FF2B5EF4-FFF2-40B4-BE49-F238E27FC236}">
                <a16:creationId xmlns:a16="http://schemas.microsoft.com/office/drawing/2014/main" id="{7F14EA6F-F079-4C56-B792-8919DB45C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78" name="Line 10">
            <a:extLst>
              <a:ext uri="{FF2B5EF4-FFF2-40B4-BE49-F238E27FC236}">
                <a16:creationId xmlns:a16="http://schemas.microsoft.com/office/drawing/2014/main" id="{CF42C004-70D3-482D-8471-D3BEB830D9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79" name="Line 11">
            <a:extLst>
              <a:ext uri="{FF2B5EF4-FFF2-40B4-BE49-F238E27FC236}">
                <a16:creationId xmlns:a16="http://schemas.microsoft.com/office/drawing/2014/main" id="{07865712-95EB-4822-8098-D82671C118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0" name="Line 12">
            <a:extLst>
              <a:ext uri="{FF2B5EF4-FFF2-40B4-BE49-F238E27FC236}">
                <a16:creationId xmlns:a16="http://schemas.microsoft.com/office/drawing/2014/main" id="{D70AEF42-C12E-4D87-BAF9-FF43BD81B0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1" name="Line 13">
            <a:extLst>
              <a:ext uri="{FF2B5EF4-FFF2-40B4-BE49-F238E27FC236}">
                <a16:creationId xmlns:a16="http://schemas.microsoft.com/office/drawing/2014/main" id="{35791555-9B3E-4508-8074-195F7D5D7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2" name="Line 14">
            <a:extLst>
              <a:ext uri="{FF2B5EF4-FFF2-40B4-BE49-F238E27FC236}">
                <a16:creationId xmlns:a16="http://schemas.microsoft.com/office/drawing/2014/main" id="{36AEAF24-28C7-4037-98EB-13A819D5C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3" name="Line 15">
            <a:extLst>
              <a:ext uri="{FF2B5EF4-FFF2-40B4-BE49-F238E27FC236}">
                <a16:creationId xmlns:a16="http://schemas.microsoft.com/office/drawing/2014/main" id="{FE562DEB-BD5B-41DC-92A6-6F2A6AADE6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4" name="Line 16">
            <a:extLst>
              <a:ext uri="{FF2B5EF4-FFF2-40B4-BE49-F238E27FC236}">
                <a16:creationId xmlns:a16="http://schemas.microsoft.com/office/drawing/2014/main" id="{FB23A141-DFE5-4E4F-99E3-7D9352880D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5" name="Line 17">
            <a:extLst>
              <a:ext uri="{FF2B5EF4-FFF2-40B4-BE49-F238E27FC236}">
                <a16:creationId xmlns:a16="http://schemas.microsoft.com/office/drawing/2014/main" id="{B549F95A-D740-4497-BFD5-A3A2774EDD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6" name="Line 18">
            <a:extLst>
              <a:ext uri="{FF2B5EF4-FFF2-40B4-BE49-F238E27FC236}">
                <a16:creationId xmlns:a16="http://schemas.microsoft.com/office/drawing/2014/main" id="{09F83B12-7ACE-4C30-9B68-EBB0EC6FF7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5187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BC2452F-86B0-4FC1-A593-351B68DA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5188" name="AutoShape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7A88CEB-47FA-4046-9BD1-28B4E75C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</p:spTree>
  </p:cSld>
  <p:clrMapOvr>
    <a:masterClrMapping/>
  </p:clrMapOvr>
  <p:transition>
    <p:zoom/>
    <p:sndAc>
      <p:stSnd>
        <p:snd r:embed="rId3" name="09. Who Correct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CEAC5DB2-F262-488B-AE38-244D06652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69703B3-D939-45FB-BEDC-C2F3643309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Line 4">
            <a:extLst>
              <a:ext uri="{FF2B5EF4-FFF2-40B4-BE49-F238E27FC236}">
                <a16:creationId xmlns:a16="http://schemas.microsoft.com/office/drawing/2014/main" id="{AD3A1543-93E2-4993-BD71-C97DBA2D8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7221" name="Line 5">
            <a:extLst>
              <a:ext uri="{FF2B5EF4-FFF2-40B4-BE49-F238E27FC236}">
                <a16:creationId xmlns:a16="http://schemas.microsoft.com/office/drawing/2014/main" id="{FA6EF3B4-914A-4973-A1FD-2AF4EECB7C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5" descr="C:\Users\User\Desktop\feuerwerki_08.gif">
            <a:extLst>
              <a:ext uri="{FF2B5EF4-FFF2-40B4-BE49-F238E27FC236}">
                <a16:creationId xmlns:a16="http://schemas.microsoft.com/office/drawing/2014/main" id="{0450E75F-745A-4B20-9D5C-C58A22F5B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973138"/>
            <a:ext cx="6408737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sting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Users\User\Desktop\zabavni_kartinki_pari.gif">
            <a:extLst>
              <a:ext uri="{FF2B5EF4-FFF2-40B4-BE49-F238E27FC236}">
                <a16:creationId xmlns:a16="http://schemas.microsoft.com/office/drawing/2014/main" id="{EF48059E-DBBB-49F5-B97B-597F19B948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2943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WordArt 9">
            <a:extLst>
              <a:ext uri="{FF2B5EF4-FFF2-40B4-BE49-F238E27FC236}">
                <a16:creationId xmlns:a16="http://schemas.microsoft.com/office/drawing/2014/main" id="{3085ECD9-FE25-4BED-8B43-75DAC55378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4465637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solidFill>
                  <a:srgbClr val="FFC000"/>
                </a:solidFill>
                <a:cs typeface="Times New Roman" panose="02020603050405020304" pitchFamily="18" charset="0"/>
              </a:rPr>
              <a:t>Честито!</a:t>
            </a:r>
          </a:p>
        </p:txBody>
      </p:sp>
      <p:sp>
        <p:nvSpPr>
          <p:cNvPr id="4" name="WordArt 10">
            <a:extLst>
              <a:ext uri="{FF2B5EF4-FFF2-40B4-BE49-F238E27FC236}">
                <a16:creationId xmlns:a16="http://schemas.microsoft.com/office/drawing/2014/main" id="{90012652-E05A-42E1-BF40-A5A609CC75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4292600"/>
            <a:ext cx="8893175" cy="208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546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Със знания ще спечелиш </a:t>
            </a:r>
          </a:p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още много състезания!!!</a:t>
            </a:r>
            <a:endParaRPr lang="bg-BG" sz="3600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>
            <a:extLst>
              <a:ext uri="{FF2B5EF4-FFF2-40B4-BE49-F238E27FC236}">
                <a16:creationId xmlns:a16="http://schemas.microsoft.com/office/drawing/2014/main" id="{4DC7A264-03A9-4FEE-80FA-448DFDFA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5138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5F696E0D-654F-4E76-9FB6-777910339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72BC6A9E-C63F-4D89-8985-60A1886E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89C735C7-B1A5-40F2-80BD-4E907A274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8936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2AE28047-65CE-46E5-915E-2998DF347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319" name="AutoShape 6">
            <a:extLst>
              <a:ext uri="{FF2B5EF4-FFF2-40B4-BE49-F238E27FC236}">
                <a16:creationId xmlns:a16="http://schemas.microsoft.com/office/drawing/2014/main" id="{F69A8DBE-7AFA-4E25-98A3-2766EC70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CFC91B46-2B7E-41D4-94E8-961D60AAD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bg-BG" altLang="bg-BG" sz="3200" b="1">
                <a:solidFill>
                  <a:srgbClr val="FF0000"/>
                </a:solidFill>
              </a:rPr>
              <a:t>Кое от изреченията е сложно съчинено?</a:t>
            </a:r>
            <a:br>
              <a:rPr lang="bg-BG" altLang="bg-BG" sz="3200">
                <a:solidFill>
                  <a:srgbClr val="FF0000"/>
                </a:solidFill>
              </a:rPr>
            </a:br>
            <a:endParaRPr lang="en-US" altLang="bg-BG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EE0A31E-412D-4F5F-ADC1-E8C443A27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667000"/>
            <a:ext cx="8143875" cy="4048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b="1" baseline="10000" dirty="0">
                <a:solidFill>
                  <a:srgbClr val="FF9900"/>
                </a:solidFill>
              </a:rPr>
              <a:t>AA </a:t>
            </a:r>
            <a:r>
              <a:rPr lang="bg-BG" sz="2400" dirty="0">
                <a:solidFill>
                  <a:schemeClr val="accent3"/>
                </a:solidFill>
              </a:rPr>
              <a:t>Ние трима излезли от една душа тръгнахме по света веднага след моето раждане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en-US" sz="2400" u="sng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Б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То спираше пред всяко явление и влагаше всички свои усилия</a:t>
            </a:r>
            <a:r>
              <a:rPr lang="bg-BG" sz="2400" dirty="0">
                <a:solidFill>
                  <a:schemeClr val="accent3"/>
                </a:solidFill>
                <a:hlinkClick r:id="rId5" action="ppaction://hlinksldjump"/>
              </a:rPr>
              <a:t>.</a:t>
            </a:r>
            <a:endParaRPr lang="en-US" sz="2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В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Нашите пътища  бяха различни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bg-BG" sz="2400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bg-BG" sz="4800" b="1" baseline="10000" dirty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bg-BG" sz="2400" dirty="0">
                <a:solidFill>
                  <a:schemeClr val="accent3"/>
                </a:solidFill>
              </a:rPr>
              <a:t>То се  смееше и на свободата, и на тиранията</a:t>
            </a:r>
            <a:r>
              <a:rPr lang="bg-BG" sz="2400" dirty="0">
                <a:solidFill>
                  <a:schemeClr val="accent3"/>
                </a:solidFill>
                <a:hlinkClick r:id="rId4" action="ppaction://hlinksldjump"/>
              </a:rPr>
              <a:t>.</a:t>
            </a:r>
            <a:endParaRPr lang="en-US" sz="2400" u="sng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bg-BG" sz="2400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2400" u="sng" dirty="0">
              <a:solidFill>
                <a:schemeClr val="accent3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4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322" name="Line 9">
            <a:extLst>
              <a:ext uri="{FF2B5EF4-FFF2-40B4-BE49-F238E27FC236}">
                <a16:creationId xmlns:a16="http://schemas.microsoft.com/office/drawing/2014/main" id="{F09885B4-1D5C-4E76-972B-DEE088F23F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3" name="Line 10">
            <a:extLst>
              <a:ext uri="{FF2B5EF4-FFF2-40B4-BE49-F238E27FC236}">
                <a16:creationId xmlns:a16="http://schemas.microsoft.com/office/drawing/2014/main" id="{A52564F0-7474-4DCC-8B77-19ABC0FF45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72D17534-9BDC-49CB-AE83-51C79BD43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99E65EA7-8F2F-4ACC-A09A-D767390929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6" name="Line 13">
            <a:extLst>
              <a:ext uri="{FF2B5EF4-FFF2-40B4-BE49-F238E27FC236}">
                <a16:creationId xmlns:a16="http://schemas.microsoft.com/office/drawing/2014/main" id="{BA33FD78-CDC5-45ED-95E7-31DAE5F76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7" name="Line 14">
            <a:extLst>
              <a:ext uri="{FF2B5EF4-FFF2-40B4-BE49-F238E27FC236}">
                <a16:creationId xmlns:a16="http://schemas.microsoft.com/office/drawing/2014/main" id="{3939DE70-F358-480B-9F00-96090BC61F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8" name="Line 15">
            <a:extLst>
              <a:ext uri="{FF2B5EF4-FFF2-40B4-BE49-F238E27FC236}">
                <a16:creationId xmlns:a16="http://schemas.microsoft.com/office/drawing/2014/main" id="{04DD032E-EF61-4E62-85B0-59254959D2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29" name="Line 16">
            <a:extLst>
              <a:ext uri="{FF2B5EF4-FFF2-40B4-BE49-F238E27FC236}">
                <a16:creationId xmlns:a16="http://schemas.microsoft.com/office/drawing/2014/main" id="{75DEB576-DEEC-422F-9C61-D767B020E3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6AD20F7A-9083-45FE-ABF9-ADCF0438E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3331" name="Line 18">
            <a:extLst>
              <a:ext uri="{FF2B5EF4-FFF2-40B4-BE49-F238E27FC236}">
                <a16:creationId xmlns:a16="http://schemas.microsoft.com/office/drawing/2014/main" id="{892D21F9-C289-43A6-9352-FF80453BB2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sndAc>
      <p:stSnd>
        <p:snd r:embed="rId3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6082FFFB-3A35-48CC-B8C1-1DA393203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bg-BG" sz="24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1571C84-DCFE-401C-9911-B784EB90B9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bg-BG" sz="8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bg-BG" altLang="bg-BG" sz="8000">
                <a:solidFill>
                  <a:srgbClr val="FF0000"/>
                </a:solidFill>
                <a:latin typeface="Arial" panose="020B0604020202020204" pitchFamily="34" charset="0"/>
              </a:rPr>
              <a:t> т.</a:t>
            </a:r>
            <a:endParaRPr lang="en-US" altLang="bg-BG" sz="8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C6CB7273-C6F0-485A-8010-843915BD8C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2BD59AC9-3FF5-40E2-BFD6-4921321D22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ransition>
    <p:zoom/>
    <p:sndAc>
      <p:stSnd>
        <p:snd r:embed="rId3" name="cashreg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1983</Words>
  <Application>Microsoft Office PowerPoint</Application>
  <PresentationFormat>On-screen Show (4:3)</PresentationFormat>
  <Paragraphs>289</Paragraphs>
  <Slides>78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Въпрос 5</vt:lpstr>
      <vt:lpstr>Кое от изреченията е сложно съчинено? </vt:lpstr>
      <vt:lpstr>Грешен отговор</vt:lpstr>
      <vt:lpstr>Кое от изреченията е сложно съчинено? </vt:lpstr>
      <vt:lpstr>2 т.</vt:lpstr>
      <vt:lpstr>Въпрос 6</vt:lpstr>
      <vt:lpstr>Кой от съюзите НЕ е съчинителен. </vt:lpstr>
      <vt:lpstr>Грешен отговор</vt:lpstr>
      <vt:lpstr>Кой от съюзите НЕ е съчинителен </vt:lpstr>
      <vt:lpstr>2 т.</vt:lpstr>
      <vt:lpstr>Въпрос 7</vt:lpstr>
      <vt:lpstr>Кое изречение НЕ е сложно съчинено?  </vt:lpstr>
      <vt:lpstr>Грешен отговор</vt:lpstr>
      <vt:lpstr>Кое изречение НЕ е сложно съчинено?  </vt:lpstr>
      <vt:lpstr>2 т.</vt:lpstr>
      <vt:lpstr>Въпрос 8</vt:lpstr>
      <vt:lpstr>В кое изречение е допусната пунктуационна грешка? </vt:lpstr>
      <vt:lpstr>Грешен отговор</vt:lpstr>
      <vt:lpstr>В кое изречение е допусната пунктуационна грешка? </vt:lpstr>
      <vt:lpstr>2 т.</vt:lpstr>
      <vt:lpstr> Въпрос 9</vt:lpstr>
      <vt:lpstr>В кое изречение има еднородни части? </vt:lpstr>
      <vt:lpstr>Грешен отговор</vt:lpstr>
      <vt:lpstr>В кое изречение има еднородни части?  </vt:lpstr>
      <vt:lpstr>PowerPoint Presentation</vt:lpstr>
      <vt:lpstr>2 т.</vt:lpstr>
      <vt:lpstr>Въпрос 10</vt:lpstr>
      <vt:lpstr>. Кое от посочените фразеологични словосъчетания означава сръчност ? </vt:lpstr>
      <vt:lpstr>Грешен отговор</vt:lpstr>
      <vt:lpstr>. Кое от посочените фразеологични словосъчетания означава сръчност ? </vt:lpstr>
      <vt:lpstr>1т.</vt:lpstr>
      <vt:lpstr>Въпрос 11</vt:lpstr>
      <vt:lpstr>Коя от подчертаните думи е употребена неправилно в изречението?  Новият български филм А), който гледах вчера, ме впечатли Б) и силно В) ми взаимодейства  Г). </vt:lpstr>
      <vt:lpstr>Грешен отговор</vt:lpstr>
      <vt:lpstr>Коя от подчертаните думи е употребена неправилно в изречението?  Новият български филм А), който гледах вчера, ме впечатли Б) и силно В) ми взаимодейства  Г). </vt:lpstr>
      <vt:lpstr>1 т.</vt:lpstr>
      <vt:lpstr>Въпрос 12</vt:lpstr>
      <vt:lpstr>С коя от посочените думи твърдението ще е вярно?  Лисицата от „Малкият принц“ смята, че най-хубавото се вижда само със ..... </vt:lpstr>
      <vt:lpstr>Грешен отговор</vt:lpstr>
      <vt:lpstr>С коя от посочените думи твърдението ще е вярно?  Лисицата от „Малкият принц“ смята, че най-хубавото се вижда само със ..... </vt:lpstr>
      <vt:lpstr>1 т.</vt:lpstr>
      <vt:lpstr>Въпрос 13</vt:lpstr>
      <vt:lpstr>В кой от редовете има  грешка при употреба на причастие? </vt:lpstr>
      <vt:lpstr>Грешен отговор</vt:lpstr>
      <vt:lpstr>В кой от редовете има  грешка при употреба на причастие? </vt:lpstr>
      <vt:lpstr>2 т.</vt:lpstr>
      <vt:lpstr>Въпрос 14</vt:lpstr>
      <vt:lpstr>От коя творба е откъсът? „... Аз пък рекох, че е таласъм. Помислих, че плашилото от даскал Тодоровата бахча иде насам …“</vt:lpstr>
      <vt:lpstr>Грешен отговор</vt:lpstr>
      <vt:lpstr>От коя творба е откъсът? „... Аз пък рекох, че е таласъм. Помислих, че плашилото от даскал Тодоровата бахча иде насам …“</vt:lpstr>
      <vt:lpstr>PowerPoint Presentation</vt:lpstr>
      <vt:lpstr>2 т.</vt:lpstr>
      <vt:lpstr>Въпрос 15</vt:lpstr>
      <vt:lpstr>        С кой от посочените изрази твърдението ще е вярно?  В своята „Автобиография“ Бранислав Нушич разказва  ………………………….. …………………………………………….. .   </vt:lpstr>
      <vt:lpstr>Грешен отговор</vt:lpstr>
      <vt:lpstr>С кой от посочените изрази твърдението ще е вярно?  В своята „Автобиография“ Бранислав Нушич разказва  …………………………..</vt:lpstr>
      <vt:lpstr>2 т.</vt:lpstr>
      <vt:lpstr>Въпрос 16</vt:lpstr>
      <vt:lpstr>„Отечество любезно” от Иван Вазов е:  </vt:lpstr>
      <vt:lpstr>Грешен отговор</vt:lpstr>
      <vt:lpstr>„Отечество любезно” от Иван Вазов е:</vt:lpstr>
      <vt:lpstr>2 т.</vt:lpstr>
      <vt:lpstr>Въпрос 17</vt:lpstr>
      <vt:lpstr>В коя творба главният герой отива да живее на остров Корфу? </vt:lpstr>
      <vt:lpstr>Грешен отговор</vt:lpstr>
      <vt:lpstr>В коя творба главният герой отива да живее на остров Корфу?</vt:lpstr>
      <vt:lpstr>2 т.</vt:lpstr>
      <vt:lpstr>Въпрос 18</vt:lpstr>
      <vt:lpstr>За  кого от посочените творци се отнася следният факт от биографията му?  Роден е в с. Байлово. Не го приемат в Художественото училище и става художник, който рисува с думи . </vt:lpstr>
      <vt:lpstr>Грешен отговор</vt:lpstr>
      <vt:lpstr>  За  кого от посочените творци се отнася следният факт от биографията му?  Роден е в с. Байлово. Не го приемат в Художественото училище и става художник, който рисува с думи .  </vt:lpstr>
      <vt:lpstr>2 т.</vt:lpstr>
      <vt:lpstr>PowerPoint Presentation</vt:lpstr>
      <vt:lpstr>PowerPoint Presentation</vt:lpstr>
    </vt:vector>
  </TitlesOfParts>
  <Company>NETLinc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Заприна Глушкова</cp:lastModifiedBy>
  <cp:revision>138</cp:revision>
  <dcterms:created xsi:type="dcterms:W3CDTF">2003-05-20T13:35:24Z</dcterms:created>
  <dcterms:modified xsi:type="dcterms:W3CDTF">2020-04-13T07:10:43Z</dcterms:modified>
</cp:coreProperties>
</file>