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59" r:id="rId8"/>
    <p:sldId id="260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020"/>
    <a:srgbClr val="D58125"/>
    <a:srgbClr val="AD2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4592629046369282E-2"/>
          <c:y val="3.9779546891279806E-2"/>
          <c:w val="0.76347112860892385"/>
          <c:h val="0.539361437724180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Form 5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friend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</c:v>
                </c:pt>
                <c:pt idx="1">
                  <c:v>42</c:v>
                </c:pt>
                <c:pt idx="2">
                  <c:v>25</c:v>
                </c:pt>
                <c:pt idx="3">
                  <c:v>12</c:v>
                </c:pt>
                <c:pt idx="4">
                  <c:v>0</c:v>
                </c:pt>
                <c:pt idx="5">
                  <c:v>4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 7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friend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48</c:v>
                </c:pt>
                <c:pt idx="1">
                  <c:v>36</c:v>
                </c:pt>
                <c:pt idx="2">
                  <c:v>20</c:v>
                </c:pt>
                <c:pt idx="3">
                  <c:v>24</c:v>
                </c:pt>
                <c:pt idx="4">
                  <c:v>8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Forms 11-12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friend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20</c:v>
                </c:pt>
                <c:pt idx="1">
                  <c:v>18</c:v>
                </c:pt>
                <c:pt idx="2">
                  <c:v>37</c:v>
                </c:pt>
                <c:pt idx="3">
                  <c:v>35</c:v>
                </c:pt>
                <c:pt idx="4">
                  <c:v>18</c:v>
                </c:pt>
                <c:pt idx="5">
                  <c:v>4</c:v>
                </c:pt>
                <c:pt idx="6">
                  <c:v>44</c:v>
                </c:pt>
                <c:pt idx="7">
                  <c:v>11</c:v>
                </c:pt>
                <c:pt idx="8">
                  <c:v>18</c:v>
                </c:pt>
                <c:pt idx="9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friend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37</c:v>
                </c:pt>
                <c:pt idx="1">
                  <c:v>32</c:v>
                </c:pt>
                <c:pt idx="2">
                  <c:v>27</c:v>
                </c:pt>
                <c:pt idx="3">
                  <c:v>24</c:v>
                </c:pt>
                <c:pt idx="4">
                  <c:v>9</c:v>
                </c:pt>
                <c:pt idx="5">
                  <c:v>7</c:v>
                </c:pt>
                <c:pt idx="6">
                  <c:v>19</c:v>
                </c:pt>
                <c:pt idx="7">
                  <c:v>5</c:v>
                </c:pt>
                <c:pt idx="8">
                  <c:v>6</c:v>
                </c:pt>
                <c:pt idx="9">
                  <c:v>2</c:v>
                </c:pt>
              </c:numCache>
            </c:numRef>
          </c:val>
        </c:ser>
        <c:axId val="47250048"/>
        <c:axId val="46997888"/>
      </c:barChart>
      <c:catAx>
        <c:axId val="47250048"/>
        <c:scaling>
          <c:orientation val="minMax"/>
        </c:scaling>
        <c:axPos val="b"/>
        <c:tickLblPos val="nextTo"/>
        <c:crossAx val="46997888"/>
        <c:crosses val="autoZero"/>
        <c:auto val="1"/>
        <c:lblAlgn val="ctr"/>
        <c:lblOffset val="100"/>
      </c:catAx>
      <c:valAx>
        <c:axId val="46997888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4725004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1199464129483823"/>
          <c:y val="3.9981561569380659E-2"/>
          <c:w val="0.18721402012248478"/>
          <c:h val="0.3496901745977408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4592629046369254E-2"/>
          <c:y val="3.9779546891279799E-2"/>
          <c:w val="0.76347112860892385"/>
          <c:h val="0.539361437724180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Form 5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fiend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0</c:v>
                </c:pt>
                <c:pt idx="5">
                  <c:v>23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 7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fiend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28</c:v>
                </c:pt>
                <c:pt idx="1">
                  <c:v>0</c:v>
                </c:pt>
                <c:pt idx="2">
                  <c:v>14</c:v>
                </c:pt>
                <c:pt idx="3">
                  <c:v>14</c:v>
                </c:pt>
                <c:pt idx="4">
                  <c:v>0</c:v>
                </c:pt>
                <c:pt idx="5">
                  <c:v>14</c:v>
                </c:pt>
                <c:pt idx="6">
                  <c:v>0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Forms 11-12 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fiend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31</c:v>
                </c:pt>
                <c:pt idx="1">
                  <c:v>19</c:v>
                </c:pt>
                <c:pt idx="2">
                  <c:v>25</c:v>
                </c:pt>
                <c:pt idx="3">
                  <c:v>0</c:v>
                </c:pt>
                <c:pt idx="4">
                  <c:v>31</c:v>
                </c:pt>
                <c:pt idx="5">
                  <c:v>12</c:v>
                </c:pt>
                <c:pt idx="6">
                  <c:v>19</c:v>
                </c:pt>
                <c:pt idx="7">
                  <c:v>6</c:v>
                </c:pt>
                <c:pt idx="8">
                  <c:v>12</c:v>
                </c:pt>
                <c:pt idx="9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love</c:v>
                </c:pt>
                <c:pt idx="1">
                  <c:v>care</c:v>
                </c:pt>
                <c:pt idx="2">
                  <c:v>help</c:v>
                </c:pt>
                <c:pt idx="3">
                  <c:v>understand</c:v>
                </c:pt>
                <c:pt idx="4">
                  <c:v>listen</c:v>
                </c:pt>
                <c:pt idx="5">
                  <c:v>respect</c:v>
                </c:pt>
                <c:pt idx="6">
                  <c:v>support/encourage</c:v>
                </c:pt>
                <c:pt idx="7">
                  <c:v>take part in child's life</c:v>
                </c:pt>
                <c:pt idx="8">
                  <c:v>advise</c:v>
                </c:pt>
                <c:pt idx="9">
                  <c:v>be a fiend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27</c:v>
                </c:pt>
                <c:pt idx="1">
                  <c:v>11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16</c:v>
                </c:pt>
                <c:pt idx="6">
                  <c:v>6</c:v>
                </c:pt>
                <c:pt idx="7">
                  <c:v>13</c:v>
                </c:pt>
                <c:pt idx="8">
                  <c:v>13</c:v>
                </c:pt>
                <c:pt idx="9">
                  <c:v>18</c:v>
                </c:pt>
              </c:numCache>
            </c:numRef>
          </c:val>
        </c:ser>
        <c:axId val="47032192"/>
        <c:axId val="47033728"/>
      </c:barChart>
      <c:catAx>
        <c:axId val="47032192"/>
        <c:scaling>
          <c:orientation val="minMax"/>
        </c:scaling>
        <c:axPos val="b"/>
        <c:tickLblPos val="nextTo"/>
        <c:crossAx val="47033728"/>
        <c:crosses val="autoZero"/>
        <c:auto val="1"/>
        <c:lblAlgn val="ctr"/>
        <c:lblOffset val="100"/>
      </c:catAx>
      <c:valAx>
        <c:axId val="47033728"/>
        <c:scaling>
          <c:orientation val="minMax"/>
        </c:scaling>
        <c:axPos val="l"/>
        <c:majorGridlines/>
        <c:numFmt formatCode="General" sourceLinked="1"/>
        <c:tickLblPos val="nextTo"/>
        <c:crossAx val="470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4524642753053"/>
          <c:y val="2.4432553012528609E-2"/>
          <c:w val="0.17749179790026254"/>
          <c:h val="0.2970782964000168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0103783902012301E-2"/>
          <c:y val="0.11693065540720457"/>
          <c:w val="0.92984317585301834"/>
          <c:h val="0.637921183765073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understanding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Children Form 5</c:v>
                </c:pt>
                <c:pt idx="1">
                  <c:v>Children Form 7</c:v>
                </c:pt>
                <c:pt idx="2">
                  <c:v>Children Form 11-12</c:v>
                </c:pt>
                <c:pt idx="3">
                  <c:v>Children total</c:v>
                </c:pt>
                <c:pt idx="4">
                  <c:v>Parents Form 5</c:v>
                </c:pt>
                <c:pt idx="5">
                  <c:v>Parents Form 7</c:v>
                </c:pt>
                <c:pt idx="6">
                  <c:v>Parents Form 11-12</c:v>
                </c:pt>
                <c:pt idx="7">
                  <c:v>Parents total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50</c:v>
                </c:pt>
                <c:pt idx="1">
                  <c:v>56</c:v>
                </c:pt>
                <c:pt idx="2">
                  <c:v>83</c:v>
                </c:pt>
                <c:pt idx="3">
                  <c:v>63</c:v>
                </c:pt>
                <c:pt idx="4">
                  <c:v>54</c:v>
                </c:pt>
                <c:pt idx="5">
                  <c:v>42</c:v>
                </c:pt>
                <c:pt idx="6">
                  <c:v>62</c:v>
                </c:pt>
                <c:pt idx="7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respect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Children Form 5</c:v>
                </c:pt>
                <c:pt idx="1">
                  <c:v>Children Form 7</c:v>
                </c:pt>
                <c:pt idx="2">
                  <c:v>Children Form 11-12</c:v>
                </c:pt>
                <c:pt idx="3">
                  <c:v>Children total</c:v>
                </c:pt>
                <c:pt idx="4">
                  <c:v>Parents Form 5</c:v>
                </c:pt>
                <c:pt idx="5">
                  <c:v>Parents Form 7</c:v>
                </c:pt>
                <c:pt idx="6">
                  <c:v>Parents Form 11-12</c:v>
                </c:pt>
                <c:pt idx="7">
                  <c:v>Parents total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20</c:v>
                </c:pt>
                <c:pt idx="3">
                  <c:v>13</c:v>
                </c:pt>
                <c:pt idx="4">
                  <c:v>38</c:v>
                </c:pt>
                <c:pt idx="5">
                  <c:v>28</c:v>
                </c:pt>
                <c:pt idx="6">
                  <c:v>31</c:v>
                </c:pt>
                <c:pt idx="7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trust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Children Form 5</c:v>
                </c:pt>
                <c:pt idx="1">
                  <c:v>Children Form 7</c:v>
                </c:pt>
                <c:pt idx="2">
                  <c:v>Children Form 11-12</c:v>
                </c:pt>
                <c:pt idx="3">
                  <c:v>Children total</c:v>
                </c:pt>
                <c:pt idx="4">
                  <c:v>Parents Form 5</c:v>
                </c:pt>
                <c:pt idx="5">
                  <c:v>Parents Form 7</c:v>
                </c:pt>
                <c:pt idx="6">
                  <c:v>Parents Form 11-12</c:v>
                </c:pt>
                <c:pt idx="7">
                  <c:v>Parents total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4</c:v>
                </c:pt>
                <c:pt idx="1">
                  <c:v>20</c:v>
                </c:pt>
                <c:pt idx="2">
                  <c:v>37</c:v>
                </c:pt>
                <c:pt idx="3">
                  <c:v>20</c:v>
                </c:pt>
                <c:pt idx="4">
                  <c:v>77</c:v>
                </c:pt>
                <c:pt idx="5">
                  <c:v>42</c:v>
                </c:pt>
                <c:pt idx="6">
                  <c:v>44</c:v>
                </c:pt>
                <c:pt idx="7">
                  <c:v>54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love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Children Form 5</c:v>
                </c:pt>
                <c:pt idx="1">
                  <c:v>Children Form 7</c:v>
                </c:pt>
                <c:pt idx="2">
                  <c:v>Children Form 11-12</c:v>
                </c:pt>
                <c:pt idx="3">
                  <c:v>Children total</c:v>
                </c:pt>
                <c:pt idx="4">
                  <c:v>Parents Form 5</c:v>
                </c:pt>
                <c:pt idx="5">
                  <c:v>Parents Form 7</c:v>
                </c:pt>
                <c:pt idx="6">
                  <c:v>Parents Form 11-12</c:v>
                </c:pt>
                <c:pt idx="7">
                  <c:v>Parents total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33</c:v>
                </c:pt>
                <c:pt idx="1">
                  <c:v>44</c:v>
                </c:pt>
                <c:pt idx="2">
                  <c:v>7</c:v>
                </c:pt>
                <c:pt idx="3">
                  <c:v>28</c:v>
                </c:pt>
                <c:pt idx="4">
                  <c:v>15</c:v>
                </c:pt>
                <c:pt idx="5">
                  <c:v>14</c:v>
                </c:pt>
                <c:pt idx="6">
                  <c:v>25</c:v>
                </c:pt>
                <c:pt idx="7">
                  <c:v>18</c:v>
                </c:pt>
              </c:numCache>
            </c:numRef>
          </c:val>
        </c:ser>
        <c:axId val="47764992"/>
        <c:axId val="47766528"/>
      </c:barChart>
      <c:catAx>
        <c:axId val="47764992"/>
        <c:scaling>
          <c:orientation val="minMax"/>
        </c:scaling>
        <c:axPos val="b"/>
        <c:tickLblPos val="nextTo"/>
        <c:crossAx val="47766528"/>
        <c:crosses val="autoZero"/>
        <c:auto val="1"/>
        <c:lblAlgn val="ctr"/>
        <c:lblOffset val="100"/>
      </c:catAx>
      <c:valAx>
        <c:axId val="47766528"/>
        <c:scaling>
          <c:orientation val="minMax"/>
        </c:scaling>
        <c:axPos val="l"/>
        <c:majorGridlines/>
        <c:numFmt formatCode="General" sourceLinked="1"/>
        <c:tickLblPos val="nextTo"/>
        <c:crossAx val="4776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7091207349081413E-2"/>
          <c:y val="0"/>
          <c:w val="0.8890831146106738"/>
          <c:h val="0.10298451823956785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v-LV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B10A18-CC57-4B43-8F15-61208B9727AD}" type="datetimeFigureOut">
              <a:rPr lang="lv-LV" smtClean="0"/>
              <a:pPr/>
              <a:t>2016.10.06.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240D1-F1E3-41E2-8D06-33370862D856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350043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Workshop</a:t>
            </a:r>
            <a:r>
              <a:rPr lang="lv-LV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lv-LV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„Good practices </a:t>
            </a:r>
            <a:r>
              <a:rPr lang="lv-LV" b="1" dirty="0" err="1" smtClean="0">
                <a:solidFill>
                  <a:schemeClr val="tx2">
                    <a:lumMod val="25000"/>
                  </a:schemeClr>
                </a:solidFill>
              </a:rPr>
              <a:t>for</a:t>
            </a:r>
            <a:r>
              <a:rPr lang="lv-LV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tx2">
                    <a:lumMod val="25000"/>
                  </a:schemeClr>
                </a:solidFill>
              </a:rPr>
              <a:t>better</a:t>
            </a:r>
            <a:r>
              <a:rPr lang="lv-LV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communication </a:t>
            </a:r>
            <a:r>
              <a:rPr lang="lv-LV" b="1" dirty="0" err="1" smtClean="0">
                <a:solidFill>
                  <a:schemeClr val="tx2">
                    <a:lumMod val="25000"/>
                  </a:schemeClr>
                </a:solidFill>
              </a:rPr>
              <a:t>between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 children and parents”</a:t>
            </a:r>
            <a:endParaRPr lang="lv-LV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6072206"/>
            <a:ext cx="8572560" cy="785794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solidFill>
                  <a:schemeClr val="tx2">
                    <a:lumMod val="10000"/>
                  </a:schemeClr>
                </a:solidFill>
              </a:rPr>
              <a:t>13.10.2016.      Jelgavas 6. vidusskola</a:t>
            </a:r>
          </a:p>
          <a:p>
            <a:pPr algn="r"/>
            <a:r>
              <a:rPr lang="lv-LV" dirty="0" err="1" smtClean="0">
                <a:solidFill>
                  <a:schemeClr val="tx2">
                    <a:lumMod val="10000"/>
                  </a:schemeClr>
                </a:solidFill>
              </a:rPr>
              <a:t>school</a:t>
            </a:r>
            <a:r>
              <a:rPr lang="lv-LV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10000"/>
                  </a:schemeClr>
                </a:solidFill>
              </a:rPr>
              <a:t>psychologist</a:t>
            </a:r>
            <a:r>
              <a:rPr lang="lv-LV" dirty="0" smtClean="0">
                <a:solidFill>
                  <a:schemeClr val="tx2">
                    <a:lumMod val="10000"/>
                  </a:schemeClr>
                </a:solidFill>
              </a:rPr>
              <a:t> Jeļena Votčele</a:t>
            </a:r>
            <a:endParaRPr lang="lv-LV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1" descr="Logos of the Erasmus+ UK National Agency partnership organisations British Council and Ecorys UK, and the European Commission’s Erasmus+ logo."/>
          <p:cNvPicPr>
            <a:picLocks noChangeAspect="1" noChangeArrowheads="1"/>
          </p:cNvPicPr>
          <p:nvPr/>
        </p:nvPicPr>
        <p:blipFill>
          <a:blip r:embed="rId2" cstate="print"/>
          <a:srcRect l="57744"/>
          <a:stretch>
            <a:fillRect/>
          </a:stretch>
        </p:blipFill>
        <p:spPr bwMode="auto">
          <a:xfrm>
            <a:off x="285720" y="357166"/>
            <a:ext cx="2843782" cy="714380"/>
          </a:xfrm>
          <a:prstGeom prst="rect">
            <a:avLst/>
          </a:prstGeom>
          <a:noFill/>
        </p:spPr>
      </p:pic>
      <p:pic>
        <p:nvPicPr>
          <p:cNvPr id="2049" name="Attēls 6" descr="LOGO-Cores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2786082" cy="750798"/>
          </a:xfrm>
          <a:prstGeom prst="rect">
            <a:avLst/>
          </a:prstGeom>
          <a:noFill/>
        </p:spPr>
      </p:pic>
      <p:pic>
        <p:nvPicPr>
          <p:cNvPr id="2051" name="Picture 2" descr="preview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636" y="285728"/>
            <a:ext cx="788464" cy="128588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relationship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between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most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important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are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7859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%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do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appreciate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their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communication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most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all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0070C0"/>
                </a:solidFill>
              </a:rPr>
              <a:t>understanding</a:t>
            </a:r>
            <a:endParaRPr lang="lv-LV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200024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accent2">
                    <a:lumMod val="75000"/>
                  </a:schemeClr>
                </a:solidFill>
              </a:rPr>
              <a:t>trust</a:t>
            </a:r>
            <a:endParaRPr lang="lv-LV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271462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FF0000"/>
                </a:solidFill>
              </a:rPr>
              <a:t>love</a:t>
            </a:r>
            <a:endParaRPr lang="lv-LV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78605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accent5">
                    <a:lumMod val="75000"/>
                  </a:schemeClr>
                </a:solidFill>
              </a:rPr>
              <a:t>attention</a:t>
            </a:r>
            <a:endParaRPr lang="lv-LV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364331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bg2">
                    <a:lumMod val="50000"/>
                  </a:schemeClr>
                </a:solidFill>
              </a:rPr>
              <a:t>honesty</a:t>
            </a:r>
            <a:endParaRPr lang="lv-LV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357187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D58125"/>
                </a:solidFill>
              </a:rPr>
              <a:t>advice</a:t>
            </a:r>
            <a:endParaRPr lang="lv-LV" sz="2800" dirty="0">
              <a:solidFill>
                <a:srgbClr val="D5812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07181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00B050"/>
                </a:solidFill>
              </a:rPr>
              <a:t>talk</a:t>
            </a:r>
            <a:endParaRPr lang="lv-LV" sz="28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421481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bg2">
                    <a:lumMod val="25000"/>
                  </a:schemeClr>
                </a:solidFill>
              </a:rPr>
              <a:t>justice</a:t>
            </a:r>
            <a:endParaRPr lang="lv-LV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428625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accent2">
                    <a:lumMod val="50000"/>
                  </a:schemeClr>
                </a:solidFill>
              </a:rPr>
              <a:t>care</a:t>
            </a:r>
            <a:endParaRPr lang="lv-LV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636" y="450057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chemeClr val="accent1">
                    <a:lumMod val="50000"/>
                  </a:schemeClr>
                </a:solidFill>
              </a:rPr>
              <a:t>respect</a:t>
            </a:r>
            <a:endParaRPr lang="lv-LV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585789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29A020"/>
                </a:solidFill>
              </a:rPr>
              <a:t>interest</a:t>
            </a:r>
            <a:r>
              <a:rPr lang="lv-LV" sz="2800" dirty="0" smtClean="0">
                <a:solidFill>
                  <a:srgbClr val="29A020"/>
                </a:solidFill>
              </a:rPr>
              <a:t> </a:t>
            </a:r>
            <a:r>
              <a:rPr lang="lv-LV" sz="2800" dirty="0" err="1" smtClean="0">
                <a:solidFill>
                  <a:srgbClr val="29A020"/>
                </a:solidFill>
              </a:rPr>
              <a:t>in</a:t>
            </a:r>
            <a:r>
              <a:rPr lang="lv-LV" sz="2800" dirty="0" smtClean="0">
                <a:solidFill>
                  <a:srgbClr val="29A020"/>
                </a:solidFill>
              </a:rPr>
              <a:t> </a:t>
            </a:r>
            <a:r>
              <a:rPr lang="lv-LV" sz="2800" dirty="0" err="1" smtClean="0">
                <a:solidFill>
                  <a:srgbClr val="29A020"/>
                </a:solidFill>
              </a:rPr>
              <a:t>their</a:t>
            </a:r>
            <a:r>
              <a:rPr lang="lv-LV" sz="2800" dirty="0" smtClean="0">
                <a:solidFill>
                  <a:srgbClr val="29A020"/>
                </a:solidFill>
              </a:rPr>
              <a:t> </a:t>
            </a:r>
            <a:r>
              <a:rPr lang="lv-LV" sz="2800" dirty="0" err="1" smtClean="0">
                <a:solidFill>
                  <a:srgbClr val="29A020"/>
                </a:solidFill>
              </a:rPr>
              <a:t>life</a:t>
            </a:r>
            <a:endParaRPr lang="lv-LV" sz="2800" dirty="0">
              <a:solidFill>
                <a:srgbClr val="29A02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573325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002060"/>
                </a:solidFill>
              </a:rPr>
              <a:t> </a:t>
            </a:r>
            <a:r>
              <a:rPr lang="lv-LV" sz="2800" dirty="0" err="1" smtClean="0">
                <a:solidFill>
                  <a:srgbClr val="002060"/>
                </a:solidFill>
              </a:rPr>
              <a:t>spending</a:t>
            </a:r>
            <a:r>
              <a:rPr lang="lv-LV" sz="2800" dirty="0" smtClean="0">
                <a:solidFill>
                  <a:srgbClr val="002060"/>
                </a:solidFill>
              </a:rPr>
              <a:t> </a:t>
            </a:r>
            <a:r>
              <a:rPr lang="lv-LV" sz="2800" dirty="0" err="1" smtClean="0">
                <a:solidFill>
                  <a:srgbClr val="002060"/>
                </a:solidFill>
              </a:rPr>
              <a:t>time</a:t>
            </a:r>
            <a:r>
              <a:rPr lang="lv-LV" sz="2800" dirty="0" smtClean="0">
                <a:solidFill>
                  <a:srgbClr val="002060"/>
                </a:solidFill>
              </a:rPr>
              <a:t> </a:t>
            </a:r>
            <a:r>
              <a:rPr lang="lv-LV" sz="2800" dirty="0" err="1" smtClean="0">
                <a:solidFill>
                  <a:srgbClr val="002060"/>
                </a:solidFill>
              </a:rPr>
              <a:t>together</a:t>
            </a:r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3042" y="492919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7030A0"/>
                </a:solidFill>
              </a:rPr>
              <a:t>kindness</a:t>
            </a:r>
            <a:endParaRPr lang="lv-LV" sz="28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500063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err="1" smtClean="0">
                <a:solidFill>
                  <a:srgbClr val="AD2913"/>
                </a:solidFill>
              </a:rPr>
              <a:t>support</a:t>
            </a:r>
            <a:endParaRPr lang="lv-LV" sz="2800" dirty="0">
              <a:solidFill>
                <a:srgbClr val="AD29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Some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theory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lv-LV" b="1" dirty="0" err="1" smtClean="0"/>
              <a:t>Communication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en-US" dirty="0" smtClean="0"/>
              <a:t> process of establishing, maintaining and developing contacts,</a:t>
            </a:r>
            <a:r>
              <a:rPr lang="lv-LV" dirty="0" smtClean="0"/>
              <a:t> </a:t>
            </a:r>
            <a:r>
              <a:rPr lang="lv-LV" dirty="0" err="1" smtClean="0"/>
              <a:t>wh</a:t>
            </a:r>
            <a:r>
              <a:rPr lang="en-US" dirty="0" err="1" smtClean="0"/>
              <a:t>ose</a:t>
            </a:r>
            <a:r>
              <a:rPr lang="en-US" dirty="0" smtClean="0"/>
              <a:t> goal is to influence the behavior of the partner;</a:t>
            </a:r>
            <a:r>
              <a:rPr lang="lv-LV" dirty="0" smtClean="0"/>
              <a:t> it </a:t>
            </a:r>
            <a:r>
              <a:rPr lang="lv-LV" dirty="0" err="1" smtClean="0"/>
              <a:t>is</a:t>
            </a:r>
            <a:r>
              <a:rPr lang="lv-LV" dirty="0" smtClean="0"/>
              <a:t> t</a:t>
            </a:r>
            <a:r>
              <a:rPr lang="en-US" dirty="0" smtClean="0"/>
              <a:t>he form in which people satisfy their social needs.</a:t>
            </a:r>
            <a:r>
              <a:rPr lang="lv-LV" dirty="0" smtClean="0"/>
              <a:t> </a:t>
            </a:r>
          </a:p>
          <a:p>
            <a:r>
              <a:rPr lang="lv-LV" dirty="0" err="1" smtClean="0"/>
              <a:t>Good</a:t>
            </a:r>
            <a:r>
              <a:rPr lang="lv-LV" dirty="0" smtClean="0"/>
              <a:t> </a:t>
            </a:r>
            <a:r>
              <a:rPr lang="lv-LV" dirty="0" err="1" smtClean="0"/>
              <a:t>parent</a:t>
            </a:r>
            <a:r>
              <a:rPr lang="lv-LV" dirty="0" smtClean="0"/>
              <a:t>/</a:t>
            </a:r>
            <a:r>
              <a:rPr lang="lv-LV" dirty="0" err="1" smtClean="0"/>
              <a:t>child</a:t>
            </a:r>
            <a:r>
              <a:rPr lang="lv-LV" dirty="0" smtClean="0"/>
              <a:t> </a:t>
            </a:r>
            <a:r>
              <a:rPr lang="lv-LV" dirty="0" err="1" smtClean="0"/>
              <a:t>communication</a:t>
            </a:r>
            <a:r>
              <a:rPr lang="lv-LV" dirty="0" smtClean="0"/>
              <a:t> – </a:t>
            </a:r>
            <a:r>
              <a:rPr lang="lv-LV" dirty="0" err="1" smtClean="0"/>
              <a:t>good</a:t>
            </a:r>
            <a:r>
              <a:rPr lang="lv-LV" dirty="0" smtClean="0"/>
              <a:t> </a:t>
            </a:r>
            <a:r>
              <a:rPr lang="lv-LV" dirty="0" err="1" smtClean="0"/>
              <a:t>parenting</a:t>
            </a:r>
            <a:r>
              <a:rPr lang="lv-LV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parent's relationship with his or her child will be reflected in the child's actions </a:t>
            </a:r>
            <a:r>
              <a:rPr lang="lv-LV" dirty="0" smtClean="0"/>
              <a:t>–</a:t>
            </a:r>
            <a:r>
              <a:rPr lang="en-US" dirty="0" smtClean="0"/>
              <a:t> including </a:t>
            </a:r>
            <a:r>
              <a:rPr lang="en-US" dirty="0"/>
              <a:t>child behavior </a:t>
            </a:r>
            <a:r>
              <a:rPr lang="en-US" dirty="0" smtClean="0"/>
              <a:t>problems</a:t>
            </a:r>
            <a:r>
              <a:rPr lang="lv-LV" dirty="0" smtClean="0"/>
              <a:t>.</a:t>
            </a:r>
          </a:p>
          <a:p>
            <a:r>
              <a:rPr lang="en-US" b="1" dirty="0"/>
              <a:t>Listening and talking </a:t>
            </a:r>
            <a:r>
              <a:rPr lang="en-US" dirty="0"/>
              <a:t>is the key to a healthy connection between </a:t>
            </a:r>
            <a:r>
              <a:rPr lang="lv-LV" dirty="0" err="1" smtClean="0"/>
              <a:t>parents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en-US" dirty="0" smtClean="0"/>
              <a:t>children</a:t>
            </a:r>
            <a:r>
              <a:rPr lang="en-US" dirty="0"/>
              <a:t>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Laurence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Steinberg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The Ten Basic Principles of Good</a:t>
            </a:r>
            <a:r>
              <a:rPr lang="lv-LV" sz="3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i="1" dirty="0" err="1" smtClean="0">
                <a:solidFill>
                  <a:schemeClr val="tx2">
                    <a:lumMod val="50000"/>
                  </a:schemeClr>
                </a:solidFill>
              </a:rPr>
              <a:t>Parenting</a:t>
            </a:r>
            <a:endParaRPr lang="lv-LV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you do matters. </a:t>
            </a:r>
            <a:endParaRPr lang="lv-LV" dirty="0" smtClean="0"/>
          </a:p>
          <a:p>
            <a:r>
              <a:rPr lang="en-US" dirty="0"/>
              <a:t>You cannot be too loving. </a:t>
            </a:r>
            <a:endParaRPr lang="lv-LV" dirty="0" smtClean="0"/>
          </a:p>
          <a:p>
            <a:r>
              <a:rPr lang="en-US" dirty="0"/>
              <a:t>Be involved in your child's life. </a:t>
            </a:r>
            <a:endParaRPr lang="lv-LV" dirty="0" smtClean="0"/>
          </a:p>
          <a:p>
            <a:r>
              <a:rPr lang="en-US" dirty="0"/>
              <a:t>Adapt your parenting to fit your </a:t>
            </a:r>
            <a:r>
              <a:rPr lang="en-US" dirty="0" smtClean="0"/>
              <a:t>child</a:t>
            </a:r>
            <a:r>
              <a:rPr lang="lv-LV" dirty="0" smtClean="0"/>
              <a:t>.</a:t>
            </a:r>
          </a:p>
          <a:p>
            <a:r>
              <a:rPr lang="lv-LV" dirty="0" err="1"/>
              <a:t>Establish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set</a:t>
            </a:r>
            <a:r>
              <a:rPr lang="lv-LV" dirty="0"/>
              <a:t> </a:t>
            </a:r>
            <a:r>
              <a:rPr lang="lv-LV" dirty="0" err="1"/>
              <a:t>rules</a:t>
            </a:r>
            <a:r>
              <a:rPr lang="lv-LV" dirty="0"/>
              <a:t>. </a:t>
            </a:r>
            <a:endParaRPr lang="lv-LV" dirty="0" smtClean="0"/>
          </a:p>
          <a:p>
            <a:r>
              <a:rPr lang="lv-LV" dirty="0" err="1"/>
              <a:t>Foster</a:t>
            </a:r>
            <a:r>
              <a:rPr lang="lv-LV" dirty="0"/>
              <a:t> </a:t>
            </a:r>
            <a:r>
              <a:rPr lang="lv-LV" dirty="0" err="1"/>
              <a:t>your</a:t>
            </a:r>
            <a:r>
              <a:rPr lang="lv-LV" dirty="0"/>
              <a:t> </a:t>
            </a:r>
            <a:r>
              <a:rPr lang="lv-LV" dirty="0" err="1"/>
              <a:t>child's</a:t>
            </a:r>
            <a:r>
              <a:rPr lang="lv-LV" dirty="0"/>
              <a:t> </a:t>
            </a:r>
            <a:r>
              <a:rPr lang="lv-LV" dirty="0" err="1"/>
              <a:t>independence</a:t>
            </a:r>
            <a:r>
              <a:rPr lang="lv-LV" dirty="0" smtClean="0"/>
              <a:t>.</a:t>
            </a:r>
          </a:p>
          <a:p>
            <a:r>
              <a:rPr lang="lv-LV" dirty="0" err="1"/>
              <a:t>Be</a:t>
            </a:r>
            <a:r>
              <a:rPr lang="lv-LV" dirty="0"/>
              <a:t> </a:t>
            </a:r>
            <a:r>
              <a:rPr lang="lv-LV" dirty="0" err="1"/>
              <a:t>consistent</a:t>
            </a:r>
            <a:r>
              <a:rPr lang="lv-LV" dirty="0"/>
              <a:t>. </a:t>
            </a:r>
            <a:endParaRPr lang="lv-LV" dirty="0" smtClean="0"/>
          </a:p>
          <a:p>
            <a:r>
              <a:rPr lang="lv-LV" dirty="0" err="1"/>
              <a:t>Avoid</a:t>
            </a:r>
            <a:r>
              <a:rPr lang="lv-LV" dirty="0"/>
              <a:t> </a:t>
            </a:r>
            <a:r>
              <a:rPr lang="lv-LV" dirty="0" err="1"/>
              <a:t>harsh</a:t>
            </a:r>
            <a:r>
              <a:rPr lang="lv-LV" dirty="0"/>
              <a:t> </a:t>
            </a:r>
            <a:r>
              <a:rPr lang="lv-LV" dirty="0" err="1"/>
              <a:t>discipline</a:t>
            </a:r>
            <a:r>
              <a:rPr lang="lv-LV" dirty="0" smtClean="0"/>
              <a:t>.</a:t>
            </a:r>
          </a:p>
          <a:p>
            <a:r>
              <a:rPr lang="lv-LV" dirty="0" smtClean="0"/>
              <a:t>E</a:t>
            </a:r>
            <a:r>
              <a:rPr lang="en-US" dirty="0" err="1" smtClean="0"/>
              <a:t>xplain</a:t>
            </a:r>
            <a:r>
              <a:rPr lang="en-US" dirty="0" smtClean="0"/>
              <a:t> </a:t>
            </a:r>
            <a:r>
              <a:rPr lang="en-US" dirty="0"/>
              <a:t>your rules and decisions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en-US" dirty="0"/>
              <a:t>Treat your child with respect. 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Good practices for better communication between children and parents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Jelgavas 6. vidusskola 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v-LV" sz="2400" dirty="0" err="1" smtClean="0"/>
              <a:t>Individual</a:t>
            </a:r>
            <a:r>
              <a:rPr lang="lv-LV" sz="2400" dirty="0" smtClean="0"/>
              <a:t> </a:t>
            </a:r>
            <a:r>
              <a:rPr lang="lv-LV" sz="2400" dirty="0" err="1" smtClean="0"/>
              <a:t>consultations</a:t>
            </a:r>
            <a:r>
              <a:rPr lang="lv-LV" sz="2400" dirty="0" smtClean="0"/>
              <a:t> </a:t>
            </a:r>
            <a:r>
              <a:rPr lang="lv-LV" sz="2400" dirty="0" err="1" smtClean="0"/>
              <a:t>for</a:t>
            </a:r>
            <a:r>
              <a:rPr lang="lv-LV" sz="2400" dirty="0" smtClean="0"/>
              <a:t> </a:t>
            </a:r>
            <a:r>
              <a:rPr lang="lv-LV" sz="2400" dirty="0" err="1" smtClean="0"/>
              <a:t>parents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their</a:t>
            </a:r>
            <a:r>
              <a:rPr lang="lv-LV" sz="2400" dirty="0" smtClean="0"/>
              <a:t> </a:t>
            </a:r>
            <a:r>
              <a:rPr lang="lv-LV" sz="2400" dirty="0" err="1" smtClean="0"/>
              <a:t>children</a:t>
            </a:r>
            <a:r>
              <a:rPr lang="lv-LV" sz="2400" dirty="0" smtClean="0"/>
              <a:t> </a:t>
            </a:r>
            <a:r>
              <a:rPr lang="lv-LV" sz="2400" dirty="0" err="1" smtClean="0"/>
              <a:t>about</a:t>
            </a:r>
            <a:r>
              <a:rPr lang="lv-LV" sz="2400" dirty="0" smtClean="0"/>
              <a:t> </a:t>
            </a:r>
            <a:r>
              <a:rPr lang="lv-LV" sz="2400" dirty="0" err="1" smtClean="0"/>
              <a:t>effective</a:t>
            </a:r>
            <a:r>
              <a:rPr lang="lv-LV" sz="2400" dirty="0" smtClean="0"/>
              <a:t> </a:t>
            </a:r>
            <a:r>
              <a:rPr lang="lv-LV" sz="2400" dirty="0" err="1" smtClean="0"/>
              <a:t>parenting</a:t>
            </a:r>
            <a:r>
              <a:rPr lang="lv-LV" sz="2400" dirty="0" smtClean="0"/>
              <a:t> (</a:t>
            </a:r>
            <a:r>
              <a:rPr lang="lv-LV" sz="2400" dirty="0" err="1" smtClean="0"/>
              <a:t>psychologist</a:t>
            </a:r>
            <a:r>
              <a:rPr lang="lv-LV" sz="2400" dirty="0" smtClean="0"/>
              <a:t>)</a:t>
            </a:r>
          </a:p>
          <a:p>
            <a:r>
              <a:rPr lang="lv-LV" sz="2400" dirty="0" err="1" smtClean="0"/>
              <a:t>Educational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supporting</a:t>
            </a:r>
            <a:r>
              <a:rPr lang="lv-LV" sz="2400" dirty="0" smtClean="0"/>
              <a:t> </a:t>
            </a:r>
            <a:r>
              <a:rPr lang="lv-LV" sz="2400" dirty="0" err="1" smtClean="0"/>
              <a:t>groups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workshops</a:t>
            </a:r>
            <a:r>
              <a:rPr lang="lv-LV" sz="2400" dirty="0" smtClean="0"/>
              <a:t> </a:t>
            </a:r>
            <a:r>
              <a:rPr lang="lv-LV" sz="2400" dirty="0" err="1" smtClean="0"/>
              <a:t>for</a:t>
            </a:r>
            <a:r>
              <a:rPr lang="lv-LV" sz="2400" dirty="0" smtClean="0"/>
              <a:t> </a:t>
            </a:r>
            <a:r>
              <a:rPr lang="lv-LV" sz="2400" dirty="0" err="1" smtClean="0"/>
              <a:t>parents</a:t>
            </a:r>
            <a:r>
              <a:rPr lang="lv-LV" sz="2400" dirty="0" smtClean="0"/>
              <a:t>:</a:t>
            </a:r>
          </a:p>
          <a:p>
            <a:pPr lvl="1"/>
            <a:r>
              <a:rPr lang="lv-LV" sz="2400" dirty="0" err="1" smtClean="0"/>
              <a:t>by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school</a:t>
            </a:r>
            <a:r>
              <a:rPr lang="lv-LV" sz="2400" dirty="0" smtClean="0"/>
              <a:t> </a:t>
            </a:r>
            <a:r>
              <a:rPr lang="lv-LV" sz="2400" dirty="0" err="1" smtClean="0"/>
              <a:t>psychologist</a:t>
            </a:r>
            <a:endParaRPr lang="lv-LV" sz="2400" dirty="0" smtClean="0"/>
          </a:p>
          <a:p>
            <a:pPr lvl="1"/>
            <a:r>
              <a:rPr lang="lv-LV" sz="2400" dirty="0" err="1" smtClean="0"/>
              <a:t>by</a:t>
            </a:r>
            <a:r>
              <a:rPr lang="lv-LV" sz="2400" dirty="0" smtClean="0"/>
              <a:t> </a:t>
            </a:r>
            <a:r>
              <a:rPr lang="lv-LV" sz="2400" dirty="0" err="1" smtClean="0"/>
              <a:t>invited</a:t>
            </a:r>
            <a:r>
              <a:rPr lang="lv-LV" sz="2400" dirty="0" smtClean="0"/>
              <a:t> </a:t>
            </a:r>
            <a:r>
              <a:rPr lang="lv-LV" sz="2400" dirty="0" err="1" smtClean="0"/>
              <a:t>experts</a:t>
            </a:r>
            <a:endParaRPr lang="lv-LV" sz="2400" dirty="0" smtClean="0"/>
          </a:p>
        </p:txBody>
      </p:sp>
      <p:pic>
        <p:nvPicPr>
          <p:cNvPr id="4" name="Picture 2" descr="C:\Users\vieta\Documents\foto2015_2016\vecaku_darbnica\DSC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3" t="21827" b="10507"/>
          <a:stretch>
            <a:fillRect/>
          </a:stretch>
        </p:blipFill>
        <p:spPr bwMode="auto">
          <a:xfrm>
            <a:off x="857224" y="4214818"/>
            <a:ext cx="3857620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47" t="6250"/>
          <a:stretch>
            <a:fillRect/>
          </a:stretch>
        </p:blipFill>
        <p:spPr bwMode="auto">
          <a:xfrm>
            <a:off x="5000628" y="3143248"/>
            <a:ext cx="363535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74194" cy="990600"/>
          </a:xfrm>
        </p:spPr>
        <p:txBody>
          <a:bodyPr>
            <a:noAutofit/>
          </a:bodyPr>
          <a:lstStyle/>
          <a:p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Exhibitions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concerts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lv-LV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0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endParaRPr lang="lv-LV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DSC_01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357558" cy="22383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143404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https://lh3.googleusercontent.com/1OKtao-VrRsiFhCZqsz9wD-cwsKgyxwncaiXuctKpHR127VWoJCzmZcmCgWBTaEfkNlLctLmtTnGj-I=w1024-h768-rw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032" name="AutoShape 8" descr="https://lh3.googleusercontent.com/1OKtao-VrRsiFhCZqsz9wD-cwsKgyxwncaiXuctKpHR127VWoJCzmZcmCgWBTaEfkNlLctLmtTnGj-I=w1024-h768-rw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l="7563" t="18207" r="12605" b="8963"/>
          <a:stretch>
            <a:fillRect/>
          </a:stretch>
        </p:blipFill>
        <p:spPr bwMode="auto">
          <a:xfrm>
            <a:off x="1928794" y="4000504"/>
            <a:ext cx="3654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Discussions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397430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5725" t="20993" r="12691" b="6488"/>
          <a:stretch>
            <a:fillRect/>
          </a:stretch>
        </p:blipFill>
        <p:spPr bwMode="auto">
          <a:xfrm>
            <a:off x="642910" y="407194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57686" y="1571612"/>
            <a:ext cx="435771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Sport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lv-LV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activities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Inquiry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their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 err="1" smtClean="0"/>
              <a:t>Children</a:t>
            </a:r>
            <a:r>
              <a:rPr lang="lv-LV" dirty="0" smtClean="0"/>
              <a:t> </a:t>
            </a:r>
            <a:r>
              <a:rPr lang="lv-LV" dirty="0" err="1" smtClean="0"/>
              <a:t>from</a:t>
            </a:r>
            <a:endParaRPr lang="lv-LV" dirty="0" smtClean="0"/>
          </a:p>
          <a:p>
            <a:pPr lvl="1"/>
            <a:r>
              <a:rPr lang="lv-LV" dirty="0" smtClean="0"/>
              <a:t>5th </a:t>
            </a:r>
            <a:r>
              <a:rPr lang="lv-LV" dirty="0" err="1" smtClean="0"/>
              <a:t>Form</a:t>
            </a:r>
            <a:r>
              <a:rPr lang="lv-LV" dirty="0" smtClean="0"/>
              <a:t> (11 </a:t>
            </a:r>
            <a:r>
              <a:rPr lang="lv-LV" dirty="0" err="1" smtClean="0"/>
              <a:t>years</a:t>
            </a:r>
            <a:r>
              <a:rPr lang="lv-LV" dirty="0" smtClean="0"/>
              <a:t> </a:t>
            </a:r>
            <a:r>
              <a:rPr lang="lv-LV" dirty="0" err="1" smtClean="0"/>
              <a:t>old</a:t>
            </a:r>
            <a:r>
              <a:rPr lang="lv-LV" dirty="0" smtClean="0"/>
              <a:t>) – 24 </a:t>
            </a:r>
            <a:r>
              <a:rPr lang="lv-LV" dirty="0" err="1" smtClean="0"/>
              <a:t>pupils</a:t>
            </a:r>
            <a:endParaRPr lang="lv-LV" dirty="0" smtClean="0"/>
          </a:p>
          <a:p>
            <a:pPr lvl="1"/>
            <a:r>
              <a:rPr lang="lv-LV" dirty="0" smtClean="0"/>
              <a:t>7th </a:t>
            </a:r>
            <a:r>
              <a:rPr lang="lv-LV" dirty="0" err="1" smtClean="0"/>
              <a:t>Form</a:t>
            </a:r>
            <a:r>
              <a:rPr lang="lv-LV" dirty="0" smtClean="0"/>
              <a:t> (13 </a:t>
            </a:r>
            <a:r>
              <a:rPr lang="lv-LV" dirty="0" err="1" smtClean="0"/>
              <a:t>years</a:t>
            </a:r>
            <a:r>
              <a:rPr lang="lv-LV" dirty="0" smtClean="0"/>
              <a:t> </a:t>
            </a:r>
            <a:r>
              <a:rPr lang="lv-LV" dirty="0" err="1" smtClean="0"/>
              <a:t>old</a:t>
            </a:r>
            <a:r>
              <a:rPr lang="lv-LV" dirty="0" smtClean="0"/>
              <a:t>) – 25 </a:t>
            </a:r>
            <a:r>
              <a:rPr lang="lv-LV" dirty="0" err="1" smtClean="0"/>
              <a:t>pupils</a:t>
            </a:r>
            <a:endParaRPr lang="lv-LV" dirty="0" smtClean="0"/>
          </a:p>
          <a:p>
            <a:pPr lvl="1"/>
            <a:r>
              <a:rPr lang="lv-LV" dirty="0" smtClean="0"/>
              <a:t>11-12 </a:t>
            </a:r>
            <a:r>
              <a:rPr lang="lv-LV" dirty="0" err="1" smtClean="0"/>
              <a:t>Forms</a:t>
            </a:r>
            <a:r>
              <a:rPr lang="lv-LV" dirty="0" smtClean="0"/>
              <a:t> (17-18 </a:t>
            </a:r>
            <a:r>
              <a:rPr lang="lv-LV" dirty="0" err="1" smtClean="0"/>
              <a:t>years</a:t>
            </a:r>
            <a:r>
              <a:rPr lang="lv-LV" dirty="0" smtClean="0"/>
              <a:t> </a:t>
            </a:r>
            <a:r>
              <a:rPr lang="lv-LV" dirty="0" err="1" smtClean="0"/>
              <a:t>old</a:t>
            </a:r>
            <a:r>
              <a:rPr lang="lv-LV" dirty="0" smtClean="0"/>
              <a:t>) – 54 </a:t>
            </a:r>
            <a:r>
              <a:rPr lang="lv-LV" dirty="0" err="1" smtClean="0"/>
              <a:t>pupils</a:t>
            </a:r>
            <a:endParaRPr lang="lv-LV" dirty="0" smtClean="0"/>
          </a:p>
          <a:p>
            <a:r>
              <a:rPr lang="lv-LV" dirty="0" err="1" smtClean="0"/>
              <a:t>Parents</a:t>
            </a:r>
            <a:r>
              <a:rPr lang="lv-LV" dirty="0" smtClean="0"/>
              <a:t>:</a:t>
            </a:r>
          </a:p>
          <a:p>
            <a:pPr lvl="1"/>
            <a:r>
              <a:rPr lang="lv-LV" dirty="0" smtClean="0"/>
              <a:t>5th </a:t>
            </a:r>
            <a:r>
              <a:rPr lang="lv-LV" dirty="0" err="1" smtClean="0"/>
              <a:t>Form</a:t>
            </a:r>
            <a:r>
              <a:rPr lang="lv-LV" dirty="0" smtClean="0"/>
              <a:t> – 13 </a:t>
            </a:r>
            <a:r>
              <a:rPr lang="lv-LV" dirty="0" err="1" smtClean="0"/>
              <a:t>people</a:t>
            </a:r>
            <a:endParaRPr lang="lv-LV" dirty="0" smtClean="0"/>
          </a:p>
          <a:p>
            <a:pPr lvl="1"/>
            <a:r>
              <a:rPr lang="lv-LV" dirty="0" smtClean="0"/>
              <a:t>7th </a:t>
            </a:r>
            <a:r>
              <a:rPr lang="lv-LV" dirty="0" err="1" smtClean="0"/>
              <a:t>Form</a:t>
            </a:r>
            <a:r>
              <a:rPr lang="lv-LV" dirty="0" smtClean="0"/>
              <a:t> – 7 </a:t>
            </a:r>
            <a:r>
              <a:rPr lang="lv-LV" dirty="0" err="1" smtClean="0"/>
              <a:t>people</a:t>
            </a:r>
            <a:endParaRPr lang="lv-LV" dirty="0" smtClean="0"/>
          </a:p>
          <a:p>
            <a:pPr lvl="1"/>
            <a:r>
              <a:rPr lang="lv-LV" dirty="0" smtClean="0"/>
              <a:t>11-12 </a:t>
            </a:r>
            <a:r>
              <a:rPr lang="lv-LV" dirty="0" err="1" smtClean="0"/>
              <a:t>Forms</a:t>
            </a:r>
            <a:r>
              <a:rPr lang="lv-LV" dirty="0" smtClean="0"/>
              <a:t> – 16 </a:t>
            </a:r>
            <a:r>
              <a:rPr lang="lv-LV" dirty="0" err="1" smtClean="0"/>
              <a:t>people</a:t>
            </a: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“a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good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b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pupils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, %)</a:t>
            </a:r>
            <a:endParaRPr lang="lv-LV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do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think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they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are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good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32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r>
              <a:rPr lang="lv-LV" sz="3200" dirty="0" smtClean="0">
                <a:solidFill>
                  <a:schemeClr val="tx2">
                    <a:lumMod val="50000"/>
                  </a:schemeClr>
                </a:solidFill>
              </a:rPr>
              <a:t>”? 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lv-LV" sz="2000" dirty="0" err="1" smtClean="0">
                <a:solidFill>
                  <a:schemeClr val="tx2">
                    <a:lumMod val="50000"/>
                  </a:schemeClr>
                </a:solidFill>
              </a:rPr>
              <a:t>parents</a:t>
            </a:r>
            <a:r>
              <a:rPr lang="lv-LV" sz="2000" dirty="0" smtClean="0">
                <a:solidFill>
                  <a:schemeClr val="tx2">
                    <a:lumMod val="50000"/>
                  </a:schemeClr>
                </a:solidFill>
              </a:rPr>
              <a:t>, %)</a:t>
            </a:r>
            <a:endParaRPr lang="lv-LV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D0AF72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464</TotalTime>
  <Words>282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Workshop „Good practices for better communication between children and parents”</vt:lpstr>
      <vt:lpstr>Some conclusions from theory</vt:lpstr>
      <vt:lpstr>Laurence Steinberg  The Ten Basic Principles of Good Parenting</vt:lpstr>
      <vt:lpstr>Good practices for better communication between children and parents in Jelgavas 6. vidusskola </vt:lpstr>
      <vt:lpstr>Exhibitions and concerts with and for parents</vt:lpstr>
      <vt:lpstr>Discussions</vt:lpstr>
      <vt:lpstr>Inquiry of children and their parents</vt:lpstr>
      <vt:lpstr>What is “a good parent” for children? (pupils, %)</vt:lpstr>
      <vt:lpstr>When do the parents think they are “good parents”? (parents, %)</vt:lpstr>
      <vt:lpstr>In the relationship between children and parents the most important are: </vt:lpstr>
      <vt:lpstr>What do children appreciate in their communication with parents most of all?</vt:lpstr>
    </vt:vector>
  </TitlesOfParts>
  <Company>6 Vidusskola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„Good practices of good communication of children and parents” </dc:title>
  <dc:creator>plog</dc:creator>
  <cp:lastModifiedBy>Aina</cp:lastModifiedBy>
  <cp:revision>39</cp:revision>
  <dcterms:created xsi:type="dcterms:W3CDTF">2016-10-03T12:51:55Z</dcterms:created>
  <dcterms:modified xsi:type="dcterms:W3CDTF">2016-10-06T10:43:09Z</dcterms:modified>
</cp:coreProperties>
</file>