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61" r:id="rId5"/>
    <p:sldId id="262" r:id="rId6"/>
    <p:sldId id="264" r:id="rId7"/>
    <p:sldId id="268" r:id="rId8"/>
    <p:sldId id="275" r:id="rId9"/>
    <p:sldId id="267" r:id="rId10"/>
    <p:sldId id="277" r:id="rId11"/>
    <p:sldId id="265" r:id="rId12"/>
    <p:sldId id="278" r:id="rId13"/>
    <p:sldId id="279" r:id="rId14"/>
    <p:sldId id="291" r:id="rId15"/>
    <p:sldId id="269" r:id="rId16"/>
    <p:sldId id="281" r:id="rId17"/>
    <p:sldId id="292" r:id="rId18"/>
    <p:sldId id="274" r:id="rId19"/>
    <p:sldId id="273" r:id="rId20"/>
    <p:sldId id="284" r:id="rId21"/>
    <p:sldId id="282" r:id="rId22"/>
    <p:sldId id="283" r:id="rId23"/>
    <p:sldId id="272" r:id="rId24"/>
    <p:sldId id="285" r:id="rId25"/>
    <p:sldId id="286" r:id="rId26"/>
    <p:sldId id="271" r:id="rId27"/>
    <p:sldId id="287" r:id="rId28"/>
    <p:sldId id="289" r:id="rId29"/>
    <p:sldId id="290" r:id="rId30"/>
    <p:sldId id="270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FF7A-3F8B-4623-B6C5-28BAC35DB888}" type="datetimeFigureOut">
              <a:rPr lang="bg-BG" smtClean="0"/>
              <a:pPr/>
              <a:t>21.1.2018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B7B7-6FBA-4B90-A343-4C1482DAD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p77poznan.pl/wp-content/uploads/2017/12/Cypr2017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1800" dirty="0">
                <a:solidFill>
                  <a:srgbClr val="C00000"/>
                </a:solidFill>
              </a:rPr>
              <a:t> </a:t>
            </a:r>
          </a:p>
          <a:p>
            <a:r>
              <a:rPr lang="bg-BG" sz="2800" b="1" dirty="0">
                <a:solidFill>
                  <a:schemeClr val="tx1"/>
                </a:solidFill>
              </a:rPr>
              <a:t>Програма на ЕС в областта на образованието, обучението,младежта и спорта</a:t>
            </a:r>
            <a:endParaRPr lang="bg-BG" sz="2800" dirty="0">
              <a:solidFill>
                <a:schemeClr val="tx1"/>
              </a:solidFill>
            </a:endParaRPr>
          </a:p>
          <a:p>
            <a:r>
              <a:rPr lang="bg-BG" sz="2800" b="1" dirty="0">
                <a:solidFill>
                  <a:srgbClr val="00B050"/>
                </a:solidFill>
              </a:rPr>
              <a:t> </a:t>
            </a:r>
            <a:endParaRPr lang="bg-BG" sz="2800" dirty="0">
              <a:solidFill>
                <a:srgbClr val="00B050"/>
              </a:solidFill>
            </a:endParaRPr>
          </a:p>
          <a:p>
            <a:r>
              <a:rPr lang="bg-BG" sz="2800" b="1" dirty="0">
                <a:solidFill>
                  <a:srgbClr val="C00000"/>
                </a:solidFill>
              </a:rPr>
              <a:t> </a:t>
            </a:r>
            <a:endParaRPr lang="bg-BG" sz="1800" dirty="0"/>
          </a:p>
        </p:txBody>
      </p:sp>
      <p:pic>
        <p:nvPicPr>
          <p:cNvPr id="4" name="Picture 3" descr="http://sp77poznan.pl/wp-content/uploads/2017/09/erasmus-plus-logo-500x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72808" cy="26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b="1" dirty="0" smtClean="0"/>
              <a:t>   </a:t>
            </a:r>
            <a:endParaRPr lang="bg-BG" sz="2400" dirty="0"/>
          </a:p>
          <a:p>
            <a:pPr algn="just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За презентация\partners\images po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1"/>
            <a:ext cx="2143125" cy="1872208"/>
          </a:xfrm>
          <a:prstGeom prst="rect">
            <a:avLst/>
          </a:prstGeom>
          <a:noFill/>
        </p:spPr>
      </p:pic>
      <p:pic>
        <p:nvPicPr>
          <p:cNvPr id="8" name="Picture 3" descr="F:\За презентация\partners\изтеглен файл (1) Cypr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80928"/>
            <a:ext cx="2143125" cy="1855093"/>
          </a:xfrm>
          <a:prstGeom prst="rect">
            <a:avLst/>
          </a:prstGeom>
          <a:noFill/>
        </p:spPr>
      </p:pic>
      <p:pic>
        <p:nvPicPr>
          <p:cNvPr id="9" name="Picture 6" descr="F:\За презентация\partners\изтеглен файл (1) sp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852936"/>
            <a:ext cx="2143125" cy="1656184"/>
          </a:xfrm>
          <a:prstGeom prst="rect">
            <a:avLst/>
          </a:prstGeom>
          <a:noFill/>
        </p:spPr>
      </p:pic>
      <p:pic>
        <p:nvPicPr>
          <p:cNvPr id="10" name="Picture 4" descr="F:\За презентация\partners\изтеглен файл (1) Roman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97152"/>
            <a:ext cx="2143125" cy="1711077"/>
          </a:xfrm>
          <a:prstGeom prst="rect">
            <a:avLst/>
          </a:prstGeom>
          <a:noFill/>
        </p:spPr>
      </p:pic>
      <p:pic>
        <p:nvPicPr>
          <p:cNvPr id="11" name="Picture 5" descr="F:\За презентация\partners\изтеглен файл (1) sloven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2143125" cy="1639069"/>
          </a:xfrm>
          <a:prstGeom prst="rect">
            <a:avLst/>
          </a:prstGeom>
          <a:noFill/>
        </p:spPr>
      </p:pic>
      <p:pic>
        <p:nvPicPr>
          <p:cNvPr id="12" name="Content Placeholder 9" descr="images B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509120"/>
            <a:ext cx="2143125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b="1" dirty="0" smtClean="0">
                <a:solidFill>
                  <a:srgbClr val="C00000"/>
                </a:solidFill>
              </a:rPr>
              <a:t>ПОЛША</a:t>
            </a:r>
          </a:p>
          <a:p>
            <a:pPr algn="ctr">
              <a:buNone/>
            </a:pPr>
            <a:r>
              <a:rPr lang="bg-BG" sz="2200" b="1" dirty="0" smtClean="0"/>
              <a:t>Полша е  координатор на проекта,  както и домакин и организатор на работна среща на тема</a:t>
            </a:r>
          </a:p>
          <a:p>
            <a:pPr algn="ctr">
              <a:buNone/>
            </a:pPr>
            <a:r>
              <a:rPr lang="bg-BG" sz="2200" b="1" dirty="0" smtClean="0"/>
              <a:t> "</a:t>
            </a:r>
            <a:r>
              <a:rPr lang="bg-BG" sz="2200" b="1" u="sng" dirty="0" smtClean="0"/>
              <a:t>Математиката в транспорта"</a:t>
            </a:r>
            <a:endParaRPr lang="bg-BG" sz="2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sz="2200" b="1" dirty="0" smtClean="0"/>
              <a:t>    </a:t>
            </a:r>
          </a:p>
          <a:p>
            <a:pPr>
              <a:buNone/>
            </a:pPr>
            <a:r>
              <a:rPr lang="en-US" sz="2200" b="1" i="1" dirty="0" err="1" smtClean="0"/>
              <a:t>Szcola</a:t>
            </a:r>
            <a:r>
              <a:rPr lang="en-US" sz="2200" b="1" i="1" dirty="0" smtClean="0"/>
              <a:t> </a:t>
            </a:r>
            <a:r>
              <a:rPr lang="en-US" sz="2200" b="1" i="1" dirty="0" err="1"/>
              <a:t>Podstawowa</a:t>
            </a:r>
            <a:r>
              <a:rPr lang="en-US" sz="2200" b="1" i="1" dirty="0"/>
              <a:t> </a:t>
            </a:r>
            <a:r>
              <a:rPr lang="bg-BG" sz="2200" b="1" i="1" dirty="0" smtClean="0"/>
              <a:t> </a:t>
            </a:r>
            <a:r>
              <a:rPr lang="en-US" sz="2200" b="1" i="1" dirty="0" smtClean="0"/>
              <a:t>nr </a:t>
            </a:r>
            <a:r>
              <a:rPr lang="en-US" sz="2200" b="1" i="1" dirty="0"/>
              <a:t>77 </a:t>
            </a:r>
            <a:r>
              <a:rPr lang="bg-BG" sz="2200" b="1" dirty="0" smtClean="0"/>
              <a:t>е държавно </a:t>
            </a:r>
            <a:r>
              <a:rPr lang="bg-BG" sz="2200" b="1" dirty="0"/>
              <a:t>начално </a:t>
            </a:r>
            <a:r>
              <a:rPr lang="bg-BG" sz="2200" b="1" dirty="0" smtClean="0"/>
              <a:t>училище </a:t>
            </a:r>
            <a:r>
              <a:rPr lang="bg-BG" sz="2200" b="1" dirty="0"/>
              <a:t>в </a:t>
            </a:r>
            <a:r>
              <a:rPr lang="bg-BG" sz="2200" b="1" dirty="0" smtClean="0"/>
              <a:t> </a:t>
            </a:r>
            <a:r>
              <a:rPr lang="en-US" sz="2200" b="1" dirty="0" smtClean="0"/>
              <a:t>Poznan</a:t>
            </a:r>
            <a:r>
              <a:rPr lang="bg-BG" sz="2200" b="1" dirty="0" smtClean="0"/>
              <a:t> в което </a:t>
            </a:r>
          </a:p>
          <a:p>
            <a:pPr>
              <a:buNone/>
            </a:pPr>
            <a:r>
              <a:rPr lang="bg-BG" sz="2200" b="1" dirty="0" smtClean="0"/>
              <a:t>учат </a:t>
            </a:r>
            <a:r>
              <a:rPr lang="bg-BG" sz="2200" b="1" dirty="0"/>
              <a:t>приблизително 460 ученици</a:t>
            </a:r>
            <a:r>
              <a:rPr lang="bg-BG" sz="2200" b="1" dirty="0" smtClean="0"/>
              <a:t>.</a:t>
            </a:r>
          </a:p>
          <a:p>
            <a:pPr algn="just">
              <a:buNone/>
            </a:pPr>
            <a:r>
              <a:rPr lang="bg-BG" sz="2200" b="1" dirty="0"/>
              <a:t> </a:t>
            </a:r>
            <a:endParaRPr lang="bg-BG" sz="2200" dirty="0"/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ПОЛША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C:\Users\Didka\Desktop\За презентация\снимки Полша\Пол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488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ПОЛША</a:t>
            </a:r>
            <a:endParaRPr lang="bg-BG" dirty="0"/>
          </a:p>
        </p:txBody>
      </p:sp>
      <p:pic>
        <p:nvPicPr>
          <p:cNvPr id="4" name="Picture 9" descr="C:\Users\Didka\Desktop\За презентация\снимки Полша\polan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37946" cy="2625155"/>
          </a:xfrm>
          <a:prstGeom prst="rect">
            <a:avLst/>
          </a:prstGeom>
          <a:noFill/>
        </p:spPr>
      </p:pic>
      <p:pic>
        <p:nvPicPr>
          <p:cNvPr id="5" name="Picture 7" descr="C:\Users\Didka\Desktop\За презентация\снимки Полша\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412776"/>
            <a:ext cx="4392487" cy="3163243"/>
          </a:xfrm>
          <a:prstGeom prst="rect">
            <a:avLst/>
          </a:prstGeom>
          <a:noFill/>
        </p:spPr>
      </p:pic>
      <p:pic>
        <p:nvPicPr>
          <p:cNvPr id="6" name="Picture 6" descr="C:\Users\Didka\Desktop\За презентация\снимки Полша\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816424" cy="2537637"/>
          </a:xfrm>
          <a:prstGeom prst="rect">
            <a:avLst/>
          </a:prstGeom>
          <a:noFill/>
        </p:spPr>
      </p:pic>
      <p:pic>
        <p:nvPicPr>
          <p:cNvPr id="7" name="Picture 3" descr="C:\Users\Didka\Desktop\За презентация\снимки Полша\DSC0456p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4392488" cy="2443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ПОЛША</a:t>
            </a:r>
            <a:endParaRPr lang="bg-BG" dirty="0"/>
          </a:p>
        </p:txBody>
      </p:sp>
      <p:pic>
        <p:nvPicPr>
          <p:cNvPr id="4" name="Picture 4" descr="C:\Users\Didka\Desktop\За презентация\снимки Полша\DSC03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bg-BG" sz="59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11200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r>
              <a:rPr lang="bg-BG" sz="12800" b="1" dirty="0" smtClean="0">
                <a:solidFill>
                  <a:srgbClr val="FFC000"/>
                </a:solidFill>
              </a:rPr>
              <a:t>ИСПАНИЯ</a:t>
            </a:r>
            <a:endParaRPr lang="en-US" sz="128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bg-BG" sz="8000" b="1" dirty="0" smtClean="0"/>
              <a:t>Испания  е домакин и организатор на работна среща на тема </a:t>
            </a:r>
            <a:r>
              <a:rPr lang="bg-BG" sz="8000" b="1" u="sng" dirty="0" smtClean="0"/>
              <a:t>"Математиката  у дома</a:t>
            </a:r>
            <a:r>
              <a:rPr lang="bg-BG" sz="8000" b="1" dirty="0" smtClean="0"/>
              <a:t>“.</a:t>
            </a:r>
            <a:endParaRPr lang="bg-BG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sz="80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bg-BG" sz="8000" b="1" i="1" dirty="0" smtClean="0"/>
              <a:t>ZER </a:t>
            </a:r>
            <a:r>
              <a:rPr lang="bg-BG" sz="8000" b="1" i="1" dirty="0"/>
              <a:t>Guilleries </a:t>
            </a:r>
            <a:r>
              <a:rPr lang="bg-BG" sz="8000" b="1" i="1" dirty="0" smtClean="0"/>
              <a:t> Виладрау  </a:t>
            </a:r>
            <a:r>
              <a:rPr lang="bg-BG" sz="8000" b="1" dirty="0" smtClean="0"/>
              <a:t>се </a:t>
            </a:r>
            <a:r>
              <a:rPr lang="bg-BG" sz="8000" b="1" dirty="0"/>
              <a:t>състои от две селски </a:t>
            </a:r>
            <a:r>
              <a:rPr lang="bg-BG" sz="8000" b="1" dirty="0" smtClean="0"/>
              <a:t>училища </a:t>
            </a:r>
            <a:r>
              <a:rPr lang="bg-BG" sz="8000" b="1" dirty="0"/>
              <a:t>(но те </a:t>
            </a:r>
            <a:r>
              <a:rPr lang="bg-BG" sz="8000" b="1" dirty="0" smtClean="0"/>
              <a:t>работят</a:t>
            </a:r>
            <a:endParaRPr lang="en-US" sz="8000" b="1" dirty="0" smtClean="0"/>
          </a:p>
          <a:p>
            <a:pPr>
              <a:buNone/>
            </a:pPr>
            <a:r>
              <a:rPr lang="bg-BG" sz="8000" b="1" dirty="0" smtClean="0"/>
              <a:t>като </a:t>
            </a:r>
            <a:r>
              <a:rPr lang="bg-BG" sz="8000" b="1" dirty="0"/>
              <a:t>едно</a:t>
            </a:r>
            <a:r>
              <a:rPr lang="bg-BG" sz="8000" b="1" dirty="0" smtClean="0"/>
              <a:t>).</a:t>
            </a:r>
            <a:r>
              <a:rPr lang="bg-BG" sz="8000" b="1" u="sng" dirty="0" smtClean="0"/>
              <a:t>Escola </a:t>
            </a:r>
            <a:r>
              <a:rPr lang="bg-BG" sz="8000" b="1" u="sng" dirty="0"/>
              <a:t>Els Castanyers - Viladrau</a:t>
            </a:r>
            <a:r>
              <a:rPr lang="bg-BG" sz="8000" b="1" dirty="0"/>
              <a:t>, има около 80 ученици и </a:t>
            </a:r>
            <a:r>
              <a:rPr lang="bg-BG" sz="8000" b="1" dirty="0" smtClean="0"/>
              <a:t>8 </a:t>
            </a:r>
            <a:endParaRPr lang="en-US" sz="8000" b="1" dirty="0" smtClean="0"/>
          </a:p>
          <a:p>
            <a:pPr>
              <a:buNone/>
            </a:pPr>
            <a:r>
              <a:rPr lang="bg-BG" sz="8000" b="1" dirty="0" smtClean="0"/>
              <a:t>учители</a:t>
            </a:r>
            <a:r>
              <a:rPr lang="en-US" sz="8000" b="1" dirty="0"/>
              <a:t>.</a:t>
            </a:r>
            <a:r>
              <a:rPr lang="bg-BG" sz="8000" b="1" dirty="0" smtClean="0"/>
              <a:t>Escola </a:t>
            </a:r>
            <a:r>
              <a:rPr lang="bg-BG" sz="8000" b="1" dirty="0"/>
              <a:t>El Gurri-Taradell, има около 30 ученици и 3 учители.</a:t>
            </a:r>
          </a:p>
          <a:p>
            <a:pPr>
              <a:buNone/>
            </a:pPr>
            <a:r>
              <a:rPr lang="bg-BG" sz="8000" b="1" dirty="0"/>
              <a:t>Те споделят 4 учители: Физическо възпитание и спорт,  музика, СОП </a:t>
            </a:r>
            <a:r>
              <a:rPr lang="bg-BG" sz="8000" b="1" dirty="0" smtClean="0"/>
              <a:t>и </a:t>
            </a:r>
            <a:endParaRPr lang="en-US" sz="8000" b="1" dirty="0" smtClean="0"/>
          </a:p>
          <a:p>
            <a:pPr>
              <a:buNone/>
            </a:pPr>
            <a:r>
              <a:rPr lang="bg-BG" sz="8000" b="1" dirty="0" smtClean="0"/>
              <a:t>английски език.Това </a:t>
            </a:r>
            <a:r>
              <a:rPr lang="bg-BG" sz="8000" b="1" dirty="0"/>
              <a:t>са основни училища за деца от 3 до 12 години.</a:t>
            </a:r>
          </a:p>
          <a:p>
            <a:pPr>
              <a:buNone/>
            </a:pPr>
            <a:r>
              <a:rPr lang="bg-BG" sz="8000" b="1" dirty="0"/>
              <a:t>Средният брой е 15 ученици в клас.</a:t>
            </a:r>
          </a:p>
          <a:p>
            <a:pPr>
              <a:buNone/>
            </a:pPr>
            <a:r>
              <a:rPr lang="bg-BG" sz="8000" b="1" dirty="0" smtClean="0"/>
              <a:t>Училището </a:t>
            </a:r>
            <a:r>
              <a:rPr lang="bg-BG" sz="8000" b="1" dirty="0"/>
              <a:t>е разположено между Барселона и Жирона (два важни </a:t>
            </a:r>
            <a:endParaRPr lang="en-US" sz="8000" b="1" dirty="0" smtClean="0"/>
          </a:p>
          <a:p>
            <a:pPr>
              <a:buNone/>
            </a:pPr>
            <a:r>
              <a:rPr lang="bg-BG" sz="8000" b="1" dirty="0" smtClean="0"/>
              <a:t>града </a:t>
            </a:r>
            <a:r>
              <a:rPr lang="bg-BG" sz="8000" b="1" dirty="0"/>
              <a:t>в област Каталуния) </a:t>
            </a:r>
            <a:r>
              <a:rPr lang="bg-BG" sz="8000" b="1" dirty="0" smtClean="0"/>
              <a:t>,на около </a:t>
            </a:r>
            <a:r>
              <a:rPr lang="bg-BG" sz="8000" b="1" dirty="0"/>
              <a:t>70 километра</a:t>
            </a:r>
            <a:r>
              <a:rPr lang="bg-BG" sz="8000" b="1" dirty="0" smtClean="0"/>
              <a:t>.</a:t>
            </a:r>
            <a:endParaRPr lang="bg-BG" sz="8000" b="1" dirty="0"/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ИСПАНИЯ</a:t>
            </a:r>
            <a:endParaRPr lang="bg-BG" dirty="0"/>
          </a:p>
        </p:txBody>
      </p:sp>
      <p:pic>
        <p:nvPicPr>
          <p:cNvPr id="4" name="Picture 6" descr="C:\Users\Didka\Desktop\За презентация\Снимки Испания\испания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240214" cy="4968552"/>
          </a:xfrm>
          <a:prstGeom prst="rect">
            <a:avLst/>
          </a:prstGeom>
          <a:noFill/>
        </p:spPr>
      </p:pic>
      <p:pic>
        <p:nvPicPr>
          <p:cNvPr id="8" name="Picture 2" descr="C:\Users\Didka\Desktop\За презентация\Снимки Испания\испани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044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ИСПАНИЯ</a:t>
            </a:r>
            <a:endParaRPr lang="bg-BG" dirty="0"/>
          </a:p>
        </p:txBody>
      </p:sp>
      <p:pic>
        <p:nvPicPr>
          <p:cNvPr id="4" name="Content Placeholder 3" descr="C:\Users\Didka\Desktop\За презентация\Снимки Испания\gurr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392488" cy="3208412"/>
          </a:xfrm>
          <a:prstGeom prst="rect">
            <a:avLst/>
          </a:prstGeom>
          <a:noFill/>
        </p:spPr>
      </p:pic>
      <p:pic>
        <p:nvPicPr>
          <p:cNvPr id="5" name="Picture 4" descr="C:\Users\Didka\Desktop\За презентация\Снимки Испания\viladra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92488" cy="1800200"/>
          </a:xfrm>
          <a:prstGeom prst="rect">
            <a:avLst/>
          </a:prstGeom>
          <a:noFill/>
        </p:spPr>
      </p:pic>
      <p:pic>
        <p:nvPicPr>
          <p:cNvPr id="6" name="Content Placeholder 4" descr="dscf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417646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bg-BG" sz="8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8600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sz="8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8000" b="1" dirty="0"/>
              <a:t>БЪЛГАРИЯ</a:t>
            </a:r>
            <a:endParaRPr lang="bg-BG" sz="8000" dirty="0"/>
          </a:p>
          <a:p>
            <a:pPr algn="ctr">
              <a:buNone/>
            </a:pPr>
            <a:r>
              <a:rPr lang="bg-BG" sz="8000" b="1" i="1" dirty="0"/>
              <a:t>Основно училище ,,Васил Левски“  Крепча, </a:t>
            </a:r>
            <a:r>
              <a:rPr lang="bg-BG" sz="8000" b="1" i="1" dirty="0" smtClean="0"/>
              <a:t>България</a:t>
            </a:r>
          </a:p>
          <a:p>
            <a:pPr algn="just">
              <a:buNone/>
            </a:pPr>
            <a:r>
              <a:rPr lang="en-US" sz="8000" b="1" dirty="0" smtClean="0"/>
              <a:t>   </a:t>
            </a:r>
            <a:endParaRPr lang="bg-BG" sz="8000" b="1" dirty="0" smtClean="0"/>
          </a:p>
          <a:p>
            <a:pPr algn="just">
              <a:buNone/>
            </a:pPr>
            <a:r>
              <a:rPr lang="en-US" sz="8000" b="1" dirty="0" smtClean="0"/>
              <a:t> </a:t>
            </a:r>
            <a:r>
              <a:rPr lang="bg-BG" sz="8000" b="1" dirty="0" smtClean="0"/>
              <a:t>България </a:t>
            </a:r>
            <a:r>
              <a:rPr lang="en-US" sz="8000" b="1" dirty="0" smtClean="0"/>
              <a:t> e  </a:t>
            </a:r>
            <a:r>
              <a:rPr lang="bg-BG" sz="8000" b="1" dirty="0" smtClean="0"/>
              <a:t>домакин и организатор на втората по ред работна среща  </a:t>
            </a:r>
          </a:p>
          <a:p>
            <a:pPr algn="just">
              <a:buNone/>
            </a:pPr>
            <a:r>
              <a:rPr lang="bg-BG" sz="8000" b="1" dirty="0" smtClean="0"/>
              <a:t>по проекта на тема </a:t>
            </a:r>
            <a:r>
              <a:rPr lang="bg-BG" sz="8000" b="1" u="sng" dirty="0" smtClean="0"/>
              <a:t>"Математиката в спорта“</a:t>
            </a:r>
            <a:r>
              <a:rPr lang="en-US" sz="8000" b="1" u="sng" dirty="0" smtClean="0"/>
              <a:t>.</a:t>
            </a:r>
            <a:r>
              <a:rPr lang="bg-BG" sz="8000" b="1" dirty="0" smtClean="0"/>
              <a:t> Тя ще се проведе от 12 </a:t>
            </a:r>
          </a:p>
          <a:p>
            <a:pPr algn="just">
              <a:buNone/>
            </a:pPr>
            <a:r>
              <a:rPr lang="bg-BG" sz="8000" b="1" dirty="0" smtClean="0"/>
              <a:t>до 16 март 2018г.</a:t>
            </a:r>
          </a:p>
          <a:p>
            <a:pPr algn="just">
              <a:buNone/>
            </a:pPr>
            <a:r>
              <a:rPr lang="bg-BG" sz="8000" b="1" dirty="0" smtClean="0"/>
              <a:t> Ще посрещнем учители и ученици от Полша и Кипър.</a:t>
            </a:r>
          </a:p>
          <a:p>
            <a:pPr algn="just">
              <a:buNone/>
            </a:pPr>
            <a:r>
              <a:rPr lang="bg-BG" sz="8000" b="1" dirty="0" smtClean="0"/>
              <a:t> На нас ни предстои да посетим две държави-партньори: </a:t>
            </a:r>
          </a:p>
          <a:p>
            <a:pPr algn="just">
              <a:buNone/>
            </a:pPr>
            <a:r>
              <a:rPr lang="bg-BG" sz="8000" b="1" dirty="0" smtClean="0"/>
              <a:t>Испания- от 28май 2018г. до 2 юни 2018г. и Полша- през април 2019г.</a:t>
            </a:r>
          </a:p>
          <a:p>
            <a:pPr algn="just">
              <a:buNone/>
            </a:pPr>
            <a:r>
              <a:rPr lang="bg-BG" sz="8000" b="1" dirty="0" smtClean="0"/>
              <a:t>Тези две страни ще посетят 11 ученици и 4 учители.</a:t>
            </a:r>
          </a:p>
          <a:p>
            <a:pPr algn="just">
              <a:buNone/>
            </a:pPr>
            <a:r>
              <a:rPr lang="bg-BG" sz="8000" b="1" dirty="0" smtClean="0"/>
              <a:t>Промени са възможни според бюджета.</a:t>
            </a:r>
            <a:r>
              <a:rPr lang="bg-BG" sz="8000" b="1" dirty="0"/>
              <a:t> </a:t>
            </a:r>
          </a:p>
          <a:p>
            <a:pPr>
              <a:buNone/>
            </a:pPr>
            <a:endParaRPr lang="bg-BG" sz="8000" b="1" dirty="0"/>
          </a:p>
          <a:p>
            <a:pPr>
              <a:buNone/>
            </a:pPr>
            <a:r>
              <a:rPr lang="bg-BG" sz="8000" b="1" dirty="0"/>
              <a:t> </a:t>
            </a:r>
          </a:p>
          <a:p>
            <a:pPr>
              <a:buNone/>
            </a:pPr>
            <a:r>
              <a:rPr lang="bg-BG" sz="8000" b="1" dirty="0"/>
              <a:t> </a:t>
            </a:r>
            <a:endParaRPr lang="bg-BG" sz="8000" dirty="0"/>
          </a:p>
          <a:p>
            <a:pPr algn="ctr">
              <a:buNone/>
            </a:pPr>
            <a:endParaRPr lang="bg-BG" sz="8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sz="80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b="1" dirty="0"/>
              <a:t> </a:t>
            </a:r>
            <a:r>
              <a:rPr lang="bg-BG" sz="3400" b="1" dirty="0" smtClean="0">
                <a:solidFill>
                  <a:srgbClr val="00B050"/>
                </a:solidFill>
              </a:rPr>
              <a:t>РУМЪНИЯ</a:t>
            </a:r>
          </a:p>
          <a:p>
            <a:pPr algn="ctr">
              <a:buNone/>
            </a:pPr>
            <a:endParaRPr lang="bg-BG" sz="34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400" b="1" i="1" dirty="0"/>
              <a:t>SCOALA GIMNAZIALA LUCIAN BLAGA JIBOU</a:t>
            </a:r>
            <a:r>
              <a:rPr lang="bg-BG" sz="2400" b="1" i="1" dirty="0"/>
              <a:t>     </a:t>
            </a:r>
            <a:r>
              <a:rPr lang="en-US" sz="2400" b="1" i="1" dirty="0" err="1" smtClean="0"/>
              <a:t>Jibou</a:t>
            </a:r>
            <a:endParaRPr lang="bg-BG" sz="2400" b="1" i="1" dirty="0" smtClean="0"/>
          </a:p>
          <a:p>
            <a:pPr>
              <a:buNone/>
            </a:pPr>
            <a:endParaRPr lang="bg-BG" sz="2400" b="1" dirty="0"/>
          </a:p>
          <a:p>
            <a:pPr algn="just">
              <a:buNone/>
            </a:pPr>
            <a:r>
              <a:rPr lang="bg-BG" sz="2000" b="1" dirty="0" smtClean="0"/>
              <a:t>Училището </a:t>
            </a:r>
            <a:r>
              <a:rPr lang="bg-BG" sz="2000" b="1" dirty="0"/>
              <a:t>носи името на поетът и философ  Лучан Блага </a:t>
            </a:r>
            <a:r>
              <a:rPr lang="bg-BG" sz="2000" b="1" dirty="0" smtClean="0"/>
              <a:t>и е основано през</a:t>
            </a:r>
          </a:p>
          <a:p>
            <a:pPr algn="just">
              <a:buNone/>
            </a:pPr>
            <a:r>
              <a:rPr lang="bg-BG" sz="2000" b="1" dirty="0" smtClean="0"/>
              <a:t>1978 г. Днес </a:t>
            </a:r>
            <a:r>
              <a:rPr lang="bg-BG" sz="2000" b="1" dirty="0"/>
              <a:t>в 11 основни и 11 средни класа има 602 ученици. </a:t>
            </a:r>
            <a:endParaRPr lang="bg-BG" sz="2000" b="1" dirty="0" smtClean="0"/>
          </a:p>
          <a:p>
            <a:pPr algn="just">
              <a:buNone/>
            </a:pPr>
            <a:r>
              <a:rPr lang="bg-BG" sz="2000" b="1" dirty="0"/>
              <a:t>Румъния  </a:t>
            </a:r>
            <a:r>
              <a:rPr lang="bg-BG" sz="2000" b="1" dirty="0" smtClean="0"/>
              <a:t>е  домакин </a:t>
            </a:r>
            <a:r>
              <a:rPr lang="bg-BG" sz="2000" b="1" dirty="0"/>
              <a:t>и организатор на работна среща на тема </a:t>
            </a:r>
            <a:endParaRPr lang="bg-BG" sz="2000" b="1" dirty="0" smtClean="0"/>
          </a:p>
          <a:p>
            <a:pPr algn="just">
              <a:buNone/>
            </a:pPr>
            <a:r>
              <a:rPr lang="bg-BG" sz="2000" b="1" u="sng" dirty="0" smtClean="0"/>
              <a:t>"Математиката </a:t>
            </a:r>
            <a:r>
              <a:rPr lang="bg-BG" sz="2000" b="1" u="sng" dirty="0"/>
              <a:t>в </a:t>
            </a:r>
            <a:r>
              <a:rPr lang="bg-BG" sz="2000" b="1" u="sng" dirty="0" smtClean="0"/>
              <a:t>града“.</a:t>
            </a:r>
            <a:endParaRPr lang="bg-BG" sz="2000" dirty="0"/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r>
              <a:rPr lang="bg-BG" sz="2400" b="1" dirty="0"/>
              <a:t>Проект по програма ,,Еразъм+“ на Европейския </a:t>
            </a:r>
            <a:r>
              <a:rPr lang="bg-BG" sz="2400" b="1" dirty="0" smtClean="0"/>
              <a:t>съюз</a:t>
            </a:r>
            <a:endParaRPr lang="bg-BG" sz="2400" dirty="0"/>
          </a:p>
          <a:p>
            <a:r>
              <a:rPr lang="bg-BG" sz="2400" b="1" dirty="0"/>
              <a:t>Ключова дейност 2: ,,Стратегически партньорства“,Партньорство за иновации и обмен на добри практики</a:t>
            </a:r>
            <a:endParaRPr lang="bg-BG" sz="2400" dirty="0"/>
          </a:p>
          <a:p>
            <a:r>
              <a:rPr lang="bg-BG" sz="2400" b="1" dirty="0" smtClean="0"/>
              <a:t>Сектор </a:t>
            </a:r>
            <a:r>
              <a:rPr lang="bg-BG" sz="2400" b="1" dirty="0"/>
              <a:t>,,Училищно образование“, проекти само между училища</a:t>
            </a:r>
            <a:endParaRPr lang="bg-BG" sz="2400" dirty="0"/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РУМЪНИЯ</a:t>
            </a:r>
            <a:endParaRPr lang="bg-BG" dirty="0"/>
          </a:p>
        </p:txBody>
      </p:sp>
      <p:pic>
        <p:nvPicPr>
          <p:cNvPr id="4" name="Content Placeholder 3" descr="C:\Users\Didka\Desktop\За презентация\Снимки Румъния\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641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РУМЪНИЯ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 descr="C:\Users\Didka\Desktop\За презентация\Снимки Румъния\picture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25860"/>
            <a:ext cx="4481736" cy="4639444"/>
          </a:xfrm>
          <a:prstGeom prst="rect">
            <a:avLst/>
          </a:prstGeom>
          <a:noFill/>
        </p:spPr>
      </p:pic>
      <p:pic>
        <p:nvPicPr>
          <p:cNvPr id="3077" name="Picture 5" descr="C:\Users\Didka\Desktop\За презентация\Снимки Румъния\picture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8164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РУМЪНИЯ</a:t>
            </a:r>
            <a:endParaRPr lang="bg-BG" dirty="0"/>
          </a:p>
        </p:txBody>
      </p:sp>
      <p:pic>
        <p:nvPicPr>
          <p:cNvPr id="4" name="Picture 6" descr="C:\Users\Didka\Desktop\За презентация\Снимки Румъния\picture_00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176464" cy="4525963"/>
          </a:xfrm>
          <a:prstGeom prst="rect">
            <a:avLst/>
          </a:prstGeom>
          <a:noFill/>
        </p:spPr>
      </p:pic>
      <p:pic>
        <p:nvPicPr>
          <p:cNvPr id="5" name="Picture 4" descr="C:\Users\Didka\Desktop\За презентация\Снимки Румъния\picture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5100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5100" b="1" dirty="0" smtClean="0"/>
              <a:t>СЛОВЕНИЯ</a:t>
            </a:r>
          </a:p>
          <a:p>
            <a:pPr>
              <a:buNone/>
            </a:pPr>
            <a:r>
              <a:rPr lang="en-US" sz="3600" b="1" i="1" dirty="0" err="1" smtClean="0"/>
              <a:t>Osnovna</a:t>
            </a:r>
            <a:r>
              <a:rPr lang="en-US" sz="3600" b="1" i="1" dirty="0" smtClean="0"/>
              <a:t> </a:t>
            </a:r>
            <a:r>
              <a:rPr lang="en-US" sz="3600" b="1" i="1" dirty="0" err="1"/>
              <a:t>scola</a:t>
            </a:r>
            <a:r>
              <a:rPr lang="en-US" sz="3600" b="1" i="1" dirty="0"/>
              <a:t> Log – </a:t>
            </a:r>
            <a:r>
              <a:rPr lang="en-US" sz="3600" b="1" i="1" dirty="0" err="1"/>
              <a:t>Dragomer</a:t>
            </a:r>
            <a:r>
              <a:rPr lang="en-US" sz="3600" b="1" i="1" dirty="0"/>
              <a:t>     </a:t>
            </a:r>
            <a:r>
              <a:rPr lang="en-US" sz="3600" b="1" i="1" dirty="0" err="1"/>
              <a:t>Brezovica</a:t>
            </a:r>
            <a:r>
              <a:rPr lang="en-US" sz="3600" b="1" i="1" dirty="0"/>
              <a:t> </a:t>
            </a:r>
            <a:r>
              <a:rPr lang="en-US" sz="3600" b="1" i="1" dirty="0" err="1"/>
              <a:t>pri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Ljubljani</a:t>
            </a:r>
            <a:endParaRPr lang="bg-BG" sz="3600" b="1" i="1" dirty="0" smtClean="0"/>
          </a:p>
          <a:p>
            <a:pPr>
              <a:buNone/>
            </a:pPr>
            <a:endParaRPr lang="bg-BG" sz="3600" b="1" i="1" dirty="0"/>
          </a:p>
          <a:p>
            <a:pPr>
              <a:buNone/>
            </a:pPr>
            <a:r>
              <a:rPr lang="bg-BG" b="1" dirty="0"/>
              <a:t>О</a:t>
            </a:r>
            <a:r>
              <a:rPr lang="bg-BG" b="1" dirty="0" smtClean="0"/>
              <a:t>сновно </a:t>
            </a:r>
            <a:r>
              <a:rPr lang="bg-BG" b="1" dirty="0"/>
              <a:t>училище в предградието на столицата на Словения -  Любляна. </a:t>
            </a:r>
            <a:endParaRPr lang="bg-BG" b="1" dirty="0" smtClean="0"/>
          </a:p>
          <a:p>
            <a:pPr>
              <a:buNone/>
            </a:pPr>
            <a:r>
              <a:rPr lang="bg-BG" b="1" dirty="0" smtClean="0"/>
              <a:t>Имат </a:t>
            </a:r>
            <a:r>
              <a:rPr lang="bg-BG" b="1" dirty="0"/>
              <a:t>450 ученици и 50 учители. Приоритетите, дадени в училище като </a:t>
            </a:r>
            <a:endParaRPr lang="bg-BG" b="1" dirty="0" smtClean="0"/>
          </a:p>
          <a:p>
            <a:pPr>
              <a:buNone/>
            </a:pPr>
            <a:r>
              <a:rPr lang="bg-BG" b="1" dirty="0" smtClean="0"/>
              <a:t>бъдещи </a:t>
            </a:r>
            <a:r>
              <a:rPr lang="bg-BG" b="1" dirty="0"/>
              <a:t>умения, са науката и езиците.</a:t>
            </a:r>
          </a:p>
          <a:p>
            <a:pPr>
              <a:buNone/>
            </a:pPr>
            <a:r>
              <a:rPr lang="en-US" dirty="0"/>
              <a:t> </a:t>
            </a:r>
            <a:endParaRPr lang="bg-BG" dirty="0"/>
          </a:p>
          <a:p>
            <a:pPr>
              <a:buNone/>
            </a:pPr>
            <a:r>
              <a:rPr lang="bg-BG" b="1" dirty="0" smtClean="0"/>
              <a:t>Словения  е  </a:t>
            </a:r>
            <a:r>
              <a:rPr lang="bg-BG" b="1" dirty="0"/>
              <a:t>домакин и организатор на работна среща на тема </a:t>
            </a:r>
            <a:endParaRPr lang="bg-BG" b="1" dirty="0" smtClean="0"/>
          </a:p>
          <a:p>
            <a:pPr>
              <a:buNone/>
            </a:pPr>
            <a:r>
              <a:rPr lang="bg-BG" b="1" u="sng" dirty="0" smtClean="0"/>
              <a:t>"Математиката </a:t>
            </a:r>
            <a:r>
              <a:rPr lang="bg-BG" b="1" u="sng" dirty="0"/>
              <a:t>в </a:t>
            </a:r>
            <a:r>
              <a:rPr lang="bg-BG" b="1" u="sng" dirty="0" smtClean="0"/>
              <a:t>науката“.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СЛОВЕНИЯ</a:t>
            </a:r>
            <a:endParaRPr lang="bg-BG" dirty="0"/>
          </a:p>
        </p:txBody>
      </p:sp>
      <p:pic>
        <p:nvPicPr>
          <p:cNvPr id="4103" name="Picture 7" descr="C:\Users\Didka\Desktop\За презентация\Снимки Словения\slika_3_matic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2149980"/>
          </a:xfrm>
          <a:prstGeom prst="rect">
            <a:avLst/>
          </a:prstGeom>
          <a:noFill/>
        </p:spPr>
      </p:pic>
      <p:pic>
        <p:nvPicPr>
          <p:cNvPr id="4104" name="Picture 8" descr="C:\Users\Didka\Desktop\За презентация\Снимки Словения\slika_2_matic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819762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СЛОВЕНИЯ</a:t>
            </a:r>
            <a:endParaRPr lang="bg-BG" dirty="0"/>
          </a:p>
        </p:txBody>
      </p:sp>
      <p:pic>
        <p:nvPicPr>
          <p:cNvPr id="5122" name="Picture 2" descr="C:\Users\Didka\Desktop\За презентация\Снимки Словения\slika_4_matic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2304256"/>
          </a:xfrm>
          <a:prstGeom prst="rect">
            <a:avLst/>
          </a:prstGeom>
          <a:noFill/>
        </p:spPr>
      </p:pic>
      <p:pic>
        <p:nvPicPr>
          <p:cNvPr id="5123" name="Picture 3" descr="C:\Users\Didka\Desktop\За презентация\Снимки Словения\slika_6_bev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835292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bg-BG" sz="3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3400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sz="3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sz="3400" b="1" dirty="0" smtClean="0">
                <a:solidFill>
                  <a:schemeClr val="accent6">
                    <a:lumMod val="50000"/>
                  </a:schemeClr>
                </a:solidFill>
              </a:rPr>
              <a:t>КИПЪР</a:t>
            </a:r>
          </a:p>
          <a:p>
            <a:pPr algn="ctr">
              <a:buNone/>
            </a:pPr>
            <a:endParaRPr lang="bg-BG" sz="3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600" b="1" i="1" dirty="0"/>
              <a:t>GIMNASIO GERIOU  IONA KAI KOLOCACH     Geri, </a:t>
            </a:r>
            <a:r>
              <a:rPr lang="en-US" sz="2600" b="1" i="1" dirty="0" smtClean="0"/>
              <a:t>Nicosia</a:t>
            </a:r>
            <a:endParaRPr lang="bg-BG" sz="2600" b="1" i="1" dirty="0"/>
          </a:p>
          <a:p>
            <a:pPr algn="just">
              <a:buNone/>
            </a:pPr>
            <a:r>
              <a:rPr lang="bg-BG" sz="2800" b="1" dirty="0" smtClean="0"/>
              <a:t>Това </a:t>
            </a:r>
            <a:r>
              <a:rPr lang="bg-BG" sz="2800" b="1" dirty="0"/>
              <a:t>е средно училище в общинската зона на Гери, много </a:t>
            </a:r>
            <a:endParaRPr lang="bg-BG" sz="2800" b="1" dirty="0" smtClean="0"/>
          </a:p>
          <a:p>
            <a:pPr algn="just">
              <a:buNone/>
            </a:pPr>
            <a:r>
              <a:rPr lang="bg-BG" sz="2800" b="1" dirty="0" smtClean="0"/>
              <a:t>близо </a:t>
            </a:r>
            <a:r>
              <a:rPr lang="bg-BG" sz="2800" b="1" dirty="0"/>
              <a:t>до Никозия,столицата на  Кипър. Неговите ученици са </a:t>
            </a:r>
            <a:endParaRPr lang="bg-BG" sz="2800" b="1" dirty="0" smtClean="0"/>
          </a:p>
          <a:p>
            <a:pPr algn="just">
              <a:buNone/>
            </a:pPr>
            <a:r>
              <a:rPr lang="bg-BG" sz="2800" b="1" dirty="0" smtClean="0"/>
              <a:t>210</a:t>
            </a:r>
            <a:r>
              <a:rPr lang="bg-BG" sz="2800" b="1" dirty="0"/>
              <a:t>, а броят на учителите е  35</a:t>
            </a:r>
            <a:r>
              <a:rPr lang="bg-BG" sz="2800" b="1" dirty="0" smtClean="0"/>
              <a:t>.</a:t>
            </a:r>
          </a:p>
          <a:p>
            <a:pPr>
              <a:buNone/>
            </a:pPr>
            <a:r>
              <a:rPr lang="bg-BG" b="1" u="sng" dirty="0"/>
              <a:t>Кипър </a:t>
            </a:r>
            <a:r>
              <a:rPr lang="bg-BG" b="1" u="sng" dirty="0" smtClean="0"/>
              <a:t>е </a:t>
            </a:r>
            <a:r>
              <a:rPr lang="bg-BG" b="1" dirty="0"/>
              <a:t>домакин и организатор на работна среща на </a:t>
            </a:r>
            <a:endParaRPr lang="bg-BG" b="1" dirty="0" smtClean="0"/>
          </a:p>
          <a:p>
            <a:pPr>
              <a:buNone/>
            </a:pPr>
            <a:r>
              <a:rPr lang="bg-BG" b="1" dirty="0" smtClean="0"/>
              <a:t>тема </a:t>
            </a:r>
            <a:r>
              <a:rPr lang="bg-BG" b="1" dirty="0"/>
              <a:t>"</a:t>
            </a:r>
            <a:r>
              <a:rPr lang="bg-BG" b="1" dirty="0" smtClean="0"/>
              <a:t>Математиката </a:t>
            </a:r>
            <a:r>
              <a:rPr lang="bg-BG" b="1" dirty="0"/>
              <a:t>в </a:t>
            </a:r>
            <a:r>
              <a:rPr lang="bg-BG" b="1" dirty="0" smtClean="0"/>
              <a:t>сградите“.</a:t>
            </a:r>
            <a:r>
              <a:rPr lang="bg-BG" dirty="0" smtClean="0"/>
              <a:t> </a:t>
            </a:r>
            <a:endParaRPr lang="bg-BG" dirty="0"/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КИПЪР</a:t>
            </a:r>
            <a:endParaRPr lang="bg-BG" dirty="0"/>
          </a:p>
        </p:txBody>
      </p:sp>
      <p:pic>
        <p:nvPicPr>
          <p:cNvPr id="6" name="Content Placeholder 5" descr="http://sp77poznan.pl/wp-content/uploads/2017/12/Cypr201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КИПЪР</a:t>
            </a:r>
            <a:endParaRPr lang="bg-BG" dirty="0"/>
          </a:p>
        </p:txBody>
      </p:sp>
      <p:pic>
        <p:nvPicPr>
          <p:cNvPr id="6" name="Content Placeholder 5" descr="Slid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КИПЪР</a:t>
            </a:r>
            <a:endParaRPr lang="bg-BG" dirty="0"/>
          </a:p>
        </p:txBody>
      </p:sp>
      <p:pic>
        <p:nvPicPr>
          <p:cNvPr id="4" name="Content Placeholder 3" descr="Slid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sz="2600" b="1" dirty="0" smtClean="0"/>
              <a:t>  </a:t>
            </a:r>
            <a:r>
              <a:rPr lang="en-US" sz="2600" b="1" dirty="0" smtClean="0"/>
              <a:t> </a:t>
            </a:r>
            <a:r>
              <a:rPr lang="bg-BG" sz="2600" b="1" dirty="0" smtClean="0"/>
              <a:t>  Основно </a:t>
            </a:r>
            <a:r>
              <a:rPr lang="bg-BG" sz="2600" b="1" dirty="0"/>
              <a:t>училище "Васил </a:t>
            </a:r>
            <a:r>
              <a:rPr lang="bg-BG" sz="2600" b="1" dirty="0" smtClean="0"/>
              <a:t>Левски"с.Крепча </a:t>
            </a:r>
            <a:r>
              <a:rPr lang="bg-BG" sz="2600" b="1" dirty="0"/>
              <a:t>отново спечели </a:t>
            </a:r>
            <a:r>
              <a:rPr lang="bg-BG" sz="2600" b="1" dirty="0" smtClean="0"/>
              <a:t>международен проект и </a:t>
            </a:r>
            <a:r>
              <a:rPr lang="bg-BG" sz="2600" b="1" dirty="0"/>
              <a:t>е сред българските училища и детски градини, </a:t>
            </a:r>
            <a:r>
              <a:rPr lang="bg-BG" sz="2600" b="1" dirty="0" smtClean="0"/>
              <a:t>получили финансиране за да </a:t>
            </a:r>
            <a:r>
              <a:rPr lang="bg-BG" sz="2600" b="1" dirty="0"/>
              <a:t>обменят опит и образователни практики със свои връстници и колеги в Европа по европейската образователна програма "Еразъм +".</a:t>
            </a:r>
            <a:endParaRPr lang="bg-BG" sz="2600" dirty="0"/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 </a:t>
            </a:r>
            <a:endParaRPr lang="bg-BG" dirty="0"/>
          </a:p>
          <a:p>
            <a:pPr algn="just">
              <a:buNone/>
            </a:pPr>
            <a:r>
              <a:rPr lang="bg-BG" sz="1900" b="1" dirty="0" smtClean="0"/>
              <a:t>      Този </a:t>
            </a:r>
            <a:r>
              <a:rPr lang="bg-BG" sz="1900" b="1" dirty="0"/>
              <a:t>проект е финансиран с подкрепата на Европейската комисия. </a:t>
            </a:r>
            <a:endParaRPr lang="bg-BG" sz="1900" b="1" dirty="0" smtClean="0"/>
          </a:p>
          <a:p>
            <a:pPr algn="just">
              <a:buNone/>
            </a:pPr>
            <a:r>
              <a:rPr lang="bg-BG" sz="1900" b="1" dirty="0"/>
              <a:t> </a:t>
            </a:r>
            <a:r>
              <a:rPr lang="bg-BG" sz="1900" b="1" dirty="0" smtClean="0"/>
              <a:t>     Тази </a:t>
            </a:r>
            <a:r>
              <a:rPr lang="bg-BG" sz="1900" b="1" dirty="0"/>
              <a:t>публикация [съобщение] отразява само личните виждания </a:t>
            </a:r>
            <a:endParaRPr lang="bg-BG" sz="1900" b="1" dirty="0" smtClean="0"/>
          </a:p>
          <a:p>
            <a:pPr algn="just">
              <a:buNone/>
            </a:pPr>
            <a:r>
              <a:rPr lang="bg-BG" sz="1900" b="1" dirty="0"/>
              <a:t> </a:t>
            </a:r>
            <a:r>
              <a:rPr lang="bg-BG" sz="1900" b="1" dirty="0" smtClean="0"/>
              <a:t>     на </a:t>
            </a:r>
            <a:r>
              <a:rPr lang="bg-BG" sz="1900" b="1" dirty="0"/>
              <a:t>нейния автор и от Комисията не може да бъде търсена </a:t>
            </a:r>
            <a:endParaRPr lang="bg-BG" sz="1900" b="1" dirty="0" smtClean="0"/>
          </a:p>
          <a:p>
            <a:pPr algn="just">
              <a:buNone/>
            </a:pPr>
            <a:r>
              <a:rPr lang="bg-BG" sz="1900" b="1" dirty="0"/>
              <a:t> </a:t>
            </a:r>
            <a:r>
              <a:rPr lang="bg-BG" sz="1900" b="1" dirty="0" smtClean="0"/>
              <a:t>     отговорност </a:t>
            </a:r>
            <a:r>
              <a:rPr lang="bg-BG" sz="1900" b="1" dirty="0"/>
              <a:t>за използването на съдържащата се в нея информация.</a:t>
            </a:r>
            <a:endParaRPr lang="bg-BG" sz="1900" dirty="0"/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sz="2600" b="1" dirty="0" smtClean="0"/>
              <a:t>     Това </a:t>
            </a:r>
            <a:r>
              <a:rPr lang="bg-BG" sz="2600" b="1" dirty="0"/>
              <a:t>стана ясно от публикуваните на 22.08.2017г. на сайта на ЦРЧР официални резултати по Покана за кандидатстване към 29.03.2017г., Ключова дейност 2 – „Сътрудничество за иновации и обмен на добри практики” –  дейност „Стратегически партньорства“, сектор "Училищно образование", проекти само между училища - КА219.</a:t>
            </a:r>
            <a:endParaRPr lang="bg-BG" sz="2600" dirty="0"/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b="1" dirty="0" smtClean="0"/>
              <a:t>   </a:t>
            </a:r>
            <a:r>
              <a:rPr lang="bg-BG" sz="2400" b="1" dirty="0" smtClean="0"/>
              <a:t> </a:t>
            </a:r>
            <a:r>
              <a:rPr lang="bg-BG" sz="2400" b="1" dirty="0"/>
              <a:t>През следващите две години учители и ученици от нашето училище ще се включат в реализирането на международен проект ,,MMA, or Magic Maths Around, time“ -,, Време е за Магическа математика наоколо“. </a:t>
            </a:r>
          </a:p>
          <a:p>
            <a:pPr algn="just">
              <a:buNone/>
            </a:pPr>
            <a:r>
              <a:rPr lang="bg-BG" b="1" dirty="0"/>
              <a:t> </a:t>
            </a:r>
            <a:endParaRPr lang="bg-BG" dirty="0"/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sz="3100" b="1" dirty="0" smtClean="0"/>
              <a:t>    Чрез </a:t>
            </a:r>
            <a:r>
              <a:rPr lang="bg-BG" sz="3100" b="1" dirty="0"/>
              <a:t>различни дейности, обединени в шест теми</a:t>
            </a:r>
            <a:r>
              <a:rPr lang="bg-BG" sz="3100" b="1" dirty="0" smtClean="0"/>
              <a:t>, учениците </a:t>
            </a:r>
            <a:r>
              <a:rPr lang="bg-BG" sz="3100" b="1" dirty="0"/>
              <a:t>ще имат възможност да развиват своите езикови, дигитални, математически компетенции и съвременни умения за учене</a:t>
            </a:r>
            <a:r>
              <a:rPr lang="bg-BG" sz="3100" b="1" dirty="0" smtClean="0"/>
              <a:t>.</a:t>
            </a:r>
          </a:p>
          <a:p>
            <a:pPr algn="just">
              <a:buNone/>
            </a:pPr>
            <a:r>
              <a:rPr lang="bg-BG" sz="3100" b="1" dirty="0"/>
              <a:t> </a:t>
            </a:r>
            <a:r>
              <a:rPr lang="bg-BG" sz="3100" b="1" dirty="0" smtClean="0"/>
              <a:t>   </a:t>
            </a:r>
            <a:r>
              <a:rPr lang="bg-BG" sz="3100" b="1" dirty="0"/>
              <a:t>Учителите ще подобрят уменията си за изработване, използване и внедряване на дигитални ресурси в училищните дейности, прибавяйки интерактивност, иновативност и добавена реалност към учебния процес.</a:t>
            </a:r>
            <a:endParaRPr lang="bg-BG" sz="3100" dirty="0"/>
          </a:p>
          <a:p>
            <a:pPr>
              <a:buNone/>
            </a:pPr>
            <a:r>
              <a:rPr lang="bg-BG" b="1" dirty="0"/>
              <a:t> </a:t>
            </a:r>
            <a:endParaRPr lang="bg-BG" dirty="0"/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sz="2400" b="1" dirty="0" smtClean="0"/>
              <a:t>    Проекта </a:t>
            </a:r>
            <a:r>
              <a:rPr lang="bg-BG" sz="2400" b="1" dirty="0"/>
              <a:t>е с продължителност 24 месеца, от 01.09.2017г. до 31.08.2019г. и е изцяло финансиран от Европейския съюз.</a:t>
            </a:r>
            <a:endParaRPr lang="bg-BG" sz="2400" dirty="0"/>
          </a:p>
          <a:p>
            <a:pPr algn="just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b="1" dirty="0" smtClean="0"/>
              <a:t>   </a:t>
            </a:r>
            <a:r>
              <a:rPr lang="bg-BG" sz="2400" b="1" dirty="0" smtClean="0"/>
              <a:t> </a:t>
            </a:r>
            <a:r>
              <a:rPr lang="bg-BG" sz="2400" b="1" dirty="0"/>
              <a:t>През следващите две години учители и ученици от нашето училище ще се включат в реализирането на международен проект ,,MMA, or Magic Maths Around, time“ -,, Време е за Магическа математика наоколо“. </a:t>
            </a:r>
          </a:p>
          <a:p>
            <a:pPr algn="just">
              <a:buNone/>
            </a:pPr>
            <a:r>
              <a:rPr lang="bg-BG" b="1" dirty="0"/>
              <a:t> </a:t>
            </a:r>
            <a:endParaRPr lang="bg-BG" dirty="0"/>
          </a:p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g-BG" dirty="0" smtClean="0">
                <a:solidFill>
                  <a:srgbClr val="FF0000"/>
                </a:solidFill>
              </a:rPr>
              <a:t>,,MMA, or Magic Maths Around, time“</a:t>
            </a:r>
          </a:p>
          <a:p>
            <a:pPr algn="ctr"/>
            <a:endParaRPr lang="bg-BG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bg-BG" b="1" dirty="0" smtClean="0"/>
              <a:t>   </a:t>
            </a:r>
            <a:r>
              <a:rPr lang="bg-BG" sz="2400" b="1" dirty="0" smtClean="0"/>
              <a:t>Наши </a:t>
            </a:r>
            <a:r>
              <a:rPr lang="bg-BG" sz="2400" b="1" dirty="0"/>
              <a:t>партньори по проекта са училища от Полша, Кипър, Румъния, Словения и Испания.</a:t>
            </a:r>
            <a:endParaRPr lang="bg-BG" sz="2400" dirty="0"/>
          </a:p>
          <a:p>
            <a:pPr algn="just">
              <a:buNone/>
            </a:pPr>
            <a:endParaRPr lang="bg-B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Didka\Desktop\изтеглен фай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6273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3312368" cy="129614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664296" cy="153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829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ПОЛША</vt:lpstr>
      <vt:lpstr>ПОЛША</vt:lpstr>
      <vt:lpstr>ПОЛША</vt:lpstr>
      <vt:lpstr>  </vt:lpstr>
      <vt:lpstr>ИСПАНИЯ</vt:lpstr>
      <vt:lpstr>ИСПАНИЯ</vt:lpstr>
      <vt:lpstr>  </vt:lpstr>
      <vt:lpstr>  </vt:lpstr>
      <vt:lpstr>РУМЪНИЯ</vt:lpstr>
      <vt:lpstr>РУМЪНИЯ</vt:lpstr>
      <vt:lpstr>РУМЪНИЯ</vt:lpstr>
      <vt:lpstr>  </vt:lpstr>
      <vt:lpstr>СЛОВЕНИЯ</vt:lpstr>
      <vt:lpstr>СЛОВЕНИЯ</vt:lpstr>
      <vt:lpstr>  </vt:lpstr>
      <vt:lpstr>КИПЪР</vt:lpstr>
      <vt:lpstr>КИПЪР</vt:lpstr>
      <vt:lpstr>КИПЪР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Didka</dc:creator>
  <cp:lastModifiedBy>Didka</cp:lastModifiedBy>
  <cp:revision>14</cp:revision>
  <dcterms:created xsi:type="dcterms:W3CDTF">2018-01-21T18:54:46Z</dcterms:created>
  <dcterms:modified xsi:type="dcterms:W3CDTF">2018-01-21T20:58:37Z</dcterms:modified>
</cp:coreProperties>
</file>