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39" r:id="rId2"/>
    <p:sldId id="305" r:id="rId3"/>
    <p:sldId id="343" r:id="rId4"/>
    <p:sldId id="313" r:id="rId5"/>
    <p:sldId id="340" r:id="rId6"/>
    <p:sldId id="346" r:id="rId7"/>
    <p:sldId id="348" r:id="rId8"/>
    <p:sldId id="347" r:id="rId9"/>
    <p:sldId id="345" r:id="rId10"/>
    <p:sldId id="344" r:id="rId11"/>
    <p:sldId id="351" r:id="rId12"/>
    <p:sldId id="363" r:id="rId13"/>
    <p:sldId id="364" r:id="rId14"/>
    <p:sldId id="341" r:id="rId15"/>
    <p:sldId id="342" r:id="rId16"/>
    <p:sldId id="373" r:id="rId17"/>
    <p:sldId id="361" r:id="rId18"/>
    <p:sldId id="362" r:id="rId19"/>
    <p:sldId id="365" r:id="rId20"/>
    <p:sldId id="366" r:id="rId21"/>
    <p:sldId id="352" r:id="rId22"/>
    <p:sldId id="320" r:id="rId23"/>
    <p:sldId id="372" r:id="rId24"/>
    <p:sldId id="368" r:id="rId25"/>
    <p:sldId id="375" r:id="rId26"/>
    <p:sldId id="376" r:id="rId27"/>
    <p:sldId id="353" r:id="rId28"/>
    <p:sldId id="370" r:id="rId29"/>
    <p:sldId id="369" r:id="rId30"/>
    <p:sldId id="377" r:id="rId31"/>
    <p:sldId id="378" r:id="rId32"/>
    <p:sldId id="382" r:id="rId33"/>
    <p:sldId id="383" r:id="rId34"/>
    <p:sldId id="386" r:id="rId35"/>
    <p:sldId id="389" r:id="rId36"/>
    <p:sldId id="387" r:id="rId37"/>
    <p:sldId id="390" r:id="rId38"/>
    <p:sldId id="391" r:id="rId39"/>
    <p:sldId id="393" r:id="rId40"/>
    <p:sldId id="394" r:id="rId41"/>
    <p:sldId id="395" r:id="rId42"/>
    <p:sldId id="396" r:id="rId43"/>
    <p:sldId id="397" r:id="rId44"/>
    <p:sldId id="392" r:id="rId45"/>
    <p:sldId id="398" r:id="rId46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88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60F3A-883F-416D-B399-BB5EB419BCE6}" type="datetimeFigureOut">
              <a:rPr lang="bg-BG" smtClean="0"/>
              <a:t>9.3.2017 г.</a:t>
            </a:fld>
            <a:endParaRPr lang="bg-BG" dirty="0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 dirty="0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4B0C7-CA50-4690-8032-86BFB5992134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41779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1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12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13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14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15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17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18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19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20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21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24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2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3611A-7967-4E50-9BB4-A5FE6F571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36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27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28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29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31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32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33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34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35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5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6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7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8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9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10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4B0C7-CA50-4690-8032-86BFB5992134}" type="slidenum">
              <a:rPr lang="bg-BG" smtClean="0"/>
              <a:t>11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7815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 за редакция стил подзагл.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CF23-2DA0-4A62-96B1-B4DF31782197}" type="datetimeFigureOut">
              <a:rPr lang="bg-BG" smtClean="0"/>
              <a:t>9.3.2017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97FC4-BB37-4C93-B760-8AE3CC121163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12983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CF23-2DA0-4A62-96B1-B4DF31782197}" type="datetimeFigureOut">
              <a:rPr lang="bg-BG" smtClean="0"/>
              <a:t>9.3.2017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97FC4-BB37-4C93-B760-8AE3CC121163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804180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CF23-2DA0-4A62-96B1-B4DF31782197}" type="datetimeFigureOut">
              <a:rPr lang="bg-BG" smtClean="0"/>
              <a:t>9.3.2017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97FC4-BB37-4C93-B760-8AE3CC121163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630871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CF23-2DA0-4A62-96B1-B4DF31782197}" type="datetimeFigureOut">
              <a:rPr lang="bg-BG" smtClean="0"/>
              <a:t>9.3.2017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97FC4-BB37-4C93-B760-8AE3CC121163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851309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CF23-2DA0-4A62-96B1-B4DF31782197}" type="datetimeFigureOut">
              <a:rPr lang="bg-BG" smtClean="0"/>
              <a:t>9.3.2017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97FC4-BB37-4C93-B760-8AE3CC121163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49145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CF23-2DA0-4A62-96B1-B4DF31782197}" type="datetimeFigureOut">
              <a:rPr lang="bg-BG" smtClean="0"/>
              <a:t>9.3.2017 г.</a:t>
            </a:fld>
            <a:endParaRPr 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97FC4-BB37-4C93-B760-8AE3CC121163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85642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CF23-2DA0-4A62-96B1-B4DF31782197}" type="datetimeFigureOut">
              <a:rPr lang="bg-BG" smtClean="0"/>
              <a:t>9.3.2017 г.</a:t>
            </a:fld>
            <a:endParaRPr lang="bg-BG" dirty="0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97FC4-BB37-4C93-B760-8AE3CC121163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947059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CF23-2DA0-4A62-96B1-B4DF31782197}" type="datetimeFigureOut">
              <a:rPr lang="bg-BG" smtClean="0"/>
              <a:t>9.3.2017 г.</a:t>
            </a:fld>
            <a:endParaRPr lang="bg-BG" dirty="0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97FC4-BB37-4C93-B760-8AE3CC121163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7378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CF23-2DA0-4A62-96B1-B4DF31782197}" type="datetimeFigureOut">
              <a:rPr lang="bg-BG" smtClean="0"/>
              <a:t>9.3.2017 г.</a:t>
            </a:fld>
            <a:endParaRPr lang="bg-BG" dirty="0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97FC4-BB37-4C93-B760-8AE3CC121163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61962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CF23-2DA0-4A62-96B1-B4DF31782197}" type="datetimeFigureOut">
              <a:rPr lang="bg-BG" smtClean="0"/>
              <a:t>9.3.2017 г.</a:t>
            </a:fld>
            <a:endParaRPr 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97FC4-BB37-4C93-B760-8AE3CC121163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581770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CF23-2DA0-4A62-96B1-B4DF31782197}" type="datetimeFigureOut">
              <a:rPr lang="bg-BG" smtClean="0"/>
              <a:t>9.3.2017 г.</a:t>
            </a:fld>
            <a:endParaRPr 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97FC4-BB37-4C93-B760-8AE3CC121163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845464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ECF23-2DA0-4A62-96B1-B4DF31782197}" type="datetimeFigureOut">
              <a:rPr lang="bg-BG" smtClean="0"/>
              <a:t>9.3.2017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97FC4-BB37-4C93-B760-8AE3CC121163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2987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29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7.jpeg"/><Relationship Id="rId4" Type="http://schemas.microsoft.com/office/2007/relationships/hdphoto" Target="../media/hdphoto2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2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microsoft.com/office/2007/relationships/hdphoto" Target="../media/hdphoto2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6.wdp"/><Relationship Id="rId5" Type="http://schemas.openxmlformats.org/officeDocument/2006/relationships/image" Target="../media/image36.png"/><Relationship Id="rId4" Type="http://schemas.microsoft.com/office/2007/relationships/hdphoto" Target="../media/hdphoto2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8.wdp"/><Relationship Id="rId5" Type="http://schemas.openxmlformats.org/officeDocument/2006/relationships/image" Target="../media/image38.png"/><Relationship Id="rId4" Type="http://schemas.microsoft.com/office/2007/relationships/hdphoto" Target="../media/hdphoto2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9.wdp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jpeg"/><Relationship Id="rId7" Type="http://schemas.microsoft.com/office/2007/relationships/hdphoto" Target="../media/hdphoto31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microsoft.com/office/2007/relationships/hdphoto" Target="../media/hdphoto33.wdp"/><Relationship Id="rId5" Type="http://schemas.microsoft.com/office/2007/relationships/hdphoto" Target="../media/hdphoto30.wdp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microsoft.com/office/2007/relationships/hdphoto" Target="../media/hdphoto32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7.jpeg"/><Relationship Id="rId4" Type="http://schemas.microsoft.com/office/2007/relationships/hdphoto" Target="../media/hdphoto34.wdp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7.wdp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9.wdp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2.wdp"/><Relationship Id="rId5" Type="http://schemas.openxmlformats.org/officeDocument/2006/relationships/image" Target="../media/image71.png"/><Relationship Id="rId4" Type="http://schemas.microsoft.com/office/2007/relationships/hdphoto" Target="../media/hdphoto4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5.wdp"/><Relationship Id="rId5" Type="http://schemas.openxmlformats.org/officeDocument/2006/relationships/image" Target="../media/image74.png"/><Relationship Id="rId4" Type="http://schemas.microsoft.com/office/2007/relationships/hdphoto" Target="../media/hdphoto4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7.wdp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80.png"/><Relationship Id="rId7" Type="http://schemas.openxmlformats.org/officeDocument/2006/relationships/slide" Target="slide43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1.xml"/><Relationship Id="rId5" Type="http://schemas.openxmlformats.org/officeDocument/2006/relationships/slide" Target="slide44.xml"/><Relationship Id="rId4" Type="http://schemas.openxmlformats.org/officeDocument/2006/relationships/slide" Target="slide40.xml"/><Relationship Id="rId9" Type="http://schemas.openxmlformats.org/officeDocument/2006/relationships/slide" Target="slide4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microsoft.com/office/2007/relationships/hdphoto" Target="../media/hdphoto8.wdp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image" Target="../media/image5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3.wdp"/><Relationship Id="rId15" Type="http://schemas.openxmlformats.org/officeDocument/2006/relationships/image" Target="../media/image13.png"/><Relationship Id="rId10" Type="http://schemas.microsoft.com/office/2007/relationships/hdphoto" Target="../media/hdphoto5.wdp"/><Relationship Id="rId19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7.jpeg"/><Relationship Id="rId10" Type="http://schemas.microsoft.com/office/2007/relationships/hdphoto" Target="../media/hdphoto14.wdp"/><Relationship Id="rId4" Type="http://schemas.microsoft.com/office/2007/relationships/hdphoto" Target="../media/hdphoto12.wdp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microsoft.com/office/2007/relationships/hdphoto" Target="../media/hdphoto18.wdp"/><Relationship Id="rId2" Type="http://schemas.openxmlformats.org/officeDocument/2006/relationships/notesSlide" Target="../notesSlides/notesSlide6.xml"/><Relationship Id="rId16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24.png"/><Relationship Id="rId5" Type="http://schemas.openxmlformats.org/officeDocument/2006/relationships/image" Target="../media/image17.jpeg"/><Relationship Id="rId15" Type="http://schemas.openxmlformats.org/officeDocument/2006/relationships/image" Target="../media/image26.png"/><Relationship Id="rId10" Type="http://schemas.microsoft.com/office/2007/relationships/hdphoto" Target="../media/hdphoto17.wdp"/><Relationship Id="rId4" Type="http://schemas.microsoft.com/office/2007/relationships/hdphoto" Target="../media/hdphoto15.wdp"/><Relationship Id="rId9" Type="http://schemas.openxmlformats.org/officeDocument/2006/relationships/image" Target="../media/image23.png"/><Relationship Id="rId14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1.wdp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оъгълник 4"/>
          <p:cNvSpPr/>
          <p:nvPr/>
        </p:nvSpPr>
        <p:spPr>
          <a:xfrm>
            <a:off x="1259632" y="692696"/>
            <a:ext cx="66848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5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pitchFamily="82" charset="0"/>
              </a:rPr>
              <a:t>ЗДРАВОСЛОВНО ХРАНЕНЕ</a:t>
            </a:r>
            <a:endParaRPr lang="bg-BG" sz="54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967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ЧП\здравословно хранене\zdravoslovno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31" b="100000" l="182" r="97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188460"/>
            <a:ext cx="5040560" cy="4656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2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3" t="44200" r="7794" b="52659"/>
          <a:stretch/>
        </p:blipFill>
        <p:spPr bwMode="auto">
          <a:xfrm>
            <a:off x="251520" y="476672"/>
            <a:ext cx="8700725" cy="44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2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3" t="69511" r="7794" b="22931"/>
          <a:stretch/>
        </p:blipFill>
        <p:spPr bwMode="auto">
          <a:xfrm>
            <a:off x="251520" y="908720"/>
            <a:ext cx="8700724" cy="108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Documents and Settings\VESI\Desktop\Нова папка\news_16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2852936"/>
            <a:ext cx="3693349" cy="3693349"/>
          </a:xfrm>
          <a:prstGeom prst="roundRect">
            <a:avLst>
              <a:gd name="adj" fmla="val 36270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48633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авоъгълник 8"/>
          <p:cNvSpPr/>
          <p:nvPr/>
        </p:nvSpPr>
        <p:spPr>
          <a:xfrm>
            <a:off x="33855" y="3513089"/>
            <a:ext cx="876928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Полезен е за зрението.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Увеличава защитата срещу дихателни инфекции.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Скъсява времетраенето на болестните състояния.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Подпомага растежа, както и доброто състояние на кости, кожа, коса, зъби, венци.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Естествени източници: рибено масло, черен дроб, моркови, тъмнозелени и жълти зеленчуци, яйца, мляко, жълти плодове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bg-BG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http://nebolet.com/medimg/content/vitamin-a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49" l="400" r="9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5" r="10449"/>
          <a:stretch/>
        </p:blipFill>
        <p:spPr bwMode="auto">
          <a:xfrm>
            <a:off x="4572000" y="188640"/>
            <a:ext cx="4077098" cy="3727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4"/>
            <a:ext cx="3594341" cy="3314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502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8245" y="6511158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15690" y="6511158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146" name="Picture 2" descr="http://bilki.bg/userfiles/editor/image/b-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878" r="100000">
                        <a14:foregroundMark x1="91080" y1="79237" x2="93897" y2="92797"/>
                        <a14:foregroundMark x1="81690" y1="86017" x2="86854" y2="80085"/>
                        <a14:foregroundMark x1="90141" y1="96186" x2="93427" y2="94915"/>
                        <a14:foregroundMark x1="96244" y1="97881" x2="93897" y2="94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753"/>
            <a:ext cx="3542618" cy="3925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academsport.ru/files/documents/136877658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16110"/>
            <a:ext cx="2952329" cy="324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авоъгълник 13"/>
          <p:cNvSpPr/>
          <p:nvPr/>
        </p:nvSpPr>
        <p:spPr>
          <a:xfrm>
            <a:off x="176380" y="3463673"/>
            <a:ext cx="891986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Подпомага растежа.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Улеснява смилането на въглехидратите.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Поддържа работата на мускулите и сърцето.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Подобрява умственото състояние.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Естествени източници: оризови люспи, житни зърна, овесена каша, фъстъци, крехко свинско месо, зеленчуци, мляко. </a:t>
            </a:r>
            <a:endParaRPr lang="bg-BG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8575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8245" y="6511158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15690" y="6511158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150" name="Picture 6" descr="http://biomall.bg/image/data/interesno/kade-da-otkriem-vitaminite/vitamin-b2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159" r="100000">
                        <a14:foregroundMark x1="86667" y1="92386" x2="81449" y2="91117"/>
                        <a14:foregroundMark x1="83768" y1="83503" x2="88406" y2="76142"/>
                        <a14:foregroundMark x1="94203" y1="89086" x2="90435" y2="89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16632"/>
            <a:ext cx="3484305" cy="3980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naturesplus.bg/wp-content/uploads/2014/05/Hrani-Bogati-na-Vitamin-B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667" r="92167">
                        <a14:foregroundMark x1="22500" y1="10750" x2="33833" y2="10500"/>
                        <a14:foregroundMark x1="44667" y1="10000" x2="53667" y2="8000"/>
                        <a14:foregroundMark x1="46000" y1="15000" x2="52333" y2="15000"/>
                        <a14:foregroundMark x1="43500" y1="15250" x2="45667" y2="14000"/>
                        <a14:foregroundMark x1="65500" y1="11250" x2="76333" y2="9250"/>
                        <a14:foregroundMark x1="77000" y1="7250" x2="80167" y2="9250"/>
                        <a14:foregroundMark x1="69667" y1="33250" x2="73333" y2="34750"/>
                        <a14:foregroundMark x1="66333" y1="59750" x2="75000" y2="58500"/>
                        <a14:foregroundMark x1="50667" y1="56500" x2="51167" y2="59750"/>
                        <a14:foregroundMark x1="50333" y1="32500" x2="53667" y2="33750"/>
                        <a14:foregroundMark x1="47667" y1="38000" x2="57667" y2="35250"/>
                        <a14:foregroundMark x1="28333" y1="37750" x2="29167" y2="28750"/>
                        <a14:foregroundMark x1="21833" y1="32000" x2="27500" y2="30750"/>
                        <a14:foregroundMark x1="27500" y1="64250" x2="31667" y2="55500"/>
                        <a14:foregroundMark x1="23167" y1="91750" x2="24667" y2="91750"/>
                        <a14:foregroundMark x1="31333" y1="93000" x2="31167" y2="88500"/>
                        <a14:foregroundMark x1="29667" y1="83000" x2="31333" y2="82000"/>
                        <a14:foregroundMark x1="34833" y1="92250" x2="34833" y2="89500"/>
                        <a14:foregroundMark x1="39167" y1="95000" x2="39833" y2="94000"/>
                        <a14:foregroundMark x1="45667" y1="94000" x2="44333" y2="93000"/>
                        <a14:foregroundMark x1="56000" y1="94000" x2="55167" y2="90750"/>
                        <a14:foregroundMark x1="55167" y1="83250" x2="55167" y2="83250"/>
                        <a14:foregroundMark x1="58500" y1="91750" x2="58500" y2="91750"/>
                        <a14:foregroundMark x1="77167" y1="94000" x2="75833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9" r="16383"/>
          <a:stretch/>
        </p:blipFill>
        <p:spPr bwMode="auto">
          <a:xfrm>
            <a:off x="251520" y="116632"/>
            <a:ext cx="3024336" cy="305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авоъгълник 10"/>
          <p:cNvSpPr/>
          <p:nvPr/>
        </p:nvSpPr>
        <p:spPr>
          <a:xfrm>
            <a:off x="176380" y="3244488"/>
            <a:ext cx="891986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Помага на растежа.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Осигурява здрава кожа, нокти и коси.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Допринася за отстраняване на възпалителните процеси в областта на устата, устните и езика.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Действа ползотворно на зрението и облекчава умората на очите.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Естествени източници: мляко, черен дроб, сирене, зеленчуци, риба, яйца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bg-BG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7056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оъгълник 5"/>
          <p:cNvSpPr/>
          <p:nvPr/>
        </p:nvSpPr>
        <p:spPr>
          <a:xfrm>
            <a:off x="179512" y="2975823"/>
            <a:ext cx="876928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Подпомага растежа на децата.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Подходящ е за лекуване на рани, изгаряния и кървящи венци.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Спомага за предпазване от вирусни и бактериални инфекции.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Помага при лечение и предотвратяване на настинки.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позволява развитието на скорбут.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Естествени източници: цитрусови плодове, ягоди, малини, боровинки, шипки, домати, картофи, чушки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endParaRPr lang="bg-BG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8245" y="6511158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15690" y="6511158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098" name="Picture 2" descr="http://www.prlog.org/12351535-the-best-vitamin-for-your-health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47">
                        <a14:foregroundMark x1="12977" y1="46310" x2="26463" y2="77608"/>
                        <a14:foregroundMark x1="7379" y1="39695" x2="17557" y2="22646"/>
                        <a14:foregroundMark x1="19847" y1="29517" x2="19847" y2="20102"/>
                        <a14:foregroundMark x1="8906" y1="40458" x2="21883" y2="42239"/>
                        <a14:foregroundMark x1="25191" y1="39695" x2="26718" y2="36387"/>
                        <a14:foregroundMark x1="54198" y1="8397" x2="66412" y2="7634"/>
                        <a14:foregroundMark x1="83461" y1="11196" x2="85751" y2="16031"/>
                        <a14:foregroundMark x1="43003" y1="87277" x2="52163" y2="91349"/>
                        <a14:foregroundMark x1="65140" y1="91349" x2="58524" y2="91349"/>
                        <a14:foregroundMark x1="11450" y1="59288" x2="17048" y2="55980"/>
                        <a14:foregroundMark x1="6870" y1="41476" x2="6870" y2="39695"/>
                        <a14:foregroundMark x1="43511" y1="12977" x2="42239" y2="13995"/>
                        <a14:foregroundMark x1="73282" y1="8397" x2="74555" y2="11196"/>
                        <a14:foregroundMark x1="90840" y1="31552" x2="90840" y2="31552"/>
                        <a14:foregroundMark x1="91603" y1="3053" x2="91858" y2="7125"/>
                        <a14:backgroundMark x1="45038" y1="59796" x2="75573" y2="44529"/>
                        <a14:backgroundMark x1="55216" y1="75064" x2="90840" y2="45802"/>
                        <a14:backgroundMark x1="61832" y1="78880" x2="97964" y2="58524"/>
                        <a14:backgroundMark x1="10178" y1="15776" x2="19593" y2="5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31" y="0"/>
            <a:ext cx="3116883" cy="3116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miglioriamoci.net/wp-content/uploads/2013/02/VitC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07" b="94895" l="3000" r="93600">
                        <a14:foregroundMark x1="10400" y1="37538" x2="14600" y2="61562"/>
                        <a14:foregroundMark x1="32800" y1="36036" x2="30200" y2="63363"/>
                        <a14:foregroundMark x1="31200" y1="24925" x2="35000" y2="22523"/>
                        <a14:foregroundMark x1="46600" y1="26426" x2="47200" y2="63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810" r="7417" b="13910"/>
          <a:stretch/>
        </p:blipFill>
        <p:spPr bwMode="auto">
          <a:xfrm>
            <a:off x="3419872" y="260648"/>
            <a:ext cx="5602069" cy="2988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028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авоъгълник 7"/>
          <p:cNvSpPr/>
          <p:nvPr/>
        </p:nvSpPr>
        <p:spPr>
          <a:xfrm>
            <a:off x="107504" y="4611231"/>
            <a:ext cx="87692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Допринася за правилното оползотворяване на калция и фосфора. 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 костите и зъбите по-здрави.</a:t>
            </a:r>
          </a:p>
          <a:p>
            <a:pPr marL="365125" indent="-365125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Естествени източници: рибено масло, риба, мляко и </a:t>
            </a:r>
          </a:p>
          <a:p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млечни продукти. </a:t>
            </a:r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8245" y="6511158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15690" y="6511158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122" name="Picture 2" descr="http://xn----8sbabcgwk1byaebwso6j.com/wp-content/uploads/2014/09/%D0%B2%D0%B8%D1%82%D0%B0%D0%BC%D0%B8%D0%BD-D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3960440" cy="388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736" y1="33181" x2="16792" y2="21510"/>
                        <a14:foregroundMark x1="35472" y1="16247" x2="43396" y2="3890"/>
                        <a14:foregroundMark x1="32264" y1="5950" x2="36792" y2="5950"/>
                        <a14:foregroundMark x1="46038" y1="6407" x2="42830" y2="11213"/>
                        <a14:foregroundMark x1="45472" y1="11442" x2="45094" y2="14188"/>
                        <a14:foregroundMark x1="59057" y1="12586" x2="69057" y2="11442"/>
                        <a14:foregroundMark x1="58113" y1="10526" x2="63019" y2="15103"/>
                        <a14:foregroundMark x1="58113" y1="16018" x2="62075" y2="14188"/>
                        <a14:foregroundMark x1="58679" y1="9382" x2="66226" y2="7094"/>
                        <a14:foregroundMark x1="73019" y1="29062" x2="96415" y2="43021"/>
                        <a14:foregroundMark x1="75283" y1="74142" x2="93396" y2="58810"/>
                        <a14:foregroundMark x1="56415" y1="95423" x2="56415" y2="89245"/>
                        <a14:foregroundMark x1="34528" y1="96568" x2="40000" y2="81922"/>
                        <a14:foregroundMark x1="30377" y1="87414" x2="36981" y2="89245"/>
                        <a14:foregroundMark x1="35849" y1="81465" x2="41321" y2="91304"/>
                        <a14:foregroundMark x1="13208" y1="72311" x2="16792" y2="49886"/>
                        <a14:foregroundMark x1="8113" y1="49886" x2="17925" y2="48055"/>
                        <a14:foregroundMark x1="11887" y1="73455" x2="14717" y2="72311"/>
                        <a14:foregroundMark x1="8868" y1="71854" x2="11132" y2="72769"/>
                        <a14:foregroundMark x1="18679" y1="71854" x2="17358" y2="72311"/>
                        <a14:foregroundMark x1="7736" y1="49199" x2="14340" y2="49199"/>
                        <a14:foregroundMark x1="15660" y1="47140" x2="14340" y2="51716"/>
                        <a14:foregroundMark x1="20943" y1="49199" x2="18868" y2="54005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124744"/>
            <a:ext cx="3588157" cy="295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548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/>
          <p:cNvSpPr txBox="1"/>
          <p:nvPr/>
        </p:nvSpPr>
        <p:spPr>
          <a:xfrm>
            <a:off x="1979712" y="0"/>
            <a:ext cx="6172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Как и най-добре да осигуряваме необходимите ни витамини?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7" name="Picture 2" descr="http://t2.gstatic.com/images?q=tbn:ANd9GcQ_R8nOdq3-8MfrBS1zFELMRuEbFch6jXqHK8tDh9NmsMCLdF0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8573">
            <a:off x="539161" y="4413594"/>
            <a:ext cx="2196766" cy="1230189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&amp;Fcy;&amp;acy;&amp;jcy;&amp;lcy;:Foods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49"/>
          <a:stretch/>
        </p:blipFill>
        <p:spPr bwMode="auto">
          <a:xfrm>
            <a:off x="5436096" y="1916832"/>
            <a:ext cx="3400424" cy="4295251"/>
          </a:xfrm>
          <a:prstGeom prst="roundRect">
            <a:avLst>
              <a:gd name="adj" fmla="val 33156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10" descr="http://projectmedia.bg/media/pics/6916_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foregroundMark x1="60256" y1="30928" x2="69231" y2="29897"/>
                        <a14:foregroundMark x1="61795" y1="28866" x2="70513" y2="29210"/>
                        <a14:foregroundMark x1="22821" y1="37113" x2="29744" y2="34708"/>
                        <a14:foregroundMark x1="22051" y1="38144" x2="22308" y2="35395"/>
                        <a14:foregroundMark x1="26410" y1="63918" x2="29744" y2="73196"/>
                        <a14:foregroundMark x1="77436" y1="74227" x2="84872" y2="74227"/>
                        <a14:backgroundMark x1="18718" y1="62887" x2="27436" y2="84880"/>
                        <a14:backgroundMark x1="23590" y1="37113" x2="28205" y2="37113"/>
                        <a14:backgroundMark x1="22308" y1="37113" x2="28205" y2="34364"/>
                        <a14:backgroundMark x1="61795" y1="29210" x2="69231" y2="29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8" r="9169"/>
          <a:stretch/>
        </p:blipFill>
        <p:spPr bwMode="auto">
          <a:xfrm>
            <a:off x="5181599" y="1066800"/>
            <a:ext cx="2058869" cy="201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zdrave.bg/images/250/1716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00" l="0" r="100000">
                        <a14:foregroundMark x1="52000" y1="42500" x2="49200" y2="46500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2838450" cy="2270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" descr="data:image/jpeg;base64,/9j/4AAQSkZJRgABAQAAAQABAAD/2wCEAAkGBxAQDw8UEBAQFQ8PEBAQFRQQEBAUFRQQFBEXFxQUFBUYHSggGBolHBQUITEiJSkrLi4uFx8zODMsNygtLisBCgoKDg0OGhAQGywkHCQsLCwsLCwsLCwsLCwsLCwsLCwsLCwsLCwsLCwsLCwsLCwsLCwsLCwsLCwsLCwsLCwsLP/AABEIAOEA4QMBEQACEQEDEQH/xAAcAAEAAQUBAQAAAAAAAAAAAAAAAQIDBAUGBwj/xABCEAABAwIDBQQGBggGAwAAAAABAAIDBBEFEiEGEzFBUQciYXEUMoGRobEVI0JygsEzUlNic5LR4RckJUNEshajs//EABsBAQADAQEBAQAAAAAAAAAAAAABAgMEBQYH/8QAKxEBAAICAQMEAgICAgMAAAAAAAECAxEEEiExBRMUUSJBFTIjYUJxBoHB/9oADAMBAAIRAxEAPwD3FAQEBAQEBAQQg0e0O1lFQWFTMGvIuGDvOI62CIcZXdtVCw2ignk8e60fFToaiftxdru6EfjlP5BNDEl7barW1JALW4vefyTQxpO22u5U9MNbfbKaFr/GzEP2NLx6P/qmhfi7aa/S9PTG5tpnCaGRH231ItmooTx4SvHD2JobKj7cIiRvaN465JAfmmh22y23dDiLskL3Nmyl27kFiQONuqgdSiRAQEBAQEBAQEBAQEBAQEBAQQg+a+1t5+mau99N0B5bsf3UwhxEhKkTGDY+QQXXg6+xBjys+aCGM+aJZMYPd+8fkUQpdwHk5BaZe6Jd12TaYxR+O8H/AKyokfSSgSgICAgICAgICAgICAgICAgICD5s7XtMZqvFsX/QKYHCzPUoI38fJBce/j7EFmZ2vtRKGu4+aC808PvfkUQoLtB+JBSw6hB3HZU//V6H77//AJuUSl9LqAQEBAQEBAQEBAQEBAQEBAQEEIPn3tro2txCSQXzPYy/TQWQeWPeUFyj1eL6gq0IbzcNDXHJ15KRz1Ue8VEiKY94eahLpnQjd3ycieA6KyGhxJwuLC2nxUSMZjj1VUvUOxumY7EIHuHeZmIPjlI/NJS+iUQICAgICAgICAgICAgICAgICCEHAba9nhxGd0hmygtDQ0Dp1KhaJh4/2ibDfRj4w1xc17M1yb96+tkTqJcPHK5puOSnaNLzsWm4ZtPJNoYb5STcoDZCOCDL+lJrWzmybFl8jn6k3KbTp0uw2zorqqKJ3qvdY8tPNRtOnvGy3ZzHQTsljkPdJ01IIPLVEbh3ilUQEBAQEBAQEBAQEBAQEBAQQghzgBcmw8UGlxTa2hpwTJOzu8cpuo2tFJeE9rG28OISsFPfJG0tu5pF9eIUbaRXTzNyKzCLKUaLIaAENFkNJCJh1uwG0goKuKV7XOYw6ho1sVVfW4fRGD7fYfUtBE2QnlIC1T1M5pMOjp6mOQXje1w6tcD8lZXWl1EJQEBAQEBAQEBAQEBAQEBBqtpMdioad00p0GjW83O5AKJlMRt4NtR2h1VW498siubMabC3j1VJl0VppxdVij3cXE+1Qv0sF8znInpU+judyTZ0KxhrinUj24VjCz1CdSPbT9FHqE6j2w4U7wTqT7a26heOSbT0KAXt6hNnSyIa545lDToME2oqKd4dFK5pHQn4hNk02947PttG4jGWvs2ojFyBwcP1grxLmvTpdkrMxAQEBAQEBAQEBAQEBBCDwztyxdz6uOAHuQsDiP33f2VLOjFV5PK+5VHTEKWxjmo2nSsOA4BDR6QUD0oqVdJFUUTpIqyoFYrCiyr0sqBDpgeIRKw8NPBNmkN0TZp1WwuLupq6me06bxrT4tcbFXiWGWvZ9RNNx5rVxJQEBAQEBAQEBAQEBAQEHzd2ryZ8UqTfgQ3UdGhR0ba0ydLh3Q68fgp9iZaRyY+kth8fgnxp+0/Kj6XBRk8D8FPxpPlR9Kvox3X4KfjWPlV+lLsOcOafGsfJr9KDRnr8FPxp+0fKj6SKPx+CfGn7PlR9LjcOJ5/BPjT9p+VH0r+iz+t8FHxpPlR9KXUFvtH3J8aUfL/0sugA5p8b/Z8qPpRux1VfYT8mPpscJdlljPHK9p9xUe3pSc+31jQy54o3WtmY11ulwpYMhAQEBAQEBAQEBAQEBAQfNfaeP9Tq/v8A5BXqiXHycStoQli0hDLp1MIbbDKXfTRRg23r2sv0ubXUjoW7EOkvkm+1MwBzbEuiF9PAqOoYMOyTZKiWn9IAmgbmkuzugC2ax52umxcwTY0uqJGTusI5CwAf7tmlxLT0sE2KqbZ6KpqXthL4YWNZcyjNaR7srG6dT8kmSGjrIHRvex180bi03FtQbIlgTIMGZRIshUlLuhhFLE4Dcyl3cIIcbG7QVhMrPoTDB9RD/DZ/1CoMpAQQglAQEBAQEBAQQglAQeBdomDGXEqkh4F3jQjwC68WHdduTLyeidaaZuwsjtRMzXq0rycvqUY7zWY8PZxcGclItE+V9nZ5Pymj9zlSPWKfS8+m2+2TD2eVH7WL4rSPV6fTOfT7R+2wotiKqKSORksOeNweL3tcHS6v/K0+lfg2+24ZhuJMDxG+lYJHSOcGh2r3ixdc8Co/lMf0fBt9sCowDEDvSH0rZZmbuSUBwe5vPwBNuKR6rjn9HwLfaqHDMSc+nk31M/0djom8SHAjKS63E20uk+qUjzBHBtPiUM2cr2x5IpKeJucSHdZrucBYXJ6KP5bH9J+Bb7WcT2Pq6iV0kkkOd9s2UEAkC1/NT/K0j9HwLfbXS9ntR+2i+KrPq9PpaPT7T+2JJ2eT/to/c5Zz6zT6Xj0232x3bBSt4zM/lKiPVq2nwmfTbRHl1M9TZzWZ5DkDRYBttAOB4r0IncbedaNTp7Jh/wChi/hs+ShDJQQglAQEBAQEBAQEEIJQEHju2FI44lMQ42zC4todF3Yf6vO5MbsuRPy2AF3OIa1o5nz5L5TNhtlzzWPt9Zgyxi49Zn6XKs1rY4pYomvGafeMY9jhu2NGQtdzN13V9Kp06ny5J9Rt1f6ZEzqsxMdA1wmMzGZJRGAI3R5iXEcAuiPTcMRpjPOyTLK+jawtpntqIs4bK+a77wuA4Zco5K88HD06iFPl5N7XoaOueGjewNkfGZWgQvdHkvYZpM2hN72WX8dihf5t2mx/C3PdNE7EJDUU0Tal0UcTWRuYNS0m9yfaunDw8VO8Qxycm9/2tYbM6aCWtjmfGx7w3cxQslEeRts8rRqL2+ypz8PFknUwY+TeniW7wCtNTTRykC7wb5eFwbezyXznIw+3kmsPZxZOuu2wdYWBIBPAEgE+QWfRaY8LdcMeWRgdlL2B3HKXC9vJVnFeY3paMtY/bXTV0Gv18Wht+kbxVJ4+T6leORT7Ys5DgcrmuA07pB+SmlLVtG4WnJW0dpY0lc4vLHFjQCGtsy5d8V9TT+sPm7/2l61Rj6uP7jfkpVX0BAQEBAQEBAQEBAQEEIPKtpZR9Izi+pIsLeC6aW1Dky03LTYnXmB0b3M+o3xic4HvDM0gkD2riw8b/JN3oZOR+EUUUMsVJ6DF6QS2mnqXyHK9oayWI5MwPsC7dTLm6o23zNrqNjCHS33ojY7KCXNBiyl3sSKybYtHjtHDSejQOmntDPHnZE71n8PYrdM77m+yycTkqYYWy01eKikhALYSWMe0eq549imK6lE2hh4njU0Ve+aSje11dStgYxzhe5GXN/ZWim4VnJEdm/2P2WloG55Gszsu4uZOQ17XDhKw6GypaeqdQnrisblE+DRU0G9fXTCKaR7msgs1ge43s3na6pHErkyd47qX53t44ms9l1uysbqRwc97sQfDvmyOeczSDcBvRTOGkT2jt4K8q1ojc92mbsoJcHlms415zPzuJzHKdWjwV5x0reKxHZWme1qzaZX6PYqlEGFGWBpe6S837+dhLQ7y0VumszMQp7t4rE7azGdkRBPG6le+KJ0UkhDSS3esN7EdCPkue2DHeJ3DpjkXpMRC5NVvEjnaXORvDwGoWWtdmu9vZ6E/VR/cb8lAvoCAgICAgICAgICCEEoII0KDzLH4/wDPTX6t5cNFtTwwyeWKyhjqYzC8gfXb+/hG4XHuWtY1G2drd4/0u7ZtYKKtkaB9cICDYXy5T/ZbYv7RE/TlzTOpmPuGXhdHAWRvMUeb6Oa4HINDbiqx/wDVsl5i0xv9Mfs9xsSioiZGxraeFzrhgBLrnUnmtORSm40pgvlis9UqtjMZlqY8UdITnjAAPgA5MsV66xH2rireKWtM7mYbSjgixOGhqXWJpnuc7zA1HvCztPt2tWP21pvJWLT+vLCGKelUOLPadGl7R5NatJpFb0iGUXm1LdS1FSRzYbhDZXtDd7G52YgaAE6+5TuYyXmFe00pDLrNrqKHEd2W2eBkdKXDIGWvos4xWmnlvN4i/VFe3hiV22NIyam3DnuhD5BLlifbK4ceGoU1xzMT1eUWt+UdHhit2uhc5xkbO1vpbHMvBJYQtYW34fBWikdtT+lbTbv2/ambaKnnL4o5Gu/yxc0HRwkuQW2POxCxtTVW9L7v/pqHU5c9wGXQtJuQLaDwXJLuh7TRi0cY6Mb8lVK6glAQEBAQEBAQEBBCCUBB5htPMG4jNmeALMsDprbrzW1PDDIwpsDe55lp5jFM5paQe9G4OFjpyNuYW9Mkx58Oe2OLf9rzIq5keSopoamn3bInMjeQ4hvBwB5q3VWe8dpV9u3/AHDBG0krawg0bt0IdxuoyCWN5BxGgKxycjHjjW+6+PiZctt6ZVNjHomYQYZuxK0gkyNzuvzKwjnUtPeXZ/GZorPTDncBqpYZJ4JIyyKskbnL84IsSQ0W63U8nl0yUmaz3TxuJfHevVHZ1dHhk9MZGw1DI6SQ5nRZbk3bZ2V3IFefHqP+HU/2dluDE5uqv9fpepNi4iDaeZkEmroYnhrHnqTx1XocPPf2928uHmYsfudo0y2bFUDLl0cj2t4Nkle9rR4NJsuqc95/bk9rHH6ZlLgtDGC1lPFY5X3c0OvfgQSqze0+ZTWax2hm1czY2cGgcBYCyrtF76jbnYMYdK+19GnX2E2HvPwVYnu5K5+qdMquponWcYoy4ahxY24PW60dkTtydTE10smZ9gH34X1004lc0uyHstJ+jj+435KqV5AQEBAQEBAQEBBCAglBCDzXawRur5Gvyk93Q+S2p4YZPLJpXtY3M4gNbzPALRjM6YFZtbFlcyIu37/q2XH2y8s18rE+xYZcsVrMr4I9y8VhNOxkDGsabOOrnnXO77TnFfNZL2yW2+rwYYpVTSVce8O9DZA19gbjS63jDfXZnm5uH+sW1KraSeRrH7qNney948QCfs9UxUn/AJETWaxMd25w2jJhAJzOa3ibcSLrmv2srbJqWm2dq6ts0sbtYWPsLnUX/Jdlr26I6ZUvjx23OnV1U+gAIv8AC45HwPBd+LlVpT857vHy8W95/GGhdBMCA0gMBsLnXIe9l9hupn1CkeIYR6Zl35VYqx8seTMB4rK/qMz4rLW/pc3rqbw1OG4YYRq8OJNyfaqV9Rmvmsq4vROn/nDZ1FY21teC6aepY7dp7N7em5K94c7PM6KV4LWkOeDfifK/JdO991Naew03qM+635KouIJQEBAQEBAQEBBCAgICDxztIfIMSdkyWAY7Xje3xVZyTVx8i+nM4xj9Q5oYXC3EgC19OaRkmXmxmta2pWtlKJ5nbUS2tmc4NJN3E31ty4qcnHnLTT3uHXotF3Y4rWvihLmNa/NfMHC+UE8vBeZTiTjyas9L1Dma402p5ci+ocJM4sA8g2HC69SPD4Kcl7TMu1wjFd5ljlfELMDmtBFy42tr1AA08VwcmLWj8YfQ+lcjot/lt2ZeI1VXStzUsLZXyOGYOJBA/WAJ1Xm1rEzq/Z9NkmMlY6e7DgxHECYxJDE2aeQtAB9xNuC9fg8LBniZtM9njepczNxpitI8s0UdY8VOWaNz4QywhLSCSTmaSeBAHBepXhcSnTuvaft49uZzLxbVu8fTTzUWJZWuLZiH8LcfaBwXoVwcKJ1EQ862bnz3mZUnZvEH8nC9/WktwVt8Sv8AxTFOZbvMq3bKz5WFr33fDm9fhMXABp6CxusrWwd91h0Vx8iNTFpajFsOraTIZJNHS7sAOzXsePDgscuHh2rMxV04svMraImzMlZvJSGltw4E3cNLW10v+S4O36en/wBvaacdxn3W/JVSuIIQSgICAgICAgICAghAQeN9pbf9Rf03bD8Fhk8vP5kOSiw59U9rmlrWXyd6/JaYqSz43F6vyl0FXQOjgbJqLAk3FhkH2mrti+oexHaNOW9Lr6z9HvDDcMGXRv4uq4s2ekT3aVw2yRrXZsv/AA+qLC4yju6W14+d1y/NrvWl49KrH6hrJsPrYHP+reRHqSAXNtxuunFyab8uXkemRaNabjBdon2vmJtpkc4m3kuq/Dwcmu57S8nHzeR6dea+atr9LvdJHI3R8Zu22oBHW/Fb8XDg43+OO+/Mu2KZvVMU5o818Q2sG1cjHXNO0AyCQ7tpaDZhHLjqbrqvTBrXU8e1uVgt+dNLknaA+0V2AGNwLicwzAcuGirXDg3P5Itzs2o/Fam7QnOcSY4iPsguOh5FaV4uKY7WRPqGWZ8MGbbeoLWhjY2kZblo9YtIsT7BZb14WP7Unn5GurMbnqyRLlysdvAGi3ecQB7l5nqdK4a1iv7ep6fltk6rW/TYVA3k2gF2ubpwGltSLrjjw9CJezQeo37o+ShK4gICAgICAgICAghAQSghB5B2myAVz+F90wrPW7ubJXqvG2Hs5UhkQcWjI4OzaXueVumq64rDqrXXhG2NU6SimeMwGSOPLfTKHchyS8ajS3T321HZ9iDpCymaw3YXPDgbd2+ocvG5mLX5vV4XJikTSXYVmMUsW9jkme17nccp7pHJui54re2rRDSbR9qdoq70eFtQWPfFlAAbwJcO6XeCrjrN768NL8itMWvLy7Baj/NsOXR79W8rE3XsTWenUPn8/G+THTEd3pVJLGJIy10WrjG1rraykaaeCnBSa97O/g8H4uGazb8pdBUQxNhOYEHVxDAAS63AdBfVb63La1La8bcViTrucLgsNwL8bX48FhMxE6h4XrvLx4qexWmplzlXTi4DW3J5AElWi0vmMVrT2Xm4JUhubcShvH1Tf3LSMuSveJdE4sn0u0NKRlcXO71gR+Lmufkcq2WYi36X4+a1LdMftuqk5p+6A0F4Gh0PC91tHh9FXw9sg9Vv3R8lCytBKAgICAgICAgICAgIIQeRdpjGuryLjMYm8dFjadW25sk9NolpsKcBTGJxG8bIOB+yV045mb7h1YstL9olvK2njkpXQuPfqGljAOJfa4NulwrZZn9N61282wPEZaCpDw0CSNxY5ruYvYgrly0i9dSik9Pd6pWwUdY6KeWBwkYA67bFrxa4B17wXHSlo7RLebRDksWxeumDqKZrXGR4cHaBwhDrgaaWsFvjw16uqGdrzEaY9ds8+BzTBuu7EGOfd1y5x1fboOC6pX4l5i+o/botkMNghYBL9Y7eNlzHlIOBC0iOz2MnCtWv3LfY9IJXRObM5jYnZixlhvDyDj08EiGeDi36u7m6oGR5AuC46BugJJ4aLDJHfs+b/wDK+LWtqWjzLFmZIySSDD8m+jbmqKqQta2Ec2tceHnxXRixxEbs8/icSuOu58tNBs9WCSSSortyxhiy1G9kkbLJKfqwwjjfn0WszDv03Ec75GkThoqqabcTZbAPN7tkA8QvO5GLVotDz+RgiLxaGa2iMkriCA1kgv4+z+66I8PSr4eyRDut8h8lCytBCCUBAQEBAQEBBCAgICDxbtcNsQH8Fh+ayu5OR4abAmXu48MzR/Vb4Ic/plZ6rTLvqTDadjnTAXkDeJN7ADgOiZJ6Ymz3aWm0xRzWObLMrA+fNklNzcDR3mF5+HJeYm8+HdnwUi0Ur5c5FjOIYe3dXGQernYHD8JKt048veHPet8XaWx2PcJ31E9S8iV1rOcBZ7Wg3jbfhfTh0XVjmtfxhy5ItPeXXCtpYnHK4ubJGBu2tBAktqWlXmY0rXcT2c/icFQHZ2PaO6O6Gi3ko/LzD6vhxecUbnurbMSyMknMR3xb1T4Hmp6p06/zis9u/wCmVh8uUyvt+hhkkH3g3Q/FUpE2vG35dyuVn5XPmueNdP6cvsdJJMamIwCaKoyulBl3ZFnXzF3Tqu+3Z6cOi2jqaWuZBBBNDFFh9SwvaXWBhY0Xcz9axuFnETCXJDEd/U10rbhslTCW36byw+Czyx2Z5Y3DpZZyKgizrGRodra+osFRtHh7ZF6rfIfJVSrQQglAQEBAQEBAQEEIJQQg8U7YR/qDf4LPmVSzi5VumGrwRzcg8CSVtS3TXanEyRTFMt7hbhvQ1zyGSE3N9LkWH5Lz+RktNZ0txOZvNE2ltcSmFLlY5wLHN0txsscN7WxTR6fJ9Rpizxe0tPJj9FKDFURnIdASL38dOCy+NkpHVWWlfWMWa2phXtbhD3QwejgCKO92DTQjuu9n5pxc35zFvLrz06qRNfDBwankhiyFzXOa8P1ac/DhmOjWeJXq2r1V7OLHeKXiZZ1dJk0JabgG7XAgg+IU4dxTUvruNyMV67iWIKhuQ+BWu2luTSJ3tdopQZMjjZs8L4b+Lhp8bKle1tvzv1npp6j7kftxuHRmKSaF0D3zXcwgOy6N4ru8tdtk6lkjBLYKZhsRdztevA8/6Ilr43ODIc4bvayoZKQNLRNNmkDoTdcuWe7LLbWnU4hMHVZya99guOGluaq6Y8PbYvVb5D5KqVaAgICAgICAgICAghBKCEHmXaThbJ6ttyQ7dts4eZ5KNOfPx4yw5mm2eqY3DJlew6GxsbdbFVnetPP+LmxxNa94lcqKWVl80bxbqCueYeZeuXFbemvqZHEgm5sLWdfT3qaREMr3va0TLUzx/WHgS4gNFnc+Qt+avafxfQcDB1xEy9Mjrw0R31yht/YvFrH+Xb7b48xi/wDTa7ZVjRRkZLmbK0EAWbzuV9BXvD5Lm54wVm0vOqjI12Vl8pA1uTd1vW191kns8vD61bHaenwpZQzyEd23Qcz42WfuQ6snqfJzTHtx2XMUpZIjE2QgODb6C1tdFfbx/UMmWbxOSe6zik1NUZDUOkhqdGCohAdmHLeMuD7QtcebXaXZwuf1Rq36Yv8A47TxkvdNLWPGrYhG+Njnct48km3gOKmeR9OmfUKb/GJlVR4HWSSb6WK8hIIuA1rGjgxvQWWEzNpY393NeJrHZvDRPMrXSFrbvackd7cebj/ZX7vVpW2u72iP1R5D5I1VIIQSgICAgICAgIIQEEoIQee9pFVFTz075HECUFl+QLTzUbWrWZMKmY9oLHNcDzaQVKJiYbyEaappWaxPldGHwv8AXijPm0KOmGU4Mc+YY7tkaAvD/R2ZxzFwomkTGm+L/FO6q37NUp+wf5isfi0d38jm1raMSwWGdjGPzZWcAHELoiNPI5XHryP7MWl2WpY9WtdfqXXKpfHFvLnx+m4aTtsaLCYYzdrdTzOqVxxV6FYisahRW7O0szy+SPM8gDUngFfTly8TFkt1WhYOz9I21qePQ3F2g2PtTSacTFTxCp0LWjutaPIAJptXFSviGuq+aL6czUVsPpMEZeM8krGgDU6lRuF4pOnr4FgPBSoIJQEBAQEBAQEBAQQglBCDy/t4pHOpKeQC7Y5SHHpmGipZthnu8Uo8RmgdeKV7CP1XG3uVO7r1E+XVYd2kYhFYOMcg/fbY+8J1zCJ49Z8Onoe18D9LSHzjePkVaMik8SW7pu1zD3etHUN/AD8ip9yFPi2bKLtLwt3+84feikH5J7lUfEyfSo7f4Wf+U3+V39FPuVR8XJ9Kf8QcKH/Mj9zv6KeqFJwXj9Jb2i4SP+Wz2NefyTqg9m/0tVHahhTRpLI7wbE/+ijrhaOPeWlrO1qk/wBunnd55W/mqzkhpXiWny57Eu1SdwtDTsZ4vcXH3KPdafEiHL4jtdXT6STEA8mDKFXqmWkYq1ZfZ1QPqcUpg25yPErjxs1utyVNfLLNMRD6aWzhEBAQEBAQEBAQEEIJQEBByfaFh7qmmEOuRxzOtztwUSmJ1L5/x7ZiopnG7C6Pk4Dl4qkw6aZIlpojrqqWh1YrL9ws9OncLLpLO0V4js57X1bsyYpQVlaunTjyRK6CqNoUSsCtWZUvWqY2CwSbSVpGleUKOpPRChwCbNQtlWjak6VU2HyzvDYmOPiBoPMrWsOPNeIl6z2bbMyUc8cpJzHuu6Fp5LaI04L3mz2FWZiAgICAgICAgICAghBKCEGNWQ5rINRV4Mx4N2j3IOXxTs8pJrkxAHq3RRqF4yTDl67sobru5Xjz1VelrGeWkqOyypHqyMPmCE6T3oYT+zmubwyHyKjpXjNEKRsTXjiwfzLOcTorzIjyiTYfEHaZBb7yVx6VycqLeFcOweIcLM9pUzi2ivL6WfB2d1jvWcwe8qPZWnnNpS9l7z+kmP4Wq0YoZzzLS32HdmdOwguBcf3j+SvFIYWz3s6zDtm4ogA1jQPABW0xmZluYKMNtYKRskQIJQEBAQEBAQEBAQQgICBZBBaEFJiCC26mCC26kHRBbdQjogoOHjogegDogkUI6IK20Y6ILraUILjYAgrDAgqAQSgICAgICAgICAgICAgIIKCUBBCCUBAQQgIJQQglAQQgICCUEIJQEBAQE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9" b="100000" l="21778" r="8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556" r="18711"/>
          <a:stretch/>
        </p:blipFill>
        <p:spPr bwMode="auto">
          <a:xfrm>
            <a:off x="611560" y="2708920"/>
            <a:ext cx="1280161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Текстово поле 12"/>
          <p:cNvSpPr txBox="1"/>
          <p:nvPr/>
        </p:nvSpPr>
        <p:spPr>
          <a:xfrm>
            <a:off x="251520" y="6165304"/>
            <a:ext cx="312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чрез лекарства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Текстово поле 13"/>
          <p:cNvSpPr txBox="1"/>
          <p:nvPr/>
        </p:nvSpPr>
        <p:spPr>
          <a:xfrm>
            <a:off x="4139952" y="3717032"/>
            <a:ext cx="756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или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5" name="Текстово поле 14"/>
          <p:cNvSpPr txBox="1"/>
          <p:nvPr/>
        </p:nvSpPr>
        <p:spPr>
          <a:xfrm>
            <a:off x="5868144" y="6165304"/>
            <a:ext cx="2743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чрез храната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5" name="Picture 7" descr="http://static.inews.bg/pictures/218483_278_370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6" b="98361" l="3249" r="98917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0" y="3276600"/>
            <a:ext cx="1574766" cy="1737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548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:\ОС\гифчета и картинки\домашни животни\El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361" y="3366621"/>
            <a:ext cx="3723928" cy="3491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2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3" t="44200" r="7794" b="52659"/>
          <a:stretch/>
        </p:blipFill>
        <p:spPr bwMode="auto">
          <a:xfrm>
            <a:off x="251520" y="692696"/>
            <a:ext cx="8700725" cy="44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2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3" t="76930" r="7794" b="15789"/>
          <a:stretch/>
        </p:blipFill>
        <p:spPr bwMode="auto">
          <a:xfrm>
            <a:off x="251520" y="1124744"/>
            <a:ext cx="8705280" cy="104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lagarde.bg/uploads/products/selski_hlqb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91" b="94652" l="2778" r="94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98020"/>
            <a:ext cx="4536504" cy="235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429000"/>
            <a:ext cx="3096344" cy="199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26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8245" y="6511158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15690" y="6511158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авоъгълник 4"/>
          <p:cNvSpPr/>
          <p:nvPr/>
        </p:nvSpPr>
        <p:spPr>
          <a:xfrm>
            <a:off x="331128" y="836092"/>
            <a:ext cx="86211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Натрий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Съдейства за предотвратяване на изтощението от висока температура или слънчасване.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Подпомага работата на мускулите.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Естествени източници: сол, риба, моркови, цвекло. </a:t>
            </a:r>
          </a:p>
        </p:txBody>
      </p:sp>
      <p:sp>
        <p:nvSpPr>
          <p:cNvPr id="6" name="Правоъгълник 5"/>
          <p:cNvSpPr/>
          <p:nvPr/>
        </p:nvSpPr>
        <p:spPr>
          <a:xfrm>
            <a:off x="292655" y="260648"/>
            <a:ext cx="5472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ДРУГИ ПОЛЕЗНИ МИНЕРАЛИ СА:</a:t>
            </a:r>
          </a:p>
        </p:txBody>
      </p:sp>
      <p:pic>
        <p:nvPicPr>
          <p:cNvPr id="12290" name="Picture 2" descr="http://www.godzila.bg/Admin/upload/Menu_snimka_133090399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4977498" cy="3249430"/>
          </a:xfrm>
          <a:prstGeom prst="roundRect">
            <a:avLst>
              <a:gd name="adj" fmla="val 3424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2" name="Picture 4" descr="http://assets.bb-team.org/content/originals/3845_3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356992"/>
            <a:ext cx="2187304" cy="178629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3.bp.blogspot.com/_XvVAFsrVkDc/TTxY0hiLGXI/AAAAAAAADrg/MpM62_J1Egk/s1600/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639763">
            <a:off x="6940155" y="4106072"/>
            <a:ext cx="1681240" cy="25218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257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8245" y="6511158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15690" y="6511158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авоъгълник 4"/>
          <p:cNvSpPr/>
          <p:nvPr/>
        </p:nvSpPr>
        <p:spPr>
          <a:xfrm>
            <a:off x="331128" y="836092"/>
            <a:ext cx="848471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Фосфор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Подпомага растежа и възстановяването на организма.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Спомага за разграждането на мазнините и на някои въглехидрати.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Допринася за поддържането на венците и зъбите.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Естествени източници: риба, домашни птици, пълнозърнести житни храни, яйца, ядки, семена. </a:t>
            </a:r>
          </a:p>
        </p:txBody>
      </p:sp>
      <p:sp>
        <p:nvSpPr>
          <p:cNvPr id="6" name="Правоъгълник 5"/>
          <p:cNvSpPr/>
          <p:nvPr/>
        </p:nvSpPr>
        <p:spPr>
          <a:xfrm>
            <a:off x="292655" y="260648"/>
            <a:ext cx="5472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ДРУГИ ПОЛЕЗНИ МИНЕРАЛИ СА:</a:t>
            </a:r>
          </a:p>
        </p:txBody>
      </p:sp>
      <p:pic>
        <p:nvPicPr>
          <p:cNvPr id="11266" name="Picture 2" descr="http://media.muskuli.com/data/uploads/news/F_45339b3bb6bdcd53e9f2329ce51e42a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128" y="4375522"/>
            <a:ext cx="3593874" cy="2143236"/>
          </a:xfrm>
          <a:prstGeom prst="roundRect">
            <a:avLst>
              <a:gd name="adj" fmla="val 41303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68" name="Picture 4" descr="http://gotvach.bg/files/lib/600x350/food-product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5002" y="4384476"/>
            <a:ext cx="3645740" cy="2126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70" name="Picture 6" descr="http://www.wondersfromnature.com/wp-content/uploads/2014/01/Nuts_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63203">
            <a:off x="7107864" y="4970760"/>
            <a:ext cx="1994230" cy="110790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86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72" b="100000" l="1532" r="96413">
                        <a14:foregroundMark x1="44821" y1="27100" x2="49657" y2="26043"/>
                        <a14:foregroundMark x1="71423" y1="68516" x2="72834" y2="68251"/>
                        <a14:foregroundMark x1="77066" y1="68251" x2="77066" y2="68251"/>
                        <a14:foregroundMark x1="84724" y1="78553" x2="87948" y2="81194"/>
                        <a14:foregroundMark x1="40629" y1="64025" x2="43611" y2="64289"/>
                        <a14:foregroundMark x1="31358" y1="62969" x2="32769" y2="59535"/>
                        <a14:foregroundMark x1="60957" y1="46040" x2="61335" y2="49010"/>
                        <a14:foregroundMark x1="20277" y1="74422" x2="22292" y2="75413"/>
                        <a14:foregroundMark x1="45592" y1="31353" x2="47229" y2="30693"/>
                        <a14:foregroundMark x1="82368" y1="44554" x2="83879" y2="47195"/>
                        <a14:foregroundMark x1="84509" y1="48515" x2="84509" y2="47195"/>
                        <a14:foregroundMark x1="23678" y1="54620" x2="24937" y2="54620"/>
                        <a14:foregroundMark x1="87406" y1="48350" x2="89421" y2="48680"/>
                        <a14:backgroundMark x1="45224" y1="55573" x2="45224" y2="53724"/>
                        <a14:backgroundMark x1="45224" y1="57422" x2="45425" y2="55045"/>
                        <a14:backgroundMark x1="66373" y1="44554" x2="67380" y2="45050"/>
                        <a14:backgroundMark x1="79345" y1="42904" x2="80856" y2="41914"/>
                        <a14:backgroundMark x1="43577" y1="12541" x2="43577" y2="12541"/>
                        <a14:backgroundMark x1="44081" y1="13366" x2="46474" y2="22772"/>
                        <a14:backgroundMark x1="9950" y1="61221" x2="9950" y2="61221"/>
                        <a14:backgroundMark x1="12594" y1="66172" x2="12594" y2="64851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305"/>
          <a:stretch/>
        </p:blipFill>
        <p:spPr bwMode="auto">
          <a:xfrm>
            <a:off x="3851920" y="2986531"/>
            <a:ext cx="5151716" cy="3682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ово поле 7"/>
          <p:cNvSpPr txBox="1"/>
          <p:nvPr/>
        </p:nvSpPr>
        <p:spPr>
          <a:xfrm>
            <a:off x="0" y="207671"/>
            <a:ext cx="91440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3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anose="04040605051002020D02" pitchFamily="82" charset="0"/>
                <a:cs typeface="Arial" panose="020B0604020202020204" pitchFamily="34" charset="0"/>
              </a:rPr>
              <a:t>За да растем здрави и силни трябва да се храним добре.</a:t>
            </a:r>
          </a:p>
          <a:p>
            <a:pPr lvl="0">
              <a:defRPr/>
            </a:pPr>
            <a:r>
              <a:rPr lang="bg-BG" sz="3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anose="04040605051002020D02" pitchFamily="82" charset="0"/>
                <a:cs typeface="Arial" panose="020B0604020202020204" pitchFamily="34" charset="0"/>
              </a:rPr>
              <a:t>От храната човешкият организъм получава енергия.</a:t>
            </a:r>
          </a:p>
          <a:p>
            <a:pPr lvl="0">
              <a:defRPr/>
            </a:pPr>
            <a:r>
              <a:rPr lang="bg-BG" sz="3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anose="04040605051002020D02" pitchFamily="82" charset="0"/>
                <a:cs typeface="Arial" panose="020B0604020202020204" pitchFamily="34" charset="0"/>
              </a:rPr>
              <a:t>В нея се съдържат вещества, които служат за:</a:t>
            </a:r>
          </a:p>
          <a:p>
            <a:pPr lvl="0">
              <a:defRPr/>
            </a:pPr>
            <a:r>
              <a:rPr lang="bg-BG" sz="3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anose="04040605051002020D02" pitchFamily="82" charset="0"/>
                <a:cs typeface="Arial" panose="020B0604020202020204" pitchFamily="34" charset="0"/>
              </a:rPr>
              <a:t>     - градивен материал на тялото; </a:t>
            </a:r>
          </a:p>
          <a:p>
            <a:pPr lvl="0">
              <a:defRPr/>
            </a:pPr>
            <a:r>
              <a:rPr lang="bg-BG" sz="3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anose="04040605051002020D02" pitchFamily="82" charset="0"/>
                <a:cs typeface="Arial" panose="020B0604020202020204" pitchFamily="34" charset="0"/>
              </a:rPr>
              <a:t>     - укрепват тялото;</a:t>
            </a:r>
          </a:p>
          <a:p>
            <a:pPr lvl="0">
              <a:defRPr/>
            </a:pPr>
            <a:r>
              <a:rPr lang="bg-BG" sz="3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anose="04040605051002020D02" pitchFamily="82" charset="0"/>
                <a:cs typeface="Arial" panose="020B0604020202020204" pitchFamily="34" charset="0"/>
              </a:rPr>
              <a:t>     - и ви предпазват от болести</a:t>
            </a:r>
            <a:r>
              <a:rPr lang="bg-BG" sz="3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anose="04040605051002020D02" pitchFamily="82" charset="0"/>
                <a:cs typeface="Arial" panose="020B0604020202020204" pitchFamily="34" charset="0"/>
              </a:rPr>
              <a:t>.</a:t>
            </a:r>
            <a:endParaRPr lang="bg-BG" sz="3800" b="1" i="1" dirty="0">
              <a:solidFill>
                <a:schemeClr val="tx1">
                  <a:lumMod val="95000"/>
                  <a:lumOff val="5000"/>
                </a:schemeClr>
              </a:solidFill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304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оъгълник 4"/>
          <p:cNvSpPr/>
          <p:nvPr/>
        </p:nvSpPr>
        <p:spPr>
          <a:xfrm>
            <a:off x="323528" y="692696"/>
            <a:ext cx="848471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Йод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Съдейства за изгарянето на излишните мазнини.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Доставя повече енергия.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Стимулира растежа.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Спомага за пъргавината на ума.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Допринася за доброто състояние на костите, ноктите, кожата и зъбите.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Естествени източници: морски водорасли, зеленчуци, отглеждани в богата на йод почва, особено лук, всички ястия от морски продукти. </a:t>
            </a:r>
          </a:p>
        </p:txBody>
      </p:sp>
      <p:sp>
        <p:nvSpPr>
          <p:cNvPr id="6" name="Правоъгълник 5"/>
          <p:cNvSpPr/>
          <p:nvPr/>
        </p:nvSpPr>
        <p:spPr>
          <a:xfrm>
            <a:off x="323528" y="116632"/>
            <a:ext cx="5472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ДРУГИ ПОЛЕЗНИ МИНЕРАЛИ СА:</a:t>
            </a:r>
          </a:p>
        </p:txBody>
      </p:sp>
      <p:pic>
        <p:nvPicPr>
          <p:cNvPr id="13314" name="Picture 2" descr="http://lechitel.net/wp-content/uploads/2014/03/%D0%97%D0%B0%D1%81%D0%BD%D0%B5%D0%BC%D0%B0%D0%BD%D0%B5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128" y="5233355"/>
            <a:ext cx="2381250" cy="13335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medicine.bg/public/upload/images/news/_20090731_a8tYw/seafood-cocktail_thumb_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5215014"/>
            <a:ext cx="1440160" cy="129614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5229200"/>
            <a:ext cx="2221960" cy="129614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0515" y="5219785"/>
            <a:ext cx="2125329" cy="130789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107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2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3" t="44200" r="7794" b="52659"/>
          <a:stretch/>
        </p:blipFill>
        <p:spPr bwMode="auto">
          <a:xfrm>
            <a:off x="251520" y="197085"/>
            <a:ext cx="8700725" cy="44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2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3" t="84410" r="7794" b="6660"/>
          <a:stretch/>
        </p:blipFill>
        <p:spPr bwMode="auto">
          <a:xfrm>
            <a:off x="251520" y="620688"/>
            <a:ext cx="8700725" cy="127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voda-ruse.com/wp-content/uploads/2013/07/524462_10151590402287082_1709875445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3816424" cy="399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189" y="1916832"/>
            <a:ext cx="4958279" cy="3432655"/>
          </a:xfrm>
          <a:prstGeom prst="rect">
            <a:avLst/>
          </a:prstGeom>
        </p:spPr>
      </p:pic>
      <p:sp>
        <p:nvSpPr>
          <p:cNvPr id="11" name="Правоъгълник 10"/>
          <p:cNvSpPr/>
          <p:nvPr/>
        </p:nvSpPr>
        <p:spPr>
          <a:xfrm>
            <a:off x="4211960" y="5157192"/>
            <a:ext cx="4752528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g-BG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ПИЙТЕ ПОВЕЧЕ И ПО-ЧЕСТО ЧИСТА ВОДА!</a:t>
            </a:r>
          </a:p>
          <a:p>
            <a:pPr algn="ctr"/>
            <a:r>
              <a:rPr lang="bg-BG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Тя не може да се замени </a:t>
            </a:r>
          </a:p>
          <a:p>
            <a:pPr algn="ctr"/>
            <a:r>
              <a:rPr lang="bg-BG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 безалкохолни напитки.</a:t>
            </a:r>
            <a:endParaRPr lang="bg-BG" sz="1600" dirty="0"/>
          </a:p>
        </p:txBody>
      </p:sp>
    </p:spTree>
    <p:extLst>
      <p:ext uri="{BB962C8B-B14F-4D97-AF65-F5344CB8AC3E}">
        <p14:creationId xmlns:p14="http://schemas.microsoft.com/office/powerpoint/2010/main" val="3030139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8245" y="6511158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15690" y="6511158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3275856" y="332656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Как да се храните здравословно?</a:t>
            </a:r>
          </a:p>
        </p:txBody>
      </p:sp>
      <p:sp>
        <p:nvSpPr>
          <p:cNvPr id="31" name="Текстово поле 30"/>
          <p:cNvSpPr txBox="1"/>
          <p:nvPr/>
        </p:nvSpPr>
        <p:spPr>
          <a:xfrm>
            <a:off x="3424248" y="919035"/>
            <a:ext cx="5527997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Здравословното  хранене </a:t>
            </a:r>
          </a:p>
          <a:p>
            <a:pPr lvl="0" algn="ctr">
              <a:defRPr/>
            </a:pPr>
            <a:r>
              <a:rPr lang="bg-BG" sz="2800" b="1" dirty="0">
                <a:solidFill>
                  <a:srgbClr val="002060"/>
                </a:solidFill>
                <a:cs typeface="Arial" panose="020B0604020202020204" pitchFamily="34" charset="0"/>
              </a:rPr>
              <a:t>на човек включва: </a:t>
            </a:r>
          </a:p>
          <a:p>
            <a:pPr lvl="0" algn="ctr">
              <a:defRPr/>
            </a:pPr>
            <a:endParaRPr lang="bg-BG" sz="2800" b="1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ü"/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подходящ подбор на храните; </a:t>
            </a:r>
          </a:p>
          <a:p>
            <a:pPr marL="457200" lvl="0" indent="-457200">
              <a:buFont typeface="Wingdings" panose="05000000000000000000" pitchFamily="2" charset="2"/>
              <a:buChar char="ü"/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познаването на техния произход и съставки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;</a:t>
            </a:r>
          </a:p>
          <a:p>
            <a:pPr marL="457200" lvl="0" indent="-457200">
              <a:buFont typeface="Wingdings" panose="05000000000000000000" pitchFamily="2" charset="2"/>
              <a:buChar char="ü"/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приемането на разнообразна </a:t>
            </a:r>
          </a:p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  и качествена храна, богата</a:t>
            </a:r>
          </a:p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  на витамини и съдържаща </a:t>
            </a:r>
          </a:p>
          <a:p>
            <a:pPr lvl="0">
              <a:defRPr/>
            </a:pP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  всички необходими на</a:t>
            </a:r>
          </a:p>
          <a:p>
            <a:pPr lvl="0">
              <a:defRPr/>
            </a:pP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  организма вещества;</a:t>
            </a:r>
          </a:p>
          <a:p>
            <a:pPr marL="457200" lvl="0" indent="-457200">
              <a:buFont typeface="Wingdings" panose="05000000000000000000" pitchFamily="2" charset="2"/>
              <a:buChar char="ü"/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избягване на преяждането. 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2" name="Picture 6" descr="C:\Documents and Settings\VESI\Desktop\Нова папка\Ernahrun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0800" y1="4573" x2="25400" y2="9344"/>
                        <a14:foregroundMark x1="21400" y1="13718" x2="9200" y2="25845"/>
                        <a14:foregroundMark x1="9200" y1="26640" x2="3600" y2="53280"/>
                        <a14:foregroundMark x1="30800" y1="51690" x2="34400" y2="37177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3424248" cy="344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krepkozdrave.com/wp-content/uploads/2013/09/hranen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2" b="97890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2" y="3617061"/>
            <a:ext cx="3418710" cy="3240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375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ово поле 7"/>
          <p:cNvSpPr txBox="1"/>
          <p:nvPr/>
        </p:nvSpPr>
        <p:spPr>
          <a:xfrm>
            <a:off x="611560" y="260648"/>
            <a:ext cx="8153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Какво ще стане с тялото ни, ако приемаме повече храна, отколкото ни е нужна?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9" name="Текстово поле 8"/>
          <p:cNvSpPr txBox="1"/>
          <p:nvPr/>
        </p:nvSpPr>
        <p:spPr>
          <a:xfrm>
            <a:off x="609600" y="1143000"/>
            <a:ext cx="8153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Започваме да пълнеем и да натрупваме излишна маса, а това НЕ Е здравословно.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0" name="Текстово поле 9"/>
          <p:cNvSpPr txBox="1"/>
          <p:nvPr/>
        </p:nvSpPr>
        <p:spPr>
          <a:xfrm>
            <a:off x="6516216" y="2708920"/>
            <a:ext cx="160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ИЗВОД:</a:t>
            </a:r>
            <a:endParaRPr lang="bg-BG" sz="28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5796136" y="3140968"/>
            <a:ext cx="375963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Вие се храните здравословно, ако приемате достатъчно храна, БЕЗ да преяждате.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4865"/>
            <a:ext cx="4862846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0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/>
          <p:cNvSpPr txBox="1"/>
          <p:nvPr/>
        </p:nvSpPr>
        <p:spPr>
          <a:xfrm>
            <a:off x="685800" y="228600"/>
            <a:ext cx="78298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§"/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Количеството на приеманата храна зависи </a:t>
            </a:r>
          </a:p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 от нуждите на организма. </a:t>
            </a:r>
          </a:p>
          <a:p>
            <a:pPr marL="457200" lvl="0" indent="-457200">
              <a:buFont typeface="Wingdings" panose="05000000000000000000" pitchFamily="2" charset="2"/>
              <a:buChar char="§"/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За всеки човек те са различни.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2" name="Текстово поле 11"/>
          <p:cNvSpPr txBox="1"/>
          <p:nvPr/>
        </p:nvSpPr>
        <p:spPr>
          <a:xfrm>
            <a:off x="251520" y="5013176"/>
            <a:ext cx="42484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Който преяжда редовно, ще натрупа излишна маса и ще затлъстее.  </a:t>
            </a:r>
          </a:p>
        </p:txBody>
      </p:sp>
      <p:sp>
        <p:nvSpPr>
          <p:cNvPr id="13" name="Текстово поле 12"/>
          <p:cNvSpPr txBox="1"/>
          <p:nvPr/>
        </p:nvSpPr>
        <p:spPr>
          <a:xfrm>
            <a:off x="4956196" y="4797152"/>
            <a:ext cx="41878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Ако храната е недостатъчна, човек отслабва и може да се разболее.  </a:t>
            </a: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3024336" cy="3347973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2080" y="1700808"/>
            <a:ext cx="316835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34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ово поле 5"/>
          <p:cNvSpPr txBox="1"/>
          <p:nvPr/>
        </p:nvSpPr>
        <p:spPr>
          <a:xfrm>
            <a:off x="251520" y="0"/>
            <a:ext cx="86868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i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bg-BG" sz="2800" b="1" i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Храненето на децата трябва да се различава от това на възрастните, защото децата растат бързо и техният организъм се нуждае от повече хранителни вещества, осигуряващи  растежа им.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313" l="1337" r="100000">
                        <a14:foregroundMark x1="31283" y1="59953" x2="49465" y2="3625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5798"/>
          <a:stretch/>
        </p:blipFill>
        <p:spPr bwMode="auto">
          <a:xfrm>
            <a:off x="467544" y="1772816"/>
            <a:ext cx="5345762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http://dietichno.com/wp-content/uploads/2010/07/minerali-yaic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3645024"/>
            <a:ext cx="2960712" cy="2960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Текстово поле 10"/>
          <p:cNvSpPr txBox="1"/>
          <p:nvPr/>
        </p:nvSpPr>
        <p:spPr>
          <a:xfrm>
            <a:off x="-5720" y="2060848"/>
            <a:ext cx="2590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bg-BG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мляко и млечни продукти;</a:t>
            </a:r>
            <a:endParaRPr lang="bg-BG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Текстово поле 11"/>
          <p:cNvSpPr txBox="1"/>
          <p:nvPr/>
        </p:nvSpPr>
        <p:spPr>
          <a:xfrm>
            <a:off x="-31427" y="3100577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bg-BG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месо;</a:t>
            </a:r>
            <a:endParaRPr lang="bg-BG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Текстово поле 12"/>
          <p:cNvSpPr txBox="1"/>
          <p:nvPr/>
        </p:nvSpPr>
        <p:spPr>
          <a:xfrm>
            <a:off x="4556263" y="2132856"/>
            <a:ext cx="1752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bg-BG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яйца;</a:t>
            </a:r>
            <a:endParaRPr lang="bg-BG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Текстово поле 13"/>
          <p:cNvSpPr txBox="1"/>
          <p:nvPr/>
        </p:nvSpPr>
        <p:spPr>
          <a:xfrm>
            <a:off x="6574439" y="2132856"/>
            <a:ext cx="2590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bg-BG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плодове и зеленчуци;</a:t>
            </a:r>
            <a:endParaRPr lang="bg-BG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360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5565" y1="12129" x2="52000" y2="5121"/>
                        <a14:foregroundMark x1="58609" y1="19407" x2="76522" y2="20216"/>
                        <a14:foregroundMark x1="68522" y1="32884" x2="73391" y2="33693"/>
                        <a14:foregroundMark x1="75478" y1="50135" x2="88348" y2="88679"/>
                        <a14:foregroundMark x1="52000" y1="86253" x2="55826" y2="84097"/>
                        <a14:foregroundMark x1="10609" y1="84367" x2="14261" y2="85714"/>
                        <a14:foregroundMark x1="67304" y1="32884" x2="69913" y2="32884"/>
                        <a14:foregroundMark x1="64174" y1="30728" x2="66261" y2="31267"/>
                        <a14:backgroundMark x1="65913" y1="80054" x2="63130" y2="96496"/>
                        <a14:backgroundMark x1="70435" y1="54178" x2="67652" y2="69811"/>
                        <a14:backgroundMark x1="67652" y1="29380" x2="72870" y2="29380"/>
                        <a14:backgroundMark x1="65391" y1="26954" x2="66783" y2="2695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4101440"/>
            <a:ext cx="4236720" cy="2733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Текстово поле 6"/>
          <p:cNvSpPr txBox="1"/>
          <p:nvPr/>
        </p:nvSpPr>
        <p:spPr>
          <a:xfrm>
            <a:off x="1447800" y="228600"/>
            <a:ext cx="5932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Ели е вегетарианка. Тя не яде месо.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0" name="Текстово поле 9"/>
          <p:cNvSpPr txBox="1"/>
          <p:nvPr/>
        </p:nvSpPr>
        <p:spPr>
          <a:xfrm>
            <a:off x="685800" y="762000"/>
            <a:ext cx="830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Здравословно ли е нейното обедно меню?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685800" y="1285220"/>
            <a:ext cx="68594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Менюто на Ели е здравословно, защото: </a:t>
            </a:r>
            <a:endParaRPr lang="bg-BG" sz="28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2" name="Текстово поле 11"/>
          <p:cNvSpPr txBox="1"/>
          <p:nvPr/>
        </p:nvSpPr>
        <p:spPr>
          <a:xfrm>
            <a:off x="304800" y="1828800"/>
            <a:ext cx="5638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Включва разнообразна храна;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3" name="Текстово поле 12"/>
          <p:cNvSpPr txBox="1"/>
          <p:nvPr/>
        </p:nvSpPr>
        <p:spPr>
          <a:xfrm>
            <a:off x="304800" y="2362200"/>
            <a:ext cx="8458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Включва зеленчуци за залата и плод за десерт, </a:t>
            </a:r>
          </a:p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а те съдържат витамини;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4" name="Текстово поле 13"/>
          <p:cNvSpPr txBox="1"/>
          <p:nvPr/>
        </p:nvSpPr>
        <p:spPr>
          <a:xfrm>
            <a:off x="2895600" y="3352800"/>
            <a:ext cx="6019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Ели консумира млечни продукти </a:t>
            </a:r>
          </a:p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/кашкавал/ и хляб;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5" name="Текстово поле 14"/>
          <p:cNvSpPr txBox="1"/>
          <p:nvPr/>
        </p:nvSpPr>
        <p:spPr>
          <a:xfrm>
            <a:off x="5508104" y="4653136"/>
            <a:ext cx="24384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Пие вода, която е полезна за </a:t>
            </a:r>
          </a:p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организма.  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531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:\АНИМАЦИИ, КАРТИНКИ, ГИФЧЕТА\Здравословен начин на живот\image3970.bmp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4929" y1="12721" x2="89744" y2="13074"/>
                        <a14:foregroundMark x1="82906" y1="26855" x2="89174" y2="40283"/>
                        <a14:foregroundMark x1="80912" y1="49823" x2="84046" y2="48763"/>
                        <a14:foregroundMark x1="80912" y1="91873" x2="90598" y2="89399"/>
                        <a14:foregroundMark x1="79202" y1="73145" x2="82336" y2="81625"/>
                        <a14:foregroundMark x1="82336" y1="75265" x2="83761" y2="70318"/>
                        <a14:foregroundMark x1="91453" y1="91873" x2="95157" y2="89046"/>
                        <a14:foregroundMark x1="89174" y1="78799" x2="89174" y2="83392"/>
                        <a14:foregroundMark x1="56410" y1="93640" x2="55556" y2="80919"/>
                        <a14:foregroundMark x1="58689" y1="93993" x2="64957" y2="93993"/>
                        <a14:foregroundMark x1="12536" y1="86572" x2="20228" y2="95053"/>
                        <a14:foregroundMark x1="16809" y1="84452" x2="23077" y2="75265"/>
                        <a14:foregroundMark x1="1994" y1="79505" x2="7977" y2="69611"/>
                        <a14:foregroundMark x1="7977" y1="73145" x2="10826" y2="72438"/>
                        <a14:foregroundMark x1="34473" y1="87986" x2="36182" y2="87986"/>
                        <a14:foregroundMark x1="27635" y1="85159" x2="29345" y2="90106"/>
                        <a14:foregroundMark x1="27066" y1="97527" x2="27635" y2="91166"/>
                        <a14:foregroundMark x1="50427" y1="89399" x2="54416" y2="89399"/>
                        <a14:foregroundMark x1="49858" y1="86572" x2="56695" y2="93640"/>
                        <a14:foregroundMark x1="50997" y1="93640" x2="54986" y2="95053"/>
                        <a14:foregroundMark x1="76923" y1="86219" x2="79202" y2="90813"/>
                        <a14:foregroundMark x1="80057" y1="6360" x2="84046" y2="7067"/>
                        <a14:foregroundMark x1="11111" y1="92226" x2="14815" y2="92226"/>
                        <a14:foregroundMark x1="89174" y1="21201" x2="83761" y2="28622"/>
                        <a14:foregroundMark x1="20798" y1="96466" x2="18519" y2="98587"/>
                        <a14:foregroundMark x1="90028" y1="84452" x2="86040" y2="85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3343275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http://marinovi.info/wp-content/uploads/2011/05/detski-sport-za-rosen-marinov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109" y1="37037" x2="18006" y2="37037"/>
                        <a14:foregroundMark x1="9003" y1="89506" x2="19293" y2="89506"/>
                        <a14:foregroundMark x1="10932" y1="91975" x2="9646" y2="91975"/>
                        <a14:foregroundMark x1="15434" y1="92593" x2="18006" y2="92593"/>
                        <a14:foregroundMark x1="27653" y1="92593" x2="36013" y2="92593"/>
                        <a14:foregroundMark x1="27653" y1="86420" x2="37621" y2="88272"/>
                        <a14:foregroundMark x1="61736" y1="91358" x2="64630" y2="82716"/>
                        <a14:foregroundMark x1="72347" y1="85802" x2="85852" y2="85802"/>
                        <a14:foregroundMark x1="71383" y1="87037" x2="71061" y2="77160"/>
                        <a14:foregroundMark x1="60450" y1="42593" x2="64630" y2="56173"/>
                        <a14:foregroundMark x1="79421" y1="7407" x2="85852" y2="8642"/>
                        <a14:foregroundMark x1="82958" y1="88272" x2="85209" y2="88272"/>
                        <a14:foregroundMark x1="58521" y1="9877" x2="69453" y2="12346"/>
                        <a14:foregroundMark x1="6109" y1="10494" x2="18006" y2="10494"/>
                        <a14:foregroundMark x1="75241" y1="75309" x2="78135" y2="81481"/>
                        <a14:foregroundMark x1="42122" y1="70988" x2="52733" y2="72840"/>
                        <a14:foregroundMark x1="70418" y1="89506" x2="70418" y2="86420"/>
                        <a14:foregroundMark x1="76527" y1="90741" x2="79743" y2="8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4352528" cy="226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ово поле 11"/>
          <p:cNvSpPr txBox="1"/>
          <p:nvPr/>
        </p:nvSpPr>
        <p:spPr>
          <a:xfrm>
            <a:off x="611560" y="4509120"/>
            <a:ext cx="72853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Колкото повече се движите и спортувате, толкова повече </a:t>
            </a:r>
            <a:r>
              <a:rPr lang="bg-BG" sz="2800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енергия</a:t>
            </a: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ви е нужна.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3" name="Текстово поле 12"/>
          <p:cNvSpPr txBox="1"/>
          <p:nvPr/>
        </p:nvSpPr>
        <p:spPr>
          <a:xfrm>
            <a:off x="611560" y="5661248"/>
            <a:ext cx="6566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Ще я получите от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въглехидратите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926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323" y1="71111" x2="15088" y2="89524"/>
                        <a14:foregroundMark x1="2087" y1="94603" x2="91493" y2="93968"/>
                        <a14:foregroundMark x1="28250" y1="81270" x2="84270" y2="85397"/>
                        <a14:foregroundMark x1="33708" y1="75556" x2="55217" y2="76190"/>
                        <a14:foregroundMark x1="21509" y1="88254" x2="30016" y2="80317"/>
                        <a14:foregroundMark x1="77368" y1="37460" x2="80578" y2="80635"/>
                        <a14:foregroundMark x1="72713" y1="6667" x2="67737" y2="31111"/>
                        <a14:foregroundMark x1="70305" y1="4127" x2="71910" y2="5079"/>
                        <a14:foregroundMark x1="72392" y1="3175" x2="73194" y2="3175"/>
                        <a14:foregroundMark x1="75281" y1="3492" x2="72873" y2="5714"/>
                        <a14:foregroundMark x1="50080" y1="10159" x2="52648" y2="11111"/>
                        <a14:foregroundMark x1="52167" y1="6032" x2="51685" y2="9524"/>
                        <a14:foregroundMark x1="52970" y1="12698" x2="56982" y2="23810"/>
                        <a14:foregroundMark x1="12039" y1="47619" x2="17496" y2="52698"/>
                        <a14:foregroundMark x1="11557" y1="49841" x2="12520" y2="49841"/>
                        <a14:foregroundMark x1="13162" y1="53333" x2="14446" y2="49206"/>
                        <a14:foregroundMark x1="72231" y1="77143" x2="93740" y2="92063"/>
                        <a14:foregroundMark x1="92937" y1="93016" x2="96790" y2="99683"/>
                        <a14:foregroundMark x1="47512" y1="47619" x2="50562" y2="48254"/>
                        <a14:foregroundMark x1="55538" y1="48889" x2="52167" y2="48254"/>
                        <a14:foregroundMark x1="54896" y1="45714" x2="52648" y2="49841"/>
                        <a14:backgroundMark x1="31621" y1="55238" x2="32584" y2="52698"/>
                        <a14:backgroundMark x1="32424" y1="35556" x2="31621" y2="34921"/>
                        <a14:backgroundMark x1="47994" y1="53333" x2="49117" y2="53333"/>
                        <a14:backgroundMark x1="75120" y1="1905" x2="75441" y2="0"/>
                        <a14:backgroundMark x1="69823" y1="1270" x2="70626" y2="0"/>
                        <a14:backgroundMark x1="16372" y1="48254" x2="17657" y2="48571"/>
                        <a14:backgroundMark x1="19101" y1="49524" x2="18299" y2="49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0835"/>
            <a:ext cx="5571729" cy="2817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ово поле 6"/>
          <p:cNvSpPr txBox="1"/>
          <p:nvPr/>
        </p:nvSpPr>
        <p:spPr>
          <a:xfrm>
            <a:off x="395536" y="404664"/>
            <a:ext cx="84127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Вие растете бързо, а за растежа трябва градивен материал. Организмът го получава от богатите на 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____________</a:t>
            </a:r>
            <a:r>
              <a:rPr lang="bg-BG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храни.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endParaRPr lang="bg-BG" sz="28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" name="Правоъгълник 7"/>
          <p:cNvSpPr/>
          <p:nvPr/>
        </p:nvSpPr>
        <p:spPr>
          <a:xfrm>
            <a:off x="970352" y="1190362"/>
            <a:ext cx="19679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белтъчини</a:t>
            </a:r>
            <a:endParaRPr lang="bg-BG" dirty="0">
              <a:solidFill>
                <a:srgbClr val="FF0000"/>
              </a:solidFill>
            </a:endParaRPr>
          </a:p>
        </p:txBody>
      </p:sp>
      <p:sp>
        <p:nvSpPr>
          <p:cNvPr id="9" name="Текстово поле 8"/>
          <p:cNvSpPr txBox="1"/>
          <p:nvPr/>
        </p:nvSpPr>
        <p:spPr>
          <a:xfrm>
            <a:off x="395536" y="1916832"/>
            <a:ext cx="723069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Организмът се нуждае и от допълнителни източници на енергия, които трябва да са задължителна част от храната. Такива са 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___________</a:t>
            </a:r>
            <a:r>
              <a:rPr lang="bg-BG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endParaRPr lang="bg-BG" sz="28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0" name="Правоъгълник 9"/>
          <p:cNvSpPr/>
          <p:nvPr/>
        </p:nvSpPr>
        <p:spPr>
          <a:xfrm>
            <a:off x="386605" y="3167390"/>
            <a:ext cx="20152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мазнините</a:t>
            </a:r>
            <a:endParaRPr lang="bg-B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8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" b="91000" l="5600" r="9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-178"/>
            <a:ext cx="3749402" cy="3749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Users\user\Desktop\ЧП\здравословно хранене\zdravoslovno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6" b="90826" l="0" r="968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9211" y="-243408"/>
            <a:ext cx="4304789" cy="3976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ово поле 11"/>
          <p:cNvSpPr txBox="1"/>
          <p:nvPr/>
        </p:nvSpPr>
        <p:spPr>
          <a:xfrm>
            <a:off x="773970" y="4149080"/>
            <a:ext cx="833614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Плодовете и зеленчуците </a:t>
            </a:r>
          </a:p>
          <a:p>
            <a:pPr lvl="0">
              <a:defRPr/>
            </a:pPr>
            <a:r>
              <a:rPr lang="bg-BG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са много важни за вашето здраве. Освен хранителни вещества, те съдържат ценни </a:t>
            </a:r>
            <a:r>
              <a:rPr lang="en-US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___________</a:t>
            </a:r>
            <a:r>
              <a:rPr lang="bg-BG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и </a:t>
            </a:r>
            <a:r>
              <a:rPr lang="en-US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__________</a:t>
            </a:r>
            <a:r>
              <a:rPr lang="bg-BG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</a:t>
            </a:r>
            <a:r>
              <a:rPr lang="en-US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endParaRPr lang="bg-BG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3" name="Правоъгълник 12"/>
          <p:cNvSpPr/>
          <p:nvPr/>
        </p:nvSpPr>
        <p:spPr>
          <a:xfrm>
            <a:off x="899592" y="5373216"/>
            <a:ext cx="18582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витамини</a:t>
            </a:r>
            <a:endParaRPr lang="bg-BG" dirty="0">
              <a:solidFill>
                <a:srgbClr val="FF0000"/>
              </a:solidFill>
            </a:endParaRPr>
          </a:p>
        </p:txBody>
      </p:sp>
      <p:sp>
        <p:nvSpPr>
          <p:cNvPr id="14" name="Правоъгълник 13"/>
          <p:cNvSpPr/>
          <p:nvPr/>
        </p:nvSpPr>
        <p:spPr>
          <a:xfrm>
            <a:off x="3203848" y="5373216"/>
            <a:ext cx="1757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минерали</a:t>
            </a:r>
            <a:endParaRPr lang="bg-B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2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о поле 14"/>
          <p:cNvSpPr txBox="1"/>
          <p:nvPr/>
        </p:nvSpPr>
        <p:spPr>
          <a:xfrm>
            <a:off x="467544" y="22455"/>
            <a:ext cx="820891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bg-BG" sz="6600" b="1" dirty="0">
                <a:solidFill>
                  <a:srgbClr val="002060"/>
                </a:solidFill>
                <a:latin typeface="Gabriola" panose="04040605051002020D02" pitchFamily="82" charset="0"/>
                <a:cs typeface="Arial" panose="020B0604020202020204" pitchFamily="34" charset="0"/>
              </a:rPr>
              <a:t>Защо е полезно да приемаме разнообразна храна? </a:t>
            </a:r>
            <a:endParaRPr lang="bg-BG" sz="6600" dirty="0">
              <a:solidFill>
                <a:srgbClr val="002060"/>
              </a:solidFill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06" y="2071684"/>
            <a:ext cx="7997650" cy="478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2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ово поле 5"/>
          <p:cNvSpPr txBox="1"/>
          <p:nvPr/>
        </p:nvSpPr>
        <p:spPr>
          <a:xfrm>
            <a:off x="2411760" y="116632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Спазвайте </a:t>
            </a:r>
          </a:p>
          <a:p>
            <a:pPr algn="ctr"/>
            <a:r>
              <a:rPr lang="bg-BG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определен режим на хранене.</a:t>
            </a:r>
            <a:endParaRPr lang="bg-BG" sz="2800" b="1" i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0244" name="Picture 4" descr="http://www.fitness.bg/upload/news/69c648975bb8c9025683853b0243bd4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9" b="100000" l="1931" r="97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177" b="3080"/>
          <a:stretch/>
        </p:blipFill>
        <p:spPr bwMode="auto">
          <a:xfrm>
            <a:off x="5436096" y="3789040"/>
            <a:ext cx="2578096" cy="2673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ово поле 10"/>
          <p:cNvSpPr txBox="1"/>
          <p:nvPr/>
        </p:nvSpPr>
        <p:spPr>
          <a:xfrm>
            <a:off x="3563888" y="1412776"/>
            <a:ext cx="4114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Хранете се всеки ден в едно и също време.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2" name="Текстово поле 11"/>
          <p:cNvSpPr txBox="1"/>
          <p:nvPr/>
        </p:nvSpPr>
        <p:spPr>
          <a:xfrm>
            <a:off x="1331640" y="4221088"/>
            <a:ext cx="4114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Децата е добре </a:t>
            </a:r>
          </a:p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да се хранят</a:t>
            </a:r>
          </a:p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4 – 5 пъти дневно.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68" l="0" r="100000">
                        <a14:foregroundMark x1="92763" y1="95169" x2="73684" y2="95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31050"/>
            <a:ext cx="2333105" cy="3181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619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/>
          <p:cNvSpPr txBox="1"/>
          <p:nvPr/>
        </p:nvSpPr>
        <p:spPr>
          <a:xfrm>
            <a:off x="152399" y="228600"/>
            <a:ext cx="8799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С помощта на хранителни пирамиди можете да си съставите примерно седмично меню.</a:t>
            </a:r>
          </a:p>
        </p:txBody>
      </p:sp>
      <p:sp>
        <p:nvSpPr>
          <p:cNvPr id="7" name="Текстово поле 6"/>
          <p:cNvSpPr txBox="1"/>
          <p:nvPr/>
        </p:nvSpPr>
        <p:spPr>
          <a:xfrm>
            <a:off x="5285147" y="1340768"/>
            <a:ext cx="3036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НЕ ЗАБРАВЯЙТЕ!!!</a:t>
            </a: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4907788" y="2132856"/>
            <a:ext cx="423621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638" lvl="0" indent="-274638">
              <a:buFont typeface="Wingdings" panose="05000000000000000000" pitchFamily="2" charset="2"/>
              <a:buChar char="§"/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Колкото по-близо до основата на пирами- дата се намира дадена храна, толкова </a:t>
            </a:r>
          </a:p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по-често я включвайте </a:t>
            </a:r>
          </a:p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в менюто си.</a:t>
            </a:r>
          </a:p>
          <a:p>
            <a:pPr marL="274638" lvl="0" indent="-274638">
              <a:buFont typeface="Wingdings" panose="05000000000000000000" pitchFamily="2" charset="2"/>
              <a:buChar char="§"/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Храните на върха на пирамидата трябва да се ядат по-рядко.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313" l="1337" r="100000">
                        <a14:foregroundMark x1="31283" y1="59953" x2="49465" y2="3625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5798"/>
          <a:stretch/>
        </p:blipFill>
        <p:spPr bwMode="auto">
          <a:xfrm>
            <a:off x="-15273" y="1628800"/>
            <a:ext cx="5463520" cy="534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005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" t="21136" r="4025" b="37808"/>
          <a:stretch/>
        </p:blipFill>
        <p:spPr bwMode="auto">
          <a:xfrm>
            <a:off x="1619672" y="0"/>
            <a:ext cx="6218149" cy="96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ово поле 6"/>
          <p:cNvSpPr txBox="1"/>
          <p:nvPr/>
        </p:nvSpPr>
        <p:spPr>
          <a:xfrm>
            <a:off x="539552" y="1372851"/>
            <a:ext cx="8360156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700" b="1" i="1" u="sng" dirty="0">
                <a:solidFill>
                  <a:srgbClr val="002060"/>
                </a:solidFill>
              </a:rPr>
              <a:t>Дайте примери за храни, богати на:</a:t>
            </a:r>
            <a:br>
              <a:rPr lang="bg-BG" sz="2700" b="1" i="1" u="sng" dirty="0">
                <a:solidFill>
                  <a:srgbClr val="002060"/>
                </a:solidFill>
              </a:rPr>
            </a:br>
            <a:endParaRPr lang="bg-BG" sz="2700" b="1" i="1" u="sng" dirty="0">
              <a:solidFill>
                <a:srgbClr val="002060"/>
              </a:solidFill>
            </a:endParaRPr>
          </a:p>
          <a:p>
            <a:pPr marL="514350" indent="-514350">
              <a:buAutoNum type="arabicPeriod"/>
            </a:pPr>
            <a:r>
              <a:rPr lang="bg-BG" sz="2700" b="1" i="1" dirty="0">
                <a:solidFill>
                  <a:srgbClr val="002060"/>
                </a:solidFill>
              </a:rPr>
              <a:t>въглехидрати  - </a:t>
            </a:r>
            <a:r>
              <a:rPr lang="en-US" sz="2700" b="1" i="1" dirty="0">
                <a:solidFill>
                  <a:srgbClr val="002060"/>
                </a:solidFill>
              </a:rPr>
              <a:t>____________________________</a:t>
            </a:r>
            <a:endParaRPr lang="bg-BG" sz="2700" b="1" i="1" dirty="0">
              <a:solidFill>
                <a:srgbClr val="002060"/>
              </a:solidFill>
            </a:endParaRPr>
          </a:p>
          <a:p>
            <a:r>
              <a:rPr lang="en-US" sz="2700" b="1" i="1" dirty="0">
                <a:solidFill>
                  <a:srgbClr val="002060"/>
                </a:solidFill>
              </a:rPr>
              <a:t>______________________________________________</a:t>
            </a:r>
            <a:endParaRPr lang="bg-BG" sz="2700" b="1" i="1" dirty="0">
              <a:solidFill>
                <a:srgbClr val="002060"/>
              </a:solidFill>
            </a:endParaRPr>
          </a:p>
          <a:p>
            <a:r>
              <a:rPr lang="bg-BG" sz="2700" b="1" i="1" dirty="0">
                <a:solidFill>
                  <a:srgbClr val="002060"/>
                </a:solidFill>
              </a:rPr>
              <a:t>2.   </a:t>
            </a:r>
            <a:r>
              <a:rPr lang="ru-RU" sz="2700" b="1" i="1" dirty="0">
                <a:solidFill>
                  <a:srgbClr val="002060"/>
                </a:solidFill>
              </a:rPr>
              <a:t>белтъчини - ________________________________</a:t>
            </a:r>
          </a:p>
          <a:p>
            <a:pPr marL="514350" indent="-514350">
              <a:buAutoNum type="arabicPeriod" startAt="3"/>
            </a:pPr>
            <a:r>
              <a:rPr lang="bg-BG" sz="2700" b="1" i="1" dirty="0">
                <a:solidFill>
                  <a:srgbClr val="002060"/>
                </a:solidFill>
              </a:rPr>
              <a:t>мазнини -  _________________________________</a:t>
            </a:r>
          </a:p>
          <a:p>
            <a:r>
              <a:rPr lang="bg-BG" sz="2700" b="1" i="1" dirty="0">
                <a:solidFill>
                  <a:srgbClr val="002060"/>
                </a:solidFill>
              </a:rPr>
              <a:t>______________________________________________</a:t>
            </a:r>
            <a:r>
              <a:rPr lang="en-US" sz="2700" b="1" i="1" dirty="0">
                <a:solidFill>
                  <a:srgbClr val="002060"/>
                </a:solidFill>
              </a:rPr>
              <a:t>_</a:t>
            </a:r>
            <a:r>
              <a:rPr lang="bg-BG" sz="2700" b="1" i="1" dirty="0">
                <a:solidFill>
                  <a:srgbClr val="002060"/>
                </a:solidFill>
              </a:rPr>
              <a:t>4.   витамини -  ________________________________</a:t>
            </a:r>
          </a:p>
          <a:p>
            <a:r>
              <a:rPr lang="en-US" sz="2700" b="1" i="1" dirty="0">
                <a:solidFill>
                  <a:srgbClr val="002060"/>
                </a:solidFill>
              </a:rPr>
              <a:t>_______________________________________________</a:t>
            </a:r>
          </a:p>
          <a:p>
            <a:r>
              <a:rPr lang="bg-BG" sz="2700" b="1" i="1" dirty="0">
                <a:solidFill>
                  <a:srgbClr val="002060"/>
                </a:solidFill>
              </a:rPr>
              <a:t>5.   минерали -  _________________________________</a:t>
            </a:r>
          </a:p>
          <a:p>
            <a:r>
              <a:rPr lang="bg-BG" sz="2700" b="1" i="1" dirty="0">
                <a:solidFill>
                  <a:srgbClr val="002060"/>
                </a:solidFill>
              </a:rPr>
              <a:t>_______________________________________________</a:t>
            </a:r>
          </a:p>
          <a:p>
            <a:endParaRPr lang="bg-BG" sz="2700" b="1" i="1" dirty="0">
              <a:solidFill>
                <a:srgbClr val="002060"/>
              </a:solidFill>
            </a:endParaRPr>
          </a:p>
          <a:p>
            <a:endParaRPr lang="bg-BG" sz="2700" b="1" i="1" dirty="0">
              <a:solidFill>
                <a:srgbClr val="002060"/>
              </a:solidFill>
            </a:endParaRPr>
          </a:p>
        </p:txBody>
      </p:sp>
      <p:sp>
        <p:nvSpPr>
          <p:cNvPr id="8" name="Правоъгълник 7"/>
          <p:cNvSpPr/>
          <p:nvPr/>
        </p:nvSpPr>
        <p:spPr>
          <a:xfrm>
            <a:off x="3563888" y="2132856"/>
            <a:ext cx="47525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хляб, картофи, макарони,</a:t>
            </a:r>
          </a:p>
        </p:txBody>
      </p:sp>
      <p:sp>
        <p:nvSpPr>
          <p:cNvPr id="9" name="Правоъгълник 8"/>
          <p:cNvSpPr/>
          <p:nvPr/>
        </p:nvSpPr>
        <p:spPr>
          <a:xfrm>
            <a:off x="539552" y="2492896"/>
            <a:ext cx="42065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ориз, захар, сладкиши…</a:t>
            </a:r>
          </a:p>
        </p:txBody>
      </p:sp>
      <p:sp>
        <p:nvSpPr>
          <p:cNvPr id="10" name="Правоъгълник 9"/>
          <p:cNvSpPr/>
          <p:nvPr/>
        </p:nvSpPr>
        <p:spPr>
          <a:xfrm>
            <a:off x="3059832" y="2996952"/>
            <a:ext cx="43924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месо, риба, яйца, ядки … </a:t>
            </a:r>
          </a:p>
        </p:txBody>
      </p:sp>
      <p:sp>
        <p:nvSpPr>
          <p:cNvPr id="11" name="Правоъгълник 10"/>
          <p:cNvSpPr/>
          <p:nvPr/>
        </p:nvSpPr>
        <p:spPr>
          <a:xfrm>
            <a:off x="2699792" y="3356992"/>
            <a:ext cx="51085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краве масло, сметана, олио, </a:t>
            </a:r>
          </a:p>
        </p:txBody>
      </p:sp>
      <p:sp>
        <p:nvSpPr>
          <p:cNvPr id="12" name="Правоъгълник 11"/>
          <p:cNvSpPr/>
          <p:nvPr/>
        </p:nvSpPr>
        <p:spPr>
          <a:xfrm>
            <a:off x="539552" y="3789040"/>
            <a:ext cx="29633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месо …</a:t>
            </a:r>
          </a:p>
        </p:txBody>
      </p:sp>
      <p:sp>
        <p:nvSpPr>
          <p:cNvPr id="13" name="Правоъгълник 12"/>
          <p:cNvSpPr/>
          <p:nvPr/>
        </p:nvSpPr>
        <p:spPr>
          <a:xfrm>
            <a:off x="2987824" y="4149080"/>
            <a:ext cx="51125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плодове, зеленчуци, мляко, </a:t>
            </a:r>
          </a:p>
        </p:txBody>
      </p:sp>
      <p:sp>
        <p:nvSpPr>
          <p:cNvPr id="14" name="Правоъгълник 13"/>
          <p:cNvSpPr/>
          <p:nvPr/>
        </p:nvSpPr>
        <p:spPr>
          <a:xfrm>
            <a:off x="541222" y="4541306"/>
            <a:ext cx="31793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яйчен жълтък …</a:t>
            </a:r>
          </a:p>
        </p:txBody>
      </p:sp>
      <p:sp>
        <p:nvSpPr>
          <p:cNvPr id="15" name="Правоъгълник 14"/>
          <p:cNvSpPr/>
          <p:nvPr/>
        </p:nvSpPr>
        <p:spPr>
          <a:xfrm>
            <a:off x="2915816" y="5013176"/>
            <a:ext cx="51125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калций /мляко, сирене …/</a:t>
            </a:r>
          </a:p>
        </p:txBody>
      </p:sp>
      <p:sp>
        <p:nvSpPr>
          <p:cNvPr id="16" name="Правоъгълник 15"/>
          <p:cNvSpPr/>
          <p:nvPr/>
        </p:nvSpPr>
        <p:spPr>
          <a:xfrm>
            <a:off x="467544" y="5373216"/>
            <a:ext cx="51125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желязо /яйца, хляб …/</a:t>
            </a:r>
          </a:p>
        </p:txBody>
      </p:sp>
    </p:spTree>
    <p:extLst>
      <p:ext uri="{BB962C8B-B14F-4D97-AF65-F5344CB8AC3E}">
        <p14:creationId xmlns:p14="http://schemas.microsoft.com/office/powerpoint/2010/main" val="139022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везда с 5 лъча 4"/>
          <p:cNvSpPr/>
          <p:nvPr/>
        </p:nvSpPr>
        <p:spPr>
          <a:xfrm>
            <a:off x="232049" y="332656"/>
            <a:ext cx="360040" cy="36004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6" name="Текстово поле 5"/>
          <p:cNvSpPr txBox="1"/>
          <p:nvPr/>
        </p:nvSpPr>
        <p:spPr>
          <a:xfrm>
            <a:off x="618581" y="258760"/>
            <a:ext cx="63296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i="1" u="sng" dirty="0">
                <a:solidFill>
                  <a:srgbClr val="002060"/>
                </a:solidFill>
              </a:rPr>
              <a:t>Вие се храните здравословно, ако:</a:t>
            </a:r>
          </a:p>
        </p:txBody>
      </p:sp>
      <p:sp>
        <p:nvSpPr>
          <p:cNvPr id="8" name="Правоъгълник 7"/>
          <p:cNvSpPr/>
          <p:nvPr/>
        </p:nvSpPr>
        <p:spPr>
          <a:xfrm>
            <a:off x="1132499" y="790172"/>
            <a:ext cx="60317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всеки ден ядете една и съща храна;</a:t>
            </a:r>
          </a:p>
        </p:txBody>
      </p:sp>
      <p:sp>
        <p:nvSpPr>
          <p:cNvPr id="10" name="Правоъгълник 9"/>
          <p:cNvSpPr/>
          <p:nvPr/>
        </p:nvSpPr>
        <p:spPr>
          <a:xfrm>
            <a:off x="1115616" y="1556792"/>
            <a:ext cx="55997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ядете колкото можете повече;</a:t>
            </a:r>
          </a:p>
        </p:txBody>
      </p:sp>
      <p:sp>
        <p:nvSpPr>
          <p:cNvPr id="12" name="Правоъгълник 11"/>
          <p:cNvSpPr/>
          <p:nvPr/>
        </p:nvSpPr>
        <p:spPr>
          <a:xfrm>
            <a:off x="1115616" y="2348880"/>
            <a:ext cx="62413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приемате разнообразна храна без да</a:t>
            </a:r>
          </a:p>
          <a:p>
            <a:pPr lvl="0"/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преяждате.</a:t>
            </a:r>
          </a:p>
        </p:txBody>
      </p:sp>
      <p:sp>
        <p:nvSpPr>
          <p:cNvPr id="14" name="Звезда с 5 лъча 13"/>
          <p:cNvSpPr/>
          <p:nvPr/>
        </p:nvSpPr>
        <p:spPr>
          <a:xfrm>
            <a:off x="323528" y="4221088"/>
            <a:ext cx="360040" cy="36004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5" name="Текстово поле 14"/>
          <p:cNvSpPr txBox="1"/>
          <p:nvPr/>
        </p:nvSpPr>
        <p:spPr>
          <a:xfrm>
            <a:off x="611560" y="4149080"/>
            <a:ext cx="52688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i="1" u="sng" dirty="0">
                <a:solidFill>
                  <a:srgbClr val="002060"/>
                </a:solidFill>
              </a:rPr>
              <a:t>Основен източник на енергия са:</a:t>
            </a:r>
          </a:p>
        </p:txBody>
      </p:sp>
      <p:sp>
        <p:nvSpPr>
          <p:cNvPr id="17" name="Правоъгълник 16"/>
          <p:cNvSpPr/>
          <p:nvPr/>
        </p:nvSpPr>
        <p:spPr>
          <a:xfrm>
            <a:off x="1115616" y="4797152"/>
            <a:ext cx="28896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витамините;</a:t>
            </a:r>
          </a:p>
        </p:txBody>
      </p:sp>
      <p:sp>
        <p:nvSpPr>
          <p:cNvPr id="19" name="Правоъгълник 18"/>
          <p:cNvSpPr/>
          <p:nvPr/>
        </p:nvSpPr>
        <p:spPr>
          <a:xfrm>
            <a:off x="1115616" y="5373216"/>
            <a:ext cx="3518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въглехидратите;</a:t>
            </a:r>
          </a:p>
        </p:txBody>
      </p:sp>
      <p:sp>
        <p:nvSpPr>
          <p:cNvPr id="22" name="Правоъгълник 21"/>
          <p:cNvSpPr/>
          <p:nvPr/>
        </p:nvSpPr>
        <p:spPr>
          <a:xfrm>
            <a:off x="1115616" y="6021288"/>
            <a:ext cx="2798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мазнините.</a:t>
            </a:r>
          </a:p>
        </p:txBody>
      </p:sp>
      <p:pic>
        <p:nvPicPr>
          <p:cNvPr id="24" name="Картина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852936"/>
            <a:ext cx="768127" cy="877859"/>
          </a:xfrm>
          <a:prstGeom prst="rect">
            <a:avLst/>
          </a:prstGeom>
        </p:spPr>
      </p:pic>
      <p:pic>
        <p:nvPicPr>
          <p:cNvPr id="25" name="Картина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013176"/>
            <a:ext cx="768127" cy="87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8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ово поле 5"/>
          <p:cNvSpPr txBox="1"/>
          <p:nvPr/>
        </p:nvSpPr>
        <p:spPr>
          <a:xfrm>
            <a:off x="618581" y="258760"/>
            <a:ext cx="8041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i="1" u="sng" dirty="0">
                <a:solidFill>
                  <a:srgbClr val="002060"/>
                </a:solidFill>
              </a:rPr>
              <a:t>Градивен материал, нужен за растежа и ремонта на тялото са:</a:t>
            </a:r>
          </a:p>
        </p:txBody>
      </p:sp>
      <p:sp>
        <p:nvSpPr>
          <p:cNvPr id="8" name="Правоъгълник 7"/>
          <p:cNvSpPr/>
          <p:nvPr/>
        </p:nvSpPr>
        <p:spPr>
          <a:xfrm>
            <a:off x="1132499" y="1051782"/>
            <a:ext cx="3151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минералите;</a:t>
            </a:r>
          </a:p>
        </p:txBody>
      </p:sp>
      <p:sp>
        <p:nvSpPr>
          <p:cNvPr id="10" name="Правоъгълник 9"/>
          <p:cNvSpPr/>
          <p:nvPr/>
        </p:nvSpPr>
        <p:spPr>
          <a:xfrm>
            <a:off x="1132500" y="1718918"/>
            <a:ext cx="3439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въглехидратите;</a:t>
            </a:r>
          </a:p>
        </p:txBody>
      </p:sp>
      <p:sp>
        <p:nvSpPr>
          <p:cNvPr id="12" name="Правоъгълник 11"/>
          <p:cNvSpPr/>
          <p:nvPr/>
        </p:nvSpPr>
        <p:spPr>
          <a:xfrm>
            <a:off x="1153538" y="2419353"/>
            <a:ext cx="29864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белтъчините.</a:t>
            </a:r>
          </a:p>
        </p:txBody>
      </p:sp>
      <p:sp>
        <p:nvSpPr>
          <p:cNvPr id="23" name="Текстово поле 22"/>
          <p:cNvSpPr txBox="1"/>
          <p:nvPr/>
        </p:nvSpPr>
        <p:spPr>
          <a:xfrm>
            <a:off x="671351" y="3340419"/>
            <a:ext cx="82808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i="1" u="sng" dirty="0">
                <a:solidFill>
                  <a:srgbClr val="002060"/>
                </a:solidFill>
              </a:rPr>
              <a:t>Желязото е полезно за кръвта. То е:</a:t>
            </a:r>
          </a:p>
        </p:txBody>
      </p:sp>
      <p:sp>
        <p:nvSpPr>
          <p:cNvPr id="24" name="Звезда с 5 лъча 4"/>
          <p:cNvSpPr/>
          <p:nvPr/>
        </p:nvSpPr>
        <p:spPr>
          <a:xfrm>
            <a:off x="232049" y="332656"/>
            <a:ext cx="360040" cy="36004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5" name="Звезда с 5 лъча 4"/>
          <p:cNvSpPr/>
          <p:nvPr/>
        </p:nvSpPr>
        <p:spPr>
          <a:xfrm>
            <a:off x="323528" y="3429000"/>
            <a:ext cx="360040" cy="36004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7" name="Правоъгълник 26"/>
          <p:cNvSpPr/>
          <p:nvPr/>
        </p:nvSpPr>
        <p:spPr>
          <a:xfrm>
            <a:off x="1106250" y="4003156"/>
            <a:ext cx="23856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витамин;</a:t>
            </a:r>
          </a:p>
        </p:txBody>
      </p:sp>
      <p:sp>
        <p:nvSpPr>
          <p:cNvPr id="28" name="Правоъгълник 27"/>
          <p:cNvSpPr/>
          <p:nvPr/>
        </p:nvSpPr>
        <p:spPr>
          <a:xfrm>
            <a:off x="1125682" y="4716170"/>
            <a:ext cx="24382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минерал;</a:t>
            </a:r>
          </a:p>
        </p:txBody>
      </p:sp>
      <p:sp>
        <p:nvSpPr>
          <p:cNvPr id="29" name="Правоъгълник 28"/>
          <p:cNvSpPr/>
          <p:nvPr/>
        </p:nvSpPr>
        <p:spPr>
          <a:xfrm>
            <a:off x="1125684" y="5443316"/>
            <a:ext cx="2726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въглехидрат.</a:t>
            </a:r>
          </a:p>
        </p:txBody>
      </p:sp>
      <p:pic>
        <p:nvPicPr>
          <p:cNvPr id="36" name="Картина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060848"/>
            <a:ext cx="768127" cy="877859"/>
          </a:xfrm>
          <a:prstGeom prst="rect">
            <a:avLst/>
          </a:prstGeom>
        </p:spPr>
      </p:pic>
      <p:pic>
        <p:nvPicPr>
          <p:cNvPr id="37" name="Картина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365104"/>
            <a:ext cx="768127" cy="87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5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везда с 5 лъча 4"/>
          <p:cNvSpPr/>
          <p:nvPr/>
        </p:nvSpPr>
        <p:spPr>
          <a:xfrm>
            <a:off x="232049" y="332656"/>
            <a:ext cx="360040" cy="36004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6" name="Текстово поле 5"/>
          <p:cNvSpPr txBox="1"/>
          <p:nvPr/>
        </p:nvSpPr>
        <p:spPr>
          <a:xfrm>
            <a:off x="618581" y="258760"/>
            <a:ext cx="7265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i="1" u="sng" dirty="0">
                <a:solidFill>
                  <a:srgbClr val="002060"/>
                </a:solidFill>
              </a:rPr>
              <a:t>Подпомагат жизнените процеси и укрепват здравето. Това са:</a:t>
            </a:r>
          </a:p>
        </p:txBody>
      </p:sp>
      <p:sp>
        <p:nvSpPr>
          <p:cNvPr id="8" name="Правоъгълник 7"/>
          <p:cNvSpPr/>
          <p:nvPr/>
        </p:nvSpPr>
        <p:spPr>
          <a:xfrm>
            <a:off x="1132499" y="1227394"/>
            <a:ext cx="30794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витамините;</a:t>
            </a:r>
          </a:p>
        </p:txBody>
      </p:sp>
      <p:sp>
        <p:nvSpPr>
          <p:cNvPr id="10" name="Правоъгълник 9"/>
          <p:cNvSpPr/>
          <p:nvPr/>
        </p:nvSpPr>
        <p:spPr>
          <a:xfrm>
            <a:off x="1153539" y="1888416"/>
            <a:ext cx="28423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минералите;</a:t>
            </a:r>
          </a:p>
        </p:txBody>
      </p:sp>
      <p:sp>
        <p:nvSpPr>
          <p:cNvPr id="12" name="Правоъгълник 11"/>
          <p:cNvSpPr/>
          <p:nvPr/>
        </p:nvSpPr>
        <p:spPr>
          <a:xfrm>
            <a:off x="1153539" y="2597529"/>
            <a:ext cx="3130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мазнините.</a:t>
            </a:r>
          </a:p>
        </p:txBody>
      </p:sp>
      <p:sp>
        <p:nvSpPr>
          <p:cNvPr id="14" name="Звезда с 5 лъча 13"/>
          <p:cNvSpPr/>
          <p:nvPr/>
        </p:nvSpPr>
        <p:spPr>
          <a:xfrm>
            <a:off x="232049" y="3414315"/>
            <a:ext cx="360040" cy="36004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5" name="Текстово поле 14"/>
          <p:cNvSpPr txBox="1"/>
          <p:nvPr/>
        </p:nvSpPr>
        <p:spPr>
          <a:xfrm>
            <a:off x="671351" y="3340419"/>
            <a:ext cx="46207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i="1" u="sng" dirty="0">
                <a:solidFill>
                  <a:srgbClr val="002060"/>
                </a:solidFill>
              </a:rPr>
              <a:t>Най-много витамини има в:</a:t>
            </a:r>
          </a:p>
        </p:txBody>
      </p:sp>
      <p:sp>
        <p:nvSpPr>
          <p:cNvPr id="17" name="Правоъгълник 16"/>
          <p:cNvSpPr/>
          <p:nvPr/>
        </p:nvSpPr>
        <p:spPr>
          <a:xfrm>
            <a:off x="1106250" y="4003156"/>
            <a:ext cx="48339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хляба и макароните;</a:t>
            </a:r>
          </a:p>
        </p:txBody>
      </p:sp>
      <p:sp>
        <p:nvSpPr>
          <p:cNvPr id="19" name="Правоъгълник 18"/>
          <p:cNvSpPr/>
          <p:nvPr/>
        </p:nvSpPr>
        <p:spPr>
          <a:xfrm>
            <a:off x="1125682" y="4716170"/>
            <a:ext cx="53905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плодовете и зеленчуците;</a:t>
            </a:r>
          </a:p>
        </p:txBody>
      </p:sp>
      <p:sp>
        <p:nvSpPr>
          <p:cNvPr id="22" name="Правоъгълник 21"/>
          <p:cNvSpPr/>
          <p:nvPr/>
        </p:nvSpPr>
        <p:spPr>
          <a:xfrm>
            <a:off x="1125684" y="5443316"/>
            <a:ext cx="4166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месото и млякото.</a:t>
            </a:r>
          </a:p>
        </p:txBody>
      </p:sp>
      <p:pic>
        <p:nvPicPr>
          <p:cNvPr id="23" name="Картина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908720"/>
            <a:ext cx="768127" cy="877859"/>
          </a:xfrm>
          <a:prstGeom prst="rect">
            <a:avLst/>
          </a:prstGeom>
        </p:spPr>
      </p:pic>
      <p:pic>
        <p:nvPicPr>
          <p:cNvPr id="24" name="Картина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437112"/>
            <a:ext cx="768127" cy="87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6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/>
          <p:cNvSpPr txBox="1"/>
          <p:nvPr/>
        </p:nvSpPr>
        <p:spPr>
          <a:xfrm>
            <a:off x="304800" y="381000"/>
            <a:ext cx="84582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Аз помагам на организма ти да използва храната като гориво. </a:t>
            </a:r>
            <a:r>
              <a:rPr lang="bg-BG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Витамин</a:t>
            </a: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____</a:t>
            </a:r>
          </a:p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Аз помагам да имаш здрави кости и зъби. </a:t>
            </a:r>
            <a:r>
              <a:rPr lang="bg-BG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Витамин</a:t>
            </a: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____</a:t>
            </a:r>
          </a:p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Аз помагам да оздравеят порязаното пръстче и одрасканото коляно. Предпазвам те от заразни болести. </a:t>
            </a:r>
            <a:r>
              <a:rPr lang="bg-BG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Витамин</a:t>
            </a: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____</a:t>
            </a:r>
          </a:p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Аз помагам да растеш, да виждаш добре и да имаш гладка кожа. </a:t>
            </a:r>
            <a:r>
              <a:rPr lang="bg-BG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Витамин</a:t>
            </a: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____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ово поле 8"/>
          <p:cNvSpPr txBox="1"/>
          <p:nvPr/>
        </p:nvSpPr>
        <p:spPr>
          <a:xfrm>
            <a:off x="6400800" y="762000"/>
            <a:ext cx="53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bg-BG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Текстово поле 9"/>
          <p:cNvSpPr txBox="1"/>
          <p:nvPr/>
        </p:nvSpPr>
        <p:spPr>
          <a:xfrm>
            <a:off x="2286000" y="1600200"/>
            <a:ext cx="53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bg-BG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6858000" y="2895600"/>
            <a:ext cx="53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bg-BG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Текстово поле 11"/>
          <p:cNvSpPr txBox="1"/>
          <p:nvPr/>
        </p:nvSpPr>
        <p:spPr>
          <a:xfrm>
            <a:off x="6248400" y="3733800"/>
            <a:ext cx="53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bg-BG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89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907704" y="548680"/>
            <a:ext cx="547617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pitchFamily="82" charset="0"/>
              </a:rPr>
              <a:t>Да поиграем!</a:t>
            </a: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0968"/>
            <a:ext cx="9144000" cy="32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71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3024336" cy="3024336"/>
          </a:xfrm>
          <a:prstGeom prst="rect">
            <a:avLst/>
          </a:prstGeom>
        </p:spPr>
      </p:pic>
      <p:pic>
        <p:nvPicPr>
          <p:cNvPr id="4" name="Картина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48680"/>
            <a:ext cx="3024336" cy="3024336"/>
          </a:xfrm>
          <a:prstGeom prst="rect">
            <a:avLst/>
          </a:prstGeom>
        </p:spPr>
      </p:pic>
      <p:pic>
        <p:nvPicPr>
          <p:cNvPr id="8" name="Картина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84984"/>
            <a:ext cx="3024336" cy="3024336"/>
          </a:xfrm>
          <a:prstGeom prst="rect">
            <a:avLst/>
          </a:prstGeom>
        </p:spPr>
      </p:pic>
      <p:pic>
        <p:nvPicPr>
          <p:cNvPr id="9" name="Картина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620688"/>
            <a:ext cx="3024336" cy="3024336"/>
          </a:xfrm>
          <a:prstGeom prst="rect">
            <a:avLst/>
          </a:prstGeom>
        </p:spPr>
      </p:pic>
      <p:pic>
        <p:nvPicPr>
          <p:cNvPr id="6" name="Картина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212976"/>
            <a:ext cx="3024336" cy="3024336"/>
          </a:xfrm>
          <a:prstGeom prst="rect">
            <a:avLst/>
          </a:prstGeom>
        </p:spPr>
      </p:pic>
      <p:pic>
        <p:nvPicPr>
          <p:cNvPr id="5" name="Картина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65104"/>
            <a:ext cx="3024336" cy="3024336"/>
          </a:xfrm>
          <a:prstGeom prst="rect">
            <a:avLst/>
          </a:prstGeom>
        </p:spPr>
      </p:pic>
      <p:pic>
        <p:nvPicPr>
          <p:cNvPr id="7" name="Картина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64" y="4365104"/>
            <a:ext cx="3024336" cy="3024336"/>
          </a:xfrm>
          <a:prstGeom prst="rect">
            <a:avLst/>
          </a:prstGeom>
        </p:spPr>
      </p:pic>
      <p:sp>
        <p:nvSpPr>
          <p:cNvPr id="10" name="Правоъгълник 9"/>
          <p:cNvSpPr/>
          <p:nvPr/>
        </p:nvSpPr>
        <p:spPr>
          <a:xfrm>
            <a:off x="1979712" y="198884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bg-BG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Правоъгълник 10"/>
          <p:cNvSpPr/>
          <p:nvPr/>
        </p:nvSpPr>
        <p:spPr>
          <a:xfrm>
            <a:off x="7380312" y="220486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endParaRPr lang="bg-BG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Правоъгълник 11"/>
          <p:cNvSpPr/>
          <p:nvPr/>
        </p:nvSpPr>
        <p:spPr>
          <a:xfrm>
            <a:off x="4716016" y="2132856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bg-BG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Правоъгълник 12"/>
          <p:cNvSpPr/>
          <p:nvPr/>
        </p:nvSpPr>
        <p:spPr>
          <a:xfrm>
            <a:off x="3059832" y="4797152"/>
            <a:ext cx="4720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  <a:endParaRPr lang="bg-BG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Правоъгълник 13"/>
          <p:cNvSpPr/>
          <p:nvPr/>
        </p:nvSpPr>
        <p:spPr>
          <a:xfrm>
            <a:off x="1547664" y="593467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  <a:endParaRPr lang="bg-BG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Правоъгълник 14"/>
          <p:cNvSpPr/>
          <p:nvPr/>
        </p:nvSpPr>
        <p:spPr>
          <a:xfrm>
            <a:off x="5724128" y="4869160"/>
            <a:ext cx="4720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</a:t>
            </a:r>
            <a:endParaRPr lang="bg-BG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6" name="Правоъгълник 15"/>
          <p:cNvSpPr/>
          <p:nvPr/>
        </p:nvSpPr>
        <p:spPr>
          <a:xfrm>
            <a:off x="7596336" y="5934670"/>
            <a:ext cx="4720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  <a:endParaRPr lang="bg-BG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2882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771800" y="-459432"/>
            <a:ext cx="3719288" cy="77251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Б</a:t>
            </a:r>
            <a:endParaRPr lang="bg-BG" sz="49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Бутон за действия: отиване назад или предишен 4">
            <a:hlinkClick r:id="" action="ppaction://hlinkshowjump?jump=lastslideviewed" highlightClick="1"/>
          </p:cNvPr>
          <p:cNvSpPr/>
          <p:nvPr/>
        </p:nvSpPr>
        <p:spPr>
          <a:xfrm>
            <a:off x="8172400" y="5877272"/>
            <a:ext cx="792088" cy="720080"/>
          </a:xfrm>
          <a:prstGeom prst="actionButtonBackPreviou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12251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/>
          <p:cNvSpPr txBox="1"/>
          <p:nvPr/>
        </p:nvSpPr>
        <p:spPr>
          <a:xfrm>
            <a:off x="1691680" y="-21417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pitchFamily="82" charset="0"/>
              </a:rPr>
              <a:t>Какво има в нашата храна?</a:t>
            </a:r>
          </a:p>
        </p:txBody>
      </p:sp>
      <p:sp>
        <p:nvSpPr>
          <p:cNvPr id="8" name="Куб 7"/>
          <p:cNvSpPr/>
          <p:nvPr/>
        </p:nvSpPr>
        <p:spPr>
          <a:xfrm>
            <a:off x="293479" y="2132856"/>
            <a:ext cx="2791129" cy="1008112"/>
          </a:xfrm>
          <a:prstGeom prst="cube">
            <a:avLst>
              <a:gd name="adj" fmla="val 38606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" name="Правоъгълник 11"/>
          <p:cNvSpPr/>
          <p:nvPr/>
        </p:nvSpPr>
        <p:spPr>
          <a:xfrm>
            <a:off x="467544" y="2060848"/>
            <a:ext cx="2473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въглехидрати</a:t>
            </a:r>
            <a:endParaRPr lang="bg-BG" dirty="0"/>
          </a:p>
        </p:txBody>
      </p:sp>
      <p:pic>
        <p:nvPicPr>
          <p:cNvPr id="2050" name="Picture 2" descr="C:\Users\user\Desktop\ЧП\здравословно хранене\pyramid.g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370" b="99687" l="10000" r="96286">
                        <a14:foregroundMark x1="23143" y1="91536" x2="31143" y2="91223"/>
                        <a14:foregroundMark x1="20857" y1="87461" x2="28857" y2="89028"/>
                        <a14:foregroundMark x1="43143" y1="94984" x2="47143" y2="94984"/>
                        <a14:foregroundMark x1="53714" y1="94984" x2="80286" y2="90596"/>
                        <a14:foregroundMark x1="75143" y1="86207" x2="81429" y2="84013"/>
                        <a14:foregroundMark x1="84286" y1="86207" x2="87143" y2="85580"/>
                        <a14:foregroundMark x1="82000" y1="84953" x2="83429" y2="86207"/>
                        <a14:foregroundMark x1="30857" y1="87147" x2="36857" y2="88715"/>
                        <a14:foregroundMark x1="14286" y1="86520" x2="23143" y2="89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959" t="76583" r="11156"/>
          <a:stretch/>
        </p:blipFill>
        <p:spPr bwMode="auto">
          <a:xfrm>
            <a:off x="182880" y="2470889"/>
            <a:ext cx="2529840" cy="711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Куб 15"/>
          <p:cNvSpPr/>
          <p:nvPr/>
        </p:nvSpPr>
        <p:spPr>
          <a:xfrm>
            <a:off x="2928623" y="2132856"/>
            <a:ext cx="2582538" cy="1008112"/>
          </a:xfrm>
          <a:prstGeom prst="cube">
            <a:avLst>
              <a:gd name="adj" fmla="val 38606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7" name="Правоъгълник 16"/>
          <p:cNvSpPr/>
          <p:nvPr/>
        </p:nvSpPr>
        <p:spPr>
          <a:xfrm>
            <a:off x="3275856" y="2060848"/>
            <a:ext cx="19679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белтъчини</a:t>
            </a:r>
            <a:endParaRPr lang="bg-B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0" b="49750" l="49569" r="68966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000" t="29210" r="28509" b="50001"/>
          <a:stretch/>
        </p:blipFill>
        <p:spPr bwMode="auto">
          <a:xfrm>
            <a:off x="3270071" y="2404183"/>
            <a:ext cx="949821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154" b="50784" l="49429" r="74286">
                        <a14:foregroundMark x1="55143" y1="45141" x2="62571" y2="41066"/>
                        <a14:foregroundMark x1="62571" y1="46708" x2="69429" y2="48589"/>
                        <a14:foregroundMark x1="67143" y1="43260" x2="67143" y2="43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000" t="30082" r="25000" b="48853"/>
          <a:stretch/>
        </p:blipFill>
        <p:spPr bwMode="auto">
          <a:xfrm>
            <a:off x="3971031" y="2418048"/>
            <a:ext cx="995259" cy="764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Куб 20"/>
          <p:cNvSpPr/>
          <p:nvPr/>
        </p:nvSpPr>
        <p:spPr>
          <a:xfrm>
            <a:off x="1564129" y="3204592"/>
            <a:ext cx="2297181" cy="1008112"/>
          </a:xfrm>
          <a:prstGeom prst="cube">
            <a:avLst>
              <a:gd name="adj" fmla="val 38606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2" name="Правоъгълник 21"/>
          <p:cNvSpPr/>
          <p:nvPr/>
        </p:nvSpPr>
        <p:spPr>
          <a:xfrm>
            <a:off x="1906676" y="3138130"/>
            <a:ext cx="1550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мазнини</a:t>
            </a:r>
            <a:endParaRPr lang="bg-BG" dirty="0"/>
          </a:p>
        </p:txBody>
      </p:sp>
      <p:pic>
        <p:nvPicPr>
          <p:cNvPr id="2054" name="Picture 6" descr="http://lubomirivanov.com/wp-content/uploads/2010/07/food_pyramid_lubomirivanov.com_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89" b="95506" l="0" r="99200">
                        <a14:foregroundMark x1="23200" y1="87640" x2="35200" y2="55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57233" y="3254307"/>
            <a:ext cx="1333048" cy="95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35" b="100000" l="0" r="100000">
                        <a14:foregroundMark x1="84783" y1="11927" x2="73913" y2="39450"/>
                        <a14:foregroundMark x1="85870" y1="34862" x2="73913" y2="38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8622" y="3508694"/>
            <a:ext cx="666067" cy="784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Куб 24"/>
          <p:cNvSpPr/>
          <p:nvPr/>
        </p:nvSpPr>
        <p:spPr>
          <a:xfrm>
            <a:off x="6077152" y="2150720"/>
            <a:ext cx="2582538" cy="1008112"/>
          </a:xfrm>
          <a:prstGeom prst="cube">
            <a:avLst>
              <a:gd name="adj" fmla="val 38606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6" name="Правоъгълник 25"/>
          <p:cNvSpPr/>
          <p:nvPr/>
        </p:nvSpPr>
        <p:spPr>
          <a:xfrm>
            <a:off x="6408948" y="2029370"/>
            <a:ext cx="18582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витамини</a:t>
            </a:r>
            <a:endParaRPr lang="bg-BG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038" b="77116" l="13429" r="84286">
                        <a14:foregroundMark x1="55429" y1="70846" x2="74286" y2="62696"/>
                        <a14:foregroundMark x1="71429" y1="71787" x2="75429" y2="70846"/>
                        <a14:foregroundMark x1="40000" y1="60815" x2="42571" y2="64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118" t="50000" r="15768" b="25000"/>
          <a:stretch/>
        </p:blipFill>
        <p:spPr bwMode="auto">
          <a:xfrm>
            <a:off x="6169985" y="2418048"/>
            <a:ext cx="2080828" cy="69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Куб 27"/>
          <p:cNvSpPr/>
          <p:nvPr/>
        </p:nvSpPr>
        <p:spPr>
          <a:xfrm>
            <a:off x="6077152" y="3285372"/>
            <a:ext cx="2582538" cy="1008112"/>
          </a:xfrm>
          <a:prstGeom prst="cube">
            <a:avLst>
              <a:gd name="adj" fmla="val 38606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9" name="Правоъгълник 28"/>
          <p:cNvSpPr/>
          <p:nvPr/>
        </p:nvSpPr>
        <p:spPr>
          <a:xfrm>
            <a:off x="6439320" y="3185428"/>
            <a:ext cx="1757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минерали</a:t>
            </a:r>
            <a:endParaRPr lang="bg-BG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30" b="89899" l="9677" r="91398">
                        <a14:foregroundMark x1="62366" y1="10101" x2="62366" y2="22222"/>
                        <a14:backgroundMark x1="37634" y1="82828" x2="39785" y2="8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69985" y="3544110"/>
            <a:ext cx="815704" cy="869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467" b="50157" l="28000" r="50286">
                        <a14:foregroundMark x1="44571" y1="43260" x2="48286" y2="32602"/>
                        <a14:foregroundMark x1="42286" y1="32602" x2="47714" y2="32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3" t="27157" r="49075" b="47251"/>
          <a:stretch/>
        </p:blipFill>
        <p:spPr bwMode="auto">
          <a:xfrm>
            <a:off x="6626283" y="3546972"/>
            <a:ext cx="943287" cy="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8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7973" y="3770222"/>
            <a:ext cx="983955" cy="502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Куб 32"/>
          <p:cNvSpPr/>
          <p:nvPr/>
        </p:nvSpPr>
        <p:spPr>
          <a:xfrm>
            <a:off x="6046779" y="4411068"/>
            <a:ext cx="2582538" cy="1008112"/>
          </a:xfrm>
          <a:prstGeom prst="cube">
            <a:avLst>
              <a:gd name="adj" fmla="val 38606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4" name="Правоъгълник 33"/>
          <p:cNvSpPr/>
          <p:nvPr/>
        </p:nvSpPr>
        <p:spPr>
          <a:xfrm>
            <a:off x="6809707" y="4293484"/>
            <a:ext cx="933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вода</a:t>
            </a:r>
            <a:endParaRPr lang="bg-BG" dirty="0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9000" y1="89643" x2="22400" y2="23929"/>
                        <a14:foregroundMark x1="10800" y1="5714" x2="12400" y2="94643"/>
                        <a14:foregroundMark x1="24200" y1="24286" x2="23600" y2="86071"/>
                        <a14:foregroundMark x1="70000" y1="97143" x2="74600" y2="19286"/>
                        <a14:foregroundMark x1="63000" y1="89643" x2="82200" y2="51429"/>
                        <a14:foregroundMark x1="63000" y1="47143" x2="84200" y2="41429"/>
                        <a14:foregroundMark x1="64000" y1="43214" x2="79600" y2="38214"/>
                        <a14:foregroundMark x1="77800" y1="23214" x2="78400" y2="8929"/>
                        <a14:foregroundMark x1="81200" y1="11429" x2="91400" y2="2857"/>
                        <a14:foregroundMark x1="94400" y1="9643" x2="99800" y2="7857"/>
                        <a14:foregroundMark x1="88000" y1="8929" x2="91400" y2="6786"/>
                        <a14:foregroundMark x1="71600" y1="26786" x2="76800" y2="11786"/>
                        <a14:foregroundMark x1="60200" y1="65714" x2="81000" y2="54643"/>
                        <a14:foregroundMark x1="60200" y1="42857" x2="70000" y2="41429"/>
                        <a14:foregroundMark x1="59400" y1="42143" x2="69400" y2="38214"/>
                        <a14:foregroundMark x1="63600" y1="51429" x2="68800" y2="70714"/>
                        <a14:foregroundMark x1="63400" y1="76429" x2="66200" y2="95357"/>
                        <a14:foregroundMark x1="78600" y1="68929" x2="78000" y2="88571"/>
                        <a14:foregroundMark x1="6000" y1="94286" x2="8200" y2="20357"/>
                        <a14:foregroundMark x1="2800" y1="28929" x2="4400" y2="35357"/>
                        <a14:foregroundMark x1="21800" y1="2143" x2="21400" y2="12500"/>
                        <a14:backgroundMark x1="42600" y1="20357" x2="47400" y2="2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6161" y="4708244"/>
            <a:ext cx="1269529" cy="710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400" r="100000">
                        <a14:foregroundMark x1="11200" y1="94286" x2="10000" y2="14286"/>
                        <a14:foregroundMark x1="5600" y1="55000" x2="16400" y2="54286"/>
                        <a14:foregroundMark x1="29200" y1="16071" x2="29800" y2="81786"/>
                        <a14:foregroundMark x1="30800" y1="57857" x2="35600" y2="58214"/>
                        <a14:foregroundMark x1="22400" y1="53929" x2="36200" y2="53929"/>
                        <a14:foregroundMark x1="31800" y1="52143" x2="36600" y2="53214"/>
                        <a14:foregroundMark x1="44200" y1="55000" x2="58000" y2="54286"/>
                        <a14:foregroundMark x1="42000" y1="54286" x2="51200" y2="55357"/>
                        <a14:foregroundMark x1="52600" y1="50357" x2="56000" y2="55357"/>
                        <a14:foregroundMark x1="36200" y1="65714" x2="33600" y2="94286"/>
                        <a14:foregroundMark x1="27200" y1="11071" x2="29200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8839"/>
          <a:stretch/>
        </p:blipFill>
        <p:spPr bwMode="auto">
          <a:xfrm>
            <a:off x="6163366" y="4692492"/>
            <a:ext cx="822324" cy="752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Дясна фигурна скоба 12"/>
          <p:cNvSpPr/>
          <p:nvPr/>
        </p:nvSpPr>
        <p:spPr>
          <a:xfrm rot="5400000">
            <a:off x="2663599" y="1881186"/>
            <a:ext cx="519083" cy="5176041"/>
          </a:xfrm>
          <a:prstGeom prst="rightBrace">
            <a:avLst>
              <a:gd name="adj1" fmla="val 28884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8" name="Текстово поле 37"/>
          <p:cNvSpPr txBox="1"/>
          <p:nvPr/>
        </p:nvSpPr>
        <p:spPr>
          <a:xfrm>
            <a:off x="817681" y="4748132"/>
            <a:ext cx="4134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ХРАНИТЕЛНИ ВЕЩЕСТВА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9" name="Текстово поле 38"/>
          <p:cNvSpPr txBox="1"/>
          <p:nvPr/>
        </p:nvSpPr>
        <p:spPr>
          <a:xfrm>
            <a:off x="767438" y="5273802"/>
            <a:ext cx="43114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 едни храни има повече въглехидрати, а в други – белтъчини или мазнини.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0" name="Правоъгълник: със заоблени ъгли 9"/>
          <p:cNvSpPr/>
          <p:nvPr/>
        </p:nvSpPr>
        <p:spPr>
          <a:xfrm>
            <a:off x="1547664" y="980728"/>
            <a:ext cx="6336704" cy="89561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bg-BG" sz="2800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Храната съдържа шест групи важни </a:t>
            </a:r>
          </a:p>
          <a:p>
            <a:pPr lvl="0" algn="ctr">
              <a:defRPr/>
            </a:pPr>
            <a:r>
              <a:rPr lang="bg-BG" sz="2800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за човешкия организъм вещества:</a:t>
            </a:r>
            <a:endParaRPr lang="ru-RU" sz="2800" b="1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  <a:p>
            <a:pPr algn="ctr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1147964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759504" y="-459432"/>
            <a:ext cx="5743881" cy="77251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М</a:t>
            </a:r>
            <a:endParaRPr lang="bg-BG" sz="49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Бутон за действия: отиване назад или предишен 3">
            <a:hlinkClick r:id="" action="ppaction://hlinkshowjump?jump=lastslideviewed" highlightClick="1"/>
          </p:cNvPr>
          <p:cNvSpPr/>
          <p:nvPr/>
        </p:nvSpPr>
        <p:spPr>
          <a:xfrm>
            <a:off x="8172400" y="5877272"/>
            <a:ext cx="792088" cy="720080"/>
          </a:xfrm>
          <a:prstGeom prst="actionButtonBackPreviou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77101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399102" y="-459432"/>
            <a:ext cx="4464685" cy="77251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Д</a:t>
            </a:r>
            <a:endParaRPr lang="bg-BG" sz="49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Бутон за действия: отиване назад или предишен 2">
            <a:hlinkClick r:id="" action="ppaction://hlinkshowjump?jump=lastslideviewed" highlightClick="1"/>
          </p:cNvPr>
          <p:cNvSpPr/>
          <p:nvPr/>
        </p:nvSpPr>
        <p:spPr>
          <a:xfrm>
            <a:off x="8172400" y="5877272"/>
            <a:ext cx="792088" cy="720080"/>
          </a:xfrm>
          <a:prstGeom prst="actionButtonBackPreviou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52811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846340" y="-459432"/>
            <a:ext cx="3570208" cy="77251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</a:t>
            </a:r>
            <a:endParaRPr lang="bg-BG" sz="49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Бутон за действия: отиване назад или предишен 2">
            <a:hlinkClick r:id="" action="ppaction://hlinkshowjump?jump=lastslideviewed" highlightClick="1"/>
          </p:cNvPr>
          <p:cNvSpPr/>
          <p:nvPr/>
        </p:nvSpPr>
        <p:spPr>
          <a:xfrm>
            <a:off x="8172400" y="5877272"/>
            <a:ext cx="792088" cy="720080"/>
          </a:xfrm>
          <a:prstGeom prst="actionButtonBackPreviou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287404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164537" y="-459432"/>
            <a:ext cx="2933815" cy="77251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Г</a:t>
            </a:r>
            <a:endParaRPr lang="bg-BG" sz="49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Бутон за действия: отиване назад или предишен 2">
            <a:hlinkClick r:id="" action="ppaction://hlinkshowjump?jump=lastslideviewed" highlightClick="1"/>
          </p:cNvPr>
          <p:cNvSpPr/>
          <p:nvPr/>
        </p:nvSpPr>
        <p:spPr>
          <a:xfrm>
            <a:off x="8172400" y="5877272"/>
            <a:ext cx="792088" cy="720080"/>
          </a:xfrm>
          <a:prstGeom prst="actionButtonBackPreviou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37677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399102" y="-459432"/>
            <a:ext cx="4464685" cy="77251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О</a:t>
            </a:r>
            <a:endParaRPr lang="bg-BG" sz="49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Бутон за действия: отиване назад или предишен 2">
            <a:hlinkClick r:id="" action="ppaction://hlinkshowjump?jump=lastslideviewed" highlightClick="1"/>
          </p:cNvPr>
          <p:cNvSpPr/>
          <p:nvPr/>
        </p:nvSpPr>
        <p:spPr>
          <a:xfrm>
            <a:off x="8172400" y="5877272"/>
            <a:ext cx="792088" cy="720080"/>
          </a:xfrm>
          <a:prstGeom prst="actionButtonBackPreviou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878457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утон за действия: отиване назад или предишен 1">
            <a:hlinkClick r:id="" action="ppaction://hlinkshowjump?jump=lastslideviewed" highlightClick="1"/>
          </p:cNvPr>
          <p:cNvSpPr/>
          <p:nvPr/>
        </p:nvSpPr>
        <p:spPr>
          <a:xfrm>
            <a:off x="8172400" y="5877272"/>
            <a:ext cx="792088" cy="720080"/>
          </a:xfrm>
          <a:prstGeom prst="actionButtonBackPreviou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" name="Правоъгълник 2"/>
          <p:cNvSpPr/>
          <p:nvPr/>
        </p:nvSpPr>
        <p:spPr>
          <a:xfrm>
            <a:off x="2927292" y="-459432"/>
            <a:ext cx="3408305" cy="77251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3</a:t>
            </a:r>
            <a:endParaRPr lang="bg-BG" sz="49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2083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5" b="100000" l="457" r="98782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19830" y="-12329"/>
            <a:ext cx="5789139" cy="6655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авоъгълник 6"/>
          <p:cNvSpPr/>
          <p:nvPr/>
        </p:nvSpPr>
        <p:spPr>
          <a:xfrm>
            <a:off x="0" y="0"/>
            <a:ext cx="51480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Никоя храна не съдържа достатъчно количество от всички вещества. Затова трябва да се храним здравословно, </a:t>
            </a:r>
            <a:endParaRPr lang="bg-BG" sz="32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0" y="2420888"/>
            <a:ext cx="38979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което</a:t>
            </a: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ru-RU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означава</a:t>
            </a: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да </a:t>
            </a:r>
            <a:r>
              <a:rPr lang="ru-RU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приемаме</a:t>
            </a: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разнообразна </a:t>
            </a:r>
            <a:r>
              <a:rPr lang="ru-RU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храна</a:t>
            </a: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която</a:t>
            </a: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да </a:t>
            </a:r>
            <a:r>
              <a:rPr lang="ru-RU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осигури</a:t>
            </a: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организма </a:t>
            </a:r>
            <a:r>
              <a:rPr lang="ru-RU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всички</a:t>
            </a: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вещества, от </a:t>
            </a:r>
            <a:r>
              <a:rPr lang="ru-RU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които</a:t>
            </a: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той </a:t>
            </a:r>
            <a:r>
              <a:rPr lang="ru-RU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има</a:t>
            </a: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нужда. </a:t>
            </a:r>
            <a:endParaRPr lang="bg-BG" sz="3200" dirty="0"/>
          </a:p>
        </p:txBody>
      </p:sp>
    </p:spTree>
    <p:extLst>
      <p:ext uri="{BB962C8B-B14F-4D97-AF65-F5344CB8AC3E}">
        <p14:creationId xmlns:p14="http://schemas.microsoft.com/office/powerpoint/2010/main" val="1677283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2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3" t="44200" r="7794" b="6660"/>
          <a:stretch/>
        </p:blipFill>
        <p:spPr bwMode="auto">
          <a:xfrm>
            <a:off x="539552" y="1449580"/>
            <a:ext cx="8136904" cy="540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ово поле 4"/>
          <p:cNvSpPr txBox="1"/>
          <p:nvPr/>
        </p:nvSpPr>
        <p:spPr>
          <a:xfrm>
            <a:off x="443275" y="19828"/>
            <a:ext cx="87007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cs typeface="Arial" panose="020B0604020202020204" pitchFamily="34" charset="0"/>
              </a:rPr>
              <a:t>	От таблицата ще разберете за какво служат </a:t>
            </a:r>
            <a:r>
              <a:rPr lang="ru-RU" sz="2800" b="1" i="1" dirty="0">
                <a:solidFill>
                  <a:srgbClr val="002060"/>
                </a:solidFill>
                <a:cs typeface="Arial" panose="020B0604020202020204" pitchFamily="34" charset="0"/>
              </a:rPr>
              <a:t>веществата от всяка група и в кои храни ги има най-много. </a:t>
            </a:r>
            <a:endParaRPr lang="bg-BG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991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5" b="96296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732" t="12751" r="7325" b="1821"/>
          <a:stretch/>
        </p:blipFill>
        <p:spPr bwMode="auto">
          <a:xfrm>
            <a:off x="3563888" y="3593314"/>
            <a:ext cx="5361010" cy="3295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user\Desktop\2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3" t="44200" r="7794" b="45425"/>
          <a:stretch/>
        </p:blipFill>
        <p:spPr bwMode="auto">
          <a:xfrm>
            <a:off x="251520" y="692696"/>
            <a:ext cx="8628717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40" b="95133" l="8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4268293"/>
            <a:ext cx="4208953" cy="257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2636912"/>
            <a:ext cx="28575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566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33" b="97000" l="0" r="993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4077072"/>
            <a:ext cx="2783352" cy="189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user\Desktop\2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3" t="44200" r="7794" b="52659"/>
          <a:stretch/>
        </p:blipFill>
        <p:spPr bwMode="auto">
          <a:xfrm>
            <a:off x="251520" y="197085"/>
            <a:ext cx="8700725" cy="44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2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3" t="54233" r="7794" b="37924"/>
          <a:stretch/>
        </p:blipFill>
        <p:spPr bwMode="auto">
          <a:xfrm>
            <a:off x="251520" y="646820"/>
            <a:ext cx="8700726" cy="112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vitagold.bg/wp-content/uploads/2013/05/2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4583" y1="42437" x2="91042" y2="48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1916832"/>
            <a:ext cx="3390497" cy="3362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ulturizam.eu/wp-content/uploads/2012/12/Dry-Fruits-Nuts-300x30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575" t="10080" r="11081" b="9027"/>
          <a:stretch/>
        </p:blipFill>
        <p:spPr bwMode="auto">
          <a:xfrm>
            <a:off x="683568" y="3068960"/>
            <a:ext cx="2732097" cy="2785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3" b="99667" l="0" r="100000">
                        <a14:foregroundMark x1="40455" y1="30333" x2="50682" y2="27000"/>
                        <a14:foregroundMark x1="47045" y1="34000" x2="48864" y2="47333"/>
                        <a14:backgroundMark x1="18409" y1="19000" x2="90455" y2="16333"/>
                        <a14:backgroundMark x1="19773" y1="38333" x2="33182" y2="2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5866"/>
          <a:stretch/>
        </p:blipFill>
        <p:spPr bwMode="auto">
          <a:xfrm>
            <a:off x="-23838" y="4005064"/>
            <a:ext cx="5464181" cy="3134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245" y1="35224" x2="24746" y2="19701"/>
                        <a14:foregroundMark x1="14604" y1="22388" x2="23732" y2="17612"/>
                        <a14:foregroundMark x1="18458" y1="17612" x2="22515" y2="18209"/>
                        <a14:foregroundMark x1="24949" y1="10448" x2="30223" y2="3881"/>
                        <a14:foregroundMark x1="38742" y1="49552" x2="52333" y2="35224"/>
                        <a14:foregroundMark x1="30629" y1="44776" x2="46450" y2="32537"/>
                        <a14:foregroundMark x1="55578" y1="18507" x2="57201" y2="25373"/>
                        <a14:foregroundMark x1="71805" y1="16119" x2="91886" y2="27761"/>
                        <a14:foregroundMark x1="84178" y1="22090" x2="89655" y2="26269"/>
                        <a14:foregroundMark x1="90669" y1="28657" x2="98986" y2="38806"/>
                        <a14:foregroundMark x1="93103" y1="30149" x2="93103" y2="30149"/>
                        <a14:foregroundMark x1="78499" y1="90746" x2="79919" y2="87463"/>
                        <a14:foregroundMark x1="86004" y1="83582" x2="86410" y2="81194"/>
                        <a14:foregroundMark x1="31440" y1="87463" x2="31440" y2="87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4278049"/>
            <a:ext cx="3840727" cy="26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373216"/>
            <a:ext cx="3035761" cy="1697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357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vzonata.com/images/maznin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809" y="2276872"/>
            <a:ext cx="4776862" cy="2866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2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3" t="44200" r="7794" b="52659"/>
          <a:stretch/>
        </p:blipFill>
        <p:spPr bwMode="auto">
          <a:xfrm>
            <a:off x="251520" y="260648"/>
            <a:ext cx="8700725" cy="44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2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3" t="61554" r="7794" b="30273"/>
          <a:stretch/>
        </p:blipFill>
        <p:spPr bwMode="auto">
          <a:xfrm>
            <a:off x="251520" y="692696"/>
            <a:ext cx="8700725" cy="117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4203639" cy="2866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авоъгълник 12"/>
          <p:cNvSpPr/>
          <p:nvPr/>
        </p:nvSpPr>
        <p:spPr>
          <a:xfrm>
            <a:off x="4932040" y="5229200"/>
            <a:ext cx="4071271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Яденето на прекалено мазни храни може да навреди на здравето.</a:t>
            </a:r>
            <a:endParaRPr lang="bg-BG" dirty="0"/>
          </a:p>
        </p:txBody>
      </p:sp>
      <p:sp>
        <p:nvSpPr>
          <p:cNvPr id="14" name="Правоъгълник 13"/>
          <p:cNvSpPr/>
          <p:nvPr/>
        </p:nvSpPr>
        <p:spPr>
          <a:xfrm>
            <a:off x="395536" y="5229200"/>
            <a:ext cx="4071271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Организмът усвоява по-лесно мазнините от растителна храна.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937119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2527</TotalTime>
  <Words>1246</Words>
  <Application>Microsoft Office PowerPoint</Application>
  <PresentationFormat>Презентация на цял екран (4:3)</PresentationFormat>
  <Paragraphs>227</Paragraphs>
  <Slides>45</Slides>
  <Notes>28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45</vt:i4>
      </vt:variant>
    </vt:vector>
  </HeadingPairs>
  <TitlesOfParts>
    <vt:vector size="50" baseType="lpstr">
      <vt:lpstr>Arial</vt:lpstr>
      <vt:lpstr>Calibri</vt:lpstr>
      <vt:lpstr>Gabriola</vt:lpstr>
      <vt:lpstr>Wingdings</vt:lpstr>
      <vt:lpstr>Office тема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user</dc:creator>
  <cp:lastModifiedBy>student 32</cp:lastModifiedBy>
  <cp:revision>338</cp:revision>
  <dcterms:created xsi:type="dcterms:W3CDTF">2015-02-25T17:14:47Z</dcterms:created>
  <dcterms:modified xsi:type="dcterms:W3CDTF">2017-03-09T20:08:30Z</dcterms:modified>
</cp:coreProperties>
</file>