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7" r:id="rId2"/>
    <p:sldId id="258" r:id="rId3"/>
    <p:sldId id="256" r:id="rId4"/>
    <p:sldId id="260" r:id="rId5"/>
    <p:sldId id="259" r:id="rId6"/>
    <p:sldId id="263" r:id="rId7"/>
    <p:sldId id="277" r:id="rId8"/>
    <p:sldId id="266" r:id="rId9"/>
    <p:sldId id="267" r:id="rId10"/>
    <p:sldId id="265" r:id="rId11"/>
    <p:sldId id="268" r:id="rId12"/>
    <p:sldId id="270" r:id="rId13"/>
    <p:sldId id="271" r:id="rId14"/>
    <p:sldId id="274" r:id="rId15"/>
  </p:sldIdLst>
  <p:sldSz cx="9144000" cy="6858000" type="screen4x3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Заглавен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2B21718-5023-4EC8-ACD2-37EFADC4FDDF}" type="datetimeFigureOut">
              <a:rPr lang="bg-BG" smtClean="0"/>
              <a:t>8.4.2019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31F17ED-5409-440F-8FA0-F0A166A83F9E}" type="slidenum">
              <a:rPr lang="bg-BG" smtClean="0"/>
              <a:t>‹#›</a:t>
            </a:fld>
            <a:endParaRPr lang="bg-BG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 smtClean="0"/>
              <a:t>Щракнете за редакция стил подзагл. обр.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21718-5023-4EC8-ACD2-37EFADC4FDDF}" type="datetimeFigureOut">
              <a:rPr lang="bg-BG" smtClean="0"/>
              <a:t>8.4.2019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F17ED-5409-440F-8FA0-F0A166A83F9E}" type="slidenum">
              <a:rPr lang="bg-BG" smtClean="0"/>
              <a:t>‹#›</a:t>
            </a:fld>
            <a:endParaRPr lang="bg-BG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21718-5023-4EC8-ACD2-37EFADC4FDDF}" type="datetimeFigureOut">
              <a:rPr lang="bg-BG" smtClean="0"/>
              <a:t>8.4.2019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F17ED-5409-440F-8FA0-F0A166A83F9E}" type="slidenum">
              <a:rPr lang="bg-BG" smtClean="0"/>
              <a:t>‹#›</a:t>
            </a:fld>
            <a:endParaRPr lang="bg-BG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21718-5023-4EC8-ACD2-37EFADC4FDDF}" type="datetimeFigureOut">
              <a:rPr lang="bg-BG" smtClean="0"/>
              <a:t>8.4.2019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F17ED-5409-440F-8FA0-F0A166A83F9E}" type="slidenum">
              <a:rPr lang="bg-BG" smtClean="0"/>
              <a:t>‹#›</a:t>
            </a:fld>
            <a:endParaRPr lang="bg-BG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21718-5023-4EC8-ACD2-37EFADC4FDDF}" type="datetimeFigureOut">
              <a:rPr lang="bg-BG" smtClean="0"/>
              <a:t>8.4.2019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F17ED-5409-440F-8FA0-F0A166A83F9E}" type="slidenum">
              <a:rPr lang="bg-BG" smtClean="0"/>
              <a:t>‹#›</a:t>
            </a:fld>
            <a:endParaRPr lang="bg-BG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21718-5023-4EC8-ACD2-37EFADC4FDDF}" type="datetimeFigureOut">
              <a:rPr lang="bg-BG" smtClean="0"/>
              <a:t>8.4.2019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F17ED-5409-440F-8FA0-F0A166A83F9E}" type="slidenum">
              <a:rPr lang="bg-BG" smtClean="0"/>
              <a:t>‹#›</a:t>
            </a:fld>
            <a:endParaRPr lang="bg-BG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21718-5023-4EC8-ACD2-37EFADC4FDDF}" type="datetimeFigureOut">
              <a:rPr lang="bg-BG" smtClean="0"/>
              <a:t>8.4.2019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F17ED-5409-440F-8FA0-F0A166A83F9E}" type="slidenum">
              <a:rPr lang="bg-BG" smtClean="0"/>
              <a:t>‹#›</a:t>
            </a:fld>
            <a:endParaRPr lang="bg-BG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21718-5023-4EC8-ACD2-37EFADC4FDDF}" type="datetimeFigureOut">
              <a:rPr lang="bg-BG" smtClean="0"/>
              <a:t>8.4.2019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F17ED-5409-440F-8FA0-F0A166A83F9E}" type="slidenum">
              <a:rPr lang="bg-BG" smtClean="0"/>
              <a:t>‹#›</a:t>
            </a:fld>
            <a:endParaRPr lang="bg-BG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21718-5023-4EC8-ACD2-37EFADC4FDDF}" type="datetimeFigureOut">
              <a:rPr lang="bg-BG" smtClean="0"/>
              <a:t>8.4.2019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F17ED-5409-440F-8FA0-F0A166A83F9E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21718-5023-4EC8-ACD2-37EFADC4FDDF}" type="datetimeFigureOut">
              <a:rPr lang="bg-BG" smtClean="0"/>
              <a:t>8.4.2019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F17ED-5409-440F-8FA0-F0A166A83F9E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21718-5023-4EC8-ACD2-37EFADC4FDDF}" type="datetimeFigureOut">
              <a:rPr lang="bg-BG" smtClean="0"/>
              <a:t>8.4.2019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F17ED-5409-440F-8FA0-F0A166A83F9E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D2B21718-5023-4EC8-ACD2-37EFADC4FDDF}" type="datetimeFigureOut">
              <a:rPr lang="bg-BG" smtClean="0"/>
              <a:t>8.4.2019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31F17ED-5409-440F-8FA0-F0A166A83F9E}" type="slidenum">
              <a:rPr lang="bg-BG" smtClean="0"/>
              <a:t>‹#›</a:t>
            </a:fld>
            <a:endParaRPr lang="bg-B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bg-BG" dirty="0" smtClean="0"/>
              <a:t>ПРОЕКТНА ДЕЙНОСТ</a:t>
            </a:r>
            <a:br>
              <a:rPr lang="bg-BG" dirty="0" smtClean="0"/>
            </a:br>
            <a:r>
              <a:rPr lang="bg-BG" dirty="0" err="1" smtClean="0"/>
              <a:t>ДГ</a:t>
            </a:r>
            <a:r>
              <a:rPr lang="bg-BG" dirty="0" smtClean="0"/>
              <a:t> №1 „</a:t>
            </a:r>
            <a:r>
              <a:rPr lang="bg-BG" dirty="0" err="1" smtClean="0"/>
              <a:t>ВЕДРИЦА</a:t>
            </a:r>
            <a:r>
              <a:rPr lang="bg-BG" dirty="0" smtClean="0"/>
              <a:t>“</a:t>
            </a:r>
            <a:endParaRPr lang="bg-BG" dirty="0"/>
          </a:p>
        </p:txBody>
      </p:sp>
      <p:sp>
        <p:nvSpPr>
          <p:cNvPr id="3" name="Правоъгълник 2"/>
          <p:cNvSpPr/>
          <p:nvPr/>
        </p:nvSpPr>
        <p:spPr>
          <a:xfrm>
            <a:off x="323528" y="2420888"/>
            <a:ext cx="8334672" cy="390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bg-BG" dirty="0" smtClean="0">
                <a:ea typeface="Calibri"/>
                <a:cs typeface="Times New Roman"/>
              </a:rPr>
              <a:t>	</a:t>
            </a:r>
            <a:endParaRPr lang="bg-BG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6148" name="Picture 4" descr="C:\Users\tanovi\Desktop\ДГ снимк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37" y="2402695"/>
            <a:ext cx="6893103" cy="3716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1214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260647"/>
            <a:ext cx="4211959" cy="3160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I:\Prezentaciq za ponedelnik\20181015_0901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73758"/>
            <a:ext cx="4139952" cy="310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:\Prezentaciq za ponedelnik\20181015_1003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535" y="3420962"/>
            <a:ext cx="4139952" cy="310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:\Prezentaciq za ponedelnik\20181015_09143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6" y="3573016"/>
            <a:ext cx="4211960" cy="315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636912"/>
            <a:ext cx="3473131" cy="2605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598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9386"/>
            <a:ext cx="4320000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485" y="85087"/>
            <a:ext cx="4320000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141" y="3493784"/>
            <a:ext cx="4320000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93784"/>
            <a:ext cx="4320000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484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84" y="173182"/>
            <a:ext cx="4320000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012" y="173182"/>
            <a:ext cx="4320000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744" y="3596327"/>
            <a:ext cx="4320000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84" y="3582682"/>
            <a:ext cx="4320000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252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55" y="38319"/>
            <a:ext cx="4320000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55" y="3401853"/>
            <a:ext cx="4320000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029" y="38319"/>
            <a:ext cx="4320000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774" y="3401853"/>
            <a:ext cx="4320000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338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F:\vania\СНИМКИ\Valencia snimki\Снимки Валенсия - Джалева\received_179738049571363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0020"/>
            <a:ext cx="3511255" cy="635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80020"/>
            <a:ext cx="4373181" cy="3279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200" y="3526726"/>
            <a:ext cx="4043941" cy="3032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лавие 2"/>
          <p:cNvSpPr>
            <a:spLocks noGrp="1"/>
          </p:cNvSpPr>
          <p:nvPr>
            <p:ph type="title"/>
          </p:nvPr>
        </p:nvSpPr>
        <p:spPr>
          <a:xfrm>
            <a:off x="516004" y="692696"/>
            <a:ext cx="3695956" cy="643678"/>
          </a:xfrm>
        </p:spPr>
        <p:txBody>
          <a:bodyPr/>
          <a:lstStyle/>
          <a:p>
            <a:r>
              <a:rPr lang="bg-BG" dirty="0" smtClean="0"/>
              <a:t>Красивата </a:t>
            </a:r>
            <a:br>
              <a:rPr lang="bg-BG" dirty="0" smtClean="0"/>
            </a:br>
            <a:r>
              <a:rPr lang="bg-BG" dirty="0" smtClean="0"/>
              <a:t>Валенсия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93216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ПУДООС </a:t>
            </a:r>
            <a:r>
              <a:rPr lang="bg-BG" dirty="0" smtClean="0"/>
              <a:t>- 2011</a:t>
            </a:r>
            <a:endParaRPr lang="bg-BG" dirty="0"/>
          </a:p>
        </p:txBody>
      </p:sp>
      <p:sp>
        <p:nvSpPr>
          <p:cNvPr id="3" name="Правоъгълник 2"/>
          <p:cNvSpPr/>
          <p:nvPr/>
        </p:nvSpPr>
        <p:spPr>
          <a:xfrm>
            <a:off x="320017" y="2492896"/>
            <a:ext cx="8208912" cy="4233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bg-BG" dirty="0" smtClean="0">
                <a:solidFill>
                  <a:prstClr val="black"/>
                </a:solidFill>
                <a:ea typeface="Calibri"/>
                <a:cs typeface="Times New Roman"/>
              </a:rPr>
              <a:t>	2011  </a:t>
            </a:r>
            <a:r>
              <a:rPr lang="bg-BG" dirty="0">
                <a:solidFill>
                  <a:prstClr val="black"/>
                </a:solidFill>
                <a:ea typeface="Calibri"/>
                <a:cs typeface="Times New Roman"/>
              </a:rPr>
              <a:t>година  по </a:t>
            </a:r>
            <a:r>
              <a:rPr lang="bg-BG" dirty="0" smtClean="0">
                <a:solidFill>
                  <a:prstClr val="black"/>
                </a:solidFill>
                <a:ea typeface="Calibri"/>
                <a:cs typeface="Times New Roman"/>
              </a:rPr>
              <a:t>ПУДООС </a:t>
            </a:r>
            <a:r>
              <a:rPr lang="bg-BG" dirty="0">
                <a:solidFill>
                  <a:prstClr val="black"/>
                </a:solidFill>
                <a:ea typeface="Calibri"/>
                <a:cs typeface="Times New Roman"/>
              </a:rPr>
              <a:t>– Реконструкция на </a:t>
            </a:r>
            <a:r>
              <a:rPr lang="bg-BG" dirty="0" smtClean="0">
                <a:solidFill>
                  <a:prstClr val="black"/>
                </a:solidFill>
                <a:ea typeface="Calibri"/>
                <a:cs typeface="Times New Roman"/>
              </a:rPr>
              <a:t>детски площадки: </a:t>
            </a:r>
            <a:endParaRPr lang="bg-BG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</a:pPr>
            <a:endParaRPr lang="bg-BG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buFont typeface="Symbol"/>
              <a:buChar char=""/>
            </a:pPr>
            <a:r>
              <a:rPr lang="bg-BG" dirty="0" smtClean="0">
                <a:solidFill>
                  <a:prstClr val="black"/>
                </a:solidFill>
                <a:ea typeface="Calibri"/>
                <a:cs typeface="Times New Roman"/>
              </a:rPr>
              <a:t>сменени са </a:t>
            </a:r>
            <a:r>
              <a:rPr lang="bg-BG" dirty="0" smtClean="0">
                <a:solidFill>
                  <a:prstClr val="black"/>
                </a:solidFill>
                <a:ea typeface="Calibri"/>
                <a:cs typeface="Times New Roman"/>
              </a:rPr>
              <a:t>част от циментовите плочки </a:t>
            </a:r>
            <a:r>
              <a:rPr lang="bg-BG" dirty="0" smtClean="0">
                <a:solidFill>
                  <a:prstClr val="black"/>
                </a:solidFill>
                <a:ea typeface="Calibri"/>
                <a:cs typeface="Times New Roman"/>
              </a:rPr>
              <a:t>с гумена мека </a:t>
            </a:r>
            <a:r>
              <a:rPr lang="bg-BG" dirty="0" smtClean="0">
                <a:solidFill>
                  <a:prstClr val="black"/>
                </a:solidFill>
                <a:ea typeface="Calibri"/>
                <a:cs typeface="Times New Roman"/>
              </a:rPr>
              <a:t>настилка с цел обезопасяване на децата по време на игра;  </a:t>
            </a:r>
            <a:endParaRPr lang="bg-BG" dirty="0" smtClean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buFont typeface="Symbol"/>
              <a:buChar char=""/>
            </a:pPr>
            <a:r>
              <a:rPr lang="bg-BG" dirty="0" smtClean="0">
                <a:solidFill>
                  <a:prstClr val="black"/>
                </a:solidFill>
                <a:ea typeface="Calibri"/>
                <a:cs typeface="Times New Roman"/>
              </a:rPr>
              <a:t>направени </a:t>
            </a:r>
            <a:r>
              <a:rPr lang="bg-BG" dirty="0">
                <a:solidFill>
                  <a:prstClr val="black"/>
                </a:solidFill>
                <a:ea typeface="Calibri"/>
                <a:cs typeface="Times New Roman"/>
              </a:rPr>
              <a:t>са ограничения на зелени площи  с нови </a:t>
            </a:r>
            <a:r>
              <a:rPr lang="bg-BG" dirty="0" smtClean="0">
                <a:solidFill>
                  <a:prstClr val="black"/>
                </a:solidFill>
                <a:ea typeface="Calibri"/>
                <a:cs typeface="Times New Roman"/>
              </a:rPr>
              <a:t>бордюри;</a:t>
            </a:r>
            <a:endParaRPr lang="bg-BG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buFont typeface="Symbol"/>
              <a:buChar char=""/>
            </a:pPr>
            <a:r>
              <a:rPr lang="bg-BG" dirty="0" smtClean="0">
                <a:solidFill>
                  <a:prstClr val="black"/>
                </a:solidFill>
                <a:ea typeface="Calibri"/>
                <a:cs typeface="Times New Roman"/>
              </a:rPr>
              <a:t>поставени </a:t>
            </a:r>
            <a:r>
              <a:rPr lang="bg-BG" dirty="0">
                <a:solidFill>
                  <a:prstClr val="black"/>
                </a:solidFill>
                <a:ea typeface="Calibri"/>
                <a:cs typeface="Times New Roman"/>
              </a:rPr>
              <a:t>са нови детски </a:t>
            </a:r>
            <a:r>
              <a:rPr lang="bg-BG" dirty="0" smtClean="0">
                <a:solidFill>
                  <a:prstClr val="black"/>
                </a:solidFill>
                <a:ea typeface="Calibri"/>
                <a:cs typeface="Times New Roman"/>
              </a:rPr>
              <a:t>съоръжения;</a:t>
            </a:r>
            <a:endParaRPr lang="bg-BG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buFont typeface="Symbol"/>
              <a:buChar char=""/>
            </a:pPr>
            <a:r>
              <a:rPr lang="bg-BG" dirty="0" smtClean="0">
                <a:solidFill>
                  <a:prstClr val="black"/>
                </a:solidFill>
                <a:ea typeface="Calibri"/>
                <a:cs typeface="Times New Roman"/>
              </a:rPr>
              <a:t>озеленен терен около детските площадки;</a:t>
            </a:r>
            <a:endParaRPr lang="bg-BG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buFont typeface="Symbol"/>
              <a:buChar char=""/>
            </a:pPr>
            <a:r>
              <a:rPr lang="bg-BG" dirty="0">
                <a:solidFill>
                  <a:prstClr val="black"/>
                </a:solidFill>
                <a:ea typeface="Calibri"/>
                <a:cs typeface="Times New Roman"/>
              </a:rPr>
              <a:t>н</a:t>
            </a:r>
            <a:r>
              <a:rPr lang="bg-BG" dirty="0" smtClean="0">
                <a:solidFill>
                  <a:prstClr val="black"/>
                </a:solidFill>
                <a:ea typeface="Calibri"/>
                <a:cs typeface="Times New Roman"/>
              </a:rPr>
              <a:t>ефункциониращата стара  </a:t>
            </a:r>
            <a:r>
              <a:rPr lang="bg-BG" dirty="0">
                <a:solidFill>
                  <a:prstClr val="black"/>
                </a:solidFill>
                <a:ea typeface="Calibri"/>
                <a:cs typeface="Times New Roman"/>
              </a:rPr>
              <a:t>чешма е превърната в </a:t>
            </a:r>
            <a:r>
              <a:rPr lang="bg-BG" dirty="0" smtClean="0">
                <a:solidFill>
                  <a:prstClr val="black"/>
                </a:solidFill>
                <a:ea typeface="Calibri"/>
                <a:cs typeface="Times New Roman"/>
              </a:rPr>
              <a:t>цветарник;</a:t>
            </a:r>
            <a:endParaRPr lang="bg-BG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buFont typeface="Symbol"/>
              <a:buChar char=""/>
            </a:pPr>
            <a:r>
              <a:rPr lang="bg-BG" dirty="0" smtClean="0">
                <a:solidFill>
                  <a:prstClr val="black"/>
                </a:solidFill>
                <a:ea typeface="Calibri"/>
                <a:cs typeface="Times New Roman"/>
              </a:rPr>
              <a:t>пейките </a:t>
            </a:r>
            <a:r>
              <a:rPr lang="bg-BG" dirty="0">
                <a:solidFill>
                  <a:prstClr val="black"/>
                </a:solidFill>
                <a:ea typeface="Calibri"/>
                <a:cs typeface="Times New Roman"/>
              </a:rPr>
              <a:t>са цветно боядисани</a:t>
            </a:r>
            <a:r>
              <a:rPr lang="bg-BG" dirty="0" smtClean="0">
                <a:solidFill>
                  <a:prstClr val="black"/>
                </a:solidFill>
                <a:ea typeface="Calibri"/>
                <a:cs typeface="Times New Roman"/>
              </a:rPr>
              <a:t>.</a:t>
            </a:r>
          </a:p>
          <a:p>
            <a:pPr marL="914400" lvl="0" algn="just">
              <a:lnSpc>
                <a:spcPct val="115000"/>
              </a:lnSpc>
            </a:pPr>
            <a:endParaRPr lang="bg-BG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marL="914400" lvl="0" algn="just">
              <a:lnSpc>
                <a:spcPct val="115000"/>
              </a:lnSpc>
            </a:pPr>
            <a:r>
              <a:rPr lang="bg-BG" dirty="0" smtClean="0">
                <a:solidFill>
                  <a:prstClr val="black"/>
                </a:solidFill>
                <a:ea typeface="Calibri"/>
                <a:cs typeface="Times New Roman"/>
              </a:rPr>
              <a:t>Дейностите </a:t>
            </a:r>
            <a:r>
              <a:rPr lang="bg-BG" dirty="0" smtClean="0">
                <a:solidFill>
                  <a:prstClr val="black"/>
                </a:solidFill>
                <a:ea typeface="Calibri"/>
                <a:cs typeface="Times New Roman"/>
              </a:rPr>
              <a:t>за довършване на проекта са </a:t>
            </a:r>
            <a:r>
              <a:rPr lang="bg-BG" dirty="0" err="1" smtClean="0">
                <a:solidFill>
                  <a:prstClr val="black"/>
                </a:solidFill>
                <a:ea typeface="Calibri"/>
                <a:cs typeface="Times New Roman"/>
              </a:rPr>
              <a:t>дофинансирани</a:t>
            </a:r>
            <a:r>
              <a:rPr lang="bg-BG" dirty="0" smtClean="0">
                <a:solidFill>
                  <a:prstClr val="black"/>
                </a:solidFill>
                <a:ea typeface="Calibri"/>
                <a:cs typeface="Times New Roman"/>
              </a:rPr>
              <a:t> от </a:t>
            </a:r>
            <a:r>
              <a:rPr lang="bg-BG" dirty="0" smtClean="0">
                <a:solidFill>
                  <a:prstClr val="black"/>
                </a:solidFill>
                <a:ea typeface="Calibri"/>
                <a:cs typeface="Times New Roman"/>
              </a:rPr>
              <a:t>БТ-АД  </a:t>
            </a:r>
            <a:r>
              <a:rPr lang="bg-BG" dirty="0" smtClean="0">
                <a:solidFill>
                  <a:prstClr val="black"/>
                </a:solidFill>
                <a:ea typeface="Calibri"/>
                <a:cs typeface="Times New Roman"/>
              </a:rPr>
              <a:t>-  Благоевград </a:t>
            </a:r>
            <a:r>
              <a:rPr lang="bg-BG" dirty="0" smtClean="0">
                <a:solidFill>
                  <a:prstClr val="black"/>
                </a:solidFill>
                <a:ea typeface="Calibri"/>
                <a:cs typeface="Times New Roman"/>
              </a:rPr>
              <a:t>/Цигарена фабрика/           </a:t>
            </a:r>
            <a:endParaRPr lang="bg-BG" dirty="0" smtClean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 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59987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vania\СНИМКИ\снимки пленер\DSCN01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63" y="1916832"/>
            <a:ext cx="3177093" cy="2382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vania\СНИМКИ\снимки пленер\DSCN01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769" y="4377875"/>
            <a:ext cx="3072342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лавие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z="4000" dirty="0" smtClean="0"/>
              <a:t>Обновеният </a:t>
            </a:r>
            <a:r>
              <a:rPr lang="bg-BG" sz="4000" dirty="0" smtClean="0"/>
              <a:t>двор по проекта</a:t>
            </a:r>
            <a:endParaRPr lang="bg-BG" dirty="0"/>
          </a:p>
        </p:txBody>
      </p:sp>
      <p:pic>
        <p:nvPicPr>
          <p:cNvPr id="6" name="Picture 2" descr="F:\vania\СНИМКИ\снимки пленер\20181003_1414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344" y="2217084"/>
            <a:ext cx="3632112" cy="2724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443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z="4000" dirty="0" smtClean="0"/>
              <a:t>ПУДООС 2017 година</a:t>
            </a:r>
            <a:endParaRPr lang="bg-BG" sz="4000" dirty="0"/>
          </a:p>
        </p:txBody>
      </p:sp>
      <p:sp>
        <p:nvSpPr>
          <p:cNvPr id="3" name="Правоъгълник 2"/>
          <p:cNvSpPr/>
          <p:nvPr/>
        </p:nvSpPr>
        <p:spPr>
          <a:xfrm>
            <a:off x="611560" y="2498527"/>
            <a:ext cx="8280920" cy="4233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bg-BG" dirty="0">
                <a:ea typeface="Calibri"/>
                <a:cs typeface="Times New Roman"/>
              </a:rPr>
              <a:t>	</a:t>
            </a:r>
            <a:r>
              <a:rPr lang="bg-BG" dirty="0" smtClean="0">
                <a:ea typeface="Calibri"/>
                <a:cs typeface="Times New Roman"/>
              </a:rPr>
              <a:t>2017 </a:t>
            </a:r>
            <a:r>
              <a:rPr lang="bg-BG" dirty="0" smtClean="0">
                <a:ea typeface="Calibri"/>
                <a:cs typeface="Times New Roman"/>
              </a:rPr>
              <a:t>ПУДООС </a:t>
            </a:r>
            <a:r>
              <a:rPr lang="bg-BG" dirty="0">
                <a:ea typeface="Calibri"/>
                <a:cs typeface="Times New Roman"/>
              </a:rPr>
              <a:t>–  Национална кампания </a:t>
            </a:r>
            <a:r>
              <a:rPr lang="bg-BG" dirty="0">
                <a:ea typeface="Calibri"/>
                <a:cs typeface="Times New Roman"/>
              </a:rPr>
              <a:t> </a:t>
            </a:r>
            <a:r>
              <a:rPr lang="bg-BG" dirty="0" smtClean="0">
                <a:ea typeface="Calibri"/>
                <a:cs typeface="Times New Roman"/>
              </a:rPr>
              <a:t>„ За </a:t>
            </a:r>
            <a:r>
              <a:rPr lang="bg-BG" dirty="0">
                <a:ea typeface="Calibri"/>
                <a:cs typeface="Times New Roman"/>
              </a:rPr>
              <a:t>ч</a:t>
            </a:r>
            <a:r>
              <a:rPr lang="bg-BG" dirty="0" smtClean="0">
                <a:ea typeface="Calibri"/>
                <a:cs typeface="Times New Roman"/>
              </a:rPr>
              <a:t>иста </a:t>
            </a:r>
            <a:r>
              <a:rPr lang="bg-BG" dirty="0">
                <a:ea typeface="Calibri"/>
                <a:cs typeface="Times New Roman"/>
              </a:rPr>
              <a:t>околна среда“ </a:t>
            </a:r>
            <a:r>
              <a:rPr lang="bg-BG" dirty="0" smtClean="0">
                <a:ea typeface="Calibri"/>
                <a:cs typeface="Times New Roman"/>
              </a:rPr>
              <a:t>с цел  осигуряване на подходяща среда за екологично възпитание на децата.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bg-BG" dirty="0" smtClean="0">
                <a:ea typeface="Calibri"/>
                <a:cs typeface="Times New Roman"/>
              </a:rPr>
              <a:t>	Във връзка с целта е извършена и </a:t>
            </a:r>
            <a:r>
              <a:rPr lang="bg-BG" dirty="0" smtClean="0">
                <a:ea typeface="Calibri"/>
                <a:cs typeface="Times New Roman"/>
              </a:rPr>
              <a:t>реконструкция </a:t>
            </a:r>
            <a:r>
              <a:rPr lang="bg-BG" dirty="0">
                <a:ea typeface="Calibri"/>
                <a:cs typeface="Times New Roman"/>
              </a:rPr>
              <a:t>на част от двора на ДГ </a:t>
            </a:r>
            <a:r>
              <a:rPr lang="bg-BG" dirty="0" smtClean="0">
                <a:ea typeface="Calibri"/>
                <a:cs typeface="Times New Roman"/>
              </a:rPr>
              <a:t>:</a:t>
            </a:r>
            <a:endParaRPr lang="bg-BG" dirty="0" smtClean="0">
              <a:effectLst/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bg-BG" dirty="0">
                <a:ea typeface="Calibri"/>
                <a:cs typeface="Times New Roman"/>
              </a:rPr>
              <a:t>с</a:t>
            </a:r>
            <a:r>
              <a:rPr lang="bg-BG" dirty="0" smtClean="0">
                <a:ea typeface="Calibri"/>
                <a:cs typeface="Times New Roman"/>
              </a:rPr>
              <a:t>мяна </a:t>
            </a:r>
            <a:r>
              <a:rPr lang="bg-BG" dirty="0">
                <a:ea typeface="Calibri"/>
                <a:cs typeface="Times New Roman"/>
              </a:rPr>
              <a:t>на стари с нови </a:t>
            </a:r>
            <a:r>
              <a:rPr lang="bg-BG" dirty="0" smtClean="0">
                <a:ea typeface="Calibri"/>
                <a:cs typeface="Times New Roman"/>
              </a:rPr>
              <a:t>циментови плочки;</a:t>
            </a:r>
            <a:endParaRPr lang="bg-BG" dirty="0" smtClean="0">
              <a:effectLst/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bg-BG" dirty="0" smtClean="0">
                <a:ea typeface="Calibri"/>
                <a:cs typeface="Times New Roman"/>
              </a:rPr>
              <a:t>обособяване </a:t>
            </a:r>
            <a:r>
              <a:rPr lang="bg-BG" dirty="0">
                <a:ea typeface="Calibri"/>
                <a:cs typeface="Times New Roman"/>
              </a:rPr>
              <a:t>на пространство с мека настилка и </a:t>
            </a:r>
            <a:endParaRPr lang="bg-BG" dirty="0" smtClean="0">
              <a:effectLst/>
              <a:latin typeface="Calibri"/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bg-BG" dirty="0" smtClean="0">
                <a:ea typeface="Calibri"/>
                <a:cs typeface="Times New Roman"/>
              </a:rPr>
              <a:t>      поставяне </a:t>
            </a:r>
            <a:r>
              <a:rPr lang="bg-BG" dirty="0">
                <a:ea typeface="Calibri"/>
                <a:cs typeface="Times New Roman"/>
              </a:rPr>
              <a:t>на детско </a:t>
            </a:r>
            <a:r>
              <a:rPr lang="bg-BG" dirty="0" smtClean="0">
                <a:ea typeface="Calibri"/>
                <a:cs typeface="Times New Roman"/>
              </a:rPr>
              <a:t>съоръжение – пързалка;</a:t>
            </a:r>
            <a:endParaRPr lang="bg-BG" dirty="0" smtClean="0">
              <a:effectLst/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bg-BG" dirty="0" smtClean="0">
                <a:ea typeface="Calibri"/>
                <a:cs typeface="Times New Roman"/>
              </a:rPr>
              <a:t>озеленяване на терени;</a:t>
            </a:r>
            <a:endParaRPr lang="bg-BG" dirty="0" smtClean="0">
              <a:effectLst/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bg-BG" dirty="0" smtClean="0">
                <a:ea typeface="Calibri"/>
                <a:cs typeface="Times New Roman"/>
              </a:rPr>
              <a:t>детски цветни масички с </a:t>
            </a:r>
            <a:r>
              <a:rPr lang="bg-BG" dirty="0" smtClean="0">
                <a:ea typeface="Calibri"/>
                <a:cs typeface="Times New Roman"/>
              </a:rPr>
              <a:t>пейки;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bg-BG" dirty="0">
                <a:ea typeface="Calibri"/>
                <a:cs typeface="Times New Roman"/>
              </a:rPr>
              <a:t>и</a:t>
            </a:r>
            <a:r>
              <a:rPr lang="bg-BG" dirty="0" smtClean="0">
                <a:ea typeface="Calibri"/>
                <a:cs typeface="Times New Roman"/>
              </a:rPr>
              <a:t>зползване на информационните технологии за опознаване на природата.</a:t>
            </a:r>
            <a:endParaRPr lang="bg-BG" dirty="0"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endParaRPr lang="bg-BG" dirty="0" smtClean="0"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bg-BG" dirty="0" smtClean="0">
                <a:ea typeface="Calibri"/>
                <a:cs typeface="Times New Roman"/>
              </a:rPr>
              <a:t>	Дейностите в проекта са </a:t>
            </a:r>
            <a:r>
              <a:rPr lang="bg-BG" dirty="0" err="1" smtClean="0">
                <a:ea typeface="Calibri"/>
                <a:cs typeface="Times New Roman"/>
              </a:rPr>
              <a:t>дофинансирани</a:t>
            </a:r>
            <a:r>
              <a:rPr lang="bg-BG" dirty="0" smtClean="0">
                <a:ea typeface="Calibri"/>
                <a:cs typeface="Times New Roman"/>
              </a:rPr>
              <a:t>  </a:t>
            </a:r>
            <a:r>
              <a:rPr lang="bg-BG" dirty="0">
                <a:ea typeface="Calibri"/>
                <a:cs typeface="Times New Roman"/>
              </a:rPr>
              <a:t>с допълнителни средства от </a:t>
            </a:r>
            <a:r>
              <a:rPr lang="bg-BG" dirty="0" smtClean="0">
                <a:ea typeface="Calibri"/>
                <a:cs typeface="Times New Roman"/>
              </a:rPr>
              <a:t>родителското </a:t>
            </a:r>
            <a:r>
              <a:rPr lang="bg-BG" dirty="0">
                <a:ea typeface="Calibri"/>
                <a:cs typeface="Times New Roman"/>
              </a:rPr>
              <a:t>настоятелство и отстъпки от допълнителните дейности.</a:t>
            </a:r>
            <a:endParaRPr lang="bg-BG" dirty="0" smtClean="0">
              <a:effectLst/>
              <a:latin typeface="Calibri"/>
              <a:ea typeface="Calibri"/>
              <a:cs typeface="Times New Roman"/>
            </a:endParaRPr>
          </a:p>
          <a:p>
            <a:pPr marL="914400">
              <a:lnSpc>
                <a:spcPct val="115000"/>
              </a:lnSpc>
              <a:spcAft>
                <a:spcPts val="1000"/>
              </a:spcAft>
            </a:pPr>
            <a:r>
              <a:rPr lang="bg-BG" dirty="0" smtClean="0">
                <a:ea typeface="Calibri"/>
                <a:cs typeface="Times New Roman"/>
              </a:rPr>
              <a:t> </a:t>
            </a:r>
            <a:endParaRPr lang="bg-BG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3465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ПУДООС </a:t>
            </a:r>
            <a:r>
              <a:rPr lang="bg-BG" dirty="0" smtClean="0"/>
              <a:t>- 2017</a:t>
            </a:r>
            <a:endParaRPr lang="bg-BG" dirty="0"/>
          </a:p>
        </p:txBody>
      </p:sp>
      <p:pic>
        <p:nvPicPr>
          <p:cNvPr id="1027" name="Picture 3" descr="C:\Users\tanovi\Desktop\двор дг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551" y="4293095"/>
            <a:ext cx="3136374" cy="235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tanovi\Desktop\двор дг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916832"/>
            <a:ext cx="2880320" cy="2158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:\vania\СНИМКИ\снимки пленер\20181004_1120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538" y="2348880"/>
            <a:ext cx="3648405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831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Други проекти</a:t>
            </a:r>
            <a:endParaRPr lang="bg-BG" dirty="0"/>
          </a:p>
        </p:txBody>
      </p:sp>
      <p:sp>
        <p:nvSpPr>
          <p:cNvPr id="3" name="Правоъгълник 2"/>
          <p:cNvSpPr/>
          <p:nvPr/>
        </p:nvSpPr>
        <p:spPr>
          <a:xfrm>
            <a:off x="323528" y="2431085"/>
            <a:ext cx="842493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algn="just"/>
            <a:r>
              <a:rPr lang="ru-RU" dirty="0" smtClean="0"/>
              <a:t>• ПМС 129- </a:t>
            </a:r>
            <a:r>
              <a:rPr lang="ru-RU" dirty="0" smtClean="0"/>
              <a:t>за </a:t>
            </a:r>
            <a:r>
              <a:rPr lang="ru-RU" dirty="0" err="1" smtClean="0"/>
              <a:t>физическото</a:t>
            </a:r>
            <a:r>
              <a:rPr lang="ru-RU" dirty="0" smtClean="0"/>
              <a:t> </a:t>
            </a:r>
            <a:r>
              <a:rPr lang="ru-RU" dirty="0" err="1" smtClean="0"/>
              <a:t>възпитание</a:t>
            </a:r>
            <a:r>
              <a:rPr lang="ru-RU" dirty="0" smtClean="0"/>
              <a:t> и спорт на </a:t>
            </a:r>
            <a:r>
              <a:rPr lang="ru-RU" dirty="0" err="1" smtClean="0"/>
              <a:t>децата</a:t>
            </a:r>
            <a:r>
              <a:rPr lang="ru-RU" dirty="0" smtClean="0"/>
              <a:t>  </a:t>
            </a:r>
            <a:r>
              <a:rPr lang="ru-RU" dirty="0" smtClean="0"/>
              <a:t>- </a:t>
            </a:r>
            <a:r>
              <a:rPr lang="ru-RU" dirty="0"/>
              <a:t>с </a:t>
            </a:r>
            <a:r>
              <a:rPr lang="ru-RU" dirty="0" err="1"/>
              <a:t>отпуснатите</a:t>
            </a:r>
            <a:r>
              <a:rPr lang="ru-RU" dirty="0"/>
              <a:t> средства по 2.00 </a:t>
            </a:r>
            <a:r>
              <a:rPr lang="ru-RU" dirty="0" err="1"/>
              <a:t>лв</a:t>
            </a:r>
            <a:r>
              <a:rPr lang="ru-RU" dirty="0"/>
              <a:t>. на </a:t>
            </a:r>
            <a:r>
              <a:rPr lang="ru-RU" dirty="0" err="1" smtClean="0"/>
              <a:t>дете</a:t>
            </a:r>
            <a:r>
              <a:rPr lang="ru-RU" dirty="0" smtClean="0"/>
              <a:t> </a:t>
            </a:r>
            <a:r>
              <a:rPr lang="ru-RU" dirty="0" smtClean="0"/>
              <a:t>се </a:t>
            </a:r>
            <a:r>
              <a:rPr lang="ru-RU" dirty="0" err="1" smtClean="0"/>
              <a:t>обогатява</a:t>
            </a:r>
            <a:r>
              <a:rPr lang="ru-RU" dirty="0" smtClean="0"/>
              <a:t>  </a:t>
            </a:r>
            <a:r>
              <a:rPr lang="ru-RU" dirty="0" err="1" smtClean="0"/>
              <a:t>материално-техническата</a:t>
            </a:r>
            <a:r>
              <a:rPr lang="ru-RU" dirty="0" smtClean="0"/>
              <a:t> </a:t>
            </a:r>
            <a:r>
              <a:rPr lang="ru-RU" dirty="0" smtClean="0"/>
              <a:t>база в ДГ;</a:t>
            </a:r>
            <a:endParaRPr lang="ru-RU" dirty="0" smtClean="0"/>
          </a:p>
          <a:p>
            <a:pPr algn="just"/>
            <a:r>
              <a:rPr lang="ru-RU" dirty="0" smtClean="0"/>
              <a:t>• 2011г</a:t>
            </a:r>
            <a:r>
              <a:rPr lang="ru-RU" dirty="0" smtClean="0"/>
              <a:t>. – </a:t>
            </a:r>
            <a:r>
              <a:rPr lang="ru-RU" dirty="0" err="1" smtClean="0"/>
              <a:t>Национална</a:t>
            </a:r>
            <a:r>
              <a:rPr lang="ru-RU" dirty="0" smtClean="0"/>
              <a:t> </a:t>
            </a:r>
            <a:r>
              <a:rPr lang="ru-RU" dirty="0" err="1" smtClean="0"/>
              <a:t>програма</a:t>
            </a:r>
            <a:r>
              <a:rPr lang="ru-RU" dirty="0" smtClean="0"/>
              <a:t> за </a:t>
            </a:r>
            <a:r>
              <a:rPr lang="ru-RU" dirty="0" err="1" smtClean="0"/>
              <a:t>заетост</a:t>
            </a:r>
            <a:r>
              <a:rPr lang="ru-RU" dirty="0" smtClean="0"/>
              <a:t> и обучение на хора с </a:t>
            </a:r>
            <a:r>
              <a:rPr lang="ru-RU" dirty="0" err="1" smtClean="0"/>
              <a:t>трайни</a:t>
            </a:r>
            <a:r>
              <a:rPr lang="ru-RU" dirty="0" smtClean="0"/>
              <a:t> </a:t>
            </a:r>
            <a:r>
              <a:rPr lang="ru-RU" dirty="0" err="1" smtClean="0"/>
              <a:t>увреждания</a:t>
            </a:r>
            <a:r>
              <a:rPr lang="ru-RU" dirty="0" smtClean="0"/>
              <a:t> – назначен е </a:t>
            </a:r>
            <a:r>
              <a:rPr lang="ru-RU" dirty="0" err="1" smtClean="0"/>
              <a:t>допълнително</a:t>
            </a:r>
            <a:r>
              <a:rPr lang="ru-RU" dirty="0" smtClean="0"/>
              <a:t>  </a:t>
            </a:r>
            <a:r>
              <a:rPr lang="ru-RU" dirty="0" smtClean="0"/>
              <a:t>персонал</a:t>
            </a:r>
            <a:r>
              <a:rPr lang="ru-RU" dirty="0" smtClean="0"/>
              <a:t>, </a:t>
            </a:r>
            <a:r>
              <a:rPr lang="ru-RU" dirty="0" err="1" smtClean="0"/>
              <a:t>извън</a:t>
            </a:r>
            <a:r>
              <a:rPr lang="ru-RU" dirty="0" smtClean="0"/>
              <a:t> </a:t>
            </a:r>
            <a:r>
              <a:rPr lang="ru-RU" dirty="0" err="1"/>
              <a:t>щ</a:t>
            </a:r>
            <a:r>
              <a:rPr lang="ru-RU" dirty="0" err="1" smtClean="0"/>
              <a:t>атното</a:t>
            </a:r>
            <a:r>
              <a:rPr lang="ru-RU" dirty="0" smtClean="0"/>
              <a:t> </a:t>
            </a:r>
            <a:r>
              <a:rPr lang="ru-RU" dirty="0" err="1" smtClean="0"/>
              <a:t>разписание</a:t>
            </a:r>
            <a:r>
              <a:rPr lang="ru-RU" dirty="0" smtClean="0"/>
              <a:t>.</a:t>
            </a:r>
            <a:endParaRPr lang="ru-RU" dirty="0" smtClean="0"/>
          </a:p>
          <a:p>
            <a:pPr algn="just"/>
            <a:r>
              <a:rPr lang="ru-RU" dirty="0" smtClean="0"/>
              <a:t>• 2016г</a:t>
            </a:r>
            <a:r>
              <a:rPr lang="ru-RU" dirty="0" smtClean="0"/>
              <a:t>., 2017г. - </a:t>
            </a:r>
            <a:r>
              <a:rPr lang="ru-RU" dirty="0" err="1" smtClean="0"/>
              <a:t>Програма</a:t>
            </a:r>
            <a:r>
              <a:rPr lang="ru-RU" dirty="0" smtClean="0"/>
              <a:t> за </a:t>
            </a:r>
            <a:r>
              <a:rPr lang="ru-RU" dirty="0" err="1" smtClean="0"/>
              <a:t>заетост</a:t>
            </a:r>
            <a:r>
              <a:rPr lang="ru-RU" dirty="0" smtClean="0"/>
              <a:t> на </a:t>
            </a:r>
            <a:r>
              <a:rPr lang="ru-RU" dirty="0" err="1" smtClean="0"/>
              <a:t>трайно</a:t>
            </a:r>
            <a:r>
              <a:rPr lang="ru-RU" dirty="0" smtClean="0"/>
              <a:t> </a:t>
            </a:r>
            <a:r>
              <a:rPr lang="ru-RU" dirty="0" err="1" smtClean="0"/>
              <a:t>безработни</a:t>
            </a:r>
            <a:r>
              <a:rPr lang="ru-RU" dirty="0" smtClean="0"/>
              <a:t> лица –назначен е </a:t>
            </a:r>
            <a:r>
              <a:rPr lang="ru-RU" dirty="0" err="1" smtClean="0"/>
              <a:t>допълнително</a:t>
            </a:r>
            <a:r>
              <a:rPr lang="ru-RU" dirty="0" smtClean="0"/>
              <a:t> </a:t>
            </a:r>
            <a:r>
              <a:rPr lang="ru-RU" dirty="0" smtClean="0"/>
              <a:t>персонал</a:t>
            </a:r>
            <a:r>
              <a:rPr lang="ru-RU" dirty="0" smtClean="0"/>
              <a:t>, </a:t>
            </a:r>
            <a:r>
              <a:rPr lang="ru-RU" dirty="0" err="1" smtClean="0"/>
              <a:t>извън</a:t>
            </a:r>
            <a:r>
              <a:rPr lang="ru-RU" dirty="0" smtClean="0"/>
              <a:t> </a:t>
            </a:r>
            <a:r>
              <a:rPr lang="ru-RU" dirty="0" err="1" smtClean="0"/>
              <a:t>щатното</a:t>
            </a:r>
            <a:r>
              <a:rPr lang="ru-RU" dirty="0" smtClean="0"/>
              <a:t> </a:t>
            </a:r>
            <a:r>
              <a:rPr lang="ru-RU" dirty="0" err="1" smtClean="0"/>
              <a:t>разписание</a:t>
            </a:r>
            <a:endParaRPr lang="ru-RU" dirty="0" smtClean="0"/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• Проект</a:t>
            </a:r>
            <a:r>
              <a:rPr lang="ru-RU" dirty="0" smtClean="0"/>
              <a:t>:</a:t>
            </a:r>
            <a:r>
              <a:rPr lang="en-US" dirty="0" smtClean="0"/>
              <a:t> </a:t>
            </a:r>
            <a:r>
              <a:rPr lang="bg-BG" dirty="0" smtClean="0"/>
              <a:t>„</a:t>
            </a:r>
            <a:r>
              <a:rPr lang="ru-RU" dirty="0" smtClean="0"/>
              <a:t>Квалификация на педагогически </a:t>
            </a:r>
            <a:r>
              <a:rPr lang="ru-RU" dirty="0" err="1" smtClean="0"/>
              <a:t>специалисти</a:t>
            </a:r>
            <a:r>
              <a:rPr lang="en-US" dirty="0" smtClean="0"/>
              <a:t>”</a:t>
            </a:r>
            <a:r>
              <a:rPr lang="ru-RU" dirty="0" smtClean="0"/>
              <a:t> </a:t>
            </a:r>
            <a:r>
              <a:rPr lang="ru-RU" dirty="0" err="1" smtClean="0"/>
              <a:t>финансиран</a:t>
            </a:r>
            <a:r>
              <a:rPr lang="ru-RU" dirty="0" smtClean="0"/>
              <a:t> </a:t>
            </a:r>
            <a:r>
              <a:rPr lang="ru-RU" dirty="0" smtClean="0"/>
              <a:t>от </a:t>
            </a:r>
            <a:r>
              <a:rPr lang="ru-RU" dirty="0" err="1" smtClean="0"/>
              <a:t>Европейския</a:t>
            </a:r>
            <a:r>
              <a:rPr lang="ru-RU" dirty="0" smtClean="0"/>
              <a:t> </a:t>
            </a:r>
            <a:r>
              <a:rPr lang="ru-RU" dirty="0" err="1" smtClean="0"/>
              <a:t>съюз</a:t>
            </a:r>
            <a:r>
              <a:rPr lang="en-US" dirty="0" smtClean="0"/>
              <a:t>.</a:t>
            </a:r>
            <a:r>
              <a:rPr lang="ru-RU" dirty="0" smtClean="0"/>
              <a:t>  </a:t>
            </a:r>
            <a:r>
              <a:rPr lang="ru-RU" dirty="0" smtClean="0"/>
              <a:t>По </a:t>
            </a:r>
            <a:r>
              <a:rPr lang="ru-RU" dirty="0" err="1" smtClean="0"/>
              <a:t>този</a:t>
            </a:r>
            <a:r>
              <a:rPr lang="ru-RU" dirty="0" smtClean="0"/>
              <a:t> проект </a:t>
            </a:r>
            <a:r>
              <a:rPr lang="ru-RU" dirty="0" err="1"/>
              <a:t>в</a:t>
            </a:r>
            <a:r>
              <a:rPr lang="ru-RU" dirty="0" err="1" smtClean="0"/>
              <a:t>сички</a:t>
            </a:r>
            <a:r>
              <a:rPr lang="ru-RU" dirty="0" smtClean="0"/>
              <a:t> </a:t>
            </a:r>
            <a:r>
              <a:rPr lang="ru-RU" dirty="0" smtClean="0"/>
              <a:t>педагогически  </a:t>
            </a:r>
            <a:r>
              <a:rPr lang="ru-RU" dirty="0" err="1" smtClean="0"/>
              <a:t>специалисти</a:t>
            </a:r>
            <a:r>
              <a:rPr lang="ru-RU" dirty="0" smtClean="0"/>
              <a:t>  </a:t>
            </a:r>
            <a:r>
              <a:rPr lang="ru-RU" dirty="0" err="1" smtClean="0"/>
              <a:t>са</a:t>
            </a:r>
            <a:r>
              <a:rPr lang="ru-RU" dirty="0" smtClean="0"/>
              <a:t> </a:t>
            </a:r>
            <a:r>
              <a:rPr lang="ru-RU" dirty="0" err="1" smtClean="0"/>
              <a:t>повишили</a:t>
            </a:r>
            <a:r>
              <a:rPr lang="ru-RU" dirty="0" smtClean="0"/>
              <a:t> </a:t>
            </a:r>
            <a:r>
              <a:rPr lang="ru-RU" dirty="0" err="1" smtClean="0"/>
              <a:t>квалификацията</a:t>
            </a:r>
            <a:r>
              <a:rPr lang="ru-RU" dirty="0" smtClean="0"/>
              <a:t> си </a:t>
            </a:r>
            <a:r>
              <a:rPr lang="ru-RU" dirty="0" smtClean="0"/>
              <a:t>в </a:t>
            </a:r>
            <a:r>
              <a:rPr lang="ru-RU" dirty="0" err="1" smtClean="0"/>
              <a:t>различни</a:t>
            </a:r>
            <a:r>
              <a:rPr lang="ru-RU" dirty="0" smtClean="0"/>
              <a:t> направления</a:t>
            </a:r>
            <a:r>
              <a:rPr lang="en-US" dirty="0" smtClean="0"/>
              <a:t>.</a:t>
            </a:r>
            <a:endParaRPr lang="bg-BG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bg-BG" dirty="0" smtClean="0"/>
              <a:t>„Студентски практики“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739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54864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bg-BG" sz="5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П</a:t>
            </a:r>
            <a:r>
              <a:rPr lang="bg-BG" sz="5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роект  </a:t>
            </a:r>
            <a:r>
              <a:rPr lang="bg-BG" sz="5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2018г</a:t>
            </a:r>
            <a:r>
              <a:rPr lang="bg-BG" sz="5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. реализиран с доброволен труд</a:t>
            </a:r>
            <a:endParaRPr lang="bg-BG" sz="5800" dirty="0" smtClean="0">
              <a:solidFill>
                <a:schemeClr val="accent1">
                  <a:lumMod val="60000"/>
                  <a:lumOff val="40000"/>
                </a:schemeClr>
              </a:solidFill>
              <a:ea typeface="Calibri"/>
              <a:cs typeface="Times New Roman"/>
            </a:endParaRPr>
          </a:p>
          <a:p>
            <a:pPr marL="54864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bg-BG" sz="2600" dirty="0" smtClean="0">
                <a:ea typeface="Calibri"/>
                <a:cs typeface="Times New Roman"/>
              </a:rPr>
              <a:t>	Реконструкция </a:t>
            </a:r>
            <a:r>
              <a:rPr lang="bg-BG" sz="2600" dirty="0">
                <a:ea typeface="Calibri"/>
                <a:cs typeface="Times New Roman"/>
              </a:rPr>
              <a:t>на задната страна на </a:t>
            </a:r>
            <a:r>
              <a:rPr lang="bg-BG" sz="2600" dirty="0" smtClean="0">
                <a:ea typeface="Calibri"/>
                <a:cs typeface="Times New Roman"/>
              </a:rPr>
              <a:t>двора, </a:t>
            </a:r>
            <a:r>
              <a:rPr lang="bg-BG" sz="2600" dirty="0">
                <a:ea typeface="Calibri"/>
                <a:cs typeface="Times New Roman"/>
              </a:rPr>
              <a:t>осъществена с доброволен труд и средства от отстъпките от допълнителните  дейности: </a:t>
            </a:r>
          </a:p>
          <a:p>
            <a:pPr marL="914400" algn="just">
              <a:lnSpc>
                <a:spcPct val="115000"/>
              </a:lnSpc>
              <a:spcAft>
                <a:spcPts val="0"/>
              </a:spcAft>
            </a:pPr>
            <a:endParaRPr lang="bg-BG" dirty="0">
              <a:latin typeface="Calibri"/>
              <a:ea typeface="Calibri"/>
              <a:cs typeface="Times New Roman"/>
            </a:endParaRP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bg-BG" dirty="0">
                <a:ea typeface="Calibri"/>
                <a:cs typeface="Times New Roman"/>
              </a:rPr>
              <a:t>сменени са старите плочки с нови бетонови    </a:t>
            </a: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>
                <a:ea typeface="Calibri"/>
                <a:cs typeface="Times New Roman"/>
              </a:rPr>
              <a:t>на част от двора е </a:t>
            </a:r>
            <a:r>
              <a:rPr lang="ru-RU" dirty="0" err="1">
                <a:ea typeface="Calibri"/>
                <a:cs typeface="Times New Roman"/>
              </a:rPr>
              <a:t>поставена</a:t>
            </a:r>
            <a:r>
              <a:rPr lang="ru-RU" dirty="0">
                <a:ea typeface="Calibri"/>
                <a:cs typeface="Times New Roman"/>
              </a:rPr>
              <a:t>  </a:t>
            </a:r>
            <a:r>
              <a:rPr lang="ru-RU" dirty="0" err="1">
                <a:ea typeface="Calibri"/>
                <a:cs typeface="Times New Roman"/>
              </a:rPr>
              <a:t>гумена</a:t>
            </a:r>
            <a:r>
              <a:rPr lang="ru-RU" dirty="0">
                <a:ea typeface="Calibri"/>
                <a:cs typeface="Times New Roman"/>
              </a:rPr>
              <a:t> </a:t>
            </a:r>
            <a:r>
              <a:rPr lang="ru-RU" dirty="0" err="1">
                <a:ea typeface="Calibri"/>
                <a:cs typeface="Times New Roman"/>
              </a:rPr>
              <a:t>мека</a:t>
            </a:r>
            <a:r>
              <a:rPr lang="ru-RU" dirty="0">
                <a:ea typeface="Calibri"/>
                <a:cs typeface="Times New Roman"/>
              </a:rPr>
              <a:t> настилка с </a:t>
            </a:r>
            <a:r>
              <a:rPr lang="ru-RU" dirty="0" err="1">
                <a:ea typeface="Calibri"/>
                <a:cs typeface="Times New Roman"/>
              </a:rPr>
              <a:t>вградена</a:t>
            </a:r>
            <a:r>
              <a:rPr lang="ru-RU" dirty="0">
                <a:ea typeface="Calibri"/>
                <a:cs typeface="Times New Roman"/>
              </a:rPr>
              <a:t> игра   „Дама</a:t>
            </a:r>
            <a:r>
              <a:rPr lang="bg-BG" dirty="0">
                <a:ea typeface="Calibri"/>
                <a:cs typeface="Times New Roman"/>
              </a:rPr>
              <a:t>“              </a:t>
            </a:r>
            <a:endParaRPr lang="bg-BG" dirty="0">
              <a:latin typeface="Calibri"/>
              <a:ea typeface="Calibri"/>
              <a:cs typeface="Times New Roman"/>
            </a:endParaRP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bg-BG" dirty="0">
                <a:ea typeface="Calibri"/>
                <a:cs typeface="Times New Roman"/>
              </a:rPr>
              <a:t>направени са ограничения на зелени площи  с нови бордюри</a:t>
            </a:r>
            <a:endParaRPr lang="bg-BG" dirty="0">
              <a:latin typeface="Calibri"/>
              <a:ea typeface="Calibri"/>
              <a:cs typeface="Times New Roman"/>
            </a:endParaRP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bg-BG" dirty="0">
                <a:ea typeface="Calibri"/>
                <a:cs typeface="Times New Roman"/>
              </a:rPr>
              <a:t>поставени са нови детски съоръжения – сюжетна игра на открито</a:t>
            </a:r>
            <a:endParaRPr lang="bg-BG" dirty="0">
              <a:latin typeface="Calibri"/>
              <a:ea typeface="Calibri"/>
              <a:cs typeface="Times New Roman"/>
            </a:endParaRP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bg-BG" dirty="0">
                <a:ea typeface="Calibri"/>
                <a:cs typeface="Times New Roman"/>
              </a:rPr>
              <a:t>поставена е детска масичка с пейки – цветна  </a:t>
            </a:r>
            <a:endParaRPr lang="bg-BG" dirty="0">
              <a:latin typeface="Calibri"/>
              <a:ea typeface="Calibri"/>
              <a:cs typeface="Times New Roman"/>
            </a:endParaRP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bg-BG" dirty="0">
                <a:ea typeface="Calibri"/>
                <a:cs typeface="Times New Roman"/>
              </a:rPr>
              <a:t>градинска люлка</a:t>
            </a:r>
            <a:endParaRPr lang="bg-BG" dirty="0">
              <a:latin typeface="Calibri"/>
              <a:ea typeface="Calibri"/>
              <a:cs typeface="Times New Roman"/>
            </a:endParaRPr>
          </a:p>
          <a:p>
            <a:pPr marL="742950" lvl="1" indent="-28575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bg-BG" dirty="0">
                <a:ea typeface="Calibri"/>
                <a:cs typeface="Times New Roman"/>
              </a:rPr>
              <a:t>чадър - от дарение</a:t>
            </a:r>
            <a:endParaRPr lang="bg-BG" dirty="0">
              <a:latin typeface="Calibri"/>
              <a:ea typeface="Calibri"/>
              <a:cs typeface="Times New Roman"/>
            </a:endParaRPr>
          </a:p>
          <a:p>
            <a:endParaRPr lang="bg-BG" dirty="0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bg-BG" dirty="0"/>
          </a:p>
        </p:txBody>
      </p:sp>
      <p:pic>
        <p:nvPicPr>
          <p:cNvPr id="6" name="Picture 2" descr="F:\vania\СНИМКИ\цдг1 снимки\ДГ№1 снимки 2018г\20180531_0915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049" y="3429000"/>
            <a:ext cx="3648406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:\СНИМКИ ДГ\Снимки ДГ 2018\20181003_1417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050" y="542021"/>
            <a:ext cx="3648406" cy="273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09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z="4000" dirty="0" smtClean="0"/>
              <a:t>Проект  </a:t>
            </a:r>
            <a:r>
              <a:rPr lang="bg-BG" sz="4000" dirty="0" err="1" smtClean="0"/>
              <a:t>ЕРАЗЪМ+</a:t>
            </a:r>
            <a:r>
              <a:rPr lang="bg-BG" sz="4000" dirty="0" smtClean="0"/>
              <a:t>   2018/2019</a:t>
            </a:r>
            <a:endParaRPr lang="bg-BG" sz="4000" dirty="0"/>
          </a:p>
        </p:txBody>
      </p:sp>
      <p:sp>
        <p:nvSpPr>
          <p:cNvPr id="3" name="Правоъгълник 2"/>
          <p:cNvSpPr/>
          <p:nvPr/>
        </p:nvSpPr>
        <p:spPr>
          <a:xfrm>
            <a:off x="721265" y="4437112"/>
            <a:ext cx="82089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err="1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Европейска</a:t>
            </a:r>
            <a:r>
              <a:rPr lang="ru-RU" sz="3200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квалификация на педагогически </a:t>
            </a:r>
            <a:r>
              <a:rPr lang="ru-RU" sz="3200" dirty="0" err="1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специалисти</a:t>
            </a:r>
            <a:endParaRPr lang="bg-BG" sz="3200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Картина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604" y="2348880"/>
            <a:ext cx="1656184" cy="1584176"/>
          </a:xfrm>
          <a:prstGeom prst="rect">
            <a:avLst/>
          </a:prstGeom>
          <a:noFill/>
        </p:spPr>
      </p:pic>
      <p:pic>
        <p:nvPicPr>
          <p:cNvPr id="5" name="Picture 2" descr="http://eacea.ec.europa.eu/img/visuals/erasmus/jpeg/LogosBeneficairesErasmus+LEFT_B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568210"/>
            <a:ext cx="5210500" cy="114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19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28380" y="820167"/>
            <a:ext cx="4568825" cy="3878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" descr="http://www.lib.bg/images/stories/proekti/logo1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54" y="134198"/>
            <a:ext cx="1463995" cy="669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Картина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34196"/>
            <a:ext cx="985543" cy="826323"/>
          </a:xfrm>
          <a:prstGeom prst="rect">
            <a:avLst/>
          </a:prstGeom>
          <a:noFill/>
        </p:spPr>
      </p:pic>
      <p:pic>
        <p:nvPicPr>
          <p:cNvPr id="9" name="Picture 2" descr="http://eacea.ec.europa.eu/img/visuals/erasmus/jpeg/LogosBeneficairesErasmus+LEFT_B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860" y="134197"/>
            <a:ext cx="3047238" cy="66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I:\Prezentaciq za ponedelnik\baner\bane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513" y="1375623"/>
            <a:ext cx="1973585" cy="267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:\Prezentaciq za ponedelnik\baner\20181013_12435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54" y="1339718"/>
            <a:ext cx="2035757" cy="2714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I:\Prezentaciq za ponedelnik\baner\20181015_11312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303" y="4547707"/>
            <a:ext cx="2880001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:\Prezentaciq za ponedelnik\baner\20181015_16590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098" y="4547707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I:\Prezentaciq za ponedelnik\baner\20181014_11165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51" y="4547707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47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ърда корица">
  <a:themeElements>
    <a:clrScheme name="Твърда корица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ърда корица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ърда корица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212</TotalTime>
  <Words>140</Words>
  <Application>Microsoft Office PowerPoint</Application>
  <PresentationFormat>Презентация на цял екран (4:3)</PresentationFormat>
  <Paragraphs>49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14</vt:i4>
      </vt:variant>
    </vt:vector>
  </HeadingPairs>
  <TitlesOfParts>
    <vt:vector size="15" baseType="lpstr">
      <vt:lpstr>Твърда корица</vt:lpstr>
      <vt:lpstr>ПРОЕКТНА ДЕЙНОСТ ДГ №1 „ВЕДРИЦА“</vt:lpstr>
      <vt:lpstr>ПУДООС - 2011</vt:lpstr>
      <vt:lpstr>Обновеният двор по проекта</vt:lpstr>
      <vt:lpstr>ПУДООС 2017 година</vt:lpstr>
      <vt:lpstr>ПУДООС - 2017</vt:lpstr>
      <vt:lpstr>Други проекти</vt:lpstr>
      <vt:lpstr>Презентация на PowerPoint</vt:lpstr>
      <vt:lpstr>Проект  ЕРАЗЪМ+   2018/2019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Красивата  Валенсия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ПРОЕКТНА ДЕЙНОСТ ДГ№1 „ВЕДРИЦА“</dc:title>
  <dc:creator>tanovi</dc:creator>
  <cp:lastModifiedBy>toni</cp:lastModifiedBy>
  <cp:revision>32</cp:revision>
  <dcterms:created xsi:type="dcterms:W3CDTF">2019-03-31T12:12:40Z</dcterms:created>
  <dcterms:modified xsi:type="dcterms:W3CDTF">2019-04-08T09:52:26Z</dcterms:modified>
</cp:coreProperties>
</file>